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7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9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2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3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4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5.xml" ContentType="application/vnd.openxmlformats-officedocument.presentationml.notesSlide+xml"/>
  <Override PartName="/ppt/tags/tag66.xml" ContentType="application/vnd.openxmlformats-officedocument.presentationml.tags+xml"/>
  <Override PartName="/ppt/notesSlides/notesSlide16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18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9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20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1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22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3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24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25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26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7.xml" ContentType="application/vnd.openxmlformats-officedocument.presentationml.notesSlide+xml"/>
  <Override PartName="/ppt/tags/tag100.xml" ContentType="application/vnd.openxmlformats-officedocument.presentationml.tags+xml"/>
  <Override PartName="/ppt/notesSlides/notesSlide28.xml" ContentType="application/vnd.openxmlformats-officedocument.presentationml.notesSlide+xml"/>
  <Override PartName="/ppt/tags/tag101.xml" ContentType="application/vnd.openxmlformats-officedocument.presentationml.tags+xml"/>
  <Override PartName="/ppt/notesSlides/notesSlide29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30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31.xml" ContentType="application/vnd.openxmlformats-officedocument.presentationml.notesSlide+xml"/>
  <Override PartName="/ppt/tags/tag107.xml" ContentType="application/vnd.openxmlformats-officedocument.presentationml.tags+xml"/>
  <Override PartName="/ppt/notesSlides/notesSlide32.xml" ContentType="application/vnd.openxmlformats-officedocument.presentationml.notesSlide+xml"/>
  <Override PartName="/ppt/tags/tag108.xml" ContentType="application/vnd.openxmlformats-officedocument.presentationml.tags+xml"/>
  <Override PartName="/ppt/notesSlides/notesSlide33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34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35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36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37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38.xml" ContentType="application/vnd.openxmlformats-officedocument.presentationml.notesSlide+xml"/>
  <Override PartName="/ppt/tags/tag129.xml" ContentType="application/vnd.openxmlformats-officedocument.presentationml.tags+xml"/>
  <Override PartName="/ppt/notesSlides/notesSlide39.xml" ContentType="application/vnd.openxmlformats-officedocument.presentationml.notesSlide+xml"/>
  <Override PartName="/ppt/tags/tag130.xml" ContentType="application/vnd.openxmlformats-officedocument.presentationml.tags+xml"/>
  <Override PartName="/ppt/notesSlides/notesSlide40.xml" ContentType="application/vnd.openxmlformats-officedocument.presentationml.notesSlide+xml"/>
  <Override PartName="/ppt/tags/tag131.xml" ContentType="application/vnd.openxmlformats-officedocument.presentationml.tags+xml"/>
  <Override PartName="/ppt/notesSlides/notesSlide41.xml" ContentType="application/vnd.openxmlformats-officedocument.presentationml.notesSlide+xml"/>
  <Override PartName="/ppt/tags/tag132.xml" ContentType="application/vnd.openxmlformats-officedocument.presentationml.tags+xml"/>
  <Override PartName="/ppt/notesSlides/notesSlide42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43.xml" ContentType="application/vnd.openxmlformats-officedocument.presentationml.notesSlide+xml"/>
  <Override PartName="/ppt/tags/tag141.xml" ContentType="application/vnd.openxmlformats-officedocument.presentationml.tags+xml"/>
  <Override PartName="/ppt/notesSlides/notesSlide44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45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46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47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48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49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50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51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52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53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54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55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56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57.xml" ContentType="application/vnd.openxmlformats-officedocument.presentationml.notesSlide+xml"/>
  <Override PartName="/ppt/tags/tag184.xml" ContentType="application/vnd.openxmlformats-officedocument.presentationml.tags+xml"/>
  <Override PartName="/ppt/notesSlides/notesSlide58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59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60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61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62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63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64.xml" ContentType="application/vnd.openxmlformats-officedocument.presentationml.notesSlide+xml"/>
  <Override PartName="/ppt/tags/tag197.xml" ContentType="application/vnd.openxmlformats-officedocument.presentationml.tags+xml"/>
  <Override PartName="/ppt/notesSlides/notesSlide65.xml" ContentType="application/vnd.openxmlformats-officedocument.presentationml.notesSlide+xml"/>
  <Override PartName="/ppt/tags/tag198.xml" ContentType="application/vnd.openxmlformats-officedocument.presentationml.tags+xml"/>
  <Override PartName="/ppt/notesSlides/notesSlide66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67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68.xml" ContentType="application/vnd.openxmlformats-officedocument.presentationml.notesSl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69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70.xml" ContentType="application/vnd.openxmlformats-officedocument.presentationml.notesSlide+xml"/>
  <Override PartName="/ppt/tags/tag209.xml" ContentType="application/vnd.openxmlformats-officedocument.presentationml.tags+xml"/>
  <Override PartName="/ppt/notesSlides/notesSlide71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72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73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74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75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76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77.xml" ContentType="application/vnd.openxmlformats-officedocument.presentationml.notesSlide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78.xml" ContentType="application/vnd.openxmlformats-officedocument.presentationml.notesSlide+xml"/>
  <Override PartName="/ppt/tags/tag226.xml" ContentType="application/vnd.openxmlformats-officedocument.presentationml.tags+xml"/>
  <Override PartName="/ppt/notesSlides/notesSlide79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80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4"/>
  </p:notesMasterIdLst>
  <p:sldIdLst>
    <p:sldId id="256" r:id="rId2"/>
    <p:sldId id="361" r:id="rId3"/>
    <p:sldId id="362" r:id="rId4"/>
    <p:sldId id="363" r:id="rId5"/>
    <p:sldId id="364" r:id="rId6"/>
    <p:sldId id="365" r:id="rId7"/>
    <p:sldId id="366" r:id="rId8"/>
    <p:sldId id="367" r:id="rId9"/>
    <p:sldId id="368" r:id="rId10"/>
    <p:sldId id="369" r:id="rId11"/>
    <p:sldId id="443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9" r:id="rId20"/>
    <p:sldId id="444" r:id="rId21"/>
    <p:sldId id="381" r:id="rId22"/>
    <p:sldId id="445" r:id="rId23"/>
    <p:sldId id="383" r:id="rId24"/>
    <p:sldId id="446" r:id="rId25"/>
    <p:sldId id="385" r:id="rId26"/>
    <p:sldId id="447" r:id="rId27"/>
    <p:sldId id="387" r:id="rId28"/>
    <p:sldId id="448" r:id="rId29"/>
    <p:sldId id="388" r:id="rId30"/>
    <p:sldId id="389" r:id="rId31"/>
    <p:sldId id="391" r:id="rId32"/>
    <p:sldId id="449" r:id="rId33"/>
    <p:sldId id="393" r:id="rId34"/>
    <p:sldId id="450" r:id="rId35"/>
    <p:sldId id="394" r:id="rId36"/>
    <p:sldId id="395" r:id="rId37"/>
    <p:sldId id="396" r:id="rId38"/>
    <p:sldId id="397" r:id="rId39"/>
    <p:sldId id="398" r:id="rId40"/>
    <p:sldId id="399" r:id="rId41"/>
    <p:sldId id="402" r:id="rId42"/>
    <p:sldId id="451" r:id="rId43"/>
    <p:sldId id="452" r:id="rId44"/>
    <p:sldId id="403" r:id="rId45"/>
    <p:sldId id="404" r:id="rId46"/>
    <p:sldId id="405" r:id="rId47"/>
    <p:sldId id="453" r:id="rId48"/>
    <p:sldId id="454" r:id="rId49"/>
    <p:sldId id="408" r:id="rId50"/>
    <p:sldId id="409" r:id="rId51"/>
    <p:sldId id="410" r:id="rId52"/>
    <p:sldId id="411" r:id="rId53"/>
    <p:sldId id="412" r:id="rId54"/>
    <p:sldId id="413" r:id="rId55"/>
    <p:sldId id="414" r:id="rId56"/>
    <p:sldId id="415" r:id="rId57"/>
    <p:sldId id="416" r:id="rId58"/>
    <p:sldId id="417" r:id="rId59"/>
    <p:sldId id="418" r:id="rId60"/>
    <p:sldId id="419" r:id="rId61"/>
    <p:sldId id="420" r:id="rId62"/>
    <p:sldId id="421" r:id="rId63"/>
    <p:sldId id="424" r:id="rId64"/>
    <p:sldId id="455" r:id="rId65"/>
    <p:sldId id="456" r:id="rId66"/>
    <p:sldId id="425" r:id="rId67"/>
    <p:sldId id="427" r:id="rId68"/>
    <p:sldId id="428" r:id="rId69"/>
    <p:sldId id="429" r:id="rId70"/>
    <p:sldId id="430" r:id="rId71"/>
    <p:sldId id="431" r:id="rId72"/>
    <p:sldId id="432" r:id="rId73"/>
    <p:sldId id="433" r:id="rId74"/>
    <p:sldId id="434" r:id="rId75"/>
    <p:sldId id="435" r:id="rId76"/>
    <p:sldId id="436" r:id="rId77"/>
    <p:sldId id="437" r:id="rId78"/>
    <p:sldId id="438" r:id="rId79"/>
    <p:sldId id="439" r:id="rId80"/>
    <p:sldId id="440" r:id="rId81"/>
    <p:sldId id="441" r:id="rId82"/>
    <p:sldId id="442" r:id="rId8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1" autoAdjust="0"/>
    <p:restoredTop sz="78046" autoAdjust="0"/>
  </p:normalViewPr>
  <p:slideViewPr>
    <p:cSldViewPr>
      <p:cViewPr varScale="1">
        <p:scale>
          <a:sx n="108" d="100"/>
          <a:sy n="108" d="100"/>
        </p:scale>
        <p:origin x="-82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9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0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49.w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4.w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5.w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w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image" Target="../media/image56.w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6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5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2990E3-3D55-410D-A227-5F474A298FBB}" type="slidenum">
              <a:rPr lang="en-US"/>
              <a:pPr/>
              <a:t>11</a:t>
            </a:fld>
            <a:endParaRPr lang="en-US"/>
          </a:p>
        </p:txBody>
      </p:sp>
      <p:sp>
        <p:nvSpPr>
          <p:cNvPr id="102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17FECA-8382-46E7-8BB7-9AD0B36C0195}" type="slidenum">
              <a:rPr lang="en-US"/>
              <a:pPr/>
              <a:t>12</a:t>
            </a:fld>
            <a:endParaRPr lang="en-US"/>
          </a:p>
        </p:txBody>
      </p:sp>
      <p:sp>
        <p:nvSpPr>
          <p:cNvPr id="96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009647-BF47-4C08-85D8-20F4CC8944FF}" type="slidenum">
              <a:rPr lang="en-US"/>
              <a:pPr/>
              <a:t>13</a:t>
            </a:fld>
            <a:endParaRPr lang="en-US"/>
          </a:p>
        </p:txBody>
      </p:sp>
      <p:sp>
        <p:nvSpPr>
          <p:cNvPr id="97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3C8260-E6FC-4FC9-9129-393CDEFF3025}" type="slidenum">
              <a:rPr lang="en-US"/>
              <a:pPr/>
              <a:t>14</a:t>
            </a:fld>
            <a:endParaRPr lang="en-US"/>
          </a:p>
        </p:txBody>
      </p:sp>
      <p:sp>
        <p:nvSpPr>
          <p:cNvPr id="102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C775D4-B030-4C40-AC4B-94EF3C37A5AD}" type="slidenum">
              <a:rPr lang="en-US"/>
              <a:pPr/>
              <a:t>15</a:t>
            </a:fld>
            <a:endParaRPr lang="en-US"/>
          </a:p>
        </p:txBody>
      </p:sp>
      <p:sp>
        <p:nvSpPr>
          <p:cNvPr id="1110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031BD-F81F-4889-9B4B-8220F6CC56E3}" type="slidenum">
              <a:rPr lang="en-US"/>
              <a:pPr/>
              <a:t>16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20F679-6A4D-4609-BE32-9BD48A7FABB3}" type="slidenum">
              <a:rPr lang="en-US"/>
              <a:pPr/>
              <a:t>17</a:t>
            </a:fld>
            <a:endParaRPr lang="en-US"/>
          </a:p>
        </p:txBody>
      </p:sp>
      <p:sp>
        <p:nvSpPr>
          <p:cNvPr id="97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C6CD8-E8E2-45E0-8BB1-A2E08383FDE6}" type="slidenum">
              <a:rPr lang="en-US"/>
              <a:pPr/>
              <a:t>18</a:t>
            </a:fld>
            <a:endParaRPr lang="en-US"/>
          </a:p>
        </p:txBody>
      </p:sp>
      <p:sp>
        <p:nvSpPr>
          <p:cNvPr id="97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878C3B-3C10-463C-90F4-47086DE2C62A}" type="slidenum">
              <a:rPr lang="en-US"/>
              <a:pPr/>
              <a:t>19</a:t>
            </a:fld>
            <a:endParaRPr lang="en-US"/>
          </a:p>
        </p:txBody>
      </p:sp>
      <p:sp>
        <p:nvSpPr>
          <p:cNvPr id="102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878C3B-3C10-463C-90F4-47086DE2C62A}" type="slidenum">
              <a:rPr lang="en-US"/>
              <a:pPr/>
              <a:t>20</a:t>
            </a:fld>
            <a:endParaRPr lang="en-US"/>
          </a:p>
        </p:txBody>
      </p:sp>
      <p:sp>
        <p:nvSpPr>
          <p:cNvPr id="102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9F5EE0-56FA-4BE8-8AFE-4060AAC94837}" type="slidenum">
              <a:rPr lang="en-US"/>
              <a:pPr/>
              <a:t>3</a:t>
            </a:fld>
            <a:endParaRPr lang="en-US"/>
          </a:p>
        </p:txBody>
      </p:sp>
      <p:sp>
        <p:nvSpPr>
          <p:cNvPr id="96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36891A-AFE6-4A33-85FD-C38964C21F99}" type="slidenum">
              <a:rPr lang="en-US"/>
              <a:pPr/>
              <a:t>21</a:t>
            </a:fld>
            <a:endParaRPr lang="en-US"/>
          </a:p>
        </p:txBody>
      </p:sp>
      <p:sp>
        <p:nvSpPr>
          <p:cNvPr id="103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36891A-AFE6-4A33-85FD-C38964C21F99}" type="slidenum">
              <a:rPr lang="en-US"/>
              <a:pPr/>
              <a:t>22</a:t>
            </a:fld>
            <a:endParaRPr lang="en-US"/>
          </a:p>
        </p:txBody>
      </p:sp>
      <p:sp>
        <p:nvSpPr>
          <p:cNvPr id="103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2F9A22-37A2-4620-9F9D-88AF73FCF4CD}" type="slidenum">
              <a:rPr lang="en-US"/>
              <a:pPr/>
              <a:t>23</a:t>
            </a:fld>
            <a:endParaRPr lang="en-US"/>
          </a:p>
        </p:txBody>
      </p:sp>
      <p:sp>
        <p:nvSpPr>
          <p:cNvPr id="104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2F9A22-37A2-4620-9F9D-88AF73FCF4CD}" type="slidenum">
              <a:rPr lang="en-US"/>
              <a:pPr/>
              <a:t>24</a:t>
            </a:fld>
            <a:endParaRPr lang="en-US"/>
          </a:p>
        </p:txBody>
      </p:sp>
      <p:sp>
        <p:nvSpPr>
          <p:cNvPr id="104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310F9D-3A68-4B10-9B41-9893A9FD386B}" type="slidenum">
              <a:rPr lang="en-US"/>
              <a:pPr/>
              <a:t>25</a:t>
            </a:fld>
            <a:endParaRPr lang="en-US"/>
          </a:p>
        </p:txBody>
      </p:sp>
      <p:sp>
        <p:nvSpPr>
          <p:cNvPr id="104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310F9D-3A68-4B10-9B41-9893A9FD386B}" type="slidenum">
              <a:rPr lang="en-US"/>
              <a:pPr/>
              <a:t>26</a:t>
            </a:fld>
            <a:endParaRPr lang="en-US"/>
          </a:p>
        </p:txBody>
      </p:sp>
      <p:sp>
        <p:nvSpPr>
          <p:cNvPr id="104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5935C4-55E1-46AE-B7A8-3527592A7AC7}" type="slidenum">
              <a:rPr lang="en-US"/>
              <a:pPr/>
              <a:t>27</a:t>
            </a:fld>
            <a:endParaRPr lang="en-US"/>
          </a:p>
        </p:txBody>
      </p:sp>
      <p:sp>
        <p:nvSpPr>
          <p:cNvPr id="104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5935C4-55E1-46AE-B7A8-3527592A7AC7}" type="slidenum">
              <a:rPr lang="en-US"/>
              <a:pPr/>
              <a:t>28</a:t>
            </a:fld>
            <a:endParaRPr lang="en-US"/>
          </a:p>
        </p:txBody>
      </p:sp>
      <p:sp>
        <p:nvSpPr>
          <p:cNvPr id="104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F07401-3CDF-4CAC-B507-A65556E6B569}" type="slidenum">
              <a:rPr lang="en-US"/>
              <a:pPr/>
              <a:t>29</a:t>
            </a:fld>
            <a:endParaRPr lang="en-US"/>
          </a:p>
        </p:txBody>
      </p:sp>
      <p:sp>
        <p:nvSpPr>
          <p:cNvPr id="103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30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D37E0B-3DAB-475B-8FC7-B1D69D97DB55}" type="slidenum">
              <a:rPr lang="en-US"/>
              <a:pPr/>
              <a:t>4</a:t>
            </a:fld>
            <a:endParaRPr lang="en-US"/>
          </a:p>
        </p:txBody>
      </p:sp>
      <p:sp>
        <p:nvSpPr>
          <p:cNvPr id="96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31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32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5BA7D-21A9-470D-80A1-A68F80B05348}" type="slidenum">
              <a:rPr lang="en-US"/>
              <a:pPr/>
              <a:t>33</a:t>
            </a:fld>
            <a:endParaRPr lang="en-US"/>
          </a:p>
        </p:txBody>
      </p:sp>
      <p:sp>
        <p:nvSpPr>
          <p:cNvPr id="104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5BA7D-21A9-470D-80A1-A68F80B05348}" type="slidenum">
              <a:rPr lang="en-US"/>
              <a:pPr/>
              <a:t>34</a:t>
            </a:fld>
            <a:endParaRPr lang="en-US"/>
          </a:p>
        </p:txBody>
      </p:sp>
      <p:sp>
        <p:nvSpPr>
          <p:cNvPr id="104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35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457AF8-CBE3-4774-8F45-08852C2DF296}" type="slidenum">
              <a:rPr lang="en-US"/>
              <a:pPr/>
              <a:t>36</a:t>
            </a:fld>
            <a:endParaRPr lang="en-US"/>
          </a:p>
        </p:txBody>
      </p:sp>
      <p:sp>
        <p:nvSpPr>
          <p:cNvPr id="98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4A0E3C-FE7D-46F2-A3FA-F9402B1CFFCF}" type="slidenum">
              <a:rPr lang="en-US"/>
              <a:pPr/>
              <a:t>37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4B3656-CEDE-4908-861A-E5D9BC9DCB30}" type="slidenum">
              <a:rPr lang="en-US"/>
              <a:pPr/>
              <a:t>38</a:t>
            </a:fld>
            <a:endParaRPr lang="en-US"/>
          </a:p>
        </p:txBody>
      </p:sp>
      <p:sp>
        <p:nvSpPr>
          <p:cNvPr id="98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CE26E5-1FF9-4B6E-ABC4-48A24A646364}" type="slidenum">
              <a:rPr lang="en-US"/>
              <a:pPr/>
              <a:t>39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54DF54-CBDA-46DA-89C3-5B1365E808E1}" type="slidenum">
              <a:rPr lang="en-US"/>
              <a:pPr/>
              <a:t>40</a:t>
            </a:fld>
            <a:endParaRPr lang="en-US"/>
          </a:p>
        </p:txBody>
      </p:sp>
      <p:sp>
        <p:nvSpPr>
          <p:cNvPr id="98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3D87C6-1B3F-4CCB-ACC2-0B5CA304ECE9}" type="slidenum">
              <a:rPr lang="en-US"/>
              <a:pPr/>
              <a:t>5</a:t>
            </a:fld>
            <a:endParaRPr lang="en-US"/>
          </a:p>
        </p:txBody>
      </p:sp>
      <p:sp>
        <p:nvSpPr>
          <p:cNvPr id="96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A395CB-B906-4D0D-BECD-0835704B3ED7}" type="slidenum">
              <a:rPr lang="en-US"/>
              <a:pPr/>
              <a:t>41</a:t>
            </a:fld>
            <a:endParaRPr lang="en-US"/>
          </a:p>
        </p:txBody>
      </p:sp>
      <p:sp>
        <p:nvSpPr>
          <p:cNvPr id="105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A395CB-B906-4D0D-BECD-0835704B3ED7}" type="slidenum">
              <a:rPr lang="en-US"/>
              <a:pPr/>
              <a:t>42</a:t>
            </a:fld>
            <a:endParaRPr lang="en-US"/>
          </a:p>
        </p:txBody>
      </p:sp>
      <p:sp>
        <p:nvSpPr>
          <p:cNvPr id="105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A395CB-B906-4D0D-BECD-0835704B3ED7}" type="slidenum">
              <a:rPr lang="en-US"/>
              <a:pPr/>
              <a:t>43</a:t>
            </a:fld>
            <a:endParaRPr lang="en-US"/>
          </a:p>
        </p:txBody>
      </p:sp>
      <p:sp>
        <p:nvSpPr>
          <p:cNvPr id="105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3261A8-65ED-410E-973A-345C4130B197}" type="slidenum">
              <a:rPr lang="en-US"/>
              <a:pPr/>
              <a:t>44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AED704-C661-4772-A638-AF47A6F1FAD0}" type="slidenum">
              <a:rPr lang="en-US"/>
              <a:pPr/>
              <a:t>45</a:t>
            </a:fld>
            <a:endParaRPr lang="en-US"/>
          </a:p>
        </p:txBody>
      </p:sp>
      <p:sp>
        <p:nvSpPr>
          <p:cNvPr id="99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89123-87E4-4C2B-81D5-9EEE6DF63E2D}" type="slidenum">
              <a:rPr lang="en-US"/>
              <a:pPr/>
              <a:t>46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36AC56-9C0C-4A4B-A190-5BB108F95972}" type="slidenum">
              <a:rPr lang="en-US"/>
              <a:pPr/>
              <a:t>47</a:t>
            </a:fld>
            <a:endParaRPr lang="en-US"/>
          </a:p>
        </p:txBody>
      </p:sp>
      <p:sp>
        <p:nvSpPr>
          <p:cNvPr id="105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36AC56-9C0C-4A4B-A190-5BB108F95972}" type="slidenum">
              <a:rPr lang="en-US"/>
              <a:pPr/>
              <a:t>48</a:t>
            </a:fld>
            <a:endParaRPr lang="en-US"/>
          </a:p>
        </p:txBody>
      </p:sp>
      <p:sp>
        <p:nvSpPr>
          <p:cNvPr id="105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B2BE79-137C-48FC-A69C-42DD13B43902}" type="slidenum">
              <a:rPr lang="en-US"/>
              <a:pPr/>
              <a:t>49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31C689-9B4B-4C58-92C8-6098F7B78CD9}" type="slidenum">
              <a:rPr lang="en-US"/>
              <a:pPr/>
              <a:t>50</a:t>
            </a:fld>
            <a:endParaRPr lang="en-US"/>
          </a:p>
        </p:txBody>
      </p:sp>
      <p:sp>
        <p:nvSpPr>
          <p:cNvPr id="99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5EC506-4CB4-4D2F-AA5C-3B96B8A4D501}" type="slidenum">
              <a:rPr lang="en-US"/>
              <a:pPr/>
              <a:t>6</a:t>
            </a:fld>
            <a:endParaRPr lang="en-US"/>
          </a:p>
        </p:txBody>
      </p:sp>
      <p:sp>
        <p:nvSpPr>
          <p:cNvPr id="96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7A5650-B954-431F-BC9D-AF5C892F4EA4}" type="slidenum">
              <a:rPr lang="en-US"/>
              <a:pPr/>
              <a:t>51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24B1C5-B02C-4267-9730-3C06857664A8}" type="slidenum">
              <a:rPr lang="en-US"/>
              <a:pPr/>
              <a:t>52</a:t>
            </a:fld>
            <a:endParaRPr lang="en-US"/>
          </a:p>
        </p:txBody>
      </p:sp>
      <p:sp>
        <p:nvSpPr>
          <p:cNvPr id="99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300E77-0698-40BD-8209-D26986EB6F56}" type="slidenum">
              <a:rPr lang="en-US"/>
              <a:pPr/>
              <a:t>53</a:t>
            </a:fld>
            <a:endParaRPr lang="en-US"/>
          </a:p>
        </p:txBody>
      </p:sp>
      <p:sp>
        <p:nvSpPr>
          <p:cNvPr id="105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D0D880-5E42-413F-8304-55CEB24A0ADC}" type="slidenum">
              <a:rPr lang="en-US"/>
              <a:pPr/>
              <a:t>54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1BF315-DAD1-4AEC-AFA4-5AD972D61A28}" type="slidenum">
              <a:rPr lang="en-US"/>
              <a:pPr/>
              <a:t>55</a:t>
            </a:fld>
            <a:endParaRPr lang="en-US"/>
          </a:p>
        </p:txBody>
      </p:sp>
      <p:sp>
        <p:nvSpPr>
          <p:cNvPr id="998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194518-ED2A-4FE1-9A2F-282A916F9132}" type="slidenum">
              <a:rPr lang="en-US"/>
              <a:pPr/>
              <a:t>56</a:t>
            </a:fld>
            <a:endParaRPr lang="en-US"/>
          </a:p>
        </p:txBody>
      </p:sp>
      <p:sp>
        <p:nvSpPr>
          <p:cNvPr id="1071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1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F41DDF-0851-4BDB-816F-D3AD7BFBDC35}" type="slidenum">
              <a:rPr lang="en-US"/>
              <a:pPr/>
              <a:t>57</a:t>
            </a:fld>
            <a:endParaRPr lang="en-US"/>
          </a:p>
        </p:txBody>
      </p:sp>
      <p:sp>
        <p:nvSpPr>
          <p:cNvPr id="1069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9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7C3BA6-32FA-4004-987D-6B1385B80AD8}" type="slidenum">
              <a:rPr lang="en-US"/>
              <a:pPr/>
              <a:t>58</a:t>
            </a:fld>
            <a:endParaRPr lang="en-US"/>
          </a:p>
        </p:txBody>
      </p:sp>
      <p:sp>
        <p:nvSpPr>
          <p:cNvPr id="1001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1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BA3D7-4C80-4787-A38D-282410CAE6F1}" type="slidenum">
              <a:rPr lang="en-US"/>
              <a:pPr/>
              <a:t>59</a:t>
            </a:fld>
            <a:endParaRPr lang="en-US"/>
          </a:p>
        </p:txBody>
      </p:sp>
      <p:sp>
        <p:nvSpPr>
          <p:cNvPr id="100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49A230-1CEE-4365-98E5-E5D8D1CB7A0D}" type="slidenum">
              <a:rPr lang="en-US"/>
              <a:pPr/>
              <a:t>60</a:t>
            </a:fld>
            <a:endParaRPr lang="en-US"/>
          </a:p>
        </p:txBody>
      </p:sp>
      <p:sp>
        <p:nvSpPr>
          <p:cNvPr id="107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9D5204-050E-4BB4-9CAD-069BB89B7376}" type="slidenum">
              <a:rPr lang="en-US"/>
              <a:pPr/>
              <a:t>7</a:t>
            </a:fld>
            <a:endParaRPr lang="en-US"/>
          </a:p>
        </p:txBody>
      </p:sp>
      <p:sp>
        <p:nvSpPr>
          <p:cNvPr id="96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C0D040-7A13-4572-BBEB-899D3F78339D}" type="slidenum">
              <a:rPr lang="en-US"/>
              <a:pPr/>
              <a:t>61</a:t>
            </a:fld>
            <a:endParaRPr lang="en-US"/>
          </a:p>
        </p:txBody>
      </p:sp>
      <p:sp>
        <p:nvSpPr>
          <p:cNvPr id="107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56CE4F-088A-4127-841E-97C4EBD66B79}" type="slidenum">
              <a:rPr lang="en-US"/>
              <a:pPr/>
              <a:t>62</a:t>
            </a:fld>
            <a:endParaRPr lang="en-US"/>
          </a:p>
        </p:txBody>
      </p:sp>
      <p:sp>
        <p:nvSpPr>
          <p:cNvPr id="107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3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471D6-9FAA-4144-972A-6465665D2280}" type="slidenum">
              <a:rPr lang="en-US"/>
              <a:pPr/>
              <a:t>63</a:t>
            </a:fld>
            <a:endParaRPr lang="en-US"/>
          </a:p>
        </p:txBody>
      </p:sp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471D6-9FAA-4144-972A-6465665D2280}" type="slidenum">
              <a:rPr lang="en-US"/>
              <a:pPr/>
              <a:t>64</a:t>
            </a:fld>
            <a:endParaRPr lang="en-US"/>
          </a:p>
        </p:txBody>
      </p:sp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471D6-9FAA-4144-972A-6465665D2280}" type="slidenum">
              <a:rPr lang="en-US"/>
              <a:pPr/>
              <a:t>65</a:t>
            </a:fld>
            <a:endParaRPr lang="en-US"/>
          </a:p>
        </p:txBody>
      </p:sp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A47163-3C85-455D-974E-FC7970630275}" type="slidenum">
              <a:rPr lang="en-US"/>
              <a:pPr/>
              <a:t>66</a:t>
            </a:fld>
            <a:endParaRPr lang="en-US"/>
          </a:p>
        </p:txBody>
      </p:sp>
      <p:sp>
        <p:nvSpPr>
          <p:cNvPr id="1005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2A010-D8B5-4956-AD77-7CB697F294E6}" type="slidenum">
              <a:rPr lang="en-US"/>
              <a:pPr/>
              <a:t>67</a:t>
            </a:fld>
            <a:endParaRPr lang="en-US"/>
          </a:p>
        </p:txBody>
      </p:sp>
      <p:sp>
        <p:nvSpPr>
          <p:cNvPr id="100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3FED2E-1D6C-44A0-85F6-4B7E5EC7291D}" type="slidenum">
              <a:rPr lang="en-US"/>
              <a:pPr/>
              <a:t>68</a:t>
            </a:fld>
            <a:endParaRPr lang="en-US"/>
          </a:p>
        </p:txBody>
      </p:sp>
      <p:sp>
        <p:nvSpPr>
          <p:cNvPr id="1093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3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985811-86C3-430D-A2C0-E389873C63E0}" type="slidenum">
              <a:rPr lang="en-US"/>
              <a:pPr/>
              <a:t>69</a:t>
            </a:fld>
            <a:endParaRPr lang="en-US"/>
          </a:p>
        </p:txBody>
      </p:sp>
      <p:sp>
        <p:nvSpPr>
          <p:cNvPr id="100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F9EDCC-B73F-4303-9888-A34FB7DF2A0D}" type="slidenum">
              <a:rPr lang="en-US"/>
              <a:pPr/>
              <a:t>70</a:t>
            </a:fld>
            <a:endParaRPr lang="en-US"/>
          </a:p>
        </p:txBody>
      </p:sp>
      <p:sp>
        <p:nvSpPr>
          <p:cNvPr id="100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75B791-7938-4EF5-B09A-81FCA0ECAB92}" type="slidenum">
              <a:rPr lang="en-US"/>
              <a:pPr/>
              <a:t>8</a:t>
            </a:fld>
            <a:endParaRPr lang="en-US"/>
          </a:p>
        </p:txBody>
      </p:sp>
      <p:sp>
        <p:nvSpPr>
          <p:cNvPr id="111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1463B4-C7E6-4230-BF4B-6A95DDDD3D17}" type="slidenum">
              <a:rPr lang="en-US"/>
              <a:pPr/>
              <a:t>71</a:t>
            </a:fld>
            <a:endParaRPr lang="en-US"/>
          </a:p>
        </p:txBody>
      </p:sp>
      <p:sp>
        <p:nvSpPr>
          <p:cNvPr id="100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C8E213-DB51-472C-9866-EB9716505CA4}" type="slidenum">
              <a:rPr lang="en-US"/>
              <a:pPr/>
              <a:t>72</a:t>
            </a:fld>
            <a:endParaRPr lang="en-US"/>
          </a:p>
        </p:txBody>
      </p:sp>
      <p:sp>
        <p:nvSpPr>
          <p:cNvPr id="1097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02706F-ED4F-4262-84D0-62C0EEC2865D}" type="slidenum">
              <a:rPr lang="en-US"/>
              <a:pPr/>
              <a:t>73</a:t>
            </a:fld>
            <a:endParaRPr lang="en-US"/>
          </a:p>
        </p:txBody>
      </p:sp>
      <p:sp>
        <p:nvSpPr>
          <p:cNvPr id="101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E05186-FCC2-4A2D-A400-07B1D3379528}" type="slidenum">
              <a:rPr lang="en-US"/>
              <a:pPr/>
              <a:t>74</a:t>
            </a:fld>
            <a:endParaRPr lang="en-US"/>
          </a:p>
        </p:txBody>
      </p:sp>
      <p:sp>
        <p:nvSpPr>
          <p:cNvPr id="101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B0DA16-AD53-4042-9247-495EB0C84AF1}" type="slidenum">
              <a:rPr lang="en-US"/>
              <a:pPr/>
              <a:t>75</a:t>
            </a:fld>
            <a:endParaRPr lang="en-US"/>
          </a:p>
        </p:txBody>
      </p:sp>
      <p:sp>
        <p:nvSpPr>
          <p:cNvPr id="101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3252E0-C543-453A-A3CD-7D3E22E429E1}" type="slidenum">
              <a:rPr lang="en-US"/>
              <a:pPr/>
              <a:t>76</a:t>
            </a:fld>
            <a:endParaRPr lang="en-US"/>
          </a:p>
        </p:txBody>
      </p:sp>
      <p:sp>
        <p:nvSpPr>
          <p:cNvPr id="101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1116A2-289C-46C5-9D36-D6AE93CCD44C}" type="slidenum">
              <a:rPr lang="en-US"/>
              <a:pPr/>
              <a:t>77</a:t>
            </a:fld>
            <a:endParaRPr lang="en-US"/>
          </a:p>
        </p:txBody>
      </p:sp>
      <p:sp>
        <p:nvSpPr>
          <p:cNvPr id="101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D9EDBB-1C0D-423E-BD1A-31C54EAD9EC4}" type="slidenum">
              <a:rPr lang="en-US"/>
              <a:pPr/>
              <a:t>78</a:t>
            </a:fld>
            <a:endParaRPr lang="en-US"/>
          </a:p>
        </p:txBody>
      </p:sp>
      <p:sp>
        <p:nvSpPr>
          <p:cNvPr id="101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3F9E32-A147-4A89-84FC-CDED79CE5E5A}" type="slidenum">
              <a:rPr lang="en-US"/>
              <a:pPr/>
              <a:t>79</a:t>
            </a:fld>
            <a:endParaRPr lang="en-US"/>
          </a:p>
        </p:txBody>
      </p:sp>
      <p:sp>
        <p:nvSpPr>
          <p:cNvPr id="101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2EA0A7-C596-4378-9E3B-264C02717B05}" type="slidenum">
              <a:rPr lang="en-US"/>
              <a:pPr/>
              <a:t>80</a:t>
            </a:fld>
            <a:endParaRPr lang="en-US"/>
          </a:p>
        </p:txBody>
      </p:sp>
      <p:sp>
        <p:nvSpPr>
          <p:cNvPr id="101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24C310-BF5B-4BC1-A177-BFC7FD1CF577}" type="slidenum">
              <a:rPr lang="en-US"/>
              <a:pPr/>
              <a:t>9</a:t>
            </a:fld>
            <a:endParaRPr lang="en-US"/>
          </a:p>
        </p:txBody>
      </p:sp>
      <p:sp>
        <p:nvSpPr>
          <p:cNvPr id="96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157202-96F5-4EC5-94AB-A335E1449AAB}" type="slidenum">
              <a:rPr lang="en-US"/>
              <a:pPr/>
              <a:t>81</a:t>
            </a:fld>
            <a:endParaRPr lang="en-US"/>
          </a:p>
        </p:txBody>
      </p:sp>
      <p:sp>
        <p:nvSpPr>
          <p:cNvPr id="101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CFF6C5-8D54-44FA-ADEE-D1E2AA125DCC}" type="slidenum">
              <a:rPr lang="en-US"/>
              <a:pPr/>
              <a:t>82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2990E3-3D55-410D-A227-5F474A298FBB}" type="slidenum">
              <a:rPr lang="en-US"/>
              <a:pPr/>
              <a:t>10</a:t>
            </a:fld>
            <a:endParaRPr lang="en-US"/>
          </a:p>
        </p:txBody>
      </p:sp>
      <p:sp>
        <p:nvSpPr>
          <p:cNvPr id="102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6200000">
            <a:off x="-2829909" y="2924559"/>
            <a:ext cx="63061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Combinational Logic Design</a:t>
            </a:r>
            <a:endParaRPr lang="en-US" sz="36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638800" y="6477000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2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2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829909" y="2924559"/>
            <a:ext cx="63061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Combinational Logic Design</a:t>
            </a:r>
            <a:endParaRPr lang="en-US" sz="36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56772E6B-5AA2-4C5F-A7F8-95F9D4354597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8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77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3D7F715D-3209-482A-ABCD-4F9C0036FCD6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991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77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096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DD0BCF35-A1C1-47C4-BF2B-8B9B8D4EBCAE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244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C0FBBB96-A630-4B05-BA47-6FDCC80A2530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668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77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096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B8D13B05-696B-43F3-A133-03DEFFF24850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700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77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2007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6096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2-&lt;</a:t>
            </a:r>
            <a:fld id="{ABE97F21-FF4B-4B80-811E-C7802C99A8A5}" type="slidenum">
              <a:rPr lang="en-US"/>
              <a:pPr/>
              <a:t>‹#›</a:t>
            </a:fld>
            <a:r>
              <a:rPr lang="en-US"/>
              <a:t>&gt;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51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tags" Target="../tags/tag33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32.xml"/><Relationship Id="rId1" Type="http://schemas.openxmlformats.org/officeDocument/2006/relationships/vmlDrawing" Target="../drawings/vmlDrawing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vmlDrawing" Target="../drawings/vmlDrawing8.v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10" Type="http://schemas.openxmlformats.org/officeDocument/2006/relationships/image" Target="../media/image8.emf"/><Relationship Id="rId4" Type="http://schemas.openxmlformats.org/officeDocument/2006/relationships/tags" Target="../tags/tag38.xml"/><Relationship Id="rId9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tags" Target="../tags/tag42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41.xml"/><Relationship Id="rId1" Type="http://schemas.openxmlformats.org/officeDocument/2006/relationships/vmlDrawing" Target="../drawings/vmlDrawing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9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tags" Target="../tags/tag46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45.xml"/><Relationship Id="rId1" Type="http://schemas.openxmlformats.org/officeDocument/2006/relationships/vmlDrawing" Target="../drawings/vmlDrawing1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9" Type="http://schemas.openxmlformats.org/officeDocument/2006/relationships/image" Target="../media/image10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tags" Target="../tags/tag50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49.xml"/><Relationship Id="rId1" Type="http://schemas.openxmlformats.org/officeDocument/2006/relationships/vmlDrawing" Target="../drawings/vmlDrawing1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image" Target="../media/image11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tags" Target="../tags/tag54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53.xml"/><Relationship Id="rId1" Type="http://schemas.openxmlformats.org/officeDocument/2006/relationships/vmlDrawing" Target="../drawings/vmlDrawing12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3.emf"/><Relationship Id="rId5" Type="http://schemas.openxmlformats.org/officeDocument/2006/relationships/tags" Target="../tags/tag56.xml"/><Relationship Id="rId10" Type="http://schemas.openxmlformats.org/officeDocument/2006/relationships/oleObject" Target="../embeddings/oleObject13.bin"/><Relationship Id="rId4" Type="http://schemas.openxmlformats.org/officeDocument/2006/relationships/tags" Target="../tags/tag55.xml"/><Relationship Id="rId9" Type="http://schemas.openxmlformats.org/officeDocument/2006/relationships/image" Target="../media/image1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oleObject" Target="../embeddings/oleObject14.bin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notesSlide" Target="../notesSlides/notesSlide15.xml"/><Relationship Id="rId2" Type="http://schemas.openxmlformats.org/officeDocument/2006/relationships/tags" Target="../tags/tag57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13.vml"/><Relationship Id="rId6" Type="http://schemas.openxmlformats.org/officeDocument/2006/relationships/tags" Target="../tags/tag6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0.xml"/><Relationship Id="rId15" Type="http://schemas.openxmlformats.org/officeDocument/2006/relationships/oleObject" Target="../embeddings/oleObject15.bin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tags" Target="../tags/tag72.xml"/><Relationship Id="rId7" Type="http://schemas.openxmlformats.org/officeDocument/2006/relationships/oleObject" Target="../embeddings/oleObject16.bin"/><Relationship Id="rId2" Type="http://schemas.openxmlformats.org/officeDocument/2006/relationships/tags" Target="../tags/tag71.xml"/><Relationship Id="rId1" Type="http://schemas.openxmlformats.org/officeDocument/2006/relationships/vmlDrawing" Target="../drawings/vmlDrawing14.v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tags" Target="../tags/tag77.xml"/><Relationship Id="rId7" Type="http://schemas.openxmlformats.org/officeDocument/2006/relationships/oleObject" Target="../embeddings/oleObject17.bin"/><Relationship Id="rId2" Type="http://schemas.openxmlformats.org/officeDocument/2006/relationships/tags" Target="../tags/tag76.xml"/><Relationship Id="rId1" Type="http://schemas.openxmlformats.org/officeDocument/2006/relationships/vmlDrawing" Target="../drawings/vmlDrawing15.v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tags" Target="../tags/tag82.xml"/><Relationship Id="rId7" Type="http://schemas.openxmlformats.org/officeDocument/2006/relationships/oleObject" Target="../embeddings/oleObject18.bin"/><Relationship Id="rId2" Type="http://schemas.openxmlformats.org/officeDocument/2006/relationships/tags" Target="../tags/tag81.xml"/><Relationship Id="rId1" Type="http://schemas.openxmlformats.org/officeDocument/2006/relationships/vmlDrawing" Target="../drawings/vmlDrawing16.v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tags" Target="../tags/tag88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87.xml"/><Relationship Id="rId1" Type="http://schemas.openxmlformats.org/officeDocument/2006/relationships/vmlDrawing" Target="../drawings/vmlDrawing1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9" Type="http://schemas.openxmlformats.org/officeDocument/2006/relationships/image" Target="../media/image21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3" Type="http://schemas.openxmlformats.org/officeDocument/2006/relationships/tags" Target="../tags/tag9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5.xml"/><Relationship Id="rId1" Type="http://schemas.openxmlformats.org/officeDocument/2006/relationships/vmlDrawing" Target="../drawings/vmlDrawing18.v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10" Type="http://schemas.openxmlformats.org/officeDocument/2006/relationships/image" Target="../media/image22.wmf"/><Relationship Id="rId4" Type="http://schemas.openxmlformats.org/officeDocument/2006/relationships/tags" Target="../tags/tag97.xml"/><Relationship Id="rId9" Type="http://schemas.openxmlformats.org/officeDocument/2006/relationships/oleObject" Target="../embeddings/oleObject20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w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notesSlide" Target="../notesSlides/notesSlide34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25.wmf"/><Relationship Id="rId2" Type="http://schemas.openxmlformats.org/officeDocument/2006/relationships/tags" Target="../tags/tag109.xml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19.v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5" Type="http://schemas.openxmlformats.org/officeDocument/2006/relationships/image" Target="../media/image24.wmf"/><Relationship Id="rId10" Type="http://schemas.openxmlformats.org/officeDocument/2006/relationships/tags" Target="../tags/tag117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oleObject" Target="../embeddings/oleObject21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tags" Target="../tags/tag120.xml"/><Relationship Id="rId7" Type="http://schemas.openxmlformats.org/officeDocument/2006/relationships/oleObject" Target="../embeddings/oleObject23.bin"/><Relationship Id="rId2" Type="http://schemas.openxmlformats.org/officeDocument/2006/relationships/tags" Target="../tags/tag119.xml"/><Relationship Id="rId1" Type="http://schemas.openxmlformats.org/officeDocument/2006/relationships/vmlDrawing" Target="../drawings/vmlDrawing20.vml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7.wmf"/><Relationship Id="rId4" Type="http://schemas.openxmlformats.org/officeDocument/2006/relationships/tags" Target="../tags/tag121.xml"/><Relationship Id="rId9" Type="http://schemas.openxmlformats.org/officeDocument/2006/relationships/oleObject" Target="../embeddings/oleObject24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7" Type="http://schemas.openxmlformats.org/officeDocument/2006/relationships/image" Target="../media/image28.wmf"/><Relationship Id="rId2" Type="http://schemas.openxmlformats.org/officeDocument/2006/relationships/tags" Target="../tags/tag12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5.bin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tags" Target="../tags/tag125.xml"/><Relationship Id="rId7" Type="http://schemas.openxmlformats.org/officeDocument/2006/relationships/oleObject" Target="../embeddings/oleObject26.bin"/><Relationship Id="rId2" Type="http://schemas.openxmlformats.org/officeDocument/2006/relationships/tags" Target="../tags/tag124.xml"/><Relationship Id="rId1" Type="http://schemas.openxmlformats.org/officeDocument/2006/relationships/vmlDrawing" Target="../drawings/vmlDrawing22.vml"/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7" Type="http://schemas.openxmlformats.org/officeDocument/2006/relationships/image" Target="../media/image30.wmf"/><Relationship Id="rId2" Type="http://schemas.openxmlformats.org/officeDocument/2006/relationships/tags" Target="../tags/tag127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27.bin"/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4.wmf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9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8.bin"/><Relationship Id="rId4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0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32.emf"/><Relationship Id="rId5" Type="http://schemas.openxmlformats.org/officeDocument/2006/relationships/oleObject" Target="../embeddings/oleObject29.bin"/><Relationship Id="rId4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1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30.bin"/><Relationship Id="rId4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1.bin"/><Relationship Id="rId4" Type="http://schemas.openxmlformats.org/officeDocument/2006/relationships/notesSlide" Target="../notesSlides/notesSlide4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image" Target="../media/image35.wmf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oleObject" Target="../embeddings/oleObject32.bin"/><Relationship Id="rId2" Type="http://schemas.openxmlformats.org/officeDocument/2006/relationships/tags" Target="../tags/tag133.xml"/><Relationship Id="rId1" Type="http://schemas.openxmlformats.org/officeDocument/2006/relationships/vmlDrawing" Target="../drawings/vmlDrawing28.vml"/><Relationship Id="rId6" Type="http://schemas.openxmlformats.org/officeDocument/2006/relationships/tags" Target="../tags/tag137.xml"/><Relationship Id="rId11" Type="http://schemas.openxmlformats.org/officeDocument/2006/relationships/notesSlide" Target="../notesSlides/notesSlide43.xml"/><Relationship Id="rId5" Type="http://schemas.openxmlformats.org/officeDocument/2006/relationships/tags" Target="../tags/tag13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5.xml"/><Relationship Id="rId9" Type="http://schemas.openxmlformats.org/officeDocument/2006/relationships/tags" Target="../tags/tag14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7" Type="http://schemas.openxmlformats.org/officeDocument/2006/relationships/image" Target="../media/image36.wmf"/><Relationship Id="rId2" Type="http://schemas.openxmlformats.org/officeDocument/2006/relationships/tags" Target="../tags/tag142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33.bin"/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tags" Target="../tags/tag145.xml"/><Relationship Id="rId7" Type="http://schemas.openxmlformats.org/officeDocument/2006/relationships/oleObject" Target="../embeddings/oleObject34.bin"/><Relationship Id="rId2" Type="http://schemas.openxmlformats.org/officeDocument/2006/relationships/tags" Target="../tags/tag144.xml"/><Relationship Id="rId1" Type="http://schemas.openxmlformats.org/officeDocument/2006/relationships/vmlDrawing" Target="../drawings/vmlDrawing30.vml"/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8.wmf"/><Relationship Id="rId4" Type="http://schemas.openxmlformats.org/officeDocument/2006/relationships/tags" Target="../tags/tag146.xml"/><Relationship Id="rId9" Type="http://schemas.openxmlformats.org/officeDocument/2006/relationships/oleObject" Target="../embeddings/oleObject35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tags" Target="../tags/tag148.xml"/><Relationship Id="rId7" Type="http://schemas.openxmlformats.org/officeDocument/2006/relationships/oleObject" Target="../embeddings/oleObject36.bin"/><Relationship Id="rId2" Type="http://schemas.openxmlformats.org/officeDocument/2006/relationships/tags" Target="../tags/tag147.xml"/><Relationship Id="rId1" Type="http://schemas.openxmlformats.org/officeDocument/2006/relationships/vmlDrawing" Target="../drawings/vmlDrawing31.vml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8.wmf"/><Relationship Id="rId4" Type="http://schemas.openxmlformats.org/officeDocument/2006/relationships/tags" Target="../tags/tag149.xml"/><Relationship Id="rId9" Type="http://schemas.openxmlformats.org/officeDocument/2006/relationships/oleObject" Target="../embeddings/oleObject37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tags" Target="../tags/tag151.xml"/><Relationship Id="rId7" Type="http://schemas.openxmlformats.org/officeDocument/2006/relationships/image" Target="../media/image40.wmf"/><Relationship Id="rId2" Type="http://schemas.openxmlformats.org/officeDocument/2006/relationships/tags" Target="../tags/tag150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38.bin"/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wmf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tags" Target="../tags/tag153.xml"/><Relationship Id="rId7" Type="http://schemas.openxmlformats.org/officeDocument/2006/relationships/image" Target="../media/image40.wmf"/><Relationship Id="rId2" Type="http://schemas.openxmlformats.org/officeDocument/2006/relationships/tags" Target="../tags/tag152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40.bin"/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2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7" Type="http://schemas.openxmlformats.org/officeDocument/2006/relationships/image" Target="../media/image43.wmf"/><Relationship Id="rId2" Type="http://schemas.openxmlformats.org/officeDocument/2006/relationships/tags" Target="../tags/tag154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42.bin"/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7" Type="http://schemas.openxmlformats.org/officeDocument/2006/relationships/image" Target="../media/image44.wmf"/><Relationship Id="rId2" Type="http://schemas.openxmlformats.org/officeDocument/2006/relationships/tags" Target="../tags/tag156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43.bin"/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7" Type="http://schemas.openxmlformats.org/officeDocument/2006/relationships/image" Target="../media/image45.wmf"/><Relationship Id="rId2" Type="http://schemas.openxmlformats.org/officeDocument/2006/relationships/tags" Target="../tags/tag158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44.bin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tags" Target="../tags/tag161.xml"/><Relationship Id="rId7" Type="http://schemas.openxmlformats.org/officeDocument/2006/relationships/oleObject" Target="../embeddings/oleObject45.bin"/><Relationship Id="rId2" Type="http://schemas.openxmlformats.org/officeDocument/2006/relationships/tags" Target="../tags/tag160.xml"/><Relationship Id="rId1" Type="http://schemas.openxmlformats.org/officeDocument/2006/relationships/vmlDrawing" Target="../drawings/vmlDrawing37.v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4.xml"/><Relationship Id="rId3" Type="http://schemas.openxmlformats.org/officeDocument/2006/relationships/tags" Target="../tags/tag164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8.wmf"/><Relationship Id="rId2" Type="http://schemas.openxmlformats.org/officeDocument/2006/relationships/tags" Target="../tags/tag163.xml"/><Relationship Id="rId1" Type="http://schemas.openxmlformats.org/officeDocument/2006/relationships/vmlDrawing" Target="../drawings/vmlDrawing38.vml"/><Relationship Id="rId6" Type="http://schemas.openxmlformats.org/officeDocument/2006/relationships/tags" Target="../tags/tag167.xml"/><Relationship Id="rId11" Type="http://schemas.openxmlformats.org/officeDocument/2006/relationships/oleObject" Target="../embeddings/oleObject47.bin"/><Relationship Id="rId5" Type="http://schemas.openxmlformats.org/officeDocument/2006/relationships/tags" Target="../tags/tag166.xml"/><Relationship Id="rId10" Type="http://schemas.openxmlformats.org/officeDocument/2006/relationships/image" Target="../media/image47.wmf"/><Relationship Id="rId4" Type="http://schemas.openxmlformats.org/officeDocument/2006/relationships/tags" Target="../tags/tag165.xml"/><Relationship Id="rId9" Type="http://schemas.openxmlformats.org/officeDocument/2006/relationships/oleObject" Target="../embeddings/oleObject46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tags" Target="../tags/tag169.xml"/><Relationship Id="rId7" Type="http://schemas.openxmlformats.org/officeDocument/2006/relationships/image" Target="../media/image49.wmf"/><Relationship Id="rId2" Type="http://schemas.openxmlformats.org/officeDocument/2006/relationships/tags" Target="../tags/tag168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48.bin"/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0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6.xml"/><Relationship Id="rId3" Type="http://schemas.openxmlformats.org/officeDocument/2006/relationships/tags" Target="../tags/tag171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1.wmf"/><Relationship Id="rId2" Type="http://schemas.openxmlformats.org/officeDocument/2006/relationships/tags" Target="../tags/tag170.xml"/><Relationship Id="rId1" Type="http://schemas.openxmlformats.org/officeDocument/2006/relationships/vmlDrawing" Target="../drawings/vmlDrawing40.vml"/><Relationship Id="rId6" Type="http://schemas.openxmlformats.org/officeDocument/2006/relationships/tags" Target="../tags/tag174.xml"/><Relationship Id="rId11" Type="http://schemas.openxmlformats.org/officeDocument/2006/relationships/oleObject" Target="../embeddings/oleObject51.bin"/><Relationship Id="rId5" Type="http://schemas.openxmlformats.org/officeDocument/2006/relationships/tags" Target="../tags/tag173.xml"/><Relationship Id="rId10" Type="http://schemas.openxmlformats.org/officeDocument/2006/relationships/image" Target="../media/image49.wmf"/><Relationship Id="rId4" Type="http://schemas.openxmlformats.org/officeDocument/2006/relationships/tags" Target="../tags/tag172.xml"/><Relationship Id="rId9" Type="http://schemas.openxmlformats.org/officeDocument/2006/relationships/oleObject" Target="../embeddings/oleObject50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11" Type="http://schemas.openxmlformats.org/officeDocument/2006/relationships/notesSlide" Target="../notesSlides/notesSlide57.xml"/><Relationship Id="rId5" Type="http://schemas.openxmlformats.org/officeDocument/2006/relationships/tags" Target="../tags/tag179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78.xml"/><Relationship Id="rId9" Type="http://schemas.openxmlformats.org/officeDocument/2006/relationships/tags" Target="../tags/tag18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5.wmf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tags" Target="../tags/tag186.xml"/><Relationship Id="rId7" Type="http://schemas.openxmlformats.org/officeDocument/2006/relationships/image" Target="../media/image52.wmf"/><Relationship Id="rId2" Type="http://schemas.openxmlformats.org/officeDocument/2006/relationships/tags" Target="../tags/tag185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52.bin"/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3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tags" Target="../tags/tag188.xml"/><Relationship Id="rId7" Type="http://schemas.openxmlformats.org/officeDocument/2006/relationships/image" Target="../media/image54.wmf"/><Relationship Id="rId2" Type="http://schemas.openxmlformats.org/officeDocument/2006/relationships/tags" Target="../tags/tag187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54.bin"/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3.w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3" Type="http://schemas.openxmlformats.org/officeDocument/2006/relationships/tags" Target="../tags/tag190.xml"/><Relationship Id="rId7" Type="http://schemas.openxmlformats.org/officeDocument/2006/relationships/image" Target="../media/image55.wmf"/><Relationship Id="rId2" Type="http://schemas.openxmlformats.org/officeDocument/2006/relationships/tags" Target="../tags/tag189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56.bin"/><Relationship Id="rId5" Type="http://schemas.openxmlformats.org/officeDocument/2006/relationships/notesSlide" Target="../notesSlides/notesSlide61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3.w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tags" Target="../tags/tag192.xml"/><Relationship Id="rId7" Type="http://schemas.openxmlformats.org/officeDocument/2006/relationships/image" Target="../media/image56.wmf"/><Relationship Id="rId2" Type="http://schemas.openxmlformats.org/officeDocument/2006/relationships/tags" Target="../tags/tag191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58.bin"/><Relationship Id="rId5" Type="http://schemas.openxmlformats.org/officeDocument/2006/relationships/notesSlide" Target="../notesSlides/notesSlide62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7.e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tags" Target="../tags/tag194.xml"/><Relationship Id="rId7" Type="http://schemas.openxmlformats.org/officeDocument/2006/relationships/image" Target="../media/image56.wmf"/><Relationship Id="rId2" Type="http://schemas.openxmlformats.org/officeDocument/2006/relationships/tags" Target="../tags/tag193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60.bin"/><Relationship Id="rId5" Type="http://schemas.openxmlformats.org/officeDocument/2006/relationships/notesSlide" Target="../notesSlides/notesSlide6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8.e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3" Type="http://schemas.openxmlformats.org/officeDocument/2006/relationships/tags" Target="../tags/tag196.xml"/><Relationship Id="rId7" Type="http://schemas.openxmlformats.org/officeDocument/2006/relationships/image" Target="../media/image56.wmf"/><Relationship Id="rId2" Type="http://schemas.openxmlformats.org/officeDocument/2006/relationships/tags" Target="../tags/tag195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62.bin"/><Relationship Id="rId5" Type="http://schemas.openxmlformats.org/officeDocument/2006/relationships/notesSlide" Target="../notesSlides/notesSlide6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9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8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60.emf"/><Relationship Id="rId5" Type="http://schemas.openxmlformats.org/officeDocument/2006/relationships/oleObject" Target="../embeddings/oleObject64.bin"/><Relationship Id="rId4" Type="http://schemas.openxmlformats.org/officeDocument/2006/relationships/notesSlide" Target="../notesSlides/notesSlide66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tags" Target="../tags/tag200.xml"/><Relationship Id="rId7" Type="http://schemas.openxmlformats.org/officeDocument/2006/relationships/notesSlide" Target="../notesSlides/notesSlide67.xml"/><Relationship Id="rId2" Type="http://schemas.openxmlformats.org/officeDocument/2006/relationships/tags" Target="../tags/tag199.xml"/><Relationship Id="rId1" Type="http://schemas.openxmlformats.org/officeDocument/2006/relationships/vmlDrawing" Target="../drawings/vmlDrawing48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2.wmf"/><Relationship Id="rId5" Type="http://schemas.openxmlformats.org/officeDocument/2006/relationships/tags" Target="../tags/tag202.xml"/><Relationship Id="rId10" Type="http://schemas.openxmlformats.org/officeDocument/2006/relationships/oleObject" Target="../embeddings/oleObject66.bin"/><Relationship Id="rId4" Type="http://schemas.openxmlformats.org/officeDocument/2006/relationships/tags" Target="../tags/tag201.xml"/><Relationship Id="rId9" Type="http://schemas.openxmlformats.org/officeDocument/2006/relationships/image" Target="../media/image61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7" Type="http://schemas.openxmlformats.org/officeDocument/2006/relationships/image" Target="../media/image63.wmf"/><Relationship Id="rId2" Type="http://schemas.openxmlformats.org/officeDocument/2006/relationships/tags" Target="../tags/tag203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67.bin"/><Relationship Id="rId5" Type="http://schemas.openxmlformats.org/officeDocument/2006/relationships/notesSlide" Target="../notesSlides/notesSlide68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6.wmf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7" Type="http://schemas.openxmlformats.org/officeDocument/2006/relationships/image" Target="../media/image64.wmf"/><Relationship Id="rId2" Type="http://schemas.openxmlformats.org/officeDocument/2006/relationships/tags" Target="../tags/tag205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68.bin"/><Relationship Id="rId5" Type="http://schemas.openxmlformats.org/officeDocument/2006/relationships/notesSlide" Target="../notesSlides/notesSlide69.xml"/><Relationship Id="rId4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7" Type="http://schemas.openxmlformats.org/officeDocument/2006/relationships/image" Target="../media/image65.wmf"/><Relationship Id="rId2" Type="http://schemas.openxmlformats.org/officeDocument/2006/relationships/tags" Target="../tags/tag207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69.bin"/><Relationship Id="rId5" Type="http://schemas.openxmlformats.org/officeDocument/2006/relationships/notesSlide" Target="../notesSlides/notesSlide70.xml"/><Relationship Id="rId4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9.xml"/><Relationship Id="rId1" Type="http://schemas.openxmlformats.org/officeDocument/2006/relationships/vmlDrawing" Target="../drawings/vmlDrawing52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70.bin"/><Relationship Id="rId4" Type="http://schemas.openxmlformats.org/officeDocument/2006/relationships/notesSlide" Target="../notesSlides/notesSlide7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7" Type="http://schemas.openxmlformats.org/officeDocument/2006/relationships/image" Target="../media/image67.wmf"/><Relationship Id="rId2" Type="http://schemas.openxmlformats.org/officeDocument/2006/relationships/tags" Target="../tags/tag210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71.bin"/><Relationship Id="rId5" Type="http://schemas.openxmlformats.org/officeDocument/2006/relationships/notesSlide" Target="../notesSlides/notesSlide72.xml"/><Relationship Id="rId4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7" Type="http://schemas.openxmlformats.org/officeDocument/2006/relationships/image" Target="../media/image68.wmf"/><Relationship Id="rId2" Type="http://schemas.openxmlformats.org/officeDocument/2006/relationships/tags" Target="../tags/tag212.xml"/><Relationship Id="rId1" Type="http://schemas.openxmlformats.org/officeDocument/2006/relationships/vmlDrawing" Target="../drawings/vmlDrawing54.vml"/><Relationship Id="rId6" Type="http://schemas.openxmlformats.org/officeDocument/2006/relationships/oleObject" Target="../embeddings/oleObject72.bin"/><Relationship Id="rId5" Type="http://schemas.openxmlformats.org/officeDocument/2006/relationships/notesSlide" Target="../notesSlides/notesSlide73.xml"/><Relationship Id="rId4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7" Type="http://schemas.openxmlformats.org/officeDocument/2006/relationships/image" Target="../media/image69.wmf"/><Relationship Id="rId2" Type="http://schemas.openxmlformats.org/officeDocument/2006/relationships/tags" Target="../tags/tag214.xml"/><Relationship Id="rId1" Type="http://schemas.openxmlformats.org/officeDocument/2006/relationships/vmlDrawing" Target="../drawings/vmlDrawing55.vml"/><Relationship Id="rId6" Type="http://schemas.openxmlformats.org/officeDocument/2006/relationships/oleObject" Target="../embeddings/oleObject73.bin"/><Relationship Id="rId5" Type="http://schemas.openxmlformats.org/officeDocument/2006/relationships/notesSlide" Target="../notesSlides/notesSlide74.xml"/><Relationship Id="rId4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4" Type="http://schemas.openxmlformats.org/officeDocument/2006/relationships/notesSlide" Target="../notesSlides/notesSlide75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tags" Target="../tags/tag219.xml"/><Relationship Id="rId7" Type="http://schemas.openxmlformats.org/officeDocument/2006/relationships/oleObject" Target="../embeddings/oleObject74.bin"/><Relationship Id="rId2" Type="http://schemas.openxmlformats.org/officeDocument/2006/relationships/tags" Target="../tags/tag218.xml"/><Relationship Id="rId1" Type="http://schemas.openxmlformats.org/officeDocument/2006/relationships/vmlDrawing" Target="../drawings/vmlDrawing56.vml"/><Relationship Id="rId6" Type="http://schemas.openxmlformats.org/officeDocument/2006/relationships/notesSlide" Target="../notesSlides/notesSlide7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4" Type="http://schemas.openxmlformats.org/officeDocument/2006/relationships/notesSlide" Target="../notesSlides/notesSlide77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tags" Target="../tags/tag224.xml"/><Relationship Id="rId7" Type="http://schemas.openxmlformats.org/officeDocument/2006/relationships/oleObject" Target="../embeddings/oleObject75.bin"/><Relationship Id="rId2" Type="http://schemas.openxmlformats.org/officeDocument/2006/relationships/tags" Target="../tags/tag223.xml"/><Relationship Id="rId1" Type="http://schemas.openxmlformats.org/officeDocument/2006/relationships/vmlDrawing" Target="../drawings/vmlDrawing57.vml"/><Relationship Id="rId6" Type="http://schemas.openxmlformats.org/officeDocument/2006/relationships/notesSlide" Target="../notesSlides/notesSlide7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10" Type="http://schemas.openxmlformats.org/officeDocument/2006/relationships/tags" Target="../tags/tag21.xml"/><Relationship Id="rId19" Type="http://schemas.openxmlformats.org/officeDocument/2006/relationships/notesSlide" Target="../notesSlides/notesSlide7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6.xml"/><Relationship Id="rId1" Type="http://schemas.openxmlformats.org/officeDocument/2006/relationships/vmlDrawing" Target="../drawings/vmlDrawing58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76.bin"/><Relationship Id="rId4" Type="http://schemas.openxmlformats.org/officeDocument/2006/relationships/notesSlide" Target="../notesSlides/notesSlide79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tags" Target="../tags/tag228.xml"/><Relationship Id="rId7" Type="http://schemas.openxmlformats.org/officeDocument/2006/relationships/oleObject" Target="../embeddings/oleObject77.bin"/><Relationship Id="rId2" Type="http://schemas.openxmlformats.org/officeDocument/2006/relationships/tags" Target="../tags/tag227.xml"/><Relationship Id="rId1" Type="http://schemas.openxmlformats.org/officeDocument/2006/relationships/vmlDrawing" Target="../drawings/vmlDrawing59.vml"/><Relationship Id="rId6" Type="http://schemas.openxmlformats.org/officeDocument/2006/relationships/notesSlide" Target="../notesSlides/notesSlide80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4.wmf"/><Relationship Id="rId4" Type="http://schemas.openxmlformats.org/officeDocument/2006/relationships/tags" Target="../tags/tag229.xml"/><Relationship Id="rId9" Type="http://schemas.openxmlformats.org/officeDocument/2006/relationships/oleObject" Target="../embeddings/oleObject78.bin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5" Type="http://schemas.openxmlformats.org/officeDocument/2006/relationships/notesSlide" Target="../notesSlides/notesSlide81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tags" Target="../tags/tag30.xml"/><Relationship Id="rId7" Type="http://schemas.openxmlformats.org/officeDocument/2006/relationships/oleObject" Target="../embeddings/oleObject6.bin"/><Relationship Id="rId2" Type="http://schemas.openxmlformats.org/officeDocument/2006/relationships/tags" Target="../tags/tag29.xml"/><Relationship Id="rId1" Type="http://schemas.openxmlformats.org/officeDocument/2006/relationships/vmlDrawing" Target="../drawings/vmlDrawing6.v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0"/>
            <a:ext cx="7543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Digital Design and Computer Architecture</a:t>
            </a:r>
            <a:r>
              <a:rPr lang="en-US" sz="2600" b="1" dirty="0" smtClean="0"/>
              <a:t>, 2</a:t>
            </a:r>
            <a:r>
              <a:rPr lang="en-US" sz="2600" b="1" baseline="30000" dirty="0" smtClean="0"/>
              <a:t>nd</a:t>
            </a:r>
            <a:r>
              <a:rPr lang="en-US" sz="2600" b="1" dirty="0" smtClean="0"/>
              <a:t> Edition</a:t>
            </a:r>
            <a:endParaRPr lang="en-US" sz="2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990600" y="2778443"/>
            <a:ext cx="769620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1000" y="27695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David Money Harris and Sarah L. Harris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79" name="Rectangle 3" hidden="1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smtClean="0"/>
              <a:t>Sum-of-Products Form</a:t>
            </a:r>
            <a:endParaRPr lang="en-US"/>
          </a:p>
        </p:txBody>
      </p:sp>
      <p:sp>
        <p:nvSpPr>
          <p:cNvPr id="1022978" name="Rectangle 2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29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38400" y="6019800"/>
            <a:ext cx="548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Y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F(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 =</a:t>
            </a:r>
            <a:endParaRPr lang="en-US" sz="2400" b="1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Sum-of-Products (SOP) Form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All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equations </a:t>
            </a:r>
            <a:r>
              <a:rPr lang="en-US" sz="2400" dirty="0">
                <a:latin typeface="Times New Roman" pitchFamily="18" charset="0"/>
                <a:cs typeface="Arial" charset="0"/>
              </a:rPr>
              <a:t>can be written in SOP form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Each row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has </a:t>
            </a:r>
            <a:r>
              <a:rPr lang="en-US" sz="2400" dirty="0">
                <a:latin typeface="Times New Roman" pitchFamily="18" charset="0"/>
                <a:cs typeface="Arial" charset="0"/>
              </a:rPr>
              <a:t>a </a:t>
            </a:r>
            <a:r>
              <a:rPr lang="en-US" sz="2400" b="1" dirty="0" err="1">
                <a:latin typeface="Times New Roman" pitchFamily="18" charset="0"/>
                <a:cs typeface="Arial" charset="0"/>
              </a:rPr>
              <a:t>minterm</a:t>
            </a:r>
            <a:endParaRPr lang="en-US" sz="24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A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minterm</a:t>
            </a:r>
            <a:r>
              <a:rPr lang="en-US" sz="2400" dirty="0">
                <a:latin typeface="Times New Roman" pitchFamily="18" charset="0"/>
                <a:cs typeface="Arial" charset="0"/>
              </a:rPr>
              <a:t> is a product (AND) of literals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Each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minterm</a:t>
            </a:r>
            <a:r>
              <a:rPr lang="en-US" sz="2400" dirty="0">
                <a:latin typeface="Times New Roman" pitchFamily="18" charset="0"/>
                <a:cs typeface="Arial" charset="0"/>
              </a:rPr>
              <a:t> is TRUE for that row (and only that row)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Form function by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ORing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Arial" charset="0"/>
              </a:rPr>
              <a:t>minterms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where </a:t>
            </a:r>
            <a:r>
              <a:rPr lang="en-US" sz="2400" dirty="0">
                <a:latin typeface="Times New Roman" pitchFamily="18" charset="0"/>
                <a:cs typeface="Arial" charset="0"/>
              </a:rPr>
              <a:t>the output is TRUE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Thus, a sum (OR) of products (AND terms)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854369"/>
              </p:ext>
            </p:extLst>
          </p:nvPr>
        </p:nvGraphicFramePr>
        <p:xfrm>
          <a:off x="2514600" y="3962400"/>
          <a:ext cx="4332288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0" name="VISIO" r:id="rId8" imgW="1766520" imgH="808560" progId="Visio.Drawing.6">
                  <p:embed/>
                </p:oleObj>
              </mc:Choice>
              <mc:Fallback>
                <p:oleObj name="VISIO" r:id="rId8" imgW="1766520" imgH="808560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962400"/>
                        <a:ext cx="4332288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1111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79" name="Rectangle 3" hidden="1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smtClean="0"/>
              <a:t>Sum-of-Products Form</a:t>
            </a:r>
            <a:endParaRPr lang="en-US"/>
          </a:p>
        </p:txBody>
      </p:sp>
      <p:sp>
        <p:nvSpPr>
          <p:cNvPr id="1022978" name="Rectangle 2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29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38400" y="6019800"/>
            <a:ext cx="548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Y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F(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 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= AB + AB = </a:t>
            </a:r>
            <a:r>
              <a:rPr lang="el-GR" sz="2400" b="1" dirty="0" smtClean="0">
                <a:latin typeface="Times New Roman" pitchFamily="18" charset="0"/>
                <a:cs typeface="Arial" charset="0"/>
              </a:rPr>
              <a:t>Σ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(1, 3)</a:t>
            </a:r>
            <a:endParaRPr lang="en-US" sz="2400" b="1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Sum-of-Products (SOP) Form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All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equations </a:t>
            </a:r>
            <a:r>
              <a:rPr lang="en-US" sz="2400" dirty="0">
                <a:latin typeface="Times New Roman" pitchFamily="18" charset="0"/>
                <a:cs typeface="Arial" charset="0"/>
              </a:rPr>
              <a:t>can be written in SOP form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Each row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has </a:t>
            </a:r>
            <a:r>
              <a:rPr lang="en-US" sz="2400" dirty="0">
                <a:latin typeface="Times New Roman" pitchFamily="18" charset="0"/>
                <a:cs typeface="Arial" charset="0"/>
              </a:rPr>
              <a:t>a </a:t>
            </a:r>
            <a:r>
              <a:rPr lang="en-US" sz="2400" b="1" dirty="0" err="1">
                <a:latin typeface="Times New Roman" pitchFamily="18" charset="0"/>
                <a:cs typeface="Arial" charset="0"/>
              </a:rPr>
              <a:t>minterm</a:t>
            </a:r>
            <a:endParaRPr lang="en-US" sz="24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A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minterm</a:t>
            </a:r>
            <a:r>
              <a:rPr lang="en-US" sz="2400" dirty="0">
                <a:latin typeface="Times New Roman" pitchFamily="18" charset="0"/>
                <a:cs typeface="Arial" charset="0"/>
              </a:rPr>
              <a:t> is a product (AND) of literals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Each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minterm</a:t>
            </a:r>
            <a:r>
              <a:rPr lang="en-US" sz="2400" dirty="0">
                <a:latin typeface="Times New Roman" pitchFamily="18" charset="0"/>
                <a:cs typeface="Arial" charset="0"/>
              </a:rPr>
              <a:t> is TRUE for that row (and only that row)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Form function by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ORing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Arial" charset="0"/>
              </a:rPr>
              <a:t>minterms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where </a:t>
            </a:r>
            <a:r>
              <a:rPr lang="en-US" sz="2400" dirty="0">
                <a:latin typeface="Times New Roman" pitchFamily="18" charset="0"/>
                <a:cs typeface="Arial" charset="0"/>
              </a:rPr>
              <a:t>the output is TRUE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Thus, a sum (OR) of products (AND terms)</a:t>
            </a:r>
          </a:p>
        </p:txBody>
      </p:sp>
      <p:sp>
        <p:nvSpPr>
          <p:cNvPr id="12" name="Line 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267200" y="6096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854369"/>
              </p:ext>
            </p:extLst>
          </p:nvPr>
        </p:nvGraphicFramePr>
        <p:xfrm>
          <a:off x="2514600" y="3962400"/>
          <a:ext cx="4332288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0" name="VISIO" r:id="rId9" imgW="1766520" imgH="808560" progId="Visio.Drawing.6">
                  <p:embed/>
                </p:oleObj>
              </mc:Choice>
              <mc:Fallback>
                <p:oleObj name="VISIO" r:id="rId9" imgW="1766520" imgH="808560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962400"/>
                        <a:ext cx="4332288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10536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395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8800" y="6096000"/>
            <a:ext cx="548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Y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F(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 = 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 + 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 + B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)</a:t>
            </a:r>
            <a:r>
              <a:rPr lang="en-US" sz="2400" b="1" i="1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= </a:t>
            </a:r>
            <a:r>
              <a:rPr lang="el-GR" sz="2400" b="1" dirty="0" smtClean="0">
                <a:latin typeface="Times New Roman" pitchFamily="18" charset="0"/>
                <a:cs typeface="Arial" charset="0"/>
              </a:rPr>
              <a:t>Π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(0, 2)</a:t>
            </a:r>
            <a:endParaRPr lang="en-US" sz="24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93958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334000" y="6172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3959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7772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All Boolean equations can be written in POS form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Each row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has </a:t>
            </a:r>
            <a:r>
              <a:rPr lang="en-US" sz="2400" dirty="0">
                <a:latin typeface="Times New Roman" pitchFamily="18" charset="0"/>
                <a:cs typeface="Arial" charset="0"/>
              </a:rPr>
              <a:t>a </a:t>
            </a:r>
            <a:r>
              <a:rPr lang="en-US" sz="2400" b="1" dirty="0" err="1">
                <a:latin typeface="Times New Roman" pitchFamily="18" charset="0"/>
                <a:cs typeface="Arial" charset="0"/>
              </a:rPr>
              <a:t>maxterm</a:t>
            </a:r>
            <a:endParaRPr lang="en-US" sz="24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A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maxterm</a:t>
            </a:r>
            <a:r>
              <a:rPr lang="en-US" sz="2400" dirty="0">
                <a:latin typeface="Times New Roman" pitchFamily="18" charset="0"/>
                <a:cs typeface="Arial" charset="0"/>
              </a:rPr>
              <a:t> is a sum (OR) of literals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Each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maxterm</a:t>
            </a:r>
            <a:r>
              <a:rPr lang="en-US" sz="2400" dirty="0">
                <a:latin typeface="Times New Roman" pitchFamily="18" charset="0"/>
                <a:cs typeface="Arial" charset="0"/>
              </a:rPr>
              <a:t> is FALSE for that row (and only that row)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Form </a:t>
            </a:r>
            <a:r>
              <a:rPr lang="en-US" sz="2400" dirty="0">
                <a:latin typeface="Times New Roman" pitchFamily="18" charset="0"/>
                <a:cs typeface="Arial" charset="0"/>
              </a:rPr>
              <a:t>function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by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ANDing</a:t>
            </a:r>
            <a:r>
              <a:rPr lang="en-US" sz="2400" dirty="0">
                <a:latin typeface="Times New Roman" pitchFamily="18" charset="0"/>
                <a:cs typeface="Arial" charset="0"/>
              </a:rPr>
              <a:t> the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maxterms</a:t>
            </a:r>
            <a:r>
              <a:rPr lang="en-US" sz="2400" dirty="0">
                <a:latin typeface="Times New Roman" pitchFamily="18" charset="0"/>
                <a:cs typeface="Arial" charset="0"/>
              </a:rPr>
              <a:t> for which the output is FALSE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Thus, a product (AND) of sums (OR terms)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Product-of-Sums (POS) Form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018451"/>
              </p:ext>
            </p:extLst>
          </p:nvPr>
        </p:nvGraphicFramePr>
        <p:xfrm>
          <a:off x="1981200" y="4102336"/>
          <a:ext cx="4724400" cy="2222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6" name="VISIO" r:id="rId8" imgW="1794960" imgH="844560" progId="Visio.Drawing.6">
                  <p:embed/>
                </p:oleObj>
              </mc:Choice>
              <mc:Fallback>
                <p:oleObj name="VISIO" r:id="rId8" imgW="1794960" imgH="844560" progId="Visio.Drawing.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81200" y="4102336"/>
                        <a:ext cx="4724400" cy="2222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6429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924800" cy="4953000"/>
          </a:xfrm>
        </p:spPr>
        <p:txBody>
          <a:bodyPr/>
          <a:lstStyle/>
          <a:p>
            <a:r>
              <a:rPr lang="en-US" dirty="0" smtClean="0"/>
              <a:t>You are going to the cafeteria for lunch</a:t>
            </a:r>
          </a:p>
          <a:p>
            <a:pPr lvl="1"/>
            <a:r>
              <a:rPr lang="en-US" dirty="0" smtClean="0"/>
              <a:t>You won’t eat lunch (E) </a:t>
            </a:r>
          </a:p>
          <a:p>
            <a:pPr lvl="1"/>
            <a:r>
              <a:rPr lang="en-US" dirty="0" smtClean="0"/>
              <a:t>If it’s not open (O) or</a:t>
            </a:r>
          </a:p>
          <a:p>
            <a:pPr lvl="1"/>
            <a:r>
              <a:rPr lang="en-US" dirty="0" smtClean="0"/>
              <a:t>If they only serve corndogs (C)</a:t>
            </a:r>
          </a:p>
          <a:p>
            <a:r>
              <a:rPr lang="en-US" dirty="0" smtClean="0"/>
              <a:t>Write a truth table for determining if you will eat lunch (E).</a:t>
            </a:r>
            <a:endParaRPr lang="en-US" dirty="0"/>
          </a:p>
        </p:txBody>
      </p:sp>
      <p:graphicFrame>
        <p:nvGraphicFramePr>
          <p:cNvPr id="865292" name="Object 12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67373391"/>
              </p:ext>
            </p:extLst>
          </p:nvPr>
        </p:nvGraphicFramePr>
        <p:xfrm>
          <a:off x="4876800" y="3962400"/>
          <a:ext cx="2446337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9" name="VISIO" r:id="rId8" imgW="732600" imgH="752040" progId="Visio.Drawing.6">
                  <p:embed/>
                </p:oleObj>
              </mc:Choice>
              <mc:Fallback>
                <p:oleObj name="VISIO" r:id="rId8" imgW="732600" imgH="752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62400"/>
                        <a:ext cx="2446337" cy="251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5284" name="Line 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4038600" y="2362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5285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800600" y="18288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Boolean Equations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88251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924800" cy="4953000"/>
          </a:xfrm>
        </p:spPr>
        <p:txBody>
          <a:bodyPr/>
          <a:lstStyle/>
          <a:p>
            <a:r>
              <a:rPr lang="en-US" dirty="0" smtClean="0"/>
              <a:t>You are going to the cafeteria for lunch</a:t>
            </a:r>
          </a:p>
          <a:p>
            <a:pPr lvl="1"/>
            <a:r>
              <a:rPr lang="en-US" dirty="0" smtClean="0"/>
              <a:t>You won’t eat lunch (E) </a:t>
            </a:r>
          </a:p>
          <a:p>
            <a:pPr lvl="1"/>
            <a:r>
              <a:rPr lang="en-US" dirty="0" smtClean="0"/>
              <a:t>If it’s not open (O) or</a:t>
            </a:r>
          </a:p>
          <a:p>
            <a:pPr lvl="1"/>
            <a:r>
              <a:rPr lang="en-US" dirty="0" smtClean="0"/>
              <a:t>If they only serve corndogs (C)</a:t>
            </a:r>
          </a:p>
          <a:p>
            <a:r>
              <a:rPr lang="en-US" dirty="0" smtClean="0"/>
              <a:t>Write a truth table for determining if you will eat lunch (E).</a:t>
            </a:r>
            <a:endParaRPr lang="en-US" dirty="0"/>
          </a:p>
        </p:txBody>
      </p:sp>
      <p:graphicFrame>
        <p:nvGraphicFramePr>
          <p:cNvPr id="1025030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58662208"/>
              </p:ext>
            </p:extLst>
          </p:nvPr>
        </p:nvGraphicFramePr>
        <p:xfrm>
          <a:off x="4876800" y="3962400"/>
          <a:ext cx="2446337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3" name="VISIO" r:id="rId8" imgW="732600" imgH="752040" progId="Visio.Drawing.6">
                  <p:embed/>
                </p:oleObj>
              </mc:Choice>
              <mc:Fallback>
                <p:oleObj name="VISIO" r:id="rId8" imgW="732600" imgH="752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62400"/>
                        <a:ext cx="2446337" cy="251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28" name="Line 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4038600" y="2362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029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800600" y="18288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Boolean Equations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96276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994" name="Rectangle 2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0" y="101600"/>
            <a:ext cx="7772400" cy="889000"/>
          </a:xfrm>
        </p:spPr>
        <p:txBody>
          <a:bodyPr/>
          <a:lstStyle/>
          <a:p>
            <a:r>
              <a:rPr lang="en-US" smtClean="0"/>
              <a:t>SOP &amp; POS Form</a:t>
            </a:r>
            <a:endParaRPr lang="en-US"/>
          </a:p>
        </p:txBody>
      </p:sp>
      <p:sp>
        <p:nvSpPr>
          <p:cNvPr id="1108995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914400" y="1219200"/>
            <a:ext cx="3810000" cy="4953000"/>
          </a:xfrm>
        </p:spPr>
        <p:txBody>
          <a:bodyPr/>
          <a:lstStyle/>
          <a:p>
            <a:r>
              <a:rPr lang="en-US" sz="2400" dirty="0" smtClean="0"/>
              <a:t>SOP – sum-of-products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POS – product-of-sums</a:t>
            </a:r>
            <a:endParaRPr lang="en-US" sz="2400" dirty="0"/>
          </a:p>
        </p:txBody>
      </p:sp>
      <p:graphicFrame>
        <p:nvGraphicFramePr>
          <p:cNvPr id="1109000" name="Object 8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524201810"/>
              </p:ext>
            </p:extLst>
          </p:nvPr>
        </p:nvGraphicFramePr>
        <p:xfrm>
          <a:off x="1371600" y="1597025"/>
          <a:ext cx="3810000" cy="209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8" name="VISIO" r:id="rId8" imgW="1280880" imgH="737640" progId="Visio.Drawing.6">
                  <p:embed/>
                </p:oleObj>
              </mc:Choice>
              <mc:Fallback>
                <p:oleObj name="VISIO" r:id="rId8" imgW="1280880" imgH="737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597025"/>
                        <a:ext cx="3810000" cy="209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9001" name="Object 9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786797237"/>
              </p:ext>
            </p:extLst>
          </p:nvPr>
        </p:nvGraphicFramePr>
        <p:xfrm>
          <a:off x="1371600" y="4235450"/>
          <a:ext cx="3810000" cy="224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9" name="VISIO" r:id="rId10" imgW="1287720" imgH="757080" progId="Visio.Drawing.6">
                  <p:embed/>
                </p:oleObj>
              </mc:Choice>
              <mc:Fallback>
                <p:oleObj name="VISIO" r:id="rId10" imgW="1287720" imgH="757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235450"/>
                        <a:ext cx="3810000" cy="224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422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961" name="Rectangle 17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3810000" cy="4953000"/>
          </a:xfrm>
          <a:noFill/>
          <a:ln/>
        </p:spPr>
        <p:txBody>
          <a:bodyPr/>
          <a:lstStyle/>
          <a:p>
            <a:r>
              <a:rPr lang="en-US" sz="2400" dirty="0" smtClean="0"/>
              <a:t>SOP – sum-of-products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POS – product-of-sums</a:t>
            </a:r>
            <a:endParaRPr lang="en-US" sz="2400" dirty="0"/>
          </a:p>
        </p:txBody>
      </p:sp>
      <p:graphicFrame>
        <p:nvGraphicFramePr>
          <p:cNvPr id="1106962" name="Object 18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24000" y="4267200"/>
          <a:ext cx="3386138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6" name="VISIO" r:id="rId13" imgW="1287720" imgH="757080" progId="Visio.Drawing.6">
                  <p:embed/>
                </p:oleObj>
              </mc:Choice>
              <mc:Fallback>
                <p:oleObj name="VISIO" r:id="rId13" imgW="1287720" imgH="757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267200"/>
                        <a:ext cx="3386138" cy="199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963" name="Object 19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447800" y="1600200"/>
          <a:ext cx="3657600" cy="214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7" name="VISIO" r:id="rId15" imgW="1280880" imgH="752040" progId="Visio.Drawing.6">
                  <p:embed/>
                </p:oleObj>
              </mc:Choice>
              <mc:Fallback>
                <p:oleObj name="VISIO" r:id="rId15" imgW="1280880" imgH="752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600200"/>
                        <a:ext cx="3657600" cy="214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6964" name="Rectangle 2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29200" y="4876800"/>
            <a:ext cx="388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i="1" dirty="0" smtClean="0">
                <a:latin typeface="Times New Roman" pitchFamily="18" charset="0"/>
                <a:cs typeface="Arial" charset="0"/>
              </a:rPr>
              <a:t>E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= 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O + C</a:t>
            </a:r>
            <a:r>
              <a:rPr lang="en-US" sz="2400" dirty="0">
                <a:latin typeface="Times New Roman" pitchFamily="18" charset="0"/>
                <a:cs typeface="Arial" charset="0"/>
              </a:rPr>
              <a:t>)(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O + C</a:t>
            </a:r>
            <a:r>
              <a:rPr lang="en-US" sz="2400" dirty="0">
                <a:latin typeface="Times New Roman" pitchFamily="18" charset="0"/>
                <a:cs typeface="Arial" charset="0"/>
              </a:rPr>
              <a:t>)(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O + C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 = </a:t>
            </a:r>
            <a:r>
              <a:rPr lang="el-GR" sz="2400" dirty="0" smtClean="0">
                <a:latin typeface="Times New Roman" pitchFamily="18" charset="0"/>
                <a:cs typeface="Arial" charset="0"/>
              </a:rPr>
              <a:t>Π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(0, 1, 3)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106965" name="Line 2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7381875" y="4951412"/>
            <a:ext cx="1619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966" name="Line 2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7762875" y="4951412"/>
            <a:ext cx="1619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967" name="Line 2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8372475" y="4951412"/>
            <a:ext cx="1619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968" name="Rectangle 2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105400" y="24384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E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</a:t>
            </a:r>
            <a:r>
              <a:rPr lang="en-US" sz="2400" i="1" dirty="0" smtClean="0">
                <a:latin typeface="Times New Roman" pitchFamily="18" charset="0"/>
                <a:cs typeface="Arial" charset="0"/>
              </a:rPr>
              <a:t>OC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Arial" charset="0"/>
              </a:rPr>
              <a:t>  = </a:t>
            </a:r>
            <a:r>
              <a:rPr lang="el-GR" sz="2400" dirty="0" smtClean="0">
                <a:latin typeface="Times New Roman" pitchFamily="18" charset="0"/>
                <a:cs typeface="Arial" charset="0"/>
              </a:rPr>
              <a:t>Σ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(2)</a:t>
            </a:r>
            <a:endParaRPr lang="en-US" sz="2400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106969" name="Line 2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9436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SOP &amp; POS Form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31739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3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219200"/>
            <a:ext cx="79248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Axioms and theorems to </a:t>
            </a:r>
            <a:r>
              <a:rPr lang="en-US" b="1" dirty="0" smtClean="0"/>
              <a:t>simplify</a:t>
            </a:r>
            <a:r>
              <a:rPr lang="en-US" dirty="0" smtClean="0"/>
              <a:t> Boolean equations</a:t>
            </a:r>
          </a:p>
          <a:p>
            <a:r>
              <a:rPr lang="en-US" dirty="0" smtClean="0"/>
              <a:t>Like regular algebra, but simpler: variables have only two values (1 or 0)</a:t>
            </a:r>
          </a:p>
          <a:p>
            <a:r>
              <a:rPr lang="en-US" b="1" dirty="0" smtClean="0"/>
              <a:t>Duality</a:t>
            </a:r>
            <a:r>
              <a:rPr lang="en-US" dirty="0" smtClean="0"/>
              <a:t> in axioms and theorems:</a:t>
            </a:r>
          </a:p>
          <a:p>
            <a:pPr lvl="1"/>
            <a:r>
              <a:rPr lang="en-US" sz="2600" dirty="0" smtClean="0"/>
              <a:t>ANDs and ORs, 0’s and 1’s interchanged</a:t>
            </a:r>
            <a:endParaRPr lang="en-US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Boolean Algebra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6582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3176" name="Picture 8"/>
          <p:cNvPicPr>
            <a:picLocks noGrp="1" noChangeAspect="1" noChangeArrowheads="1"/>
          </p:cNvPicPr>
          <p:nvPr>
            <p:ph sz="half" idx="4294967295"/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3733800"/>
            <a:ext cx="6629400" cy="22955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3174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19200"/>
            <a:ext cx="6705600" cy="232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Boolean Axioms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3019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77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1 = B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+ 0 = B</a:t>
            </a:r>
          </a:p>
        </p:txBody>
      </p:sp>
      <p:sp>
        <p:nvSpPr>
          <p:cNvPr id="1027078" name="Oval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T1: Identity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4576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Introduction</a:t>
            </a:r>
          </a:p>
          <a:p>
            <a:r>
              <a:rPr lang="en-US" b="1" dirty="0" smtClean="0"/>
              <a:t>Boolean Equations</a:t>
            </a:r>
          </a:p>
          <a:p>
            <a:r>
              <a:rPr lang="en-US" b="1" dirty="0" smtClean="0"/>
              <a:t>Boolean Algebra</a:t>
            </a:r>
          </a:p>
          <a:p>
            <a:r>
              <a:rPr lang="en-US" b="1" dirty="0" smtClean="0"/>
              <a:t>From Logic to Gates</a:t>
            </a:r>
          </a:p>
          <a:p>
            <a:r>
              <a:rPr lang="en-US" b="1" dirty="0" smtClean="0"/>
              <a:t>Multilevel Combinational Logic</a:t>
            </a:r>
          </a:p>
          <a:p>
            <a:r>
              <a:rPr lang="en-US" b="1" dirty="0" smtClean="0"/>
              <a:t>X’s and Z’s, Oh My</a:t>
            </a:r>
          </a:p>
          <a:p>
            <a:r>
              <a:rPr lang="en-US" b="1" dirty="0" err="1" smtClean="0"/>
              <a:t>Karnaugh</a:t>
            </a:r>
            <a:r>
              <a:rPr lang="en-US" b="1" dirty="0" smtClean="0"/>
              <a:t> Maps</a:t>
            </a:r>
          </a:p>
          <a:p>
            <a:r>
              <a:rPr lang="en-US" b="1" dirty="0" smtClean="0"/>
              <a:t>Combinational Building Blocks</a:t>
            </a:r>
          </a:p>
          <a:p>
            <a:r>
              <a:rPr lang="en-US" b="1" dirty="0" smtClean="0"/>
              <a:t>Timing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2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491" y="1143000"/>
            <a:ext cx="1732109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81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076" name="Object 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2817532"/>
              </p:ext>
            </p:extLst>
          </p:nvPr>
        </p:nvGraphicFramePr>
        <p:xfrm>
          <a:off x="2590800" y="2490788"/>
          <a:ext cx="4114800" cy="282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0" name="VISIO" r:id="rId7" imgW="1412280" imgH="971280" progId="Visio.Drawing.6">
                  <p:embed/>
                </p:oleObj>
              </mc:Choice>
              <mc:Fallback>
                <p:oleObj name="VISIO" r:id="rId7" imgW="1412280" imgH="971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490788"/>
                        <a:ext cx="4114800" cy="282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0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1 = B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+ 0 = B</a:t>
            </a:r>
          </a:p>
        </p:txBody>
      </p:sp>
      <p:sp>
        <p:nvSpPr>
          <p:cNvPr id="1027078" name="Oval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T1: Identity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70275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31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0 = 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+ 1 = 1</a:t>
            </a:r>
          </a:p>
        </p:txBody>
      </p:sp>
      <p:sp>
        <p:nvSpPr>
          <p:cNvPr id="1037317" name="Oval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T2: Null Element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62671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7318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62137341"/>
              </p:ext>
            </p:extLst>
          </p:nvPr>
        </p:nvGraphicFramePr>
        <p:xfrm>
          <a:off x="2514600" y="2514600"/>
          <a:ext cx="4440238" cy="305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4" name="VISIO" r:id="rId7" imgW="1412280" imgH="971280" progId="Visio.Drawing.6">
                  <p:embed/>
                </p:oleObj>
              </mc:Choice>
              <mc:Fallback>
                <p:oleObj name="VISIO" r:id="rId7" imgW="1412280" imgH="971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514600"/>
                        <a:ext cx="4440238" cy="305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73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0 = 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+ 1 = 1</a:t>
            </a:r>
          </a:p>
        </p:txBody>
      </p:sp>
      <p:sp>
        <p:nvSpPr>
          <p:cNvPr id="1037317" name="Oval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T2: Null Element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39817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36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</a:t>
            </a:r>
            <a:r>
              <a:rPr lang="en-US" sz="3200" dirty="0" err="1">
                <a:latin typeface="Times New Roman" pitchFamily="18" charset="0"/>
                <a:cs typeface="Arial" charset="0"/>
              </a:rPr>
              <a:t>B</a:t>
            </a:r>
            <a:r>
              <a:rPr lang="en-US" sz="3200" dirty="0">
                <a:latin typeface="Times New Roman" pitchFamily="18" charset="0"/>
                <a:cs typeface="Arial" charset="0"/>
              </a:rPr>
              <a:t> = B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B = B</a:t>
            </a:r>
          </a:p>
        </p:txBody>
      </p:sp>
      <p:sp>
        <p:nvSpPr>
          <p:cNvPr id="1039365" name="Oval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T3: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Idempotency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43764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366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7977718"/>
              </p:ext>
            </p:extLst>
          </p:nvPr>
        </p:nvGraphicFramePr>
        <p:xfrm>
          <a:off x="2514600" y="2743200"/>
          <a:ext cx="4211638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78" name="VISIO" r:id="rId7" imgW="1412280" imgH="971280" progId="Visio.Drawing.6">
                  <p:embed/>
                </p:oleObj>
              </mc:Choice>
              <mc:Fallback>
                <p:oleObj name="VISIO" r:id="rId7" imgW="1412280" imgH="971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743200"/>
                        <a:ext cx="4211638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93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</a:t>
            </a:r>
            <a:r>
              <a:rPr lang="en-US" sz="3200" dirty="0" err="1">
                <a:latin typeface="Times New Roman" pitchFamily="18" charset="0"/>
                <a:cs typeface="Arial" charset="0"/>
              </a:rPr>
              <a:t>B</a:t>
            </a:r>
            <a:r>
              <a:rPr lang="en-US" sz="3200" dirty="0">
                <a:latin typeface="Times New Roman" pitchFamily="18" charset="0"/>
                <a:cs typeface="Arial" charset="0"/>
              </a:rPr>
              <a:t> = B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B = B</a:t>
            </a:r>
          </a:p>
        </p:txBody>
      </p:sp>
      <p:sp>
        <p:nvSpPr>
          <p:cNvPr id="1039365" name="Oval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T3: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Idempotency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966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1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= B</a:t>
            </a:r>
          </a:p>
        </p:txBody>
      </p:sp>
      <p:sp>
        <p:nvSpPr>
          <p:cNvPr id="1041414" name="Line 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95400" y="129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1415" name="Line 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295400" y="1219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T4: Identity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79156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141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43308676"/>
              </p:ext>
            </p:extLst>
          </p:nvPr>
        </p:nvGraphicFramePr>
        <p:xfrm>
          <a:off x="1981200" y="3276600"/>
          <a:ext cx="5867400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02" name="VISIO" r:id="rId8" imgW="1612440" imgH="332640" progId="Visio.Drawing.6">
                  <p:embed/>
                </p:oleObj>
              </mc:Choice>
              <mc:Fallback>
                <p:oleObj name="VISIO" r:id="rId8" imgW="1612440" imgH="332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276600"/>
                        <a:ext cx="5867400" cy="1212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14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= B</a:t>
            </a:r>
          </a:p>
        </p:txBody>
      </p:sp>
      <p:sp>
        <p:nvSpPr>
          <p:cNvPr id="1041414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295400" y="129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1415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295400" y="1219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T4: Identity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815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60" name="Line 4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2057400" y="129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3461" name="Line 5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057400" y="1905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3463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</a:t>
            </a:r>
            <a:r>
              <a:rPr lang="en-US" sz="3200" dirty="0" err="1">
                <a:latin typeface="Times New Roman" pitchFamily="18" charset="0"/>
                <a:cs typeface="Arial" charset="0"/>
              </a:rPr>
              <a:t>B</a:t>
            </a:r>
            <a:r>
              <a:rPr lang="en-US" sz="3200" dirty="0">
                <a:latin typeface="Times New Roman" pitchFamily="18" charset="0"/>
                <a:cs typeface="Arial" charset="0"/>
              </a:rPr>
              <a:t> = 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B = 1</a:t>
            </a:r>
          </a:p>
        </p:txBody>
      </p:sp>
      <p:sp>
        <p:nvSpPr>
          <p:cNvPr id="1043464" name="Oval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T5: Complement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9121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3462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63118539"/>
              </p:ext>
            </p:extLst>
          </p:nvPr>
        </p:nvGraphicFramePr>
        <p:xfrm>
          <a:off x="2743200" y="2743200"/>
          <a:ext cx="3890963" cy="2525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6" name="VISIO" r:id="rId9" imgW="1298160" imgH="842760" progId="Visio.Drawing.6">
                  <p:embed/>
                </p:oleObj>
              </mc:Choice>
              <mc:Fallback>
                <p:oleObj name="VISIO" r:id="rId9" imgW="1298160" imgH="842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743200"/>
                        <a:ext cx="3890963" cy="2525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3460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057400" y="129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3461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057400" y="1905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346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</a:t>
            </a:r>
            <a:r>
              <a:rPr lang="en-US" sz="3200" dirty="0" err="1">
                <a:latin typeface="Times New Roman" pitchFamily="18" charset="0"/>
                <a:cs typeface="Arial" charset="0"/>
              </a:rPr>
              <a:t>B</a:t>
            </a:r>
            <a:r>
              <a:rPr lang="en-US" sz="3200" dirty="0">
                <a:latin typeface="Times New Roman" pitchFamily="18" charset="0"/>
                <a:cs typeface="Arial" charset="0"/>
              </a:rPr>
              <a:t> = 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B = 1</a:t>
            </a:r>
          </a:p>
        </p:txBody>
      </p:sp>
      <p:sp>
        <p:nvSpPr>
          <p:cNvPr id="1043464" name="Oval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T5: Complement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339612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221" name="Picture 5"/>
          <p:cNvPicPr>
            <a:picLocks noGrp="1" noChangeAspect="1" noChangeArrowheads="1"/>
          </p:cNvPicPr>
          <p:nvPr>
            <p:ph sz="half" idx="4294967295"/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6930" y="1371600"/>
            <a:ext cx="7922270" cy="2743200"/>
          </a:xfrm>
        </p:spPr>
      </p:pic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Boolean Theorems Summary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0928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6200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 smtClean="0"/>
              <a:t>A logic circuit is composed of:</a:t>
            </a:r>
          </a:p>
          <a:p>
            <a:r>
              <a:rPr lang="en-US" sz="2400" dirty="0" smtClean="0"/>
              <a:t>Inputs</a:t>
            </a:r>
          </a:p>
          <a:p>
            <a:r>
              <a:rPr lang="en-US" sz="2400" dirty="0" smtClean="0"/>
              <a:t>Outputs</a:t>
            </a:r>
          </a:p>
          <a:p>
            <a:r>
              <a:rPr lang="en-US" sz="2400" dirty="0" smtClean="0"/>
              <a:t>Functional specification</a:t>
            </a:r>
          </a:p>
          <a:p>
            <a:r>
              <a:rPr lang="en-US" sz="2400" dirty="0" smtClean="0"/>
              <a:t>Timing specification</a:t>
            </a:r>
            <a:endParaRPr lang="en-US" sz="2400" dirty="0"/>
          </a:p>
        </p:txBody>
      </p:sp>
      <p:graphicFrame>
        <p:nvGraphicFramePr>
          <p:cNvPr id="757764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01001834"/>
              </p:ext>
            </p:extLst>
          </p:nvPr>
        </p:nvGraphicFramePr>
        <p:xfrm>
          <a:off x="1371600" y="3886200"/>
          <a:ext cx="6585172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4" name="VISIO" r:id="rId6" imgW="1890000" imgH="504000" progId="Visio.Drawing.6">
                  <p:embed/>
                </p:oleObj>
              </mc:Choice>
              <mc:Fallback>
                <p:oleObj name="VISIO" r:id="rId6" imgW="1890000" imgH="504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886200"/>
                        <a:ext cx="6585172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Introduction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939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4501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8305800" cy="311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Boolean Theorems of Several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Vars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6800" y="5029200"/>
            <a:ext cx="784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T8’ differs from traditional algebra: OR (+) distributes over AND (•)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70622" y="2130623"/>
            <a:ext cx="2439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2743200" y="2130623"/>
            <a:ext cx="2439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117899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1219200" y="1722437"/>
            <a:ext cx="5105400" cy="4525963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>
                <a:solidFill>
                  <a:schemeClr val="accent1"/>
                </a:solidFill>
              </a:rPr>
              <a:t>Y</a:t>
            </a:r>
            <a:r>
              <a:rPr lang="en-US" dirty="0" smtClean="0">
                <a:solidFill>
                  <a:schemeClr val="accent1"/>
                </a:solidFill>
              </a:rPr>
              <a:t> = </a:t>
            </a:r>
            <a:r>
              <a:rPr lang="en-US" i="1" dirty="0" smtClean="0">
                <a:solidFill>
                  <a:schemeClr val="accent1"/>
                </a:solidFill>
              </a:rPr>
              <a:t>AB</a:t>
            </a:r>
            <a:r>
              <a:rPr lang="en-US" dirty="0" smtClean="0">
                <a:solidFill>
                  <a:schemeClr val="accent1"/>
                </a:solidFill>
              </a:rPr>
              <a:t> + </a:t>
            </a:r>
            <a:r>
              <a:rPr lang="en-US" i="1" dirty="0" smtClean="0">
                <a:solidFill>
                  <a:schemeClr val="accent1"/>
                </a:solidFill>
              </a:rPr>
              <a:t>AB</a:t>
            </a:r>
          </a:p>
          <a:p>
            <a:pPr>
              <a:buFontTx/>
              <a:buNone/>
            </a:pPr>
            <a:r>
              <a:rPr lang="en-US" dirty="0" smtClean="0"/>
              <a:t>       </a:t>
            </a:r>
            <a:endParaRPr lang="en-US" dirty="0"/>
          </a:p>
        </p:txBody>
      </p:sp>
      <p:sp>
        <p:nvSpPr>
          <p:cNvPr id="1045508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743200" y="1798637"/>
            <a:ext cx="2286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Simplifying Boolean Equations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Example 1: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582008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1219200" y="1722437"/>
            <a:ext cx="5105400" cy="4525963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>
                <a:solidFill>
                  <a:schemeClr val="accent1"/>
                </a:solidFill>
              </a:rPr>
              <a:t>Y</a:t>
            </a:r>
            <a:r>
              <a:rPr lang="en-US" dirty="0" smtClean="0">
                <a:solidFill>
                  <a:schemeClr val="accent1"/>
                </a:solidFill>
              </a:rPr>
              <a:t> = </a:t>
            </a:r>
            <a:r>
              <a:rPr lang="en-US" i="1" dirty="0" smtClean="0">
                <a:solidFill>
                  <a:schemeClr val="accent1"/>
                </a:solidFill>
              </a:rPr>
              <a:t>AB</a:t>
            </a:r>
            <a:r>
              <a:rPr lang="en-US" dirty="0" smtClean="0">
                <a:solidFill>
                  <a:schemeClr val="accent1"/>
                </a:solidFill>
              </a:rPr>
              <a:t> + </a:t>
            </a:r>
            <a:r>
              <a:rPr lang="en-US" i="1" dirty="0" smtClean="0">
                <a:solidFill>
                  <a:schemeClr val="accent1"/>
                </a:solidFill>
              </a:rPr>
              <a:t>AB</a:t>
            </a:r>
          </a:p>
          <a:p>
            <a:pPr>
              <a:buFontTx/>
              <a:buNone/>
            </a:pPr>
            <a:r>
              <a:rPr lang="en-US" dirty="0" smtClean="0"/>
              <a:t>       = </a:t>
            </a:r>
            <a:r>
              <a:rPr lang="en-US" i="1" dirty="0" smtClean="0"/>
              <a:t>B</a:t>
            </a:r>
            <a:r>
              <a:rPr lang="en-US" dirty="0" smtClean="0"/>
              <a:t>(</a:t>
            </a:r>
            <a:r>
              <a:rPr lang="en-US" i="1" dirty="0" smtClean="0"/>
              <a:t>A</a:t>
            </a:r>
            <a:r>
              <a:rPr lang="en-US" dirty="0" smtClean="0"/>
              <a:t> + </a:t>
            </a:r>
            <a:r>
              <a:rPr lang="en-US" i="1" dirty="0" smtClean="0"/>
              <a:t>A</a:t>
            </a:r>
            <a:r>
              <a:rPr lang="en-US" dirty="0" smtClean="0"/>
              <a:t>)	T8</a:t>
            </a:r>
          </a:p>
          <a:p>
            <a:pPr>
              <a:buFontTx/>
              <a:buNone/>
            </a:pPr>
            <a:r>
              <a:rPr lang="en-US" dirty="0" smtClean="0"/>
              <a:t>       = </a:t>
            </a:r>
            <a:r>
              <a:rPr lang="en-US" i="1" dirty="0" smtClean="0"/>
              <a:t>B</a:t>
            </a:r>
            <a:r>
              <a:rPr lang="en-US" dirty="0" smtClean="0"/>
              <a:t>(1)		T5’</a:t>
            </a:r>
          </a:p>
          <a:p>
            <a:pPr>
              <a:buFontTx/>
              <a:buNone/>
            </a:pPr>
            <a:r>
              <a:rPr lang="en-US" dirty="0" smtClean="0"/>
              <a:t>       = </a:t>
            </a:r>
            <a:r>
              <a:rPr lang="en-US" i="1" dirty="0" smtClean="0"/>
              <a:t>B</a:t>
            </a:r>
            <a:r>
              <a:rPr lang="en-US" dirty="0" smtClean="0"/>
              <a:t>		T1</a:t>
            </a:r>
            <a:endParaRPr lang="en-US" dirty="0"/>
          </a:p>
        </p:txBody>
      </p:sp>
      <p:sp>
        <p:nvSpPr>
          <p:cNvPr id="1045508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743200" y="1798637"/>
            <a:ext cx="2286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5509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200400" y="2408237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Simplifying Boolean Equations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Example 1: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466223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71313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>
                <a:solidFill>
                  <a:schemeClr val="accent1"/>
                </a:solidFill>
              </a:rPr>
              <a:t>Y</a:t>
            </a:r>
            <a:r>
              <a:rPr lang="en-US" dirty="0" smtClean="0">
                <a:solidFill>
                  <a:schemeClr val="accent1"/>
                </a:solidFill>
              </a:rPr>
              <a:t> = </a:t>
            </a:r>
            <a:r>
              <a:rPr lang="en-US" i="1" dirty="0" smtClean="0">
                <a:solidFill>
                  <a:schemeClr val="accent1"/>
                </a:solidFill>
              </a:rPr>
              <a:t>A</a:t>
            </a:r>
            <a:r>
              <a:rPr lang="en-US" dirty="0" smtClean="0">
                <a:solidFill>
                  <a:schemeClr val="accent1"/>
                </a:solidFill>
              </a:rPr>
              <a:t>(</a:t>
            </a:r>
            <a:r>
              <a:rPr lang="en-US" i="1" dirty="0" smtClean="0">
                <a:solidFill>
                  <a:schemeClr val="accent1"/>
                </a:solidFill>
              </a:rPr>
              <a:t>AB</a:t>
            </a:r>
            <a:r>
              <a:rPr lang="en-US" dirty="0" smtClean="0">
                <a:solidFill>
                  <a:schemeClr val="accent1"/>
                </a:solidFill>
              </a:rPr>
              <a:t> + </a:t>
            </a:r>
            <a:r>
              <a:rPr lang="en-US" i="1" dirty="0" smtClean="0">
                <a:solidFill>
                  <a:schemeClr val="accent1"/>
                </a:solidFill>
              </a:rPr>
              <a:t>ABC)</a:t>
            </a:r>
            <a:endParaRPr lang="en-US" dirty="0" smtClean="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en-US" dirty="0" smtClean="0"/>
              <a:t>      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10668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Example 2: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76200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Simplifying Boolean Equations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0969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71313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>
                <a:solidFill>
                  <a:schemeClr val="accent1"/>
                </a:solidFill>
              </a:rPr>
              <a:t>Y</a:t>
            </a:r>
            <a:r>
              <a:rPr lang="en-US" dirty="0" smtClean="0">
                <a:solidFill>
                  <a:schemeClr val="accent1"/>
                </a:solidFill>
              </a:rPr>
              <a:t> = </a:t>
            </a:r>
            <a:r>
              <a:rPr lang="en-US" i="1" dirty="0" smtClean="0">
                <a:solidFill>
                  <a:schemeClr val="accent1"/>
                </a:solidFill>
              </a:rPr>
              <a:t>A</a:t>
            </a:r>
            <a:r>
              <a:rPr lang="en-US" dirty="0" smtClean="0">
                <a:solidFill>
                  <a:schemeClr val="accent1"/>
                </a:solidFill>
              </a:rPr>
              <a:t>(</a:t>
            </a:r>
            <a:r>
              <a:rPr lang="en-US" i="1" dirty="0" smtClean="0">
                <a:solidFill>
                  <a:schemeClr val="accent1"/>
                </a:solidFill>
              </a:rPr>
              <a:t>AB</a:t>
            </a:r>
            <a:r>
              <a:rPr lang="en-US" dirty="0" smtClean="0">
                <a:solidFill>
                  <a:schemeClr val="accent1"/>
                </a:solidFill>
              </a:rPr>
              <a:t> + </a:t>
            </a:r>
            <a:r>
              <a:rPr lang="en-US" i="1" dirty="0" smtClean="0">
                <a:solidFill>
                  <a:schemeClr val="accent1"/>
                </a:solidFill>
              </a:rPr>
              <a:t>ABC)</a:t>
            </a:r>
            <a:endParaRPr lang="en-US" dirty="0" smtClean="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en-US" dirty="0" smtClean="0"/>
              <a:t>       = </a:t>
            </a:r>
            <a:r>
              <a:rPr lang="en-US" i="1" dirty="0" smtClean="0"/>
              <a:t>A</a:t>
            </a:r>
            <a:r>
              <a:rPr lang="en-US" dirty="0" smtClean="0"/>
              <a:t>(</a:t>
            </a:r>
            <a:r>
              <a:rPr lang="en-US" i="1" dirty="0" smtClean="0"/>
              <a:t>AB(</a:t>
            </a:r>
            <a:r>
              <a:rPr lang="en-US" dirty="0" smtClean="0"/>
              <a:t>1 + </a:t>
            </a:r>
            <a:r>
              <a:rPr lang="en-US" i="1" dirty="0" smtClean="0"/>
              <a:t>C</a:t>
            </a:r>
            <a:r>
              <a:rPr lang="en-US" dirty="0" smtClean="0"/>
              <a:t>))		T8</a:t>
            </a:r>
          </a:p>
          <a:p>
            <a:pPr>
              <a:buFontTx/>
              <a:buNone/>
            </a:pPr>
            <a:r>
              <a:rPr lang="en-US" dirty="0" smtClean="0"/>
              <a:t>       = </a:t>
            </a:r>
            <a:r>
              <a:rPr lang="en-US" i="1" dirty="0" smtClean="0"/>
              <a:t>A</a:t>
            </a:r>
            <a:r>
              <a:rPr lang="en-US" dirty="0" smtClean="0"/>
              <a:t>(</a:t>
            </a:r>
            <a:r>
              <a:rPr lang="en-US" i="1" dirty="0" smtClean="0"/>
              <a:t>AB</a:t>
            </a:r>
            <a:r>
              <a:rPr lang="en-US" dirty="0" smtClean="0"/>
              <a:t>(1))			T2’</a:t>
            </a:r>
          </a:p>
          <a:p>
            <a:pPr>
              <a:buFontTx/>
              <a:buNone/>
            </a:pPr>
            <a:r>
              <a:rPr lang="en-US" dirty="0" smtClean="0"/>
              <a:t>       = </a:t>
            </a:r>
            <a:r>
              <a:rPr lang="en-US" i="1" dirty="0" smtClean="0"/>
              <a:t>A</a:t>
            </a:r>
            <a:r>
              <a:rPr lang="en-US" dirty="0" smtClean="0"/>
              <a:t>(</a:t>
            </a:r>
            <a:r>
              <a:rPr lang="en-US" i="1" dirty="0" smtClean="0"/>
              <a:t>AB</a:t>
            </a:r>
            <a:r>
              <a:rPr lang="en-US" dirty="0" smtClean="0"/>
              <a:t>)			T1</a:t>
            </a:r>
          </a:p>
          <a:p>
            <a:pPr>
              <a:buFontTx/>
              <a:buNone/>
            </a:pPr>
            <a:r>
              <a:rPr lang="en-US" dirty="0" smtClean="0"/>
              <a:t>	   = (</a:t>
            </a:r>
            <a:r>
              <a:rPr lang="en-US" i="1" dirty="0" smtClean="0"/>
              <a:t>AA</a:t>
            </a:r>
            <a:r>
              <a:rPr lang="en-US" dirty="0" smtClean="0"/>
              <a:t>)</a:t>
            </a:r>
            <a:r>
              <a:rPr lang="en-US" i="1" dirty="0" smtClean="0"/>
              <a:t>B	</a:t>
            </a:r>
            <a:r>
              <a:rPr lang="en-US" dirty="0" smtClean="0"/>
              <a:t>		T7</a:t>
            </a:r>
          </a:p>
          <a:p>
            <a:pPr>
              <a:buFontTx/>
              <a:buNone/>
            </a:pPr>
            <a:r>
              <a:rPr lang="en-US" dirty="0" smtClean="0"/>
              <a:t>       = </a:t>
            </a:r>
            <a:r>
              <a:rPr lang="en-US" i="1" dirty="0" smtClean="0"/>
              <a:t>AB</a:t>
            </a:r>
            <a:r>
              <a:rPr lang="en-US" dirty="0" smtClean="0"/>
              <a:t>				T3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10668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Example 2: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76200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Simplifying Boolean Equations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0338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3810000" cy="4953000"/>
          </a:xfrm>
        </p:spPr>
        <p:txBody>
          <a:bodyPr/>
          <a:lstStyle/>
          <a:p>
            <a:r>
              <a:rPr lang="en-US" i="1" dirty="0" smtClean="0"/>
              <a:t>Y</a:t>
            </a:r>
            <a:r>
              <a:rPr lang="en-US" dirty="0" smtClean="0"/>
              <a:t> = </a:t>
            </a:r>
            <a:r>
              <a:rPr lang="en-US" i="1" dirty="0" smtClean="0"/>
              <a:t>AB</a:t>
            </a:r>
            <a:r>
              <a:rPr lang="en-US" dirty="0" smtClean="0"/>
              <a:t> = </a:t>
            </a:r>
            <a:r>
              <a:rPr lang="en-US" i="1" dirty="0" smtClean="0"/>
              <a:t>A</a:t>
            </a:r>
            <a:r>
              <a:rPr lang="en-US" dirty="0" smtClean="0"/>
              <a:t> + </a:t>
            </a:r>
            <a:r>
              <a:rPr lang="en-US" i="1" dirty="0" smtClean="0"/>
              <a:t>B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i="1" dirty="0" smtClean="0"/>
              <a:t>Y</a:t>
            </a:r>
            <a:r>
              <a:rPr lang="en-US" dirty="0" smtClean="0"/>
              <a:t> = </a:t>
            </a:r>
            <a:r>
              <a:rPr lang="en-US" i="1" dirty="0" smtClean="0"/>
              <a:t>A</a:t>
            </a:r>
            <a:r>
              <a:rPr lang="en-US" dirty="0" smtClean="0"/>
              <a:t> + </a:t>
            </a:r>
            <a:r>
              <a:rPr lang="en-US" i="1" dirty="0" smtClean="0"/>
              <a:t>B</a:t>
            </a:r>
            <a:r>
              <a:rPr lang="en-US" dirty="0" smtClean="0"/>
              <a:t> = </a:t>
            </a:r>
            <a:r>
              <a:rPr lang="en-US" i="1" dirty="0" smtClean="0"/>
              <a:t>A</a:t>
            </a:r>
            <a:r>
              <a:rPr lang="en-US" dirty="0" smtClean="0"/>
              <a:t>   </a:t>
            </a:r>
            <a:r>
              <a:rPr lang="en-US" i="1" dirty="0" smtClean="0"/>
              <a:t>B</a:t>
            </a:r>
            <a:endParaRPr lang="en-US" i="1" dirty="0"/>
          </a:p>
        </p:txBody>
      </p:sp>
      <p:graphicFrame>
        <p:nvGraphicFramePr>
          <p:cNvPr id="876555" name="Object 11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36768318"/>
              </p:ext>
            </p:extLst>
          </p:nvPr>
        </p:nvGraphicFramePr>
        <p:xfrm>
          <a:off x="4343400" y="1219200"/>
          <a:ext cx="1866900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8" name="VISIO" r:id="rId14" imgW="838800" imgH="714240" progId="Visio.Drawing.6">
                  <p:embed/>
                </p:oleObj>
              </mc:Choice>
              <mc:Fallback>
                <p:oleObj name="VISIO" r:id="rId14" imgW="838800" imgH="714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219200"/>
                        <a:ext cx="1866900" cy="159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6557" name="Object 13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24019701"/>
              </p:ext>
            </p:extLst>
          </p:nvPr>
        </p:nvGraphicFramePr>
        <p:xfrm>
          <a:off x="4419600" y="4038600"/>
          <a:ext cx="1866900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9" name="VISIO" r:id="rId16" imgW="838800" imgH="714240" progId="Visio.Drawing.6">
                  <p:embed/>
                </p:oleObj>
              </mc:Choice>
              <mc:Fallback>
                <p:oleObj name="VISIO" r:id="rId16" imgW="838800" imgH="714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038600"/>
                        <a:ext cx="1866900" cy="159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6548" name="Line 4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819400" y="129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49" name="Line 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429000" y="129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0" name="Line 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981200" y="129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1" name="Oval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05200" y="4419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6552" name="Line 8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3124200" y="4191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3" name="Line 9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3657600" y="4191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4" name="Line 10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1905000" y="4191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DeMorgan’s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Theorem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511756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578" name="Rectangle 10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772400" cy="4953000"/>
          </a:xfrm>
          <a:noFill/>
          <a:ln/>
        </p:spPr>
        <p:txBody>
          <a:bodyPr/>
          <a:lstStyle/>
          <a:p>
            <a:r>
              <a:rPr lang="en-US" b="1" dirty="0" smtClean="0"/>
              <a:t>Backward:</a:t>
            </a:r>
          </a:p>
          <a:p>
            <a:pPr lvl="1"/>
            <a:r>
              <a:rPr lang="en-US" sz="2000" dirty="0" smtClean="0"/>
              <a:t>Body changes</a:t>
            </a:r>
          </a:p>
          <a:p>
            <a:pPr lvl="1"/>
            <a:r>
              <a:rPr lang="en-US" sz="2000" dirty="0" smtClean="0"/>
              <a:t>Adds bubbles to inputs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1400" dirty="0" smtClean="0"/>
          </a:p>
          <a:p>
            <a:r>
              <a:rPr lang="en-US" b="1" dirty="0" smtClean="0"/>
              <a:t>Forward:</a:t>
            </a:r>
          </a:p>
          <a:p>
            <a:pPr lvl="1"/>
            <a:r>
              <a:rPr lang="en-US" sz="2000" dirty="0" smtClean="0"/>
              <a:t>Body changes</a:t>
            </a:r>
          </a:p>
          <a:p>
            <a:pPr lvl="1"/>
            <a:r>
              <a:rPr lang="en-US" sz="2000" dirty="0" smtClean="0"/>
              <a:t>Adds bubble to output</a:t>
            </a:r>
            <a:endParaRPr lang="en-US" sz="2000" dirty="0"/>
          </a:p>
        </p:txBody>
      </p:sp>
      <p:graphicFrame>
        <p:nvGraphicFramePr>
          <p:cNvPr id="877573" name="Object 5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79970975"/>
              </p:ext>
            </p:extLst>
          </p:nvPr>
        </p:nvGraphicFramePr>
        <p:xfrm>
          <a:off x="2209800" y="2438400"/>
          <a:ext cx="5029200" cy="110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2" name="VISIO" r:id="rId7" imgW="1685880" imgH="371520" progId="Visio.Drawing.6">
                  <p:embed/>
                </p:oleObj>
              </mc:Choice>
              <mc:Fallback>
                <p:oleObj name="VISIO" r:id="rId7" imgW="1685880" imgH="371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438400"/>
                        <a:ext cx="5029200" cy="1109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7575" name="Object 7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69020293"/>
              </p:ext>
            </p:extLst>
          </p:nvPr>
        </p:nvGraphicFramePr>
        <p:xfrm>
          <a:off x="2209800" y="5029200"/>
          <a:ext cx="4957763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3" name="VISIO" r:id="rId9" imgW="1685880" imgH="371520" progId="Visio.Drawing.6">
                  <p:embed/>
                </p:oleObj>
              </mc:Choice>
              <mc:Fallback>
                <p:oleObj name="VISIO" r:id="rId9" imgW="1685880" imgH="371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029200"/>
                        <a:ext cx="4957763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Bubble Pushing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0837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8596" name="Object 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57210589"/>
              </p:ext>
            </p:extLst>
          </p:nvPr>
        </p:nvGraphicFramePr>
        <p:xfrm>
          <a:off x="2438400" y="2514600"/>
          <a:ext cx="4495800" cy="218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3" name="VISIO" r:id="rId6" imgW="1407240" imgH="714240" progId="Visio.Drawing.6">
                  <p:embed/>
                </p:oleObj>
              </mc:Choice>
              <mc:Fallback>
                <p:oleObj name="VISIO" r:id="rId6" imgW="1407240" imgH="714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514600"/>
                        <a:ext cx="4495800" cy="218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85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What is the Boolean expression for this circuit?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Bubble Pushing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45180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443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24802386"/>
              </p:ext>
            </p:extLst>
          </p:nvPr>
        </p:nvGraphicFramePr>
        <p:xfrm>
          <a:off x="2438400" y="2554287"/>
          <a:ext cx="4419600" cy="224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7" name="VISIO" r:id="rId7" imgW="1407240" imgH="714240" progId="Visio.Drawing.6">
                  <p:embed/>
                </p:oleObj>
              </mc:Choice>
              <mc:Fallback>
                <p:oleObj name="VISIO" r:id="rId7" imgW="1407240" imgH="714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554287"/>
                        <a:ext cx="4419600" cy="224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44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What is the Boolean expression for this circuit?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1443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81400" y="5105400"/>
            <a:ext cx="304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Y</a:t>
            </a:r>
            <a:r>
              <a:rPr lang="en-US" sz="3200" dirty="0">
                <a:latin typeface="Times New Roman" pitchFamily="18" charset="0"/>
                <a:cs typeface="Arial" charset="0"/>
              </a:rPr>
              <a:t> =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AB</a:t>
            </a:r>
            <a:r>
              <a:rPr lang="en-US" sz="3200" dirty="0">
                <a:latin typeface="Times New Roman" pitchFamily="18" charset="0"/>
                <a:cs typeface="Arial" charset="0"/>
              </a:rPr>
              <a:t> +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CD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Bubble Pushing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10964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7752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50718751"/>
              </p:ext>
            </p:extLst>
          </p:nvPr>
        </p:nvGraphicFramePr>
        <p:xfrm>
          <a:off x="1828800" y="3124200"/>
          <a:ext cx="6289675" cy="234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1" name="VISIO" r:id="rId6" imgW="2064600" imgH="771480" progId="Visio.Drawing.6">
                  <p:embed/>
                </p:oleObj>
              </mc:Choice>
              <mc:Fallback>
                <p:oleObj name="VISIO" r:id="rId6" imgW="2064600" imgH="771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124200"/>
                        <a:ext cx="6289675" cy="234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774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8001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Begin at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output, then work </a:t>
            </a:r>
            <a:r>
              <a:rPr lang="en-US" sz="3200" dirty="0">
                <a:latin typeface="Times New Roman" pitchFamily="18" charset="0"/>
                <a:cs typeface="Arial" charset="0"/>
              </a:rPr>
              <a:t>toward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inputs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Push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bubbles </a:t>
            </a:r>
            <a:r>
              <a:rPr lang="en-US" sz="3200" dirty="0">
                <a:latin typeface="Times New Roman" pitchFamily="18" charset="0"/>
                <a:cs typeface="Arial" charset="0"/>
              </a:rPr>
              <a:t>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final </a:t>
            </a:r>
            <a:r>
              <a:rPr lang="en-US" sz="3200" dirty="0">
                <a:latin typeface="Times New Roman" pitchFamily="18" charset="0"/>
                <a:cs typeface="Arial" charset="0"/>
              </a:rPr>
              <a:t>output back </a:t>
            </a:r>
            <a:endParaRPr lang="en-US" sz="32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Draw gates </a:t>
            </a:r>
            <a:r>
              <a:rPr lang="en-US" sz="3200" dirty="0">
                <a:latin typeface="Times New Roman" pitchFamily="18" charset="0"/>
                <a:cs typeface="Arial" charset="0"/>
              </a:rPr>
              <a:t>in a form so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bubbles cancel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Bubble Pushing Rules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1302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13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90600" y="1219200"/>
            <a:ext cx="7620000" cy="4953000"/>
          </a:xfrm>
        </p:spPr>
        <p:txBody>
          <a:bodyPr/>
          <a:lstStyle/>
          <a:p>
            <a:r>
              <a:rPr lang="en-US" dirty="0" smtClean="0"/>
              <a:t>Nodes</a:t>
            </a:r>
          </a:p>
          <a:p>
            <a:pPr lvl="1"/>
            <a:r>
              <a:rPr lang="en-US" sz="2400" dirty="0" smtClean="0"/>
              <a:t>Inputs: </a:t>
            </a:r>
            <a:r>
              <a:rPr lang="en-US" sz="2400" i="1" dirty="0" smtClean="0"/>
              <a:t>A</a:t>
            </a:r>
            <a:r>
              <a:rPr lang="en-US" sz="2400" dirty="0" smtClean="0"/>
              <a:t>, </a:t>
            </a:r>
            <a:r>
              <a:rPr lang="en-US" sz="2400" i="1" dirty="0" smtClean="0"/>
              <a:t>B</a:t>
            </a:r>
            <a:r>
              <a:rPr lang="en-US" sz="2400" dirty="0" smtClean="0"/>
              <a:t>, </a:t>
            </a:r>
            <a:r>
              <a:rPr lang="en-US" sz="2400" i="1" dirty="0" smtClean="0"/>
              <a:t>C</a:t>
            </a:r>
          </a:p>
          <a:p>
            <a:pPr lvl="1"/>
            <a:r>
              <a:rPr lang="en-US" sz="2400" dirty="0" smtClean="0"/>
              <a:t>Outputs: </a:t>
            </a:r>
            <a:r>
              <a:rPr lang="en-US" sz="2400" i="1" dirty="0" smtClean="0"/>
              <a:t>Y</a:t>
            </a:r>
            <a:r>
              <a:rPr lang="en-US" sz="2400" dirty="0" smtClean="0"/>
              <a:t>, </a:t>
            </a:r>
            <a:r>
              <a:rPr lang="en-US" sz="2400" i="1" dirty="0" smtClean="0"/>
              <a:t>Z</a:t>
            </a:r>
          </a:p>
          <a:p>
            <a:pPr lvl="1"/>
            <a:r>
              <a:rPr lang="en-US" sz="2400" dirty="0" smtClean="0"/>
              <a:t>Internal: n1</a:t>
            </a:r>
          </a:p>
          <a:p>
            <a:r>
              <a:rPr lang="en-US" dirty="0" smtClean="0"/>
              <a:t>Circuit elements</a:t>
            </a:r>
          </a:p>
          <a:p>
            <a:pPr lvl="1"/>
            <a:r>
              <a:rPr lang="en-US" sz="2400" dirty="0" smtClean="0"/>
              <a:t>E1, E2, E3</a:t>
            </a:r>
          </a:p>
          <a:p>
            <a:pPr lvl="1"/>
            <a:r>
              <a:rPr lang="en-US" sz="2400" dirty="0" smtClean="0"/>
              <a:t>Each a circuit</a:t>
            </a:r>
            <a:endParaRPr lang="en-US" sz="2400" dirty="0"/>
          </a:p>
        </p:txBody>
      </p:sp>
      <p:graphicFrame>
        <p:nvGraphicFramePr>
          <p:cNvPr id="859141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902572"/>
              </p:ext>
            </p:extLst>
          </p:nvPr>
        </p:nvGraphicFramePr>
        <p:xfrm>
          <a:off x="4267200" y="1981200"/>
          <a:ext cx="4495800" cy="191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7" name="VISIO" r:id="rId6" imgW="1990080" imgH="847080" progId="Visio.Drawing.6">
                  <p:embed/>
                </p:oleObj>
              </mc:Choice>
              <mc:Fallback>
                <p:oleObj name="VISIO" r:id="rId6" imgW="1990080" imgH="847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1981200"/>
                        <a:ext cx="4495800" cy="191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Circuits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729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877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76725097"/>
              </p:ext>
            </p:extLst>
          </p:nvPr>
        </p:nvGraphicFramePr>
        <p:xfrm>
          <a:off x="2362200" y="1066800"/>
          <a:ext cx="4402138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5" name="VISIO" r:id="rId5" imgW="2235960" imgH="2709000" progId="Visio.Drawing.6">
                  <p:embed/>
                </p:oleObj>
              </mc:Choice>
              <mc:Fallback>
                <p:oleObj name="VISIO" r:id="rId5" imgW="2235960" imgH="2709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066800"/>
                        <a:ext cx="4402138" cy="533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Bubble Pushing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5000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0627" name="Object 3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40656623"/>
              </p:ext>
            </p:extLst>
          </p:nvPr>
        </p:nvGraphicFramePr>
        <p:xfrm>
          <a:off x="2362200" y="1066800"/>
          <a:ext cx="4402138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7" name="VISIO" r:id="rId5" imgW="2235960" imgH="2709000" progId="Visio.Drawing.6">
                  <p:embed/>
                </p:oleObj>
              </mc:Choice>
              <mc:Fallback>
                <p:oleObj name="VISIO" r:id="rId5" imgW="2235960" imgH="2709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066800"/>
                        <a:ext cx="4402138" cy="533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Bubble Pushing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45701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0627" name="Object 3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22462790"/>
              </p:ext>
            </p:extLst>
          </p:nvPr>
        </p:nvGraphicFramePr>
        <p:xfrm>
          <a:off x="2362200" y="1066800"/>
          <a:ext cx="4402138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0" name="VISIO" r:id="rId5" imgW="2235960" imgH="2709000" progId="Visio.Drawing.6">
                  <p:embed/>
                </p:oleObj>
              </mc:Choice>
              <mc:Fallback>
                <p:oleObj name="VISIO" r:id="rId5" imgW="2235960" imgH="2709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066800"/>
                        <a:ext cx="4402138" cy="533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Bubble Pushing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8318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0627" name="Object 3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95161563"/>
              </p:ext>
            </p:extLst>
          </p:nvPr>
        </p:nvGraphicFramePr>
        <p:xfrm>
          <a:off x="2362200" y="1066800"/>
          <a:ext cx="4402138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4" name="VISIO" r:id="rId5" imgW="2235960" imgH="2709000" progId="Visio.Drawing.6">
                  <p:embed/>
                </p:oleObj>
              </mc:Choice>
              <mc:Fallback>
                <p:oleObj name="VISIO" r:id="rId5" imgW="2235960" imgH="2709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066800"/>
                        <a:ext cx="4402138" cy="533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Bubble Pushing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8318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315200" cy="4953000"/>
          </a:xfrm>
        </p:spPr>
        <p:txBody>
          <a:bodyPr/>
          <a:lstStyle/>
          <a:p>
            <a:r>
              <a:rPr lang="en-US" sz="2400" dirty="0" smtClean="0"/>
              <a:t>Two-level logic: ANDs followed by ORs</a:t>
            </a:r>
          </a:p>
          <a:p>
            <a:r>
              <a:rPr lang="en-US" sz="2400" dirty="0" smtClean="0"/>
              <a:t>Example: </a:t>
            </a:r>
            <a:r>
              <a:rPr lang="en-US" sz="2400" i="1" dirty="0" smtClean="0"/>
              <a:t>Y</a:t>
            </a:r>
            <a:r>
              <a:rPr lang="en-US" sz="2400" dirty="0" smtClean="0"/>
              <a:t> = </a:t>
            </a:r>
            <a:r>
              <a:rPr lang="en-US" sz="2400" i="1" dirty="0" smtClean="0"/>
              <a:t>ABC</a:t>
            </a:r>
            <a:r>
              <a:rPr lang="en-US" sz="2400" dirty="0" smtClean="0"/>
              <a:t> + </a:t>
            </a:r>
            <a:r>
              <a:rPr lang="en-US" sz="2400" i="1" dirty="0" smtClean="0"/>
              <a:t>ABC</a:t>
            </a:r>
            <a:r>
              <a:rPr lang="en-US" sz="2400" dirty="0" smtClean="0"/>
              <a:t> + </a:t>
            </a:r>
            <a:r>
              <a:rPr lang="en-US" sz="2400" i="1" dirty="0" smtClean="0"/>
              <a:t>ABC</a:t>
            </a:r>
            <a:endParaRPr lang="en-US" sz="2400" i="1" dirty="0"/>
          </a:p>
        </p:txBody>
      </p:sp>
      <p:graphicFrame>
        <p:nvGraphicFramePr>
          <p:cNvPr id="899076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983217646"/>
              </p:ext>
            </p:extLst>
          </p:nvPr>
        </p:nvGraphicFramePr>
        <p:xfrm>
          <a:off x="1981200" y="2209800"/>
          <a:ext cx="6324600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1" name="VISIO" r:id="rId12" imgW="3041640" imgH="1914480" progId="Visio.Drawing.6">
                  <p:embed/>
                </p:oleObj>
              </mc:Choice>
              <mc:Fallback>
                <p:oleObj name="VISIO" r:id="rId12" imgW="3041640" imgH="191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209800"/>
                        <a:ext cx="6324600" cy="398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9079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2004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1" name="Line 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4290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2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9718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3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39624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4" name="Line 1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1910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5" name="Line 13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4724400" y="175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From Logic to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672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483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3152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Inputs on the left (or top)</a:t>
            </a:r>
          </a:p>
          <a:p>
            <a:r>
              <a:rPr lang="en-US" dirty="0" smtClean="0"/>
              <a:t>Outputs on right (or bottom)</a:t>
            </a:r>
          </a:p>
          <a:p>
            <a:r>
              <a:rPr lang="en-US" dirty="0" smtClean="0"/>
              <a:t>Gates flow from left to right</a:t>
            </a:r>
          </a:p>
          <a:p>
            <a:r>
              <a:rPr lang="en-US" dirty="0" smtClean="0"/>
              <a:t>Straight wires are best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Circuit Schematics Rules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0568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0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3152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Wires always connect at a T junction</a:t>
            </a:r>
          </a:p>
          <a:p>
            <a:r>
              <a:rPr lang="en-US" dirty="0" smtClean="0"/>
              <a:t>A dot where wires cross indicates a connection between the wires</a:t>
            </a:r>
          </a:p>
          <a:p>
            <a:r>
              <a:rPr lang="en-US" dirty="0" smtClean="0"/>
              <a:t>Wires crossing </a:t>
            </a:r>
            <a:r>
              <a:rPr lang="en-US" i="1" dirty="0" smtClean="0"/>
              <a:t>without</a:t>
            </a:r>
            <a:r>
              <a:rPr lang="en-US" dirty="0" smtClean="0"/>
              <a:t> a dot make no connection</a:t>
            </a:r>
            <a:endParaRPr lang="en-US" dirty="0"/>
          </a:p>
        </p:txBody>
      </p:sp>
      <p:graphicFrame>
        <p:nvGraphicFramePr>
          <p:cNvPr id="917514" name="Object 10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47078797"/>
              </p:ext>
            </p:extLst>
          </p:nvPr>
        </p:nvGraphicFramePr>
        <p:xfrm>
          <a:off x="1136754" y="3775075"/>
          <a:ext cx="7391400" cy="216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4" name="VISIO" r:id="rId6" imgW="3120840" imgH="915480" progId="Visio.Drawing.6">
                  <p:embed/>
                </p:oleObj>
              </mc:Choice>
              <mc:Fallback>
                <p:oleObj name="VISIO" r:id="rId6" imgW="3120840" imgH="91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754" y="3775075"/>
                        <a:ext cx="7391400" cy="216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Circuit Schematic Rules (cont.)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786955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6771" name="Object 3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81779281"/>
              </p:ext>
            </p:extLst>
          </p:nvPr>
        </p:nvGraphicFramePr>
        <p:xfrm>
          <a:off x="4648200" y="1371600"/>
          <a:ext cx="4000500" cy="429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2" name="VISIO" r:id="rId7" imgW="1873440" imgH="2105640" progId="Visio.Drawing.6">
                  <p:embed/>
                </p:oleObj>
              </mc:Choice>
              <mc:Fallback>
                <p:oleObj name="VISIO" r:id="rId7" imgW="1873440" imgH="2105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371600"/>
                        <a:ext cx="4000500" cy="429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6772" name="Object 4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96454383"/>
              </p:ext>
            </p:extLst>
          </p:nvPr>
        </p:nvGraphicFramePr>
        <p:xfrm>
          <a:off x="1524000" y="3619500"/>
          <a:ext cx="2865438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3" name="VISIO" r:id="rId9" imgW="1405800" imgH="1177920" progId="Visio.Drawing.6">
                  <p:embed/>
                </p:oleObj>
              </mc:Choice>
              <mc:Fallback>
                <p:oleObj name="VISIO" r:id="rId9" imgW="1405800" imgH="1177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619500"/>
                        <a:ext cx="2865438" cy="240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6773" name="Rectangle 5"/>
          <p:cNvSpPr>
            <a:spLocks noGrp="1" noChangeArrowheads="1"/>
          </p:cNvSpPr>
          <p:nvPr>
            <p:ph type="body" sz="half" idx="4294967295"/>
            <p:custDataLst>
              <p:tags r:id="rId4"/>
            </p:custDataLst>
          </p:nvPr>
        </p:nvSpPr>
        <p:spPr>
          <a:xfrm>
            <a:off x="914400" y="1219200"/>
            <a:ext cx="7315200" cy="4953000"/>
          </a:xfrm>
          <a:noFill/>
          <a:ln/>
        </p:spPr>
        <p:txBody>
          <a:bodyPr/>
          <a:lstStyle/>
          <a:p>
            <a:r>
              <a:rPr lang="en-US" sz="2400" b="1" dirty="0" smtClean="0"/>
              <a:t>Example: Priority Circuit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Output asserted</a:t>
            </a:r>
          </a:p>
          <a:p>
            <a:pPr>
              <a:buFontTx/>
              <a:buNone/>
            </a:pPr>
            <a:r>
              <a:rPr lang="en-US" sz="2400" dirty="0" smtClean="0"/>
              <a:t>	corresponding to</a:t>
            </a:r>
          </a:p>
          <a:p>
            <a:pPr>
              <a:buFontTx/>
              <a:buNone/>
            </a:pPr>
            <a:r>
              <a:rPr lang="en-US" sz="2400" dirty="0" smtClean="0"/>
              <a:t>	most significant</a:t>
            </a:r>
          </a:p>
          <a:p>
            <a:pPr>
              <a:buFontTx/>
              <a:buNone/>
            </a:pPr>
            <a:r>
              <a:rPr lang="en-US" sz="2400" dirty="0" smtClean="0"/>
              <a:t>	TRUE input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Multiple-Output Circuits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2788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6771" name="Object 3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23012211"/>
              </p:ext>
            </p:extLst>
          </p:nvPr>
        </p:nvGraphicFramePr>
        <p:xfrm>
          <a:off x="4648200" y="1371600"/>
          <a:ext cx="4000500" cy="429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36" name="VISIO" r:id="rId7" imgW="1873440" imgH="2105640" progId="Visio.Drawing.6">
                  <p:embed/>
                </p:oleObj>
              </mc:Choice>
              <mc:Fallback>
                <p:oleObj name="VISIO" r:id="rId7" imgW="1873440" imgH="2105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371600"/>
                        <a:ext cx="4000500" cy="429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6772" name="Object 4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48466213"/>
              </p:ext>
            </p:extLst>
          </p:nvPr>
        </p:nvGraphicFramePr>
        <p:xfrm>
          <a:off x="1524000" y="3619500"/>
          <a:ext cx="2865438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37" name="VISIO" r:id="rId9" imgW="1405800" imgH="1177920" progId="Visio.Drawing.6">
                  <p:embed/>
                </p:oleObj>
              </mc:Choice>
              <mc:Fallback>
                <p:oleObj name="VISIO" r:id="rId9" imgW="1405800" imgH="1177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619500"/>
                        <a:ext cx="2865438" cy="240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6773" name="Rectangle 5"/>
          <p:cNvSpPr>
            <a:spLocks noGrp="1" noChangeArrowheads="1"/>
          </p:cNvSpPr>
          <p:nvPr>
            <p:ph type="body" sz="half" idx="4294967295"/>
            <p:custDataLst>
              <p:tags r:id="rId4"/>
            </p:custDataLst>
          </p:nvPr>
        </p:nvSpPr>
        <p:spPr>
          <a:xfrm>
            <a:off x="914400" y="1219200"/>
            <a:ext cx="7315200" cy="4953000"/>
          </a:xfrm>
          <a:noFill/>
          <a:ln/>
        </p:spPr>
        <p:txBody>
          <a:bodyPr/>
          <a:lstStyle/>
          <a:p>
            <a:r>
              <a:rPr lang="en-US" sz="2400" b="1" dirty="0" smtClean="0"/>
              <a:t>Example: Priority Circuit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Output asserted</a:t>
            </a:r>
          </a:p>
          <a:p>
            <a:pPr>
              <a:buFontTx/>
              <a:buNone/>
            </a:pPr>
            <a:r>
              <a:rPr lang="en-US" sz="2400" dirty="0" smtClean="0"/>
              <a:t>	corresponding to</a:t>
            </a:r>
          </a:p>
          <a:p>
            <a:pPr>
              <a:buFontTx/>
              <a:buNone/>
            </a:pPr>
            <a:r>
              <a:rPr lang="en-US" sz="2400" dirty="0" smtClean="0"/>
              <a:t>	most significant</a:t>
            </a:r>
          </a:p>
          <a:p>
            <a:pPr>
              <a:buFontTx/>
              <a:buNone/>
            </a:pPr>
            <a:r>
              <a:rPr lang="en-US" sz="2400" dirty="0" smtClean="0"/>
              <a:t>	TRUE input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Multiple-Output Circuits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5336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23" name="Object 3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56528807"/>
              </p:ext>
            </p:extLst>
          </p:nvPr>
        </p:nvGraphicFramePr>
        <p:xfrm>
          <a:off x="1295400" y="1447800"/>
          <a:ext cx="3594100" cy="385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8" name="VISIO" r:id="rId6" imgW="1873440" imgH="2105640" progId="Visio.Drawing.6">
                  <p:embed/>
                </p:oleObj>
              </mc:Choice>
              <mc:Fallback>
                <p:oleObj name="VISIO" r:id="rId6" imgW="1873440" imgH="2105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447800"/>
                        <a:ext cx="3594100" cy="385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124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24613183"/>
              </p:ext>
            </p:extLst>
          </p:nvPr>
        </p:nvGraphicFramePr>
        <p:xfrm>
          <a:off x="5105400" y="1828800"/>
          <a:ext cx="3429000" cy="315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39" name="VISIO" r:id="rId8" imgW="1200240" imgH="1154520" progId="Visio.Drawing.6">
                  <p:embed/>
                </p:oleObj>
              </mc:Choice>
              <mc:Fallback>
                <p:oleObj name="VISIO" r:id="rId8" imgW="1200240" imgH="1154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828800"/>
                        <a:ext cx="3429000" cy="315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Priority Circuit Hardware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12197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6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95400"/>
            <a:ext cx="7620000" cy="4953000"/>
          </a:xfrm>
        </p:spPr>
        <p:txBody>
          <a:bodyPr/>
          <a:lstStyle/>
          <a:p>
            <a:r>
              <a:rPr lang="en-US" b="1" dirty="0" smtClean="0"/>
              <a:t>Combinational Logic</a:t>
            </a:r>
          </a:p>
          <a:p>
            <a:pPr lvl="1"/>
            <a:r>
              <a:rPr lang="en-US" sz="2400" dirty="0" err="1" smtClean="0"/>
              <a:t>Memoryless</a:t>
            </a:r>
            <a:endParaRPr lang="en-US" sz="2400" dirty="0" smtClean="0"/>
          </a:p>
          <a:p>
            <a:pPr lvl="1"/>
            <a:r>
              <a:rPr lang="en-US" sz="2400" dirty="0" smtClean="0"/>
              <a:t>Outputs determined by current values of inputs</a:t>
            </a:r>
          </a:p>
          <a:p>
            <a:r>
              <a:rPr lang="en-US" b="1" dirty="0" smtClean="0"/>
              <a:t>Sequential Logic</a:t>
            </a:r>
          </a:p>
          <a:p>
            <a:pPr lvl="1"/>
            <a:r>
              <a:rPr lang="en-US" sz="2400" dirty="0" smtClean="0"/>
              <a:t>Has memory</a:t>
            </a:r>
          </a:p>
          <a:p>
            <a:pPr lvl="1"/>
            <a:r>
              <a:rPr lang="en-US" sz="2400" dirty="0" smtClean="0"/>
              <a:t>Outputs determined by previous and current values of inputs</a:t>
            </a:r>
            <a:endParaRPr lang="en-US" sz="2400" dirty="0"/>
          </a:p>
        </p:txBody>
      </p:sp>
      <p:graphicFrame>
        <p:nvGraphicFramePr>
          <p:cNvPr id="860164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54024568"/>
              </p:ext>
            </p:extLst>
          </p:nvPr>
        </p:nvGraphicFramePr>
        <p:xfrm>
          <a:off x="2461419" y="4495800"/>
          <a:ext cx="5287962" cy="14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1" name="VISIO" r:id="rId6" imgW="1890000" imgH="504000" progId="Visio.Drawing.6">
                  <p:embed/>
                </p:oleObj>
              </mc:Choice>
              <mc:Fallback>
                <p:oleObj name="VISIO" r:id="rId6" imgW="1890000" imgH="504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1419" y="4495800"/>
                        <a:ext cx="5287962" cy="140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Types of Logic Circuits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065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2147" name="Object 3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3579347"/>
              </p:ext>
            </p:extLst>
          </p:nvPr>
        </p:nvGraphicFramePr>
        <p:xfrm>
          <a:off x="990600" y="1447800"/>
          <a:ext cx="3594100" cy="385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2" name="VISIO" r:id="rId6" imgW="1873440" imgH="2105640" progId="Visio.Drawing.6">
                  <p:embed/>
                </p:oleObj>
              </mc:Choice>
              <mc:Fallback>
                <p:oleObj name="VISIO" r:id="rId6" imgW="1873440" imgH="2105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447800"/>
                        <a:ext cx="3594100" cy="385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2148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5102238"/>
              </p:ext>
            </p:extLst>
          </p:nvPr>
        </p:nvGraphicFramePr>
        <p:xfrm>
          <a:off x="4724400" y="2362200"/>
          <a:ext cx="4191000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63" name="VISIO" r:id="rId8" imgW="1913040" imgH="884520" progId="Visio.Drawing.6">
                  <p:embed/>
                </p:oleObj>
              </mc:Choice>
              <mc:Fallback>
                <p:oleObj name="VISIO" r:id="rId8" imgW="1913040" imgH="884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362200"/>
                        <a:ext cx="4191000" cy="193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Don’t Cares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38658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79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1295400" y="1219200"/>
            <a:ext cx="73914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Contention: circuit tries to drive output to 1 </a:t>
            </a:r>
            <a:r>
              <a:rPr lang="en-US" sz="2400" b="1" dirty="0" smtClean="0"/>
              <a:t>and</a:t>
            </a:r>
            <a:r>
              <a:rPr lang="en-US" sz="2400" dirty="0" smtClean="0"/>
              <a:t> 0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Actual value somewhere in between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Could be 0, 1, or in forbidden zone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Might change with voltage, temperature, time, noise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Often causes excessive power dissipation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C00000"/>
                </a:solidFill>
              </a:rPr>
              <a:t>Warnings: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Contention usually indicates a </a:t>
            </a:r>
            <a:r>
              <a:rPr lang="en-US" sz="2000" b="1" dirty="0" smtClean="0"/>
              <a:t>bug</a:t>
            </a:r>
            <a:r>
              <a:rPr lang="en-US" sz="1600" dirty="0" smtClean="0"/>
              <a:t>.</a:t>
            </a:r>
          </a:p>
          <a:p>
            <a:pPr lvl="1">
              <a:lnSpc>
                <a:spcPct val="90000"/>
              </a:lnSpc>
            </a:pPr>
            <a:r>
              <a:rPr lang="en-US" sz="2000" b="1" dirty="0" smtClean="0"/>
              <a:t>X is used for “don’t care” and contention </a:t>
            </a:r>
            <a:r>
              <a:rPr lang="en-US" sz="2000" dirty="0" smtClean="0"/>
              <a:t>- look at the context to tell them apart</a:t>
            </a:r>
            <a:endParaRPr lang="en-US" sz="2000" dirty="0"/>
          </a:p>
        </p:txBody>
      </p:sp>
      <p:graphicFrame>
        <p:nvGraphicFramePr>
          <p:cNvPr id="929797" name="Object 5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85998195"/>
              </p:ext>
            </p:extLst>
          </p:nvPr>
        </p:nvGraphicFramePr>
        <p:xfrm>
          <a:off x="3352800" y="2971800"/>
          <a:ext cx="3200400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5" name="VISIO" r:id="rId6" imgW="1057320" imgH="607320" progId="Visio.Drawing.6">
                  <p:embed/>
                </p:oleObj>
              </mc:Choice>
              <mc:Fallback>
                <p:oleObj name="VISIO" r:id="rId6" imgW="1057320" imgH="607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971800"/>
                        <a:ext cx="3200400" cy="184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Contention: X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6795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543800" cy="4953000"/>
          </a:xfrm>
        </p:spPr>
        <p:txBody>
          <a:bodyPr/>
          <a:lstStyle/>
          <a:p>
            <a:r>
              <a:rPr lang="en-US" dirty="0" smtClean="0"/>
              <a:t>Floating, high impedance, open, high Z</a:t>
            </a:r>
          </a:p>
          <a:p>
            <a:r>
              <a:rPr lang="en-US" dirty="0" smtClean="0"/>
              <a:t>Floating output might be 0, 1, or somewhere in between</a:t>
            </a:r>
          </a:p>
          <a:p>
            <a:pPr lvl="1"/>
            <a:r>
              <a:rPr lang="en-US" sz="2400" dirty="0" smtClean="0"/>
              <a:t>A voltmeter won’t indicate whether a node is floating</a:t>
            </a:r>
            <a:endParaRPr lang="en-US" sz="80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US" sz="2400" dirty="0" smtClean="0">
                <a:solidFill>
                  <a:schemeClr val="accent2"/>
                </a:solidFill>
              </a:rPr>
              <a:t>                             </a:t>
            </a:r>
            <a:r>
              <a:rPr lang="en-US" sz="2400" b="1" dirty="0" smtClean="0">
                <a:solidFill>
                  <a:schemeClr val="accent1"/>
                </a:solidFill>
              </a:rPr>
              <a:t>Tristate Buffer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graphicFrame>
        <p:nvGraphicFramePr>
          <p:cNvPr id="930820" name="Object 4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916128974"/>
              </p:ext>
            </p:extLst>
          </p:nvPr>
        </p:nvGraphicFramePr>
        <p:xfrm>
          <a:off x="2991833" y="3504100"/>
          <a:ext cx="2113567" cy="3185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8" name="VISIO" r:id="rId6" imgW="828720" imgH="1305720" progId="Visio.Drawing.6">
                  <p:embed/>
                </p:oleObj>
              </mc:Choice>
              <mc:Fallback>
                <p:oleObj name="VISIO" r:id="rId6" imgW="828720" imgH="1305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1833" y="3504100"/>
                        <a:ext cx="2113567" cy="31856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Floating: Z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1315810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81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315200" cy="4953000"/>
          </a:xfrm>
        </p:spPr>
        <p:txBody>
          <a:bodyPr/>
          <a:lstStyle/>
          <a:p>
            <a:r>
              <a:rPr lang="en-US" dirty="0" smtClean="0"/>
              <a:t>Floating nodes are used in </a:t>
            </a:r>
            <a:r>
              <a:rPr lang="en-US" dirty="0" err="1" smtClean="0"/>
              <a:t>tristate</a:t>
            </a:r>
            <a:r>
              <a:rPr lang="en-US" dirty="0" smtClean="0"/>
              <a:t> busses</a:t>
            </a:r>
          </a:p>
          <a:p>
            <a:pPr lvl="1"/>
            <a:r>
              <a:rPr lang="en-US" sz="2600" dirty="0" smtClean="0"/>
              <a:t>Many different drivers</a:t>
            </a:r>
          </a:p>
          <a:p>
            <a:pPr lvl="1"/>
            <a:r>
              <a:rPr lang="en-US" sz="2600" dirty="0" smtClean="0"/>
              <a:t>Exactly one is active at </a:t>
            </a:r>
          </a:p>
          <a:p>
            <a:pPr marL="457200" lvl="1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once</a:t>
            </a:r>
            <a:endParaRPr lang="en-US" sz="2600" dirty="0"/>
          </a:p>
        </p:txBody>
      </p:sp>
      <p:graphicFrame>
        <p:nvGraphicFramePr>
          <p:cNvPr id="1058820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55984955"/>
              </p:ext>
            </p:extLst>
          </p:nvPr>
        </p:nvGraphicFramePr>
        <p:xfrm>
          <a:off x="5334000" y="1905000"/>
          <a:ext cx="2257425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2" name="VISIO" r:id="rId6" imgW="1143000" imgH="2238120" progId="Visio.Drawing.6">
                  <p:embed/>
                </p:oleObj>
              </mc:Choice>
              <mc:Fallback>
                <p:oleObj name="VISIO" r:id="rId6" imgW="1143000" imgH="2238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905000"/>
                        <a:ext cx="2257425" cy="441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Tristate Busses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021430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53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8153400" cy="1752600"/>
          </a:xfrm>
        </p:spPr>
        <p:txBody>
          <a:bodyPr>
            <a:noAutofit/>
          </a:bodyPr>
          <a:lstStyle/>
          <a:p>
            <a:r>
              <a:rPr lang="en-US" dirty="0" smtClean="0"/>
              <a:t>Boolean expressions can be minimized by combining terms</a:t>
            </a:r>
          </a:p>
          <a:p>
            <a:r>
              <a:rPr lang="en-US" dirty="0" smtClean="0"/>
              <a:t>K-maps minimize equations graphically</a:t>
            </a:r>
          </a:p>
          <a:p>
            <a:r>
              <a:rPr lang="en-US" i="1" dirty="0" smtClean="0"/>
              <a:t>PA</a:t>
            </a:r>
            <a:r>
              <a:rPr lang="en-US" dirty="0" smtClean="0"/>
              <a:t> + </a:t>
            </a:r>
            <a:r>
              <a:rPr lang="en-US" i="1" dirty="0" smtClean="0"/>
              <a:t>PA</a:t>
            </a:r>
            <a:r>
              <a:rPr lang="en-US" dirty="0" smtClean="0"/>
              <a:t> = </a:t>
            </a:r>
            <a:r>
              <a:rPr lang="en-US" i="1" dirty="0" smtClean="0"/>
              <a:t>P</a:t>
            </a:r>
            <a:endParaRPr lang="en-US" dirty="0"/>
          </a:p>
        </p:txBody>
      </p:sp>
      <p:graphicFrame>
        <p:nvGraphicFramePr>
          <p:cNvPr id="918535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58878664"/>
              </p:ext>
            </p:extLst>
          </p:nvPr>
        </p:nvGraphicFramePr>
        <p:xfrm>
          <a:off x="685800" y="3886200"/>
          <a:ext cx="8077200" cy="2106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6" name="VISIO" r:id="rId7" imgW="4889520" imgH="1274760" progId="Visio.Drawing.6">
                  <p:embed/>
                </p:oleObj>
              </mc:Choice>
              <mc:Fallback>
                <p:oleObj name="VISIO" r:id="rId7" imgW="4889520" imgH="1274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886200"/>
                        <a:ext cx="8077200" cy="2106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8534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362200" y="2895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Karnaugh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Maps (K-Maps)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8737733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9557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72114810"/>
              </p:ext>
            </p:extLst>
          </p:nvPr>
        </p:nvGraphicFramePr>
        <p:xfrm>
          <a:off x="4267200" y="3200400"/>
          <a:ext cx="3810000" cy="231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2" name="VISIO" r:id="rId9" imgW="1746000" imgH="1060200" progId="Visio.Drawing.6">
                  <p:embed/>
                </p:oleObj>
              </mc:Choice>
              <mc:Fallback>
                <p:oleObj name="VISIO" r:id="rId9" imgW="1746000" imgH="10602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200400"/>
                        <a:ext cx="3810000" cy="2312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9563" name="Object 11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12574849"/>
              </p:ext>
            </p:extLst>
          </p:nvPr>
        </p:nvGraphicFramePr>
        <p:xfrm>
          <a:off x="1981200" y="3352800"/>
          <a:ext cx="1785938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3" name="VISIO" r:id="rId11" imgW="948960" imgH="1174680" progId="Visio.Drawing.6">
                  <p:embed/>
                </p:oleObj>
              </mc:Choice>
              <mc:Fallback>
                <p:oleObj name="VISIO" r:id="rId11" imgW="948960" imgH="1174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352800"/>
                        <a:ext cx="1785938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9559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6300" y="1216269"/>
            <a:ext cx="7543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Circle 1’s in adjacent squares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In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Boolean </a:t>
            </a:r>
            <a:r>
              <a:rPr lang="en-US" sz="3200" dirty="0">
                <a:latin typeface="Times New Roman" pitchFamily="18" charset="0"/>
                <a:cs typeface="Arial" charset="0"/>
              </a:rPr>
              <a:t>expression, include only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literals </a:t>
            </a:r>
            <a:r>
              <a:rPr lang="en-US" sz="3200" dirty="0">
                <a:latin typeface="Times New Roman" pitchFamily="18" charset="0"/>
                <a:cs typeface="Arial" charset="0"/>
              </a:rPr>
              <a:t>whose true and complement form are 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not</a:t>
            </a:r>
            <a:r>
              <a:rPr lang="en-US" sz="3200" dirty="0">
                <a:latin typeface="Times New Roman" pitchFamily="18" charset="0"/>
                <a:cs typeface="Arial" charset="0"/>
              </a:rPr>
              <a:t> in the circle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                                         Y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AB</a:t>
            </a:r>
          </a:p>
        </p:txBody>
      </p:sp>
      <p:sp>
        <p:nvSpPr>
          <p:cNvPr id="919561" name="Line 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105400" y="5638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9562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876800" y="5638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K-Map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7982331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0083" name="Object 3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53582734"/>
              </p:ext>
            </p:extLst>
          </p:nvPr>
        </p:nvGraphicFramePr>
        <p:xfrm>
          <a:off x="2209800" y="1066800"/>
          <a:ext cx="3657600" cy="222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6" name="VISIO" r:id="rId6" imgW="1746000" imgH="1060200" progId="Visio.Drawing.6">
                  <p:embed/>
                </p:oleObj>
              </mc:Choice>
              <mc:Fallback>
                <p:oleObj name="VISIO" r:id="rId6" imgW="1746000" imgH="10602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066800"/>
                        <a:ext cx="3657600" cy="222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0084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4674171"/>
              </p:ext>
            </p:extLst>
          </p:nvPr>
        </p:nvGraphicFramePr>
        <p:xfrm>
          <a:off x="1447800" y="3429000"/>
          <a:ext cx="6096000" cy="264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7" name="VISIO" r:id="rId8" imgW="3017880" imgH="1368000" progId="Visio.Drawing.6">
                  <p:embed/>
                </p:oleObj>
              </mc:Choice>
              <mc:Fallback>
                <p:oleObj name="VISIO" r:id="rId8" imgW="3017880" imgH="1368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429000"/>
                        <a:ext cx="6096000" cy="2643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3-Input K-Map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7168017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8035" name="Object 3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27640030"/>
              </p:ext>
            </p:extLst>
          </p:nvPr>
        </p:nvGraphicFramePr>
        <p:xfrm>
          <a:off x="2209800" y="1066800"/>
          <a:ext cx="3657600" cy="222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0" name="VISIO" r:id="rId9" imgW="1746000" imgH="1060200" progId="Visio.Drawing.6">
                  <p:embed/>
                </p:oleObj>
              </mc:Choice>
              <mc:Fallback>
                <p:oleObj name="VISIO" r:id="rId9" imgW="1746000" imgH="10602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066800"/>
                        <a:ext cx="3657600" cy="222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8036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14568828"/>
              </p:ext>
            </p:extLst>
          </p:nvPr>
        </p:nvGraphicFramePr>
        <p:xfrm>
          <a:off x="1447800" y="3429000"/>
          <a:ext cx="6096000" cy="264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1" name="VISIO" r:id="rId11" imgW="3017880" imgH="1368000" progId="Visio.Drawing.6">
                  <p:embed/>
                </p:oleObj>
              </mc:Choice>
              <mc:Fallback>
                <p:oleObj name="VISIO" r:id="rId11" imgW="3017880" imgH="1368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429000"/>
                        <a:ext cx="6096000" cy="2643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803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05200" y="6019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i="1">
                <a:latin typeface="Times New Roman" pitchFamily="18" charset="0"/>
              </a:rPr>
              <a:t>Y</a:t>
            </a:r>
            <a:r>
              <a:rPr lang="en-US" sz="2400">
                <a:latin typeface="Times New Roman" pitchFamily="18" charset="0"/>
              </a:rPr>
              <a:t> = </a:t>
            </a:r>
            <a:r>
              <a:rPr lang="en-US" sz="2400" i="1">
                <a:latin typeface="Times New Roman" pitchFamily="18" charset="0"/>
              </a:rPr>
              <a:t>AB + BC</a:t>
            </a:r>
          </a:p>
        </p:txBody>
      </p:sp>
      <p:sp>
        <p:nvSpPr>
          <p:cNvPr id="1068038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105400" y="6096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8039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191000" y="6096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3-Input K-Map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6935593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19200"/>
            <a:ext cx="7696200" cy="4525963"/>
          </a:xfrm>
        </p:spPr>
        <p:txBody>
          <a:bodyPr>
            <a:normAutofit fontScale="92500"/>
          </a:bodyPr>
          <a:lstStyle/>
          <a:p>
            <a:r>
              <a:rPr lang="en-US" b="1" dirty="0" smtClean="0"/>
              <a:t>Complement: </a:t>
            </a:r>
            <a:r>
              <a:rPr lang="en-US" dirty="0" smtClean="0"/>
              <a:t>variable with a bar over it</a:t>
            </a:r>
          </a:p>
          <a:p>
            <a:pPr>
              <a:buFontTx/>
              <a:buNone/>
            </a:pPr>
            <a:r>
              <a:rPr lang="en-US" dirty="0" smtClean="0"/>
              <a:t>    </a:t>
            </a:r>
            <a:r>
              <a:rPr lang="en-US" b="1" i="1" dirty="0" smtClean="0">
                <a:solidFill>
                  <a:schemeClr val="accent1"/>
                </a:solidFill>
              </a:rPr>
              <a:t>A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B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C</a:t>
            </a:r>
          </a:p>
          <a:p>
            <a:r>
              <a:rPr lang="en-US" b="1" dirty="0" smtClean="0"/>
              <a:t>Literal: </a:t>
            </a:r>
            <a:r>
              <a:rPr lang="en-US" dirty="0" smtClean="0"/>
              <a:t>variable or its complement</a:t>
            </a:r>
          </a:p>
          <a:p>
            <a:pPr>
              <a:buFontTx/>
              <a:buNone/>
            </a:pPr>
            <a:r>
              <a:rPr lang="en-US" dirty="0" smtClean="0"/>
              <a:t>    </a:t>
            </a:r>
            <a:r>
              <a:rPr lang="en-US" b="1" i="1" dirty="0" smtClean="0">
                <a:solidFill>
                  <a:schemeClr val="accent1"/>
                </a:solidFill>
              </a:rPr>
              <a:t>A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A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B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B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C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C</a:t>
            </a:r>
            <a:endParaRPr lang="en-US" b="1" dirty="0" smtClean="0">
              <a:solidFill>
                <a:schemeClr val="accent1"/>
              </a:solidFill>
            </a:endParaRPr>
          </a:p>
          <a:p>
            <a:r>
              <a:rPr lang="en-US" b="1" dirty="0" err="1" smtClean="0"/>
              <a:t>Implicant</a:t>
            </a:r>
            <a:r>
              <a:rPr lang="en-US" b="1" dirty="0" smtClean="0"/>
              <a:t>: </a:t>
            </a:r>
            <a:r>
              <a:rPr lang="en-US" dirty="0" smtClean="0"/>
              <a:t>product of literals</a:t>
            </a:r>
          </a:p>
          <a:p>
            <a:pPr>
              <a:buFontTx/>
              <a:buNone/>
            </a:pPr>
            <a:r>
              <a:rPr lang="en-US" dirty="0" smtClean="0"/>
              <a:t>    </a:t>
            </a:r>
            <a:r>
              <a:rPr lang="en-US" b="1" i="1" dirty="0" smtClean="0">
                <a:solidFill>
                  <a:schemeClr val="accent1"/>
                </a:solidFill>
              </a:rPr>
              <a:t>ABC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AC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BC</a:t>
            </a:r>
          </a:p>
          <a:p>
            <a:r>
              <a:rPr lang="en-US" sz="3600" b="1" dirty="0" smtClean="0"/>
              <a:t>Prime </a:t>
            </a:r>
            <a:r>
              <a:rPr lang="en-US" sz="3600" b="1" dirty="0" err="1" smtClean="0"/>
              <a:t>implicant</a:t>
            </a:r>
            <a:r>
              <a:rPr lang="en-US" sz="3600" b="1" dirty="0" smtClean="0"/>
              <a:t>:</a:t>
            </a:r>
            <a:r>
              <a:rPr lang="en-US" dirty="0" smtClean="0"/>
              <a:t> </a:t>
            </a:r>
            <a:r>
              <a:rPr lang="en-US" dirty="0" err="1" smtClean="0"/>
              <a:t>implicant</a:t>
            </a:r>
            <a:r>
              <a:rPr lang="en-US" dirty="0" smtClean="0"/>
              <a:t> corresponding to the largest circle in a K-map</a:t>
            </a:r>
            <a:endParaRPr lang="en-US" dirty="0"/>
          </a:p>
        </p:txBody>
      </p:sp>
      <p:sp>
        <p:nvSpPr>
          <p:cNvPr id="921604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209800" y="1828800"/>
            <a:ext cx="152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05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371600" y="1828800"/>
            <a:ext cx="152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06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752600" y="1828800"/>
            <a:ext cx="152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07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429000" y="2971800"/>
            <a:ext cx="152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08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371600" y="2971800"/>
            <a:ext cx="152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09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209800" y="2971800"/>
            <a:ext cx="152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10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600200" y="4038600"/>
            <a:ext cx="152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1611" name="Line 1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242038" y="4038600"/>
            <a:ext cx="1524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K-Map Definitions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1776830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2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43000"/>
            <a:ext cx="7848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Every 1 must be circled at least once</a:t>
            </a:r>
          </a:p>
          <a:p>
            <a:r>
              <a:rPr lang="en-US" dirty="0" smtClean="0"/>
              <a:t>Each circle must span a power of 2 (i.e. 1, 2, 4) squares in each direction</a:t>
            </a:r>
          </a:p>
          <a:p>
            <a:r>
              <a:rPr lang="en-US" dirty="0" smtClean="0"/>
              <a:t>Each circle must be as large as possible</a:t>
            </a:r>
          </a:p>
          <a:p>
            <a:r>
              <a:rPr lang="en-US" dirty="0" smtClean="0"/>
              <a:t>A circle may wrap around the edges</a:t>
            </a:r>
          </a:p>
          <a:p>
            <a:r>
              <a:rPr lang="en-US" dirty="0" smtClean="0"/>
              <a:t>A “don't care” (X) is circled only if it helps minimize the equation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K-Map Rules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0671439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696200" cy="4953000"/>
          </a:xfrm>
        </p:spPr>
        <p:txBody>
          <a:bodyPr/>
          <a:lstStyle/>
          <a:p>
            <a:r>
              <a:rPr lang="en-US" dirty="0" smtClean="0"/>
              <a:t>Every element is combinational</a:t>
            </a:r>
          </a:p>
          <a:p>
            <a:r>
              <a:rPr lang="en-US" dirty="0" smtClean="0"/>
              <a:t>Every node is either an input or connects to </a:t>
            </a:r>
            <a:r>
              <a:rPr lang="en-US" i="1" dirty="0" smtClean="0"/>
              <a:t>exactly one </a:t>
            </a:r>
            <a:r>
              <a:rPr lang="en-US" dirty="0" smtClean="0"/>
              <a:t>output</a:t>
            </a:r>
          </a:p>
          <a:p>
            <a:r>
              <a:rPr lang="en-US" dirty="0" smtClean="0"/>
              <a:t>The circuit contains no cyclic paths</a:t>
            </a:r>
          </a:p>
          <a:p>
            <a:r>
              <a:rPr lang="en-US" b="1" dirty="0" smtClean="0"/>
              <a:t>Example:</a:t>
            </a:r>
          </a:p>
          <a:p>
            <a:pPr>
              <a:spcAft>
                <a:spcPts val="800"/>
              </a:spcAft>
              <a:buFontTx/>
              <a:buNone/>
            </a:pPr>
            <a:endParaRPr lang="en-US" sz="2400" dirty="0">
              <a:solidFill>
                <a:schemeClr val="accent2"/>
              </a:solidFill>
            </a:endParaRPr>
          </a:p>
        </p:txBody>
      </p:sp>
      <p:graphicFrame>
        <p:nvGraphicFramePr>
          <p:cNvPr id="766980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29818513"/>
              </p:ext>
            </p:extLst>
          </p:nvPr>
        </p:nvGraphicFramePr>
        <p:xfrm>
          <a:off x="3468687" y="4038600"/>
          <a:ext cx="3084513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5" name="VISIO" r:id="rId6" imgW="834840" imgH="549000" progId="Visio.Drawing.6">
                  <p:embed/>
                </p:oleObj>
              </mc:Choice>
              <mc:Fallback>
                <p:oleObj name="VISIO" r:id="rId6" imgW="834840" imgH="549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8687" y="4038600"/>
                        <a:ext cx="3084513" cy="202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90600" y="68759"/>
            <a:ext cx="822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Rules of Combinational Composition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751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8275" name="Object 3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5975255"/>
              </p:ext>
            </p:extLst>
          </p:nvPr>
        </p:nvGraphicFramePr>
        <p:xfrm>
          <a:off x="4572000" y="1752600"/>
          <a:ext cx="3319462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4" name="VISIO" r:id="rId6" imgW="1732320" imgH="1988280" progId="Visio.Drawing.6">
                  <p:embed/>
                </p:oleObj>
              </mc:Choice>
              <mc:Fallback>
                <p:oleObj name="VISIO" r:id="rId6" imgW="1732320" imgH="198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752600"/>
                        <a:ext cx="3319462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8276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46806730"/>
              </p:ext>
            </p:extLst>
          </p:nvPr>
        </p:nvGraphicFramePr>
        <p:xfrm>
          <a:off x="1676400" y="1600200"/>
          <a:ext cx="2276475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5" name="VISIO" r:id="rId8" imgW="1177560" imgH="2089080" progId="Visio.Drawing.6">
                  <p:embed/>
                </p:oleObj>
              </mc:Choice>
              <mc:Fallback>
                <p:oleObj name="VISIO" r:id="rId8" imgW="1177560" imgH="2089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600200"/>
                        <a:ext cx="2276475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4-Input K-Map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01587699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6227" name="Object 3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17922444"/>
              </p:ext>
            </p:extLst>
          </p:nvPr>
        </p:nvGraphicFramePr>
        <p:xfrm>
          <a:off x="4572000" y="1752600"/>
          <a:ext cx="3319462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8" name="VISIO" r:id="rId6" imgW="1732320" imgH="1988280" progId="Visio.Drawing.6">
                  <p:embed/>
                </p:oleObj>
              </mc:Choice>
              <mc:Fallback>
                <p:oleObj name="VISIO" r:id="rId6" imgW="1732320" imgH="198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752600"/>
                        <a:ext cx="3319462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6228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77551214"/>
              </p:ext>
            </p:extLst>
          </p:nvPr>
        </p:nvGraphicFramePr>
        <p:xfrm>
          <a:off x="1676400" y="1600200"/>
          <a:ext cx="2276475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9" name="VISIO" r:id="rId8" imgW="1177560" imgH="2089080" progId="Visio.Drawing.6">
                  <p:embed/>
                </p:oleObj>
              </mc:Choice>
              <mc:Fallback>
                <p:oleObj name="VISIO" r:id="rId8" imgW="1177560" imgH="2089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600200"/>
                        <a:ext cx="2276475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4-Input K-Map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4977792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2131" name="Object 3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70972858"/>
              </p:ext>
            </p:extLst>
          </p:nvPr>
        </p:nvGraphicFramePr>
        <p:xfrm>
          <a:off x="4572000" y="1752600"/>
          <a:ext cx="3319462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2" name="VISIO" r:id="rId6" imgW="1732320" imgH="1988280" progId="Visio.Drawing.6">
                  <p:embed/>
                </p:oleObj>
              </mc:Choice>
              <mc:Fallback>
                <p:oleObj name="VISIO" r:id="rId6" imgW="1732320" imgH="198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752600"/>
                        <a:ext cx="3319462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2132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40203783"/>
              </p:ext>
            </p:extLst>
          </p:nvPr>
        </p:nvGraphicFramePr>
        <p:xfrm>
          <a:off x="1676400" y="1600200"/>
          <a:ext cx="2276475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3" name="VISIO" r:id="rId8" imgW="1177560" imgH="2089080" progId="Visio.Drawing.6">
                  <p:embed/>
                </p:oleObj>
              </mc:Choice>
              <mc:Fallback>
                <p:oleObj name="VISIO" r:id="rId8" imgW="1177560" imgH="2089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600200"/>
                        <a:ext cx="2276475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4-Input K-Map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59309495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0324" name="Object 4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90363353"/>
              </p:ext>
            </p:extLst>
          </p:nvPr>
        </p:nvGraphicFramePr>
        <p:xfrm>
          <a:off x="1600200" y="1600200"/>
          <a:ext cx="2362200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74" name="VISIO" r:id="rId6" imgW="1177560" imgH="2089080" progId="Visio.Drawing.6">
                  <p:embed/>
                </p:oleObj>
              </mc:Choice>
              <mc:Fallback>
                <p:oleObj name="VISIO" r:id="rId6" imgW="1177560" imgH="2089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600200"/>
                        <a:ext cx="2362200" cy="419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0331" name="Object 11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31624290"/>
              </p:ext>
            </p:extLst>
          </p:nvPr>
        </p:nvGraphicFramePr>
        <p:xfrm>
          <a:off x="4724400" y="1676400"/>
          <a:ext cx="3454400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75" name="VISIO" r:id="rId8" imgW="1732320" imgH="1988280" progId="Visio.Drawing.6">
                  <p:embed/>
                </p:oleObj>
              </mc:Choice>
              <mc:Fallback>
                <p:oleObj name="VISIO" r:id="rId8" imgW="1732320" imgH="198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676400"/>
                        <a:ext cx="3454400" cy="396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K-Maps with Don’t Cares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070187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0324" name="Object 4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32188760"/>
              </p:ext>
            </p:extLst>
          </p:nvPr>
        </p:nvGraphicFramePr>
        <p:xfrm>
          <a:off x="1600200" y="1600200"/>
          <a:ext cx="2362200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58" name="VISIO" r:id="rId6" imgW="1177560" imgH="2089080" progId="Visio.Drawing.6">
                  <p:embed/>
                </p:oleObj>
              </mc:Choice>
              <mc:Fallback>
                <p:oleObj name="VISIO" r:id="rId6" imgW="1177560" imgH="2089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600200"/>
                        <a:ext cx="2362200" cy="419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0331" name="Object 11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70789762"/>
              </p:ext>
            </p:extLst>
          </p:nvPr>
        </p:nvGraphicFramePr>
        <p:xfrm>
          <a:off x="4724400" y="1676400"/>
          <a:ext cx="3454400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59" name="VISIO" r:id="rId8" imgW="1732320" imgH="1988280" progId="Visio.Drawing.6">
                  <p:embed/>
                </p:oleObj>
              </mc:Choice>
              <mc:Fallback>
                <p:oleObj name="VISIO" r:id="rId8" imgW="1732320" imgH="198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676400"/>
                        <a:ext cx="3454400" cy="396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K-Maps with Don’t Cares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5203364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0324" name="Object 4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32188760"/>
              </p:ext>
            </p:extLst>
          </p:nvPr>
        </p:nvGraphicFramePr>
        <p:xfrm>
          <a:off x="1600200" y="1600200"/>
          <a:ext cx="2362200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82" name="VISIO" r:id="rId6" imgW="1177560" imgH="2089080" progId="Visio.Drawing.6">
                  <p:embed/>
                </p:oleObj>
              </mc:Choice>
              <mc:Fallback>
                <p:oleObj name="VISIO" r:id="rId6" imgW="1177560" imgH="2089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600200"/>
                        <a:ext cx="2362200" cy="419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0331" name="Object 11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75218005"/>
              </p:ext>
            </p:extLst>
          </p:nvPr>
        </p:nvGraphicFramePr>
        <p:xfrm>
          <a:off x="4724400" y="1676400"/>
          <a:ext cx="3454400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83" name="VISIO" r:id="rId8" imgW="1732320" imgH="1988280" progId="Visio.Drawing.6">
                  <p:embed/>
                </p:oleObj>
              </mc:Choice>
              <mc:Fallback>
                <p:oleObj name="VISIO" r:id="rId8" imgW="1732320" imgH="198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676400"/>
                        <a:ext cx="3454400" cy="396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K-Maps with Don’t Cares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5203364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8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6885" y="1371600"/>
            <a:ext cx="7673715" cy="4525963"/>
          </a:xfrm>
        </p:spPr>
        <p:txBody>
          <a:bodyPr/>
          <a:lstStyle/>
          <a:p>
            <a:r>
              <a:rPr lang="en-US" dirty="0" smtClean="0"/>
              <a:t>Multiplexers</a:t>
            </a:r>
          </a:p>
          <a:p>
            <a:r>
              <a:rPr lang="en-US" dirty="0" smtClean="0"/>
              <a:t>Decoders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Combinational Building Blocks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3602888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3" name="Rectangle 3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143000"/>
            <a:ext cx="7772400" cy="4953000"/>
          </a:xfrm>
        </p:spPr>
        <p:txBody>
          <a:bodyPr/>
          <a:lstStyle/>
          <a:p>
            <a:r>
              <a:rPr lang="en-US" dirty="0" smtClean="0"/>
              <a:t>Selects between one of </a:t>
            </a:r>
            <a:r>
              <a:rPr lang="en-US" i="1" dirty="0" smtClean="0"/>
              <a:t>N</a:t>
            </a:r>
            <a:r>
              <a:rPr lang="en-US" dirty="0" smtClean="0"/>
              <a:t> inputs to connect to output</a:t>
            </a:r>
          </a:p>
          <a:p>
            <a:r>
              <a:rPr lang="en-US" dirty="0" smtClean="0"/>
              <a:t>log</a:t>
            </a:r>
            <a:r>
              <a:rPr lang="en-US" baseline="-25000" dirty="0" smtClean="0"/>
              <a:t>2</a:t>
            </a:r>
            <a:r>
              <a:rPr lang="en-US" i="1" dirty="0" smtClean="0"/>
              <a:t>N</a:t>
            </a:r>
            <a:r>
              <a:rPr lang="en-US" dirty="0" smtClean="0"/>
              <a:t>-bit select input – control input</a:t>
            </a:r>
          </a:p>
          <a:p>
            <a:r>
              <a:rPr lang="en-US" sz="2400" b="1" dirty="0" smtClean="0"/>
              <a:t>Example:</a:t>
            </a:r>
            <a:r>
              <a:rPr lang="en-US" sz="2400" dirty="0" smtClean="0"/>
              <a:t>                     </a:t>
            </a:r>
            <a:r>
              <a:rPr lang="en-US" sz="2400" b="1" dirty="0" smtClean="0">
                <a:solidFill>
                  <a:schemeClr val="accent1"/>
                </a:solidFill>
              </a:rPr>
              <a:t>2:1 Mux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Multiplexer (Mux)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947484"/>
              </p:ext>
            </p:extLst>
          </p:nvPr>
        </p:nvGraphicFramePr>
        <p:xfrm>
          <a:off x="3048000" y="3200400"/>
          <a:ext cx="2362200" cy="302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0" name="VISIO" r:id="rId5" imgW="1517400" imgH="1942200" progId="Visio.Drawing.6">
                  <p:embed/>
                </p:oleObj>
              </mc:Choice>
              <mc:Fallback>
                <p:oleObj name="VISIO" r:id="rId5" imgW="1517400" imgH="1942200" progId="Visio.Drawing.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000" y="3200400"/>
                        <a:ext cx="2362200" cy="302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3508593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7239000" y="6248400"/>
            <a:ext cx="1905000" cy="457200"/>
          </a:xfrm>
        </p:spPr>
        <p:txBody>
          <a:bodyPr/>
          <a:lstStyle/>
          <a:p>
            <a:r>
              <a:rPr lang="en-US" smtClean="0"/>
              <a:t>2-&lt;</a:t>
            </a:r>
            <a:fld id="{4A5C0BFF-4629-4BAF-A722-EBD678215DEC}" type="slidenum">
              <a:rPr lang="en-US" smtClean="0"/>
              <a:pPr/>
              <a:t>68</a:t>
            </a:fld>
            <a:r>
              <a:rPr lang="en-US" smtClean="0"/>
              <a:t>&gt;</a:t>
            </a:r>
          </a:p>
          <a:p>
            <a:endParaRPr lang="en-GB"/>
          </a:p>
        </p:txBody>
      </p:sp>
      <p:sp>
        <p:nvSpPr>
          <p:cNvPr id="109261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81856" y="1239187"/>
            <a:ext cx="3810000" cy="4953000"/>
          </a:xfrm>
        </p:spPr>
        <p:txBody>
          <a:bodyPr/>
          <a:lstStyle/>
          <a:p>
            <a:r>
              <a:rPr lang="en-US" b="1" dirty="0" smtClean="0"/>
              <a:t>Logic gates</a:t>
            </a:r>
          </a:p>
          <a:p>
            <a:pPr lvl="1"/>
            <a:r>
              <a:rPr lang="en-US" sz="2000" dirty="0" smtClean="0"/>
              <a:t>Sum-of-products form</a:t>
            </a:r>
            <a:endParaRPr lang="en-US" sz="2000" dirty="0"/>
          </a:p>
        </p:txBody>
      </p:sp>
      <p:graphicFrame>
        <p:nvGraphicFramePr>
          <p:cNvPr id="1092612" name="Object 4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70635470"/>
              </p:ext>
            </p:extLst>
          </p:nvPr>
        </p:nvGraphicFramePr>
        <p:xfrm>
          <a:off x="6096000" y="3352800"/>
          <a:ext cx="1647825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6" name="VISIO" r:id="rId8" imgW="942840" imgH="1221480" progId="Visio.Drawing.6">
                  <p:embed/>
                </p:oleObj>
              </mc:Choice>
              <mc:Fallback>
                <p:oleObj name="VISIO" r:id="rId8" imgW="942840" imgH="1221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3352800"/>
                        <a:ext cx="1647825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2614" name="Object 6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64350091"/>
              </p:ext>
            </p:extLst>
          </p:nvPr>
        </p:nvGraphicFramePr>
        <p:xfrm>
          <a:off x="1447800" y="2514600"/>
          <a:ext cx="2413000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7" name="VISIO" r:id="rId10" imgW="1774800" imgH="2914560" progId="Visio.Drawing.6">
                  <p:embed/>
                </p:oleObj>
              </mc:Choice>
              <mc:Fallback>
                <p:oleObj name="VISIO" r:id="rId10" imgW="1774800" imgH="2914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514600"/>
                        <a:ext cx="2413000" cy="396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2616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00600" y="1219200"/>
            <a:ext cx="38100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 err="1">
                <a:latin typeface="Times New Roman" pitchFamily="18" charset="0"/>
                <a:cs typeface="Arial" charset="0"/>
              </a:rPr>
              <a:t>Tristates</a:t>
            </a:r>
            <a:endParaRPr lang="en-US" sz="3200" b="1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Times New Roman" pitchFamily="18" charset="0"/>
                <a:cs typeface="Arial" charset="0"/>
              </a:rPr>
              <a:t>For an N-input mux, use N </a:t>
            </a:r>
            <a:r>
              <a:rPr lang="en-US" sz="2000" dirty="0" err="1">
                <a:latin typeface="Times New Roman" pitchFamily="18" charset="0"/>
                <a:cs typeface="Arial" charset="0"/>
              </a:rPr>
              <a:t>tristates</a:t>
            </a: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Times New Roman" pitchFamily="18" charset="0"/>
                <a:cs typeface="Arial" charset="0"/>
              </a:rPr>
              <a:t>Turn on exactly one to select the appropriate input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Multiplexer Implementations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1106729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3894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53897710"/>
              </p:ext>
            </p:extLst>
          </p:nvPr>
        </p:nvGraphicFramePr>
        <p:xfrm>
          <a:off x="3396911" y="1943100"/>
          <a:ext cx="1709738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8" name="VISIO" r:id="rId6" imgW="772920" imgH="1583640" progId="Visio.Drawing.6">
                  <p:embed/>
                </p:oleObj>
              </mc:Choice>
              <mc:Fallback>
                <p:oleObj name="VISIO" r:id="rId6" imgW="772920" imgH="1583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6911" y="1943100"/>
                        <a:ext cx="1709738" cy="350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3898" name="Rectangle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Using the mux as a lookup table</a:t>
            </a:r>
            <a:endParaRPr lang="en-US" sz="3200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 using Multiplexers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909758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7724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Functional specification of outputs in terms of inputs</a:t>
            </a:r>
          </a:p>
          <a:p>
            <a:r>
              <a:rPr lang="en-US" b="1" dirty="0" smtClean="0"/>
              <a:t>Example:    </a:t>
            </a:r>
            <a:r>
              <a:rPr lang="en-US" sz="2800" i="1" dirty="0" smtClean="0"/>
              <a:t>S</a:t>
            </a:r>
            <a:r>
              <a:rPr lang="en-US" sz="2800" dirty="0" smtClean="0"/>
              <a:t>     = F(</a:t>
            </a:r>
            <a:r>
              <a:rPr lang="en-US" sz="2800" i="1" dirty="0" smtClean="0"/>
              <a:t>A</a:t>
            </a:r>
            <a:r>
              <a:rPr lang="en-US" sz="2800" dirty="0" smtClean="0"/>
              <a:t>, </a:t>
            </a:r>
            <a:r>
              <a:rPr lang="en-US" sz="2800" i="1" dirty="0" smtClean="0"/>
              <a:t>B</a:t>
            </a:r>
            <a:r>
              <a:rPr lang="en-US" sz="2800" dirty="0" smtClean="0"/>
              <a:t>, </a:t>
            </a:r>
            <a:r>
              <a:rPr lang="en-US" sz="2800" i="1" dirty="0" err="1" smtClean="0"/>
              <a:t>C</a:t>
            </a:r>
            <a:r>
              <a:rPr lang="en-US" sz="2800" baseline="-25000" dirty="0" err="1" smtClean="0"/>
              <a:t>in</a:t>
            </a:r>
            <a:r>
              <a:rPr lang="en-US" sz="2800" dirty="0" smtClean="0"/>
              <a:t>)</a:t>
            </a:r>
          </a:p>
          <a:p>
            <a:pPr>
              <a:buFontTx/>
              <a:buNone/>
            </a:pPr>
            <a:r>
              <a:rPr lang="en-US" sz="2800" i="1" dirty="0" smtClean="0"/>
              <a:t>                  	     </a:t>
            </a:r>
            <a:r>
              <a:rPr lang="en-US" sz="2800" i="1" dirty="0" err="1" smtClean="0"/>
              <a:t>C</a:t>
            </a:r>
            <a:r>
              <a:rPr lang="en-US" sz="2800" baseline="-25000" dirty="0" err="1" smtClean="0"/>
              <a:t>out</a:t>
            </a:r>
            <a:r>
              <a:rPr lang="en-US" sz="2800" dirty="0" smtClean="0"/>
              <a:t> = F(</a:t>
            </a:r>
            <a:r>
              <a:rPr lang="en-US" sz="2800" i="1" dirty="0" smtClean="0"/>
              <a:t>A</a:t>
            </a:r>
            <a:r>
              <a:rPr lang="en-US" sz="2800" dirty="0" smtClean="0"/>
              <a:t>, </a:t>
            </a:r>
            <a:r>
              <a:rPr lang="en-US" sz="2800" i="1" dirty="0" smtClean="0"/>
              <a:t>B</a:t>
            </a:r>
            <a:r>
              <a:rPr lang="en-US" sz="2800" dirty="0" smtClean="0"/>
              <a:t>, </a:t>
            </a:r>
            <a:r>
              <a:rPr lang="en-US" sz="2800" i="1" dirty="0" err="1" smtClean="0"/>
              <a:t>C</a:t>
            </a:r>
            <a:r>
              <a:rPr lang="en-US" sz="2800" baseline="-25000" dirty="0" err="1" smtClean="0"/>
              <a:t>in</a:t>
            </a:r>
            <a:r>
              <a:rPr lang="en-US" sz="2800" dirty="0" smtClean="0"/>
              <a:t>) </a:t>
            </a:r>
            <a:endParaRPr lang="en-US" sz="2800" dirty="0"/>
          </a:p>
        </p:txBody>
      </p:sp>
      <p:graphicFrame>
        <p:nvGraphicFramePr>
          <p:cNvPr id="888836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52702607"/>
              </p:ext>
            </p:extLst>
          </p:nvPr>
        </p:nvGraphicFramePr>
        <p:xfrm>
          <a:off x="2362200" y="3276600"/>
          <a:ext cx="4755116" cy="306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9" name="VISIO" r:id="rId6" imgW="1247040" imgH="805320" progId="Visio.Drawing.6">
                  <p:embed/>
                </p:oleObj>
              </mc:Choice>
              <mc:Fallback>
                <p:oleObj name="VISIO" r:id="rId6" imgW="1247040" imgH="805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276600"/>
                        <a:ext cx="4755116" cy="306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Boolean Equations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3761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3108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2833732"/>
              </p:ext>
            </p:extLst>
          </p:nvPr>
        </p:nvGraphicFramePr>
        <p:xfrm>
          <a:off x="1476375" y="2438400"/>
          <a:ext cx="6572250" cy="197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2" name="VISIO" r:id="rId6" imgW="2322360" imgH="697320" progId="Visio.Drawing.6">
                  <p:embed/>
                </p:oleObj>
              </mc:Choice>
              <mc:Fallback>
                <p:oleObj name="VISIO" r:id="rId6" imgW="2322360" imgH="697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438400"/>
                        <a:ext cx="6572250" cy="197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310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Reducing the size of the mux</a:t>
            </a:r>
            <a:endParaRPr lang="en-US" sz="3200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 using Multiplexers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28894071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594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11856228"/>
              </p:ext>
            </p:extLst>
          </p:nvPr>
        </p:nvGraphicFramePr>
        <p:xfrm>
          <a:off x="2870200" y="2438400"/>
          <a:ext cx="3327400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6" name="VISIO" r:id="rId6" imgW="1422000" imgH="1693800" progId="Visio.Drawing.6">
                  <p:embed/>
                </p:oleObj>
              </mc:Choice>
              <mc:Fallback>
                <p:oleObj name="VISIO" r:id="rId6" imgW="1422000" imgH="16938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2438400"/>
                        <a:ext cx="3327400" cy="396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59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N</a:t>
            </a:r>
            <a:r>
              <a:rPr lang="en-US" sz="3200" dirty="0">
                <a:latin typeface="Times New Roman" pitchFamily="18" charset="0"/>
                <a:cs typeface="Arial" charset="0"/>
              </a:rPr>
              <a:t> inputs, 2</a:t>
            </a:r>
            <a:r>
              <a:rPr lang="en-US" sz="3200" i="1" baseline="30000" dirty="0">
                <a:latin typeface="Times New Roman" pitchFamily="18" charset="0"/>
                <a:cs typeface="Arial" charset="0"/>
              </a:rPr>
              <a:t>N</a:t>
            </a:r>
            <a:r>
              <a:rPr lang="en-US" sz="3200" dirty="0">
                <a:latin typeface="Times New Roman" pitchFamily="18" charset="0"/>
                <a:cs typeface="Arial" charset="0"/>
              </a:rPr>
              <a:t> outputs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One-hot outputs: only one output HIGH at once</a:t>
            </a:r>
            <a:endParaRPr lang="en-US" sz="3200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Decoders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35473493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6708" name="Object 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6341550"/>
              </p:ext>
            </p:extLst>
          </p:nvPr>
        </p:nvGraphicFramePr>
        <p:xfrm>
          <a:off x="2438400" y="1219200"/>
          <a:ext cx="4343400" cy="4667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20" name="VISIO" r:id="rId5" imgW="1872000" imgH="2011680" progId="Visio.Drawing.6">
                  <p:embed/>
                </p:oleObj>
              </mc:Choice>
              <mc:Fallback>
                <p:oleObj name="VISIO" r:id="rId5" imgW="1872000" imgH="2011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219200"/>
                        <a:ext cx="4343400" cy="46675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Decoder Implementation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467541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413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57466514"/>
              </p:ext>
            </p:extLst>
          </p:nvPr>
        </p:nvGraphicFramePr>
        <p:xfrm>
          <a:off x="2514600" y="2133600"/>
          <a:ext cx="4038600" cy="377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3" name="VISIO" r:id="rId6" imgW="1443240" imgH="1350720" progId="Visio.Drawing.6">
                  <p:embed/>
                </p:oleObj>
              </mc:Choice>
              <mc:Fallback>
                <p:oleObj name="VISIO" r:id="rId6" imgW="1443240" imgH="1350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133600"/>
                        <a:ext cx="4038600" cy="377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41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OR </a:t>
            </a:r>
            <a:r>
              <a:rPr lang="en-US" sz="3200" dirty="0" err="1">
                <a:latin typeface="Times New Roman" pitchFamily="18" charset="0"/>
                <a:cs typeface="Arial" charset="0"/>
              </a:rPr>
              <a:t>minterms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 Using Decoders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58001581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6185" name="Object 9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71731721"/>
              </p:ext>
            </p:extLst>
          </p:nvPr>
        </p:nvGraphicFramePr>
        <p:xfrm>
          <a:off x="2590800" y="2884487"/>
          <a:ext cx="3886200" cy="359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8" name="VISIO" r:id="rId6" imgW="1735560" imgH="1603080" progId="Visio.Drawing.6">
                  <p:embed/>
                </p:oleObj>
              </mc:Choice>
              <mc:Fallback>
                <p:oleObj name="VISIO" r:id="rId6" imgW="1735560" imgH="1603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884487"/>
                        <a:ext cx="3886200" cy="3592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61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Delay between input change and output changing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How to build fast circuits?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Timing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5357500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9258" name="Object 10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32085186"/>
              </p:ext>
            </p:extLst>
          </p:nvPr>
        </p:nvGraphicFramePr>
        <p:xfrm>
          <a:off x="2438400" y="2362200"/>
          <a:ext cx="4541838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2" name="VISIO" r:id="rId6" imgW="1768320" imgH="1631880" progId="Visio.Drawing.6">
                  <p:embed/>
                </p:oleObj>
              </mc:Choice>
              <mc:Fallback>
                <p:oleObj name="VISIO" r:id="rId6" imgW="1768320" imgH="1631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362200"/>
                        <a:ext cx="4541838" cy="419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925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Propagation delay:</a:t>
            </a:r>
            <a:r>
              <a:rPr lang="en-US" sz="28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pd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max delay from input to output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Contamination delay:</a:t>
            </a:r>
            <a:r>
              <a:rPr lang="en-US" sz="28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cd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min delay from input to output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j-lt"/>
              </a:rPr>
              <a:t>Propagation &amp; Contamination Delay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25486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51303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5649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Delay is caused by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Capacitance and resistance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in a circuit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Speed of light limitation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Reasons </a:t>
            </a:r>
            <a:r>
              <a:rPr lang="en-US" sz="3200" dirty="0">
                <a:latin typeface="Times New Roman" pitchFamily="18" charset="0"/>
                <a:cs typeface="Arial" charset="0"/>
              </a:rPr>
              <a:t>why </a:t>
            </a:r>
            <a:r>
              <a:rPr lang="en-US" sz="32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200" i="1" baseline="-25000" dirty="0" err="1">
                <a:latin typeface="Times New Roman" pitchFamily="18" charset="0"/>
                <a:cs typeface="Arial" charset="0"/>
              </a:rPr>
              <a:t>pd</a:t>
            </a:r>
            <a:r>
              <a:rPr lang="en-US" sz="3200" dirty="0">
                <a:latin typeface="Times New Roman" pitchFamily="18" charset="0"/>
                <a:cs typeface="Arial" charset="0"/>
              </a:rPr>
              <a:t> and </a:t>
            </a:r>
            <a:r>
              <a:rPr lang="en-US" sz="32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200" i="1" baseline="-25000" dirty="0" err="1">
                <a:latin typeface="Times New Roman" pitchFamily="18" charset="0"/>
                <a:cs typeface="Arial" charset="0"/>
              </a:rPr>
              <a:t>cd</a:t>
            </a:r>
            <a:r>
              <a:rPr lang="en-US" sz="3200" dirty="0">
                <a:latin typeface="Times New Roman" pitchFamily="18" charset="0"/>
                <a:cs typeface="Arial" charset="0"/>
              </a:rPr>
              <a:t> may be different: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Different rising and falling delays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Multiple inputs and outputs, some of which are faster than others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Circuits slow down when hot and speed up when cold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j-lt"/>
              </a:rPr>
              <a:t>Propagation &amp; Contamination Delay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87309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7990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39740426"/>
              </p:ext>
            </p:extLst>
          </p:nvPr>
        </p:nvGraphicFramePr>
        <p:xfrm>
          <a:off x="2057400" y="1371600"/>
          <a:ext cx="5343525" cy="314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16" name="VISIO" r:id="rId7" imgW="2000160" imgH="1178640" progId="Visio.Drawing.6">
                  <p:embed/>
                </p:oleObj>
              </mc:Choice>
              <mc:Fallback>
                <p:oleObj name="VISIO" r:id="rId7" imgW="2000160" imgH="1178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371600"/>
                        <a:ext cx="5343525" cy="314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7988" name="Rectangle 4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37992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72390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   </a:t>
            </a: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Critical (Long) Path: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pd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2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pd</a:t>
            </a:r>
            <a:r>
              <a:rPr lang="en-US" sz="2400" baseline="-25000" dirty="0">
                <a:latin typeface="Times New Roman" pitchFamily="18" charset="0"/>
                <a:cs typeface="Arial" charset="0"/>
              </a:rPr>
              <a:t>_AND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pd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_OR</a:t>
            </a:r>
            <a:endParaRPr lang="en-US" sz="24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bg2"/>
                </a:solidFill>
                <a:latin typeface="Times New Roman" pitchFamily="18" charset="0"/>
                <a:cs typeface="Arial" charset="0"/>
              </a:rPr>
              <a:t>		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                  Short Path: 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 smtClean="0">
                <a:latin typeface="Times New Roman" pitchFamily="18" charset="0"/>
                <a:cs typeface="Arial" charset="0"/>
              </a:rPr>
              <a:t>cd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cd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_AND</a:t>
            </a:r>
            <a:endParaRPr lang="en-US" sz="2400" baseline="-25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Critical (Long) &amp; Short Paths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854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2" hidden="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39016" name="Rectangle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When a single input change causes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an output to change multiple times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Glitches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48018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0038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19105253"/>
              </p:ext>
            </p:extLst>
          </p:nvPr>
        </p:nvGraphicFramePr>
        <p:xfrm>
          <a:off x="2133600" y="1905000"/>
          <a:ext cx="4800600" cy="4607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9" name="VISIO" r:id="rId7" imgW="2143080" imgH="2057400" progId="Visio.Drawing.6">
                  <p:embed/>
                </p:oleObj>
              </mc:Choice>
              <mc:Fallback>
                <p:oleObj name="VISIO" r:id="rId7" imgW="2143080" imgH="2057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905000"/>
                        <a:ext cx="4800600" cy="4607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0034" name="Rectangle 2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40041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What happens when A = 0, C = 1, B falls?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Glitch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8060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762000" y="1371600"/>
            <a:ext cx="7772400" cy="4953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Complement: variable with a bar over it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    </a:t>
            </a:r>
            <a:r>
              <a:rPr lang="en-US" b="1" i="1" dirty="0" smtClean="0">
                <a:solidFill>
                  <a:schemeClr val="accent1"/>
                </a:solidFill>
              </a:rPr>
              <a:t>A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B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C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Literal: variable or its complement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    </a:t>
            </a:r>
            <a:r>
              <a:rPr lang="en-US" b="1" i="1" dirty="0" smtClean="0">
                <a:solidFill>
                  <a:schemeClr val="accent1"/>
                </a:solidFill>
              </a:rPr>
              <a:t>A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A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B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B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C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C</a:t>
            </a:r>
            <a:endParaRPr lang="en-US" b="1" dirty="0" smtClean="0">
              <a:solidFill>
                <a:schemeClr val="accent1"/>
              </a:solidFill>
            </a:endParaRPr>
          </a:p>
          <a:p>
            <a:pPr>
              <a:lnSpc>
                <a:spcPct val="90000"/>
              </a:lnSpc>
            </a:pPr>
            <a:r>
              <a:rPr lang="en-US" dirty="0" err="1" smtClean="0"/>
              <a:t>Implicant</a:t>
            </a:r>
            <a:r>
              <a:rPr lang="en-US" dirty="0" smtClean="0"/>
              <a:t>: product of literals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 smtClean="0"/>
              <a:t>    </a:t>
            </a:r>
            <a:r>
              <a:rPr lang="en-US" b="1" i="1" dirty="0" smtClean="0">
                <a:solidFill>
                  <a:schemeClr val="accent1"/>
                </a:solidFill>
              </a:rPr>
              <a:t>ABC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AC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BC</a:t>
            </a:r>
          </a:p>
          <a:p>
            <a:pPr>
              <a:lnSpc>
                <a:spcPct val="90000"/>
              </a:lnSpc>
            </a:pPr>
            <a:r>
              <a:rPr lang="en-US" dirty="0" err="1" smtClean="0"/>
              <a:t>Minterm</a:t>
            </a:r>
            <a:r>
              <a:rPr lang="en-US" dirty="0" smtClean="0"/>
              <a:t>: product that includes all input variables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 smtClean="0"/>
              <a:t>    </a:t>
            </a:r>
            <a:r>
              <a:rPr lang="en-US" b="1" i="1" dirty="0" smtClean="0">
                <a:solidFill>
                  <a:schemeClr val="accent1"/>
                </a:solidFill>
              </a:rPr>
              <a:t>ABC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ABC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ABC</a:t>
            </a:r>
          </a:p>
          <a:p>
            <a:pPr>
              <a:lnSpc>
                <a:spcPct val="90000"/>
              </a:lnSpc>
            </a:pPr>
            <a:r>
              <a:rPr lang="en-US" dirty="0" err="1" smtClean="0"/>
              <a:t>Maxterm</a:t>
            </a:r>
            <a:r>
              <a:rPr lang="en-US" dirty="0" smtClean="0"/>
              <a:t>: sum that includes all input variables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1"/>
                </a:solidFill>
              </a:rPr>
              <a:t>   </a:t>
            </a:r>
            <a:r>
              <a:rPr lang="en-US" b="1" i="1" dirty="0" smtClean="0">
                <a:solidFill>
                  <a:schemeClr val="accent1"/>
                </a:solidFill>
              </a:rPr>
              <a:t>(A+B+C)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(A+B+C)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i="1" dirty="0" smtClean="0">
                <a:solidFill>
                  <a:schemeClr val="accent1"/>
                </a:solidFill>
              </a:rPr>
              <a:t>(A+B+C)</a:t>
            </a:r>
            <a:endParaRPr lang="en-US" b="1" i="1" dirty="0">
              <a:solidFill>
                <a:schemeClr val="accent1"/>
              </a:solidFill>
            </a:endParaRPr>
          </a:p>
        </p:txBody>
      </p:sp>
      <p:sp>
        <p:nvSpPr>
          <p:cNvPr id="1111044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057400" y="18288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5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219200" y="18288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6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600200" y="18288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7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200400" y="27432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8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600200" y="27432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9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362200" y="27432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0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676400" y="36576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1" name="Line 1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057400" y="36576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2" name="Line 12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1676400" y="49530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3" name="Line 13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286000" y="49530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4" name="Line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2514600" y="49530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5" name="Line 15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1752600" y="58674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6" name="Line 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2819400" y="58674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7" name="Line 1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3581400" y="58674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8" name="Line 18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4267200" y="58674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9" name="Line 19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4648200" y="5867400"/>
            <a:ext cx="152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Some Definitions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41163260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3347" name="Object 3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87043421"/>
              </p:ext>
            </p:extLst>
          </p:nvPr>
        </p:nvGraphicFramePr>
        <p:xfrm>
          <a:off x="1981200" y="1066800"/>
          <a:ext cx="5137150" cy="537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3" name="VISIO" r:id="rId5" imgW="2629080" imgH="2750400" progId="Visio.Drawing.6">
                  <p:embed/>
                </p:oleObj>
              </mc:Choice>
              <mc:Fallback>
                <p:oleObj name="VISIO" r:id="rId5" imgW="2629080" imgH="2750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066800"/>
                        <a:ext cx="5137150" cy="537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Glitch Example (cont.)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481943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1063" name="Object 7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32171344"/>
              </p:ext>
            </p:extLst>
          </p:nvPr>
        </p:nvGraphicFramePr>
        <p:xfrm>
          <a:off x="2743200" y="1143000"/>
          <a:ext cx="3387725" cy="254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8" name="VISIO" r:id="rId7" imgW="1746000" imgH="1314360" progId="Visio.Drawing.6">
                  <p:embed/>
                </p:oleObj>
              </mc:Choice>
              <mc:Fallback>
                <p:oleObj name="VISIO" r:id="rId7" imgW="1746000" imgH="13143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143000"/>
                        <a:ext cx="3387725" cy="254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1065" name="Object 9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914532236"/>
              </p:ext>
            </p:extLst>
          </p:nvPr>
        </p:nvGraphicFramePr>
        <p:xfrm>
          <a:off x="2133600" y="3886200"/>
          <a:ext cx="5105400" cy="226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9" name="VISIO" r:id="rId9" imgW="2286000" imgH="1015200" progId="Visio.Drawing.6">
                  <p:embed/>
                </p:oleObj>
              </mc:Choice>
              <mc:Fallback>
                <p:oleObj name="VISIO" r:id="rId9" imgW="2286000" imgH="10152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886200"/>
                        <a:ext cx="5105400" cy="2265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1058" name="Rectangle 2" hidden="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Fixing the Glitch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4164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 hidden="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55399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4800" y="1371600"/>
            <a:ext cx="8382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55400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Glitches don’t cause problems because of </a:t>
            </a: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synchronous design</a:t>
            </a:r>
            <a:r>
              <a:rPr lang="en-US" sz="32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200" dirty="0">
                <a:latin typeface="Times New Roman" pitchFamily="18" charset="0"/>
                <a:cs typeface="Arial" charset="0"/>
              </a:rPr>
              <a:t>conventions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(see Chapter </a:t>
            </a:r>
            <a:r>
              <a:rPr lang="en-US" sz="3200" dirty="0">
                <a:latin typeface="Times New Roman" pitchFamily="18" charset="0"/>
                <a:cs typeface="Arial" charset="0"/>
              </a:rPr>
              <a:t>3)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It’s </a:t>
            </a:r>
            <a:r>
              <a:rPr lang="en-US" sz="3200" dirty="0">
                <a:latin typeface="Times New Roman" pitchFamily="18" charset="0"/>
                <a:cs typeface="Arial" charset="0"/>
              </a:rPr>
              <a:t>important to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recognize</a:t>
            </a:r>
            <a:r>
              <a:rPr lang="en-US" sz="3200" dirty="0">
                <a:latin typeface="Times New Roman" pitchFamily="18" charset="0"/>
                <a:cs typeface="Arial" charset="0"/>
              </a:rPr>
              <a:t> a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glitch: in </a:t>
            </a:r>
            <a:r>
              <a:rPr lang="en-US" sz="3200" dirty="0">
                <a:latin typeface="Times New Roman" pitchFamily="18" charset="0"/>
                <a:cs typeface="Arial" charset="0"/>
              </a:rPr>
              <a:t>simulations or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on oscilloscope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Can’t get rid of all glitches – simultaneous transitions on multiple inputs can also cause glitches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Why Understand Glitches?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49997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210" name="Rectangle 2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6221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38400" y="6019800"/>
            <a:ext cx="548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Y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F(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 =</a:t>
            </a:r>
            <a:endParaRPr lang="en-US" sz="2400" b="1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62216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All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equations </a:t>
            </a:r>
            <a:r>
              <a:rPr lang="en-US" sz="2400" dirty="0">
                <a:latin typeface="Times New Roman" pitchFamily="18" charset="0"/>
                <a:cs typeface="Arial" charset="0"/>
              </a:rPr>
              <a:t>can be written in SOP form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Each row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has </a:t>
            </a:r>
            <a:r>
              <a:rPr lang="en-US" sz="2400" dirty="0">
                <a:latin typeface="Times New Roman" pitchFamily="18" charset="0"/>
                <a:cs typeface="Arial" charset="0"/>
              </a:rPr>
              <a:t>a </a:t>
            </a:r>
            <a:r>
              <a:rPr lang="en-US" sz="2400" b="1" dirty="0" err="1">
                <a:latin typeface="Times New Roman" pitchFamily="18" charset="0"/>
                <a:cs typeface="Arial" charset="0"/>
              </a:rPr>
              <a:t>minterm</a:t>
            </a:r>
            <a:endParaRPr lang="en-US" sz="24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A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minterm</a:t>
            </a:r>
            <a:r>
              <a:rPr lang="en-US" sz="2400" dirty="0">
                <a:latin typeface="Times New Roman" pitchFamily="18" charset="0"/>
                <a:cs typeface="Arial" charset="0"/>
              </a:rPr>
              <a:t> is a product (AND) of literals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Each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minterm</a:t>
            </a:r>
            <a:r>
              <a:rPr lang="en-US" sz="2400" dirty="0">
                <a:latin typeface="Times New Roman" pitchFamily="18" charset="0"/>
                <a:cs typeface="Arial" charset="0"/>
              </a:rPr>
              <a:t> is TRUE for that row (and only that row)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Form function by 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ORing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Arial" charset="0"/>
              </a:rPr>
              <a:t>minterms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where </a:t>
            </a:r>
            <a:r>
              <a:rPr lang="en-US" sz="2400" dirty="0">
                <a:latin typeface="Times New Roman" pitchFamily="18" charset="0"/>
                <a:cs typeface="Arial" charset="0"/>
              </a:rPr>
              <a:t>the output is TRUE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Thus, a sum (OR) of products (AND terms)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Sum-of-Products (SOP) Form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679891"/>
              </p:ext>
            </p:extLst>
          </p:nvPr>
        </p:nvGraphicFramePr>
        <p:xfrm>
          <a:off x="2514600" y="3962400"/>
          <a:ext cx="4332174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8" name="VISIO" r:id="rId7" imgW="1766520" imgH="808560" progId="Visio.Drawing.6">
                  <p:embed/>
                </p:oleObj>
              </mc:Choice>
              <mc:Fallback>
                <p:oleObj name="VISIO" r:id="rId7" imgW="1766520" imgH="808560" progId="Visio.Drawing.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14600" y="3962400"/>
                        <a:ext cx="4332174" cy="198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7034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10265</TotalTime>
  <Words>1838</Words>
  <Application>Microsoft Office PowerPoint</Application>
  <PresentationFormat>On-screen Show (4:3)</PresentationFormat>
  <Paragraphs>449</Paragraphs>
  <Slides>82</Slides>
  <Notes>81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82</vt:i4>
      </vt:variant>
    </vt:vector>
  </HeadingPairs>
  <TitlesOfParts>
    <vt:vector size="85" baseType="lpstr">
      <vt:lpstr>Office Theme</vt:lpstr>
      <vt:lpstr>VISIO</vt:lpstr>
      <vt:lpstr>Microsoft Visio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Sum-of-Products Form</vt:lpstr>
      <vt:lpstr>Sum-of-Products Form</vt:lpstr>
      <vt:lpstr>PowerPoint Presentation</vt:lpstr>
      <vt:lpstr>PowerPoint Presentation</vt:lpstr>
      <vt:lpstr>PowerPoint Presentation</vt:lpstr>
      <vt:lpstr>SOP &amp; POS 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sharris</cp:lastModifiedBy>
  <cp:revision>57</cp:revision>
  <dcterms:created xsi:type="dcterms:W3CDTF">2012-08-07T04:56:47Z</dcterms:created>
  <dcterms:modified xsi:type="dcterms:W3CDTF">2014-03-29T20:00:37Z</dcterms:modified>
</cp:coreProperties>
</file>