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7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8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9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2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2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3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5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6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8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9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30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31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32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33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34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3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36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7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38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3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40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41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42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43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44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45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46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47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8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49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50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51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5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53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54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55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361" r:id="rId3"/>
    <p:sldId id="363" r:id="rId4"/>
    <p:sldId id="364" r:id="rId5"/>
    <p:sldId id="365" r:id="rId6"/>
    <p:sldId id="366" r:id="rId7"/>
    <p:sldId id="414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415" r:id="rId24"/>
    <p:sldId id="416" r:id="rId25"/>
    <p:sldId id="417" r:id="rId26"/>
    <p:sldId id="418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94" r:id="rId40"/>
    <p:sldId id="395" r:id="rId41"/>
    <p:sldId id="396" r:id="rId42"/>
    <p:sldId id="397" r:id="rId43"/>
    <p:sldId id="398" r:id="rId44"/>
    <p:sldId id="399" r:id="rId45"/>
    <p:sldId id="400" r:id="rId46"/>
    <p:sldId id="401" r:id="rId47"/>
    <p:sldId id="413" r:id="rId48"/>
    <p:sldId id="403" r:id="rId49"/>
    <p:sldId id="404" r:id="rId50"/>
    <p:sldId id="405" r:id="rId51"/>
    <p:sldId id="406" r:id="rId52"/>
    <p:sldId id="407" r:id="rId53"/>
    <p:sldId id="408" r:id="rId54"/>
    <p:sldId id="409" r:id="rId55"/>
    <p:sldId id="410" r:id="rId56"/>
    <p:sldId id="411" r:id="rId57"/>
    <p:sldId id="412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78046" autoAdjust="0"/>
  </p:normalViewPr>
  <p:slideViewPr>
    <p:cSldViewPr>
      <p:cViewPr varScale="1">
        <p:scale>
          <a:sx n="108" d="100"/>
          <a:sy n="108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0A7091-273C-4757-B866-F1179922AF90}" type="slidenum">
              <a:rPr lang="en-US"/>
              <a:pPr/>
              <a:t>11</a:t>
            </a:fld>
            <a:endParaRPr lang="en-US"/>
          </a:p>
        </p:txBody>
      </p:sp>
      <p:sp>
        <p:nvSpPr>
          <p:cNvPr id="92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B31FBF-D890-4227-94EA-B4D8E419F03F}" type="slidenum">
              <a:rPr lang="en-US"/>
              <a:pPr/>
              <a:t>12</a:t>
            </a:fld>
            <a:endParaRPr lang="en-US"/>
          </a:p>
        </p:txBody>
      </p:sp>
      <p:sp>
        <p:nvSpPr>
          <p:cNvPr id="92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9EDE69-5253-42DB-B9B4-79D543DC169D}" type="slidenum">
              <a:rPr lang="en-US"/>
              <a:pPr/>
              <a:t>13</a:t>
            </a:fld>
            <a:endParaRPr lang="en-US"/>
          </a:p>
        </p:txBody>
      </p:sp>
      <p:sp>
        <p:nvSpPr>
          <p:cNvPr id="92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1DDD4-F300-491D-8CA3-50B27CA72482}" type="slidenum">
              <a:rPr lang="en-US"/>
              <a:pPr/>
              <a:t>14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FAF869-D8B4-4E79-879D-680B6DFAF6DC}" type="slidenum">
              <a:rPr lang="en-US"/>
              <a:pPr/>
              <a:t>15</a:t>
            </a:fld>
            <a:endParaRPr lang="en-US"/>
          </a:p>
        </p:txBody>
      </p:sp>
      <p:sp>
        <p:nvSpPr>
          <p:cNvPr id="93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945B4F-6643-421D-A46C-C4ACF20FC24A}" type="slidenum">
              <a:rPr lang="en-US"/>
              <a:pPr/>
              <a:t>16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E42354-CBC9-4772-AEDB-7FC95D5B9ADE}" type="slidenum">
              <a:rPr lang="en-US"/>
              <a:pPr/>
              <a:t>17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8547C0-C3CD-4BAB-991D-80CB59DF265B}" type="slidenum">
              <a:rPr lang="en-US"/>
              <a:pPr/>
              <a:t>18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1CD624-DFAA-424B-A44F-0FA33AA0FFA8}" type="slidenum">
              <a:rPr lang="en-US"/>
              <a:pPr/>
              <a:t>19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18EFA4-336A-4508-B907-322DAF99DE65}" type="slidenum">
              <a:rPr lang="en-US"/>
              <a:pPr/>
              <a:t>20</a:t>
            </a:fld>
            <a:endParaRPr lang="en-US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C698C1-AA24-4069-A84B-28DB67054A50}" type="slidenum">
              <a:rPr lang="en-US"/>
              <a:pPr/>
              <a:t>3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B15BA-A5AF-4666-A137-2A7BEE79A6FB}" type="slidenum">
              <a:rPr lang="en-US"/>
              <a:pPr/>
              <a:t>21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04D40-61B8-477E-AD67-F4EC390E63F1}" type="slidenum">
              <a:rPr lang="en-US"/>
              <a:pPr/>
              <a:t>22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04D40-61B8-477E-AD67-F4EC390E63F1}" type="slidenum">
              <a:rPr lang="en-US"/>
              <a:pPr/>
              <a:t>23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04D40-61B8-477E-AD67-F4EC390E63F1}" type="slidenum">
              <a:rPr lang="en-US"/>
              <a:pPr/>
              <a:t>24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04D40-61B8-477E-AD67-F4EC390E63F1}" type="slidenum">
              <a:rPr lang="en-US"/>
              <a:pPr/>
              <a:t>25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04D40-61B8-477E-AD67-F4EC390E63F1}" type="slidenum">
              <a:rPr lang="en-US"/>
              <a:pPr/>
              <a:t>26</a:t>
            </a:fld>
            <a:endParaRPr lang="en-US"/>
          </a:p>
        </p:txBody>
      </p:sp>
      <p:sp>
        <p:nvSpPr>
          <p:cNvPr id="93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65AA2-43F8-419C-ACF8-30CBBDD5BED0}" type="slidenum">
              <a:rPr lang="en-US"/>
              <a:pPr/>
              <a:t>27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20B0DC-77DF-415F-9F94-F6F4156B4EA3}" type="slidenum">
              <a:rPr lang="en-US"/>
              <a:pPr/>
              <a:t>28</a:t>
            </a:fld>
            <a:endParaRPr lang="en-US"/>
          </a:p>
        </p:txBody>
      </p:sp>
      <p:sp>
        <p:nvSpPr>
          <p:cNvPr id="94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8E2DCB-4571-46A1-956F-95662E1595FE}" type="slidenum">
              <a:rPr lang="en-US"/>
              <a:pPr/>
              <a:t>29</a:t>
            </a:fld>
            <a:endParaRPr lang="en-US"/>
          </a:p>
        </p:txBody>
      </p:sp>
      <p:sp>
        <p:nvSpPr>
          <p:cNvPr id="94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1CCFAA-1860-41F7-A390-23FA2CED6278}" type="slidenum">
              <a:rPr lang="en-US"/>
              <a:pPr/>
              <a:t>30</a:t>
            </a:fld>
            <a:endParaRPr lang="en-US"/>
          </a:p>
        </p:txBody>
      </p:sp>
      <p:sp>
        <p:nvSpPr>
          <p:cNvPr id="94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C6430A-35D5-42FF-B152-2B38F4D2F3B0}" type="slidenum">
              <a:rPr lang="en-US"/>
              <a:pPr/>
              <a:t>4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59647-4F11-467F-A331-45397E999E40}" type="slidenum">
              <a:rPr lang="en-US"/>
              <a:pPr/>
              <a:t>31</a:t>
            </a:fld>
            <a:endParaRPr lang="en-US"/>
          </a:p>
        </p:txBody>
      </p:sp>
      <p:sp>
        <p:nvSpPr>
          <p:cNvPr id="94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A24EB4-DDA1-4BEE-AA58-0486B74B0B4D}" type="slidenum">
              <a:rPr lang="en-US"/>
              <a:pPr/>
              <a:t>32</a:t>
            </a:fld>
            <a:endParaRPr lang="en-US"/>
          </a:p>
        </p:txBody>
      </p:sp>
      <p:sp>
        <p:nvSpPr>
          <p:cNvPr id="94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4704E-457B-42BF-918B-1C2936EBD3B4}" type="slidenum">
              <a:rPr lang="en-US"/>
              <a:pPr/>
              <a:t>33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1A4EE-73C6-44A2-A5E9-C6FCE9A148AE}" type="slidenum">
              <a:rPr lang="en-US"/>
              <a:pPr/>
              <a:t>34</a:t>
            </a:fld>
            <a:endParaRPr lang="en-US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D43023-23D1-4250-9895-2A09B20FA834}" type="slidenum">
              <a:rPr lang="en-US"/>
              <a:pPr/>
              <a:t>35</a:t>
            </a:fld>
            <a:endParaRPr lang="en-US"/>
          </a:p>
        </p:txBody>
      </p:sp>
      <p:sp>
        <p:nvSpPr>
          <p:cNvPr id="94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BE7F7B-9493-4050-BFFB-27CFAD59287F}" type="slidenum">
              <a:rPr lang="en-US"/>
              <a:pPr/>
              <a:t>36</a:t>
            </a:fld>
            <a:endParaRPr lang="en-US"/>
          </a:p>
        </p:txBody>
      </p:sp>
      <p:sp>
        <p:nvSpPr>
          <p:cNvPr id="94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ED2065-F47C-4D77-807C-83D8BB6B42FD}" type="slidenum">
              <a:rPr lang="en-US"/>
              <a:pPr/>
              <a:t>37</a:t>
            </a:fld>
            <a:endParaRPr lang="en-US"/>
          </a:p>
        </p:txBody>
      </p:sp>
      <p:sp>
        <p:nvSpPr>
          <p:cNvPr id="94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020B28-2A55-4754-B819-C0D12CB8782D}" type="slidenum">
              <a:rPr lang="en-US"/>
              <a:pPr/>
              <a:t>38</a:t>
            </a:fld>
            <a:endParaRPr lang="en-US"/>
          </a:p>
        </p:txBody>
      </p:sp>
      <p:sp>
        <p:nvSpPr>
          <p:cNvPr id="95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E25FD0-999E-443D-8858-1F9C8BC53C9A}" type="slidenum">
              <a:rPr lang="en-US"/>
              <a:pPr/>
              <a:t>39</a:t>
            </a:fld>
            <a:endParaRPr lang="en-US"/>
          </a:p>
        </p:txBody>
      </p:sp>
      <p:sp>
        <p:nvSpPr>
          <p:cNvPr id="97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F3DE47-6ADE-4CC8-8D4C-F2046C047A3C}" type="slidenum">
              <a:rPr lang="en-US"/>
              <a:pPr/>
              <a:t>40</a:t>
            </a:fld>
            <a:endParaRPr lang="en-US"/>
          </a:p>
        </p:txBody>
      </p:sp>
      <p:sp>
        <p:nvSpPr>
          <p:cNvPr id="95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617B21-DE23-49F8-9F81-B49F5D0F4A4E}" type="slidenum">
              <a:rPr lang="en-US"/>
              <a:pPr/>
              <a:t>5</a:t>
            </a:fld>
            <a:endParaRPr lang="en-US"/>
          </a:p>
        </p:txBody>
      </p:sp>
      <p:sp>
        <p:nvSpPr>
          <p:cNvPr id="92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3AAE14-0550-46DC-B297-AB0455709856}" type="slidenum">
              <a:rPr lang="en-US"/>
              <a:pPr/>
              <a:t>41</a:t>
            </a:fld>
            <a:endParaRPr lang="en-US"/>
          </a:p>
        </p:txBody>
      </p:sp>
      <p:sp>
        <p:nvSpPr>
          <p:cNvPr id="95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521DFA-67F7-45E6-B6E7-7B8C1EF0267E}" type="slidenum">
              <a:rPr lang="en-US"/>
              <a:pPr/>
              <a:t>42</a:t>
            </a:fld>
            <a:endParaRPr lang="en-US"/>
          </a:p>
        </p:txBody>
      </p:sp>
      <p:sp>
        <p:nvSpPr>
          <p:cNvPr id="95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176ED2-D093-44C3-956E-327CEAA9EF24}" type="slidenum">
              <a:rPr lang="en-US"/>
              <a:pPr/>
              <a:t>43</a:t>
            </a:fld>
            <a:endParaRPr lang="en-US"/>
          </a:p>
        </p:txBody>
      </p:sp>
      <p:sp>
        <p:nvSpPr>
          <p:cNvPr id="95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82A046-B1C6-4E51-84E8-31C17C1425D4}" type="slidenum">
              <a:rPr lang="en-US"/>
              <a:pPr/>
              <a:t>44</a:t>
            </a:fld>
            <a:endParaRPr lang="en-US"/>
          </a:p>
        </p:txBody>
      </p:sp>
      <p:sp>
        <p:nvSpPr>
          <p:cNvPr id="95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059D57-0100-4082-A151-1D6514E46006}" type="slidenum">
              <a:rPr lang="en-US"/>
              <a:pPr/>
              <a:t>45</a:t>
            </a:fld>
            <a:endParaRPr lang="en-US"/>
          </a:p>
        </p:txBody>
      </p:sp>
      <p:sp>
        <p:nvSpPr>
          <p:cNvPr id="95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BBD8D-5805-4D73-BD92-61D2768ECA7A}" type="slidenum">
              <a:rPr lang="en-US"/>
              <a:pPr/>
              <a:t>46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BBD8D-5805-4D73-BD92-61D2768ECA7A}" type="slidenum">
              <a:rPr lang="en-US"/>
              <a:pPr/>
              <a:t>47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4A5738-752E-4EE2-B881-07E573FC4461}" type="slidenum">
              <a:rPr lang="en-US"/>
              <a:pPr/>
              <a:t>48</a:t>
            </a:fld>
            <a:endParaRPr lang="en-US"/>
          </a:p>
        </p:txBody>
      </p:sp>
      <p:sp>
        <p:nvSpPr>
          <p:cNvPr id="95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8F177F-227E-40BB-B535-4FC8FE4C0B40}" type="slidenum">
              <a:rPr lang="en-US"/>
              <a:pPr/>
              <a:t>49</a:t>
            </a:fld>
            <a:endParaRPr lang="en-US"/>
          </a:p>
        </p:txBody>
      </p:sp>
      <p:sp>
        <p:nvSpPr>
          <p:cNvPr id="96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A1B4EC-5E73-4E12-BB7E-8CC6037318BB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1A5630-84D0-4BFD-9099-7C0B5668D29A}" type="slidenum">
              <a:rPr lang="en-US"/>
              <a:pPr/>
              <a:t>6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6057D3-4D81-4693-B03B-C9FC3C7C9AC7}" type="slidenum">
              <a:rPr lang="en-US"/>
              <a:pPr/>
              <a:t>51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2E92F6-DC1F-4224-8175-473390ED3B87}" type="slidenum">
              <a:rPr lang="en-US"/>
              <a:pPr/>
              <a:t>52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9EB63-ADF0-44B8-A43E-CCFE1FD16D5D}" type="slidenum">
              <a:rPr lang="en-US"/>
              <a:pPr/>
              <a:t>53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E4D08D-CC22-4B6C-A876-AB23B632DB03}" type="slidenum">
              <a:rPr lang="en-US"/>
              <a:pPr/>
              <a:t>54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89CC81-449C-445C-85F2-DA402502BE41}" type="slidenum">
              <a:rPr lang="en-US"/>
              <a:pPr/>
              <a:t>55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411AF2-C03F-43BF-9687-E6C2C87CA51D}" type="slidenum">
              <a:rPr lang="en-US"/>
              <a:pPr/>
              <a:t>56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CF2C90-415D-4F6A-A711-8658D1B49D82}" type="slidenum">
              <a:rPr lang="en-US"/>
              <a:pPr/>
              <a:t>57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1A5630-84D0-4BFD-9099-7C0B5668D29A}" type="slidenum">
              <a:rPr lang="en-US"/>
              <a:pPr/>
              <a:t>7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81DA1A-5CFF-4F10-8FD1-81BACB967AD4}" type="slidenum">
              <a:rPr lang="en-US"/>
              <a:pPr/>
              <a:t>8</a:t>
            </a:fld>
            <a:endParaRPr lang="en-US"/>
          </a:p>
        </p:txBody>
      </p:sp>
      <p:sp>
        <p:nvSpPr>
          <p:cNvPr id="92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47676E-B0BB-46AB-8E1E-3F0297F87583}" type="slidenum">
              <a:rPr lang="en-US"/>
              <a:pPr/>
              <a:t>9</a:t>
            </a:fld>
            <a:endParaRPr lang="en-US"/>
          </a:p>
        </p:txBody>
      </p:sp>
      <p:sp>
        <p:nvSpPr>
          <p:cNvPr id="92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87D5F-7FE5-45E5-A8FB-6808BE355092}" type="slidenum">
              <a:rPr lang="en-US"/>
              <a:pPr/>
              <a:t>10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6200000">
            <a:off x="-2853207" y="2970725"/>
            <a:ext cx="635276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0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Hardware Description Languages</a:t>
            </a:r>
            <a:endParaRPr lang="en-US" sz="30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4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4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 rot="16200000">
            <a:off x="-2853207" y="2970725"/>
            <a:ext cx="635276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0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Hardware Description Languages</a:t>
            </a:r>
            <a:endParaRPr lang="en-US" sz="30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56772E6B-5AA2-4C5F-A7F8-95F9D4354597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8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3D7F715D-3209-482A-ABCD-4F9C0036FCD6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DD0BCF35-A1C1-47C4-BF2B-8B9B8D4EBCAE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244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C0FBBB96-A630-4B05-BA47-6FDCC80A2530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668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B8D13B05-696B-43F3-A133-03DEFFF24850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70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ABE97F21-FF4B-4B80-811E-C7802C99A8A5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51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40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56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55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1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60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../media/image1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2.emf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67.xml"/><Relationship Id="rId7" Type="http://schemas.openxmlformats.org/officeDocument/2006/relationships/oleObject" Target="../embeddings/oleObject6.bin"/><Relationship Id="rId2" Type="http://schemas.openxmlformats.org/officeDocument/2006/relationships/tags" Target="../tags/tag66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70.xml"/><Relationship Id="rId7" Type="http://schemas.openxmlformats.org/officeDocument/2006/relationships/oleObject" Target="../embeddings/oleObject7.bin"/><Relationship Id="rId2" Type="http://schemas.openxmlformats.org/officeDocument/2006/relationships/tags" Target="../tags/tag69.xml"/><Relationship Id="rId1" Type="http://schemas.openxmlformats.org/officeDocument/2006/relationships/vmlDrawing" Target="../drawings/vmlDrawing7.v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73.xml"/><Relationship Id="rId7" Type="http://schemas.openxmlformats.org/officeDocument/2006/relationships/oleObject" Target="../embeddings/oleObject8.bin"/><Relationship Id="rId2" Type="http://schemas.openxmlformats.org/officeDocument/2006/relationships/tags" Target="../tags/tag72.xml"/><Relationship Id="rId1" Type="http://schemas.openxmlformats.org/officeDocument/2006/relationships/vmlDrawing" Target="../drawings/vmlDrawing8.v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76.xml"/><Relationship Id="rId7" Type="http://schemas.openxmlformats.org/officeDocument/2006/relationships/oleObject" Target="../embeddings/oleObject9.bin"/><Relationship Id="rId2" Type="http://schemas.openxmlformats.org/officeDocument/2006/relationships/tags" Target="../tags/tag75.xml"/><Relationship Id="rId1" Type="http://schemas.openxmlformats.org/officeDocument/2006/relationships/vmlDrawing" Target="../drawings/vmlDrawing9.v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79.xml"/><Relationship Id="rId7" Type="http://schemas.openxmlformats.org/officeDocument/2006/relationships/oleObject" Target="../embeddings/oleObject10.bin"/><Relationship Id="rId2" Type="http://schemas.openxmlformats.org/officeDocument/2006/relationships/tags" Target="../tags/tag78.xml"/><Relationship Id="rId1" Type="http://schemas.openxmlformats.org/officeDocument/2006/relationships/vmlDrawing" Target="../drawings/vmlDrawing10.v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tags" Target="../tags/tag90.xml"/><Relationship Id="rId7" Type="http://schemas.openxmlformats.org/officeDocument/2006/relationships/oleObject" Target="../embeddings/oleObject11.bin"/><Relationship Id="rId2" Type="http://schemas.openxmlformats.org/officeDocument/2006/relationships/tags" Target="../tags/tag89.xml"/><Relationship Id="rId1" Type="http://schemas.openxmlformats.org/officeDocument/2006/relationships/vmlDrawing" Target="../drawings/vmlDrawing11.v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tags" Target="../tags/tag93.xml"/><Relationship Id="rId7" Type="http://schemas.openxmlformats.org/officeDocument/2006/relationships/oleObject" Target="../embeddings/oleObject12.bin"/><Relationship Id="rId2" Type="http://schemas.openxmlformats.org/officeDocument/2006/relationships/tags" Target="../tags/tag92.xml"/><Relationship Id="rId1" Type="http://schemas.openxmlformats.org/officeDocument/2006/relationships/vmlDrawing" Target="../drawings/vmlDrawing12.v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8.wmf"/><Relationship Id="rId2" Type="http://schemas.openxmlformats.org/officeDocument/2006/relationships/tags" Target="../tags/tag9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13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4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tags" Target="../tags/tag119.xml"/><Relationship Id="rId7" Type="http://schemas.openxmlformats.org/officeDocument/2006/relationships/oleObject" Target="../embeddings/oleObject14.bin"/><Relationship Id="rId2" Type="http://schemas.openxmlformats.org/officeDocument/2006/relationships/tags" Target="../tags/tag118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tags" Target="../tags/tag122.xml"/><Relationship Id="rId7" Type="http://schemas.openxmlformats.org/officeDocument/2006/relationships/oleObject" Target="../embeddings/oleObject15.bin"/><Relationship Id="rId2" Type="http://schemas.openxmlformats.org/officeDocument/2006/relationships/tags" Target="../tags/tag121.xml"/><Relationship Id="rId1" Type="http://schemas.openxmlformats.org/officeDocument/2006/relationships/vmlDrawing" Target="../drawings/vmlDrawing15.vml"/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4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4.xml"/><Relationship Id="rId4" Type="http://schemas.openxmlformats.org/officeDocument/2006/relationships/tags" Target="../tags/tag1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4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tags" Target="../tags/tag6.xml"/><Relationship Id="rId7" Type="http://schemas.openxmlformats.org/officeDocument/2006/relationships/oleObject" Target="../embeddings/oleObject1.bin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4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tags" Target="../tags/tag147.xml"/><Relationship Id="rId7" Type="http://schemas.openxmlformats.org/officeDocument/2006/relationships/oleObject" Target="../embeddings/oleObject16.bin"/><Relationship Id="rId2" Type="http://schemas.openxmlformats.org/officeDocument/2006/relationships/tags" Target="../tags/tag146.xml"/><Relationship Id="rId1" Type="http://schemas.openxmlformats.org/officeDocument/2006/relationships/vmlDrawing" Target="../drawings/vmlDrawing16.v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4" Type="http://schemas.openxmlformats.org/officeDocument/2006/relationships/notesSlide" Target="../notesSlides/notes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4" Type="http://schemas.openxmlformats.org/officeDocument/2006/relationships/notesSlide" Target="../notesSlides/notesSlide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4" Type="http://schemas.openxmlformats.org/officeDocument/2006/relationships/notesSlide" Target="../notesSlides/notesSlide5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4" Type="http://schemas.openxmlformats.org/officeDocument/2006/relationships/notesSlide" Target="../notesSlides/notesSlide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4" Type="http://schemas.openxmlformats.org/officeDocument/2006/relationships/notesSlide" Target="../notesSlides/notesSlid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4" Type="http://schemas.openxmlformats.org/officeDocument/2006/relationships/notesSlide" Target="../notesSlides/notesSlide5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.vml"/><Relationship Id="rId6" Type="http://schemas.openxmlformats.org/officeDocument/2006/relationships/tags" Target="../tags/tag25.xml"/><Relationship Id="rId11" Type="http://schemas.openxmlformats.org/officeDocument/2006/relationships/image" Target="../media/image5.emf"/><Relationship Id="rId5" Type="http://schemas.openxmlformats.org/officeDocument/2006/relationships/tags" Target="../tags/tag24.xml"/><Relationship Id="rId10" Type="http://schemas.openxmlformats.org/officeDocument/2006/relationships/oleObject" Target="../embeddings/oleObject2.bin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90600" y="1219200"/>
            <a:ext cx="7772400" cy="4953000"/>
          </a:xfrm>
        </p:spPr>
        <p:txBody>
          <a:bodyPr/>
          <a:lstStyle/>
          <a:p>
            <a:r>
              <a:rPr lang="en-US" dirty="0"/>
              <a:t>Case sensitive</a:t>
            </a:r>
          </a:p>
          <a:p>
            <a:pPr lvl="1"/>
            <a:r>
              <a:rPr lang="en-US" sz="2400" b="1" dirty="0">
                <a:latin typeface="+mj-lt"/>
              </a:rPr>
              <a:t>Example:</a:t>
            </a:r>
            <a:r>
              <a:rPr lang="en-US" sz="2400" dirty="0">
                <a:latin typeface="Times" pitchFamily="18" charset="0"/>
              </a:rPr>
              <a:t> </a:t>
            </a:r>
            <a:r>
              <a:rPr lang="en-US" sz="2400" dirty="0">
                <a:latin typeface="Courier New" pitchFamily="49" charset="0"/>
              </a:rPr>
              <a:t>reset</a:t>
            </a:r>
            <a:r>
              <a:rPr lang="en-US" sz="2400" dirty="0"/>
              <a:t> and </a:t>
            </a:r>
            <a:r>
              <a:rPr lang="en-US" sz="2400" dirty="0">
                <a:latin typeface="Courier New" pitchFamily="49" charset="0"/>
              </a:rPr>
              <a:t>Reset</a:t>
            </a:r>
            <a:r>
              <a:rPr lang="en-US" sz="2400" dirty="0"/>
              <a:t> are not the same signal.</a:t>
            </a:r>
          </a:p>
          <a:p>
            <a:r>
              <a:rPr lang="en-US" dirty="0"/>
              <a:t>No names that start with numbers </a:t>
            </a:r>
          </a:p>
          <a:p>
            <a:pPr lvl="1"/>
            <a:r>
              <a:rPr lang="en-US" sz="2400" b="1" dirty="0"/>
              <a:t>Example: </a:t>
            </a:r>
            <a:r>
              <a:rPr lang="en-US" sz="2400" dirty="0">
                <a:latin typeface="Courier New" pitchFamily="49" charset="0"/>
              </a:rPr>
              <a:t>2mux</a:t>
            </a:r>
            <a:r>
              <a:rPr lang="en-US" sz="2400" dirty="0"/>
              <a:t> is an invalid </a:t>
            </a:r>
            <a:r>
              <a:rPr lang="en-US" sz="2400" dirty="0" smtClean="0"/>
              <a:t>name</a:t>
            </a:r>
            <a:endParaRPr lang="en-US" sz="2400" dirty="0"/>
          </a:p>
          <a:p>
            <a:r>
              <a:rPr lang="en-US" dirty="0"/>
              <a:t>Whitespace ignored</a:t>
            </a:r>
          </a:p>
          <a:p>
            <a:r>
              <a:rPr lang="en-US" dirty="0"/>
              <a:t>Comments:</a:t>
            </a:r>
          </a:p>
          <a:p>
            <a:pPr lvl="1"/>
            <a:r>
              <a:rPr lang="en-US" sz="2000" dirty="0">
                <a:latin typeface="Courier New" pitchFamily="49" charset="0"/>
                <a:cs typeface="Courier New" pitchFamily="49" charset="0"/>
              </a:rPr>
              <a:t>// single line comment</a:t>
            </a:r>
          </a:p>
          <a:p>
            <a:pPr lvl="1"/>
            <a:r>
              <a:rPr lang="en-US" sz="2000" dirty="0">
                <a:latin typeface="Courier New" pitchFamily="49" charset="0"/>
                <a:cs typeface="Courier New" pitchFamily="49" charset="0"/>
              </a:rPr>
              <a:t>/* multiline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comment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*/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Syntax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78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064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07477"/>
            <a:ext cx="8458200" cy="506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700" dirty="0">
                <a:latin typeface="Courier New" pitchFamily="49" charset="0"/>
              </a:rPr>
              <a:t>module and3(input  </a:t>
            </a:r>
            <a:r>
              <a:rPr lang="en-US" sz="1700" dirty="0" smtClean="0">
                <a:latin typeface="Courier New" pitchFamily="49" charset="0"/>
              </a:rPr>
              <a:t>logic a</a:t>
            </a:r>
            <a:r>
              <a:rPr lang="en-US" sz="1700" dirty="0">
                <a:latin typeface="Courier New" pitchFamily="49" charset="0"/>
              </a:rPr>
              <a:t>, b, c,</a:t>
            </a:r>
          </a:p>
          <a:p>
            <a:r>
              <a:rPr lang="en-US" sz="1700" dirty="0">
                <a:latin typeface="Courier New" pitchFamily="49" charset="0"/>
              </a:rPr>
              <a:t>            output </a:t>
            </a:r>
            <a:r>
              <a:rPr lang="en-US" sz="1700" dirty="0" smtClean="0">
                <a:latin typeface="Courier New" pitchFamily="49" charset="0"/>
              </a:rPr>
              <a:t>logic y</a:t>
            </a:r>
            <a:r>
              <a:rPr lang="en-US" sz="1700" dirty="0">
                <a:latin typeface="Courier New" pitchFamily="49" charset="0"/>
              </a:rPr>
              <a:t>);</a:t>
            </a:r>
          </a:p>
          <a:p>
            <a:r>
              <a:rPr lang="en-US" sz="1700" dirty="0">
                <a:latin typeface="Courier New" pitchFamily="49" charset="0"/>
              </a:rPr>
              <a:t>  assign y = a &amp; b &amp; c;</a:t>
            </a: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module </a:t>
            </a:r>
            <a:r>
              <a:rPr lang="en-US" sz="1700" dirty="0" err="1">
                <a:latin typeface="Courier New" pitchFamily="49" charset="0"/>
              </a:rPr>
              <a:t>inv</a:t>
            </a:r>
            <a:r>
              <a:rPr lang="en-US" sz="1700" dirty="0">
                <a:latin typeface="Courier New" pitchFamily="49" charset="0"/>
              </a:rPr>
              <a:t>(input  </a:t>
            </a:r>
            <a:r>
              <a:rPr lang="en-US" sz="1700" dirty="0" smtClean="0">
                <a:latin typeface="Courier New" pitchFamily="49" charset="0"/>
              </a:rPr>
              <a:t>logic a</a:t>
            </a:r>
            <a:r>
              <a:rPr lang="en-US" sz="1700" dirty="0">
                <a:latin typeface="Courier New" pitchFamily="49" charset="0"/>
              </a:rPr>
              <a:t>,</a:t>
            </a:r>
          </a:p>
          <a:p>
            <a:r>
              <a:rPr lang="en-US" sz="1700" dirty="0">
                <a:latin typeface="Courier New" pitchFamily="49" charset="0"/>
              </a:rPr>
              <a:t>           output </a:t>
            </a:r>
            <a:r>
              <a:rPr lang="en-US" sz="1700" dirty="0" smtClean="0">
                <a:latin typeface="Courier New" pitchFamily="49" charset="0"/>
              </a:rPr>
              <a:t>logic y</a:t>
            </a:r>
            <a:r>
              <a:rPr lang="en-US" sz="1700" dirty="0">
                <a:latin typeface="Courier New" pitchFamily="49" charset="0"/>
              </a:rPr>
              <a:t>);</a:t>
            </a:r>
          </a:p>
          <a:p>
            <a:r>
              <a:rPr lang="en-US" sz="1700" dirty="0">
                <a:latin typeface="Courier New" pitchFamily="49" charset="0"/>
              </a:rPr>
              <a:t>  assign y = ~a;</a:t>
            </a: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module nand3(input  </a:t>
            </a:r>
            <a:r>
              <a:rPr lang="en-US" sz="1700" dirty="0" smtClean="0">
                <a:latin typeface="Courier New" pitchFamily="49" charset="0"/>
              </a:rPr>
              <a:t>logic a</a:t>
            </a:r>
            <a:r>
              <a:rPr lang="en-US" sz="1700" dirty="0">
                <a:latin typeface="Courier New" pitchFamily="49" charset="0"/>
              </a:rPr>
              <a:t>, b, c</a:t>
            </a:r>
          </a:p>
          <a:p>
            <a:r>
              <a:rPr lang="en-US" sz="1700" dirty="0">
                <a:latin typeface="Courier New" pitchFamily="49" charset="0"/>
              </a:rPr>
              <a:t>             output </a:t>
            </a:r>
            <a:r>
              <a:rPr lang="en-US" sz="1700" dirty="0" smtClean="0">
                <a:latin typeface="Courier New" pitchFamily="49" charset="0"/>
              </a:rPr>
              <a:t>logic y</a:t>
            </a:r>
            <a:r>
              <a:rPr lang="en-US" sz="1700" dirty="0">
                <a:latin typeface="Courier New" pitchFamily="49" charset="0"/>
              </a:rPr>
              <a:t>);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smtClean="0">
                <a:latin typeface="Courier New" pitchFamily="49" charset="0"/>
              </a:rPr>
              <a:t>logic n1</a:t>
            </a:r>
            <a:r>
              <a:rPr lang="en-US" sz="1700" dirty="0">
                <a:latin typeface="Courier New" pitchFamily="49" charset="0"/>
              </a:rPr>
              <a:t>;                   </a:t>
            </a:r>
            <a:r>
              <a:rPr lang="en-US" sz="1700" b="1" dirty="0" smtClean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internal signal</a:t>
            </a: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and3 </a:t>
            </a:r>
            <a:r>
              <a:rPr lang="en-US" sz="1700" dirty="0" err="1">
                <a:latin typeface="Courier New" pitchFamily="49" charset="0"/>
              </a:rPr>
              <a:t>andgate</a:t>
            </a:r>
            <a:r>
              <a:rPr lang="en-US" sz="1700" dirty="0">
                <a:latin typeface="Courier New" pitchFamily="49" charset="0"/>
              </a:rPr>
              <a:t>(a, b, c, n1);  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// instance of and3</a:t>
            </a:r>
          </a:p>
          <a:p>
            <a:r>
              <a:rPr lang="en-US" sz="1700" dirty="0">
                <a:solidFill>
                  <a:schemeClr val="accent2"/>
                </a:solidFill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inv</a:t>
            </a:r>
            <a:r>
              <a:rPr lang="en-US" sz="1700" dirty="0">
                <a:latin typeface="Courier New" pitchFamily="49" charset="0"/>
              </a:rPr>
              <a:t>  inverter(n1, y);      </a:t>
            </a:r>
            <a:r>
              <a:rPr lang="en-US" sz="1700" dirty="0" smtClean="0">
                <a:latin typeface="Courier New" pitchFamily="49" charset="0"/>
              </a:rPr>
              <a:t> </a:t>
            </a:r>
            <a:r>
              <a:rPr lang="en-US" sz="1700" b="1" dirty="0" smtClean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instance of </a:t>
            </a:r>
            <a:r>
              <a:rPr lang="en-US" sz="1700" b="1" dirty="0" err="1" smtClean="0">
                <a:solidFill>
                  <a:schemeClr val="accent1"/>
                </a:solidFill>
                <a:latin typeface="Courier New" pitchFamily="49" charset="0"/>
              </a:rPr>
              <a:t>inv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</a:endParaRPr>
          </a:p>
          <a:p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Structural Modeling - Hierarchy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29339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1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gates(input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[3:0</a:t>
            </a:r>
            <a:r>
              <a:rPr lang="en-US" sz="1800" dirty="0">
                <a:latin typeface="Courier New" pitchFamily="49" charset="0"/>
                <a:cs typeface="Arial" charset="0"/>
              </a:rPr>
              <a:t>]  a, b,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output </a:t>
            </a:r>
            <a:r>
              <a:rPr lang="en-US" dirty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[</a:t>
            </a:r>
            <a:r>
              <a:rPr lang="en-US" sz="1800" dirty="0">
                <a:latin typeface="Courier New" pitchFamily="49" charset="0"/>
                <a:cs typeface="Arial" charset="0"/>
              </a:rPr>
              <a:t>3:0] y1, y2, y3, y4, y5);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/* Five different two-input logic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gates acting on 4 bit busses */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y1 = a &amp; b;    // 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y2 = a | b;    // 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y3 = a ^ b;    // XOR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y4 = ~(a &amp; b); // NAND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y5 = ~(a | b); // NOR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//</a:t>
            </a:r>
            <a:r>
              <a:rPr lang="en-US" sz="2400" dirty="0">
                <a:solidFill>
                  <a:schemeClr val="accent2"/>
                </a:solidFill>
                <a:cs typeface="Arial" charset="0"/>
              </a:rPr>
              <a:t>  </a:t>
            </a:r>
            <a:r>
              <a:rPr lang="en-US" sz="2400" dirty="0">
                <a:cs typeface="Arial" charset="0"/>
              </a:rPr>
              <a:t>         </a:t>
            </a:r>
            <a:r>
              <a:rPr lang="en-US" sz="2400" dirty="0" smtClean="0">
                <a:cs typeface="Arial" charset="0"/>
              </a:rPr>
              <a:t> single </a:t>
            </a:r>
            <a:r>
              <a:rPr lang="en-US" sz="2400" dirty="0">
                <a:cs typeface="Arial" charset="0"/>
              </a:rPr>
              <a:t>line comment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/*…*/</a:t>
            </a:r>
            <a:r>
              <a:rPr lang="en-US" sz="2400" dirty="0">
                <a:cs typeface="Arial" charset="0"/>
              </a:rPr>
              <a:t>    multiline comment </a:t>
            </a:r>
          </a:p>
        </p:txBody>
      </p:sp>
      <p:pic>
        <p:nvPicPr>
          <p:cNvPr id="881669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95600"/>
            <a:ext cx="3200400" cy="242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Bitwise Operators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737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2692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319212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and8(input  </a:t>
            </a:r>
            <a:r>
              <a:rPr lang="en-US" sz="1800" dirty="0" smtClean="0">
                <a:latin typeface="Courier New" pitchFamily="49" charset="0"/>
              </a:rPr>
              <a:t>logic [7:0</a:t>
            </a:r>
            <a:r>
              <a:rPr lang="en-US" sz="1800" dirty="0">
                <a:latin typeface="Courier New" pitchFamily="49" charset="0"/>
              </a:rPr>
              <a:t>] a,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output </a:t>
            </a:r>
            <a:r>
              <a:rPr lang="en-US" sz="1800" dirty="0" smtClean="0">
                <a:latin typeface="Courier New" pitchFamily="49" charset="0"/>
              </a:rPr>
              <a:t>logic       </a:t>
            </a:r>
            <a:r>
              <a:rPr lang="en-US" sz="1800" dirty="0">
                <a:latin typeface="Courier New" pitchFamily="49" charset="0"/>
              </a:rPr>
              <a:t>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assign y = &amp;a;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&amp;a is much easier to write than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assign y = a[7] &amp; a[6] &amp; a[5] &amp; a[4] &amp;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//            a[3] &amp; a[2] &amp; a[1] &amp; a[0];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pic>
        <p:nvPicPr>
          <p:cNvPr id="882693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962400"/>
            <a:ext cx="3581400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Reduction Operators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3443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3716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mux2(input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 smtClean="0">
                <a:latin typeface="Courier New" pitchFamily="49" charset="0"/>
              </a:rPr>
              <a:t>[</a:t>
            </a:r>
            <a:r>
              <a:rPr lang="en-US" sz="1800" dirty="0">
                <a:latin typeface="Courier New" pitchFamily="49" charset="0"/>
              </a:rPr>
              <a:t>3:0] d0, d1,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</a:t>
            </a:r>
            <a:r>
              <a:rPr lang="en-US" sz="1800" dirty="0" smtClean="0">
                <a:latin typeface="Courier New" pitchFamily="49" charset="0"/>
              </a:rPr>
              <a:t>       </a:t>
            </a:r>
            <a:r>
              <a:rPr lang="en-US" sz="1800" dirty="0">
                <a:latin typeface="Courier New" pitchFamily="49" charset="0"/>
              </a:rPr>
              <a:t>s,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   output </a:t>
            </a:r>
            <a:r>
              <a:rPr lang="en-US" sz="1800" dirty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 smtClean="0">
                <a:latin typeface="Courier New" pitchFamily="49" charset="0"/>
              </a:rPr>
              <a:t>[</a:t>
            </a:r>
            <a:r>
              <a:rPr lang="en-US" sz="1800" dirty="0">
                <a:latin typeface="Courier New" pitchFamily="49" charset="0"/>
              </a:rPr>
              <a:t>3:0]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assign y = s ? d1 : d0; 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dirty="0">
                <a:solidFill>
                  <a:schemeClr val="accent1"/>
                </a:solidFill>
                <a:latin typeface="Courier New" pitchFamily="49" charset="0"/>
              </a:rPr>
              <a:t>? :</a:t>
            </a:r>
            <a:r>
              <a:rPr lang="en-US" sz="2400" dirty="0">
                <a:solidFill>
                  <a:schemeClr val="accent1"/>
                </a:solidFill>
                <a:latin typeface="Arial" charset="0"/>
              </a:rPr>
              <a:t>      </a:t>
            </a:r>
            <a:r>
              <a:rPr lang="en-US" sz="2400" dirty="0">
                <a:latin typeface="Arial" charset="0"/>
              </a:rPr>
              <a:t>is also called a </a:t>
            </a:r>
            <a:r>
              <a:rPr lang="en-US" sz="2400" i="1" dirty="0">
                <a:latin typeface="Arial" charset="0"/>
              </a:rPr>
              <a:t>ternary operator</a:t>
            </a:r>
            <a:r>
              <a:rPr lang="en-US" sz="2400" dirty="0">
                <a:latin typeface="Arial" charset="0"/>
              </a:rPr>
              <a:t> because it   </a:t>
            </a:r>
          </a:p>
          <a:p>
            <a:pPr>
              <a:buFontTx/>
              <a:buNone/>
            </a:pPr>
            <a:r>
              <a:rPr lang="en-US" sz="2400" dirty="0">
                <a:latin typeface="Arial" charset="0"/>
              </a:rPr>
              <a:t>            operates on 3 inputs: </a:t>
            </a:r>
            <a:r>
              <a:rPr lang="en-US" sz="2400" dirty="0">
                <a:latin typeface="Courier New" pitchFamily="49" charset="0"/>
              </a:rPr>
              <a:t>s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>
                <a:latin typeface="Courier New" pitchFamily="49" charset="0"/>
              </a:rPr>
              <a:t>d1</a:t>
            </a:r>
            <a:r>
              <a:rPr lang="en-US" sz="2400" dirty="0">
                <a:latin typeface="Arial" charset="0"/>
              </a:rPr>
              <a:t>, and </a:t>
            </a:r>
            <a:r>
              <a:rPr lang="en-US" sz="2400" dirty="0">
                <a:latin typeface="Courier New" pitchFamily="49" charset="0"/>
              </a:rPr>
              <a:t>d0</a:t>
            </a:r>
            <a:r>
              <a:rPr lang="en-US" sz="2400" dirty="0">
                <a:latin typeface="Arial" charset="0"/>
              </a:rPr>
              <a:t>.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pic>
        <p:nvPicPr>
          <p:cNvPr id="883717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501" y="3124200"/>
            <a:ext cx="398729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Assignment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0111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4740" name="Rectangle 4"/>
          <p:cNvSpPr>
            <a:spLocks noGrp="1" noChangeArrowheads="1"/>
          </p:cNvSpPr>
          <p:nvPr>
            <p:ph idx="4294967295"/>
            <p:custDataLst>
              <p:tags r:id="rId3"/>
            </p:custDataLst>
          </p:nvPr>
        </p:nvSpPr>
        <p:spPr>
          <a:xfrm>
            <a:off x="949569" y="1219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fulladder</a:t>
            </a:r>
            <a:r>
              <a:rPr lang="en-US" sz="1800" dirty="0">
                <a:latin typeface="Courier New" pitchFamily="49" charset="0"/>
              </a:rPr>
              <a:t>(input  </a:t>
            </a:r>
            <a:r>
              <a:rPr lang="en-US" sz="1800" dirty="0" smtClean="0">
                <a:latin typeface="Courier New" pitchFamily="49" charset="0"/>
              </a:rPr>
              <a:t>logic a</a:t>
            </a:r>
            <a:r>
              <a:rPr lang="en-US" sz="1800" dirty="0">
                <a:latin typeface="Courier New" pitchFamily="49" charset="0"/>
              </a:rPr>
              <a:t>, b,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, </a:t>
            </a:r>
            <a:endParaRPr lang="en-US" sz="18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</a:rPr>
              <a:t>                output logic s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</a:rPr>
              <a:t> logic p</a:t>
            </a:r>
            <a:r>
              <a:rPr lang="en-US" sz="1800" dirty="0">
                <a:latin typeface="Courier New" pitchFamily="49" charset="0"/>
              </a:rPr>
              <a:t>, g; </a:t>
            </a:r>
            <a:r>
              <a:rPr lang="en-US" sz="1800" dirty="0" smtClean="0">
                <a:latin typeface="Courier New" pitchFamily="49" charset="0"/>
              </a:rPr>
              <a:t>  </a:t>
            </a:r>
            <a:r>
              <a:rPr lang="en-US" sz="1800" dirty="0">
                <a:latin typeface="Courier New" pitchFamily="49" charset="0"/>
              </a:rPr>
              <a:t>// internal nodes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p = a ^ b;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g = a &amp; b;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s = p ^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</a:t>
            </a:r>
            <a:r>
              <a:rPr lang="en-US" sz="1800" dirty="0" err="1">
                <a:latin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</a:rPr>
              <a:t> = g | (p &amp; </a:t>
            </a:r>
            <a:r>
              <a:rPr lang="en-US" sz="1800" dirty="0" err="1">
                <a:latin typeface="Courier New" pitchFamily="49" charset="0"/>
              </a:rPr>
              <a:t>cin</a:t>
            </a:r>
            <a:r>
              <a:rPr lang="en-US" sz="18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sp>
        <p:nvSpPr>
          <p:cNvPr id="8847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84742" name="Object 6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019374807"/>
              </p:ext>
            </p:extLst>
          </p:nvPr>
        </p:nvGraphicFramePr>
        <p:xfrm>
          <a:off x="2057400" y="4114800"/>
          <a:ext cx="5867400" cy="248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60" name="VISIO" r:id="rId8" imgW="3604320" imgH="1526040" progId="Visio.Drawing.6">
                  <p:embed/>
                </p:oleObj>
              </mc:Choice>
              <mc:Fallback>
                <p:oleObj name="VISIO" r:id="rId8" imgW="3604320" imgH="1526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114800"/>
                        <a:ext cx="5867400" cy="2484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Internal Variables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2764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85813" name="Group 53"/>
          <p:cNvGraphicFramePr>
            <a:graphicFrameLocks noGrp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5963313"/>
              </p:ext>
            </p:extLst>
          </p:nvPr>
        </p:nvGraphicFramePr>
        <p:xfrm>
          <a:off x="2819400" y="1546098"/>
          <a:ext cx="4876800" cy="4684717"/>
        </p:xfrm>
        <a:graphic>
          <a:graphicData uri="http://schemas.openxmlformats.org/drawingml/2006/table">
            <a:tbl>
              <a:tblPr/>
              <a:tblGrid>
                <a:gridCol w="2062163"/>
                <a:gridCol w="2814637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~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*, /,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mult, div, mod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+, 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add,sub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&lt;&lt;, &gt;&gt;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&lt;&lt;&lt;, &gt;&gt;&gt;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arithmetic shift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&lt;, &lt;=, &gt;, &gt;=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comparison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==, !=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equal, not equal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&amp;, ~&amp;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AND, NAND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^, ~^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XOR, XNOR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|, ~|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OR, NOR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?: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ternary operator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57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5804" name="Rectangle 4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1800" y="990600"/>
            <a:ext cx="5181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6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Order of 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operations</a:t>
            </a:r>
          </a:p>
        </p:txBody>
      </p:sp>
      <p:sp>
        <p:nvSpPr>
          <p:cNvPr id="885811" name="Text Box 5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03131" y="1524000"/>
            <a:ext cx="1752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1"/>
                </a:solidFill>
              </a:rPr>
              <a:t>Highest</a:t>
            </a:r>
          </a:p>
        </p:txBody>
      </p:sp>
      <p:sp>
        <p:nvSpPr>
          <p:cNvPr id="885812" name="Text Box 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00200" y="5715000"/>
            <a:ext cx="1752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1"/>
                </a:solidFill>
              </a:rPr>
              <a:t>Lowest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Precedence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318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86868" name="Group 84"/>
          <p:cNvGraphicFramePr>
            <a:graphicFrameLocks noGrp="1"/>
          </p:cNvGraphicFramePr>
          <p:nvPr>
            <p:ph type="tbl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18561252"/>
              </p:ext>
            </p:extLst>
          </p:nvPr>
        </p:nvGraphicFramePr>
        <p:xfrm>
          <a:off x="990600" y="2438400"/>
          <a:ext cx="7162800" cy="3628073"/>
        </p:xfrm>
        <a:graphic>
          <a:graphicData uri="http://schemas.openxmlformats.org/drawingml/2006/table">
            <a:tbl>
              <a:tblPr/>
              <a:tblGrid>
                <a:gridCol w="1600200"/>
                <a:gridCol w="1219200"/>
                <a:gridCol w="1447800"/>
                <a:gridCol w="1371600"/>
                <a:gridCol w="15240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# 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Stored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unsized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00…0011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b1010_1011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o42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Courier New" pitchFamily="49" charset="0"/>
                        </a:rPr>
                        <a:t>'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hexadecimal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Unsized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00…0101010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67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86860" name="Rectangle 7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772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Format: </a:t>
            </a:r>
            <a:r>
              <a:rPr lang="en-US" sz="2600" b="1" dirty="0" err="1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</a:t>
            </a:r>
            <a:r>
              <a:rPr lang="en-US" sz="2600" b="1" dirty="0" err="1" smtClean="0">
                <a:solidFill>
                  <a:schemeClr val="accent1"/>
                </a:solidFill>
                <a:latin typeface="Times New Roman" pitchFamily="18" charset="0"/>
                <a:cs typeface="Courier New" pitchFamily="49" charset="0"/>
              </a:rPr>
              <a:t>'Bvalue</a:t>
            </a:r>
            <a:endParaRPr lang="en-US" sz="2600" b="1" dirty="0">
              <a:solidFill>
                <a:schemeClr val="accent1"/>
              </a:solidFill>
              <a:latin typeface="Times New Roman" pitchFamily="18" charset="0"/>
              <a:cs typeface="Courier New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Times New Roman" pitchFamily="18" charset="0"/>
                <a:cs typeface="Courier New" pitchFamily="49" charset="0"/>
              </a:rPr>
              <a:t>		</a:t>
            </a: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Courier New" pitchFamily="49" charset="0"/>
              </a:rPr>
              <a:t>N</a:t>
            </a:r>
            <a:r>
              <a:rPr lang="en-US" sz="2000" dirty="0">
                <a:latin typeface="Times New Roman" pitchFamily="18" charset="0"/>
                <a:cs typeface="Courier New" pitchFamily="49" charset="0"/>
              </a:rPr>
              <a:t> = number of bits, </a:t>
            </a: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Courier New" pitchFamily="49" charset="0"/>
              </a:rPr>
              <a:t>B</a:t>
            </a:r>
            <a:r>
              <a:rPr lang="en-US" sz="2000" dirty="0">
                <a:latin typeface="Times New Roman" pitchFamily="18" charset="0"/>
                <a:cs typeface="Courier New" pitchFamily="49" charset="0"/>
              </a:rPr>
              <a:t> = base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Times New Roman" pitchFamily="18" charset="0"/>
                <a:cs typeface="Courier New" pitchFamily="49" charset="0"/>
              </a:rPr>
              <a:t>		</a:t>
            </a: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</a:t>
            </a: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Courier New" pitchFamily="49" charset="0"/>
              </a:rPr>
              <a:t>'B</a:t>
            </a:r>
            <a:r>
              <a:rPr lang="en-US" sz="2000" dirty="0">
                <a:latin typeface="Times New Roman" pitchFamily="18" charset="0"/>
                <a:cs typeface="Courier New" pitchFamily="49" charset="0"/>
              </a:rPr>
              <a:t> is optional but recommended (default is decimal)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235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78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assign y = {a[2:1], {3{b[0]}}, a[0],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6</a:t>
            </a:r>
            <a:r>
              <a:rPr lang="en-US" b="1" dirty="0">
                <a:latin typeface="Times New Roman" pitchFamily="18" charset="0"/>
                <a:cs typeface="Courier New" pitchFamily="49" charset="0"/>
              </a:rPr>
              <a:t>'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b100_010</a:t>
            </a:r>
            <a:r>
              <a:rPr lang="en-US" sz="1800" dirty="0">
                <a:latin typeface="Courier New" pitchFamily="49" charset="0"/>
                <a:cs typeface="Arial" charset="0"/>
              </a:rPr>
              <a:t>};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b="1" dirty="0">
                <a:latin typeface="Courier New" pitchFamily="49" charset="0"/>
                <a:cs typeface="Arial" charset="0"/>
              </a:rPr>
              <a:t>// if y is a 12-bit signal, the above statement produces: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y = a[2] a[1] b[0] b[0] b[0] a[0] 1 0 0 0 1 0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// underscores (_) are used for formatting only to make it easier to read.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SystemVerilog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sz="1800" dirty="0">
                <a:latin typeface="Courier New" pitchFamily="49" charset="0"/>
                <a:cs typeface="Arial" charset="0"/>
              </a:rPr>
              <a:t>ignores them.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Bit Manipulations: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2084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88836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219200"/>
            <a:ext cx="7696200" cy="4953000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mux2_8(input  </a:t>
            </a:r>
            <a:r>
              <a:rPr lang="en-US" sz="1600" dirty="0" smtClean="0">
                <a:latin typeface="Courier New" pitchFamily="49" charset="0"/>
              </a:rPr>
              <a:t>logic [7:0</a:t>
            </a:r>
            <a:r>
              <a:rPr lang="en-US" sz="1600" dirty="0">
                <a:latin typeface="Courier New" pitchFamily="49" charset="0"/>
              </a:rPr>
              <a:t>] d0, d1,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input </a:t>
            </a:r>
            <a:r>
              <a:rPr lang="en-US" sz="1600" dirty="0" smtClean="0">
                <a:latin typeface="Courier New" pitchFamily="49" charset="0"/>
              </a:rPr>
              <a:t> logic       </a:t>
            </a:r>
            <a:r>
              <a:rPr lang="en-US" sz="1600" dirty="0">
                <a:latin typeface="Courier New" pitchFamily="49" charset="0"/>
              </a:rPr>
              <a:t>s,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output logic </a:t>
            </a:r>
            <a:r>
              <a:rPr lang="en-US" sz="1600" dirty="0" smtClean="0">
                <a:latin typeface="Courier New" pitchFamily="49" charset="0"/>
              </a:rPr>
              <a:t>[</a:t>
            </a:r>
            <a:r>
              <a:rPr lang="en-US" sz="1600" dirty="0">
                <a:latin typeface="Courier New" pitchFamily="49" charset="0"/>
              </a:rPr>
              <a:t>7:0] y);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mux2 </a:t>
            </a:r>
            <a:r>
              <a:rPr lang="en-US" sz="1600" dirty="0" err="1">
                <a:latin typeface="Courier New" pitchFamily="49" charset="0"/>
              </a:rPr>
              <a:t>lsbmux</a:t>
            </a:r>
            <a:r>
              <a:rPr lang="en-US" sz="1600" dirty="0">
                <a:latin typeface="Courier New" pitchFamily="49" charset="0"/>
              </a:rPr>
              <a:t>(d0[3:0], d1[3:0], s, y[3:0]);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mux2 </a:t>
            </a:r>
            <a:r>
              <a:rPr lang="en-US" sz="1600" dirty="0" err="1">
                <a:latin typeface="Courier New" pitchFamily="49" charset="0"/>
              </a:rPr>
              <a:t>msbmux</a:t>
            </a:r>
            <a:r>
              <a:rPr lang="en-US" sz="1600" dirty="0">
                <a:latin typeface="Courier New" pitchFamily="49" charset="0"/>
              </a:rPr>
              <a:t>(d0[7:4], d1[7:4], s, y[7:4]);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  <p:graphicFrame>
        <p:nvGraphicFramePr>
          <p:cNvPr id="888837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76534801"/>
              </p:ext>
            </p:extLst>
          </p:nvPr>
        </p:nvGraphicFramePr>
        <p:xfrm>
          <a:off x="2492375" y="3392487"/>
          <a:ext cx="4137025" cy="300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83" name="VISIO" r:id="rId8" imgW="2332800" imgH="1695600" progId="Visio.Drawing.6">
                  <p:embed/>
                </p:oleObj>
              </mc:Choice>
              <mc:Fallback>
                <p:oleObj name="VISIO" r:id="rId8" imgW="2332800" imgH="1695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75" y="3392487"/>
                        <a:ext cx="4137025" cy="300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Bit Manipulations: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>
                <a:solidFill>
                  <a:schemeClr val="accent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439483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4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477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smtClean="0"/>
              <a:t>Introduction</a:t>
            </a:r>
            <a:endParaRPr lang="en-US" smtClean="0"/>
          </a:p>
          <a:p>
            <a:r>
              <a:rPr lang="en-US" b="1" smtClean="0"/>
              <a:t>Combinational Logic</a:t>
            </a:r>
            <a:endParaRPr lang="en-US" smtClean="0"/>
          </a:p>
          <a:p>
            <a:r>
              <a:rPr lang="en-US" b="1" smtClean="0"/>
              <a:t>Structural Modeling</a:t>
            </a:r>
            <a:endParaRPr lang="en-US" smtClean="0"/>
          </a:p>
          <a:p>
            <a:r>
              <a:rPr lang="en-US" b="1" smtClean="0"/>
              <a:t>Sequential Logic</a:t>
            </a:r>
            <a:endParaRPr lang="en-US" smtClean="0"/>
          </a:p>
          <a:p>
            <a:r>
              <a:rPr lang="en-US" b="1" smtClean="0"/>
              <a:t>More Combinational Logic</a:t>
            </a:r>
            <a:endParaRPr lang="en-US" smtClean="0"/>
          </a:p>
          <a:p>
            <a:r>
              <a:rPr lang="en-US" b="1" smtClean="0"/>
              <a:t>Finite State Machines</a:t>
            </a:r>
            <a:endParaRPr lang="en-US" smtClean="0"/>
          </a:p>
          <a:p>
            <a:r>
              <a:rPr lang="en-US" b="1" smtClean="0"/>
              <a:t>Parameterized Modules</a:t>
            </a:r>
            <a:endParaRPr lang="en-US" smtClean="0"/>
          </a:p>
          <a:p>
            <a:r>
              <a:rPr lang="en-US" b="1" smtClean="0"/>
              <a:t>Testbenches</a:t>
            </a:r>
            <a:endParaRPr lang="en-US" smtClean="0"/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142999"/>
            <a:ext cx="1704173" cy="464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1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89863" name="Object 7"/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11309837"/>
              </p:ext>
            </p:extLst>
          </p:nvPr>
        </p:nvGraphicFramePr>
        <p:xfrm>
          <a:off x="2057400" y="4290646"/>
          <a:ext cx="5638800" cy="139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8" name="VISIO" r:id="rId8" imgW="2332800" imgH="576360" progId="Visio.Drawing.6">
                  <p:embed/>
                </p:oleObj>
              </mc:Choice>
              <mc:Fallback>
                <p:oleObj name="VISIO" r:id="rId8" imgW="2332800" imgH="576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290646"/>
                        <a:ext cx="5638800" cy="1392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986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tristate</a:t>
            </a:r>
            <a:r>
              <a:rPr lang="en-US" sz="1800" dirty="0">
                <a:latin typeface="Courier New" pitchFamily="49" charset="0"/>
                <a:cs typeface="Arial" charset="0"/>
              </a:rPr>
              <a:t>(input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[</a:t>
            </a:r>
            <a:r>
              <a:rPr lang="en-US" sz="1800" dirty="0">
                <a:latin typeface="Courier New" pitchFamily="49" charset="0"/>
                <a:cs typeface="Arial" charset="0"/>
              </a:rPr>
              <a:t>3:0] a,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input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      </a:t>
            </a:r>
            <a:r>
              <a:rPr lang="en-US" sz="1800" dirty="0">
                <a:latin typeface="Courier New" pitchFamily="49" charset="0"/>
                <a:cs typeface="Arial" charset="0"/>
              </a:rPr>
              <a:t>en,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output </a:t>
            </a:r>
            <a:r>
              <a:rPr lang="en-US" dirty="0" smtClean="0">
                <a:latin typeface="Courier New" pitchFamily="49" charset="0"/>
              </a:rPr>
              <a:t>tri 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[3:0</a:t>
            </a:r>
            <a:r>
              <a:rPr lang="en-US" sz="1800" dirty="0">
                <a:latin typeface="Courier New" pitchFamily="49" charset="0"/>
                <a:cs typeface="Arial" charset="0"/>
              </a:rPr>
              <a:t>] y);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assign y = en ? a : 4'bz;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Z: Floating Output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>
                <a:solidFill>
                  <a:schemeClr val="accent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60384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0884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1430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</a:t>
            </a:r>
            <a:r>
              <a:rPr lang="en-US" sz="1600" dirty="0" smtClean="0">
                <a:latin typeface="Courier New" pitchFamily="49" charset="0"/>
              </a:rPr>
              <a:t> 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logic </a:t>
            </a:r>
            <a:r>
              <a:rPr lang="en-US" sz="1600" dirty="0" smtClean="0">
                <a:latin typeface="Courier New" pitchFamily="49" charset="0"/>
              </a:rPr>
              <a:t>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pic>
        <p:nvPicPr>
          <p:cNvPr id="890885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5" y="3810000"/>
            <a:ext cx="8001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5924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1908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4648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</a:t>
            </a:r>
            <a:r>
              <a:rPr lang="en-US" sz="1600" dirty="0" smtClean="0">
                <a:latin typeface="Courier New" pitchFamily="49" charset="0"/>
              </a:rPr>
              <a:t>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</a:t>
            </a:r>
            <a:r>
              <a:rPr lang="en-US" sz="1600" dirty="0" smtClean="0">
                <a:latin typeface="Courier New" pitchFamily="49" charset="0"/>
              </a:rPr>
              <a:t>logic 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graphicFrame>
        <p:nvGraphicFramePr>
          <p:cNvPr id="891909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75178216"/>
              </p:ext>
            </p:extLst>
          </p:nvPr>
        </p:nvGraphicFramePr>
        <p:xfrm>
          <a:off x="5105400" y="18557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31"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557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1932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1908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4648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</a:t>
            </a:r>
            <a:r>
              <a:rPr lang="en-US" sz="1600" dirty="0" smtClean="0">
                <a:latin typeface="Courier New" pitchFamily="49" charset="0"/>
              </a:rPr>
              <a:t>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</a:t>
            </a:r>
            <a:r>
              <a:rPr lang="en-US" sz="1600" dirty="0" smtClean="0">
                <a:latin typeface="Courier New" pitchFamily="49" charset="0"/>
              </a:rPr>
              <a:t>logic 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#1 {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ab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, bb,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cb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} = 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                 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graphicFrame>
        <p:nvGraphicFramePr>
          <p:cNvPr id="891909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43376414"/>
              </p:ext>
            </p:extLst>
          </p:nvPr>
        </p:nvGraphicFramePr>
        <p:xfrm>
          <a:off x="5105400" y="18557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7"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557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6096000" y="1600200"/>
            <a:ext cx="0" cy="213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5867400" y="1752600"/>
            <a:ext cx="2286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870514" y="1447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745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1908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4648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</a:t>
            </a:r>
            <a:r>
              <a:rPr lang="en-US" sz="1600" dirty="0" smtClean="0">
                <a:latin typeface="Courier New" pitchFamily="49" charset="0"/>
              </a:rPr>
              <a:t>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</a:t>
            </a:r>
            <a:r>
              <a:rPr lang="en-US" sz="1600" dirty="0" smtClean="0">
                <a:latin typeface="Courier New" pitchFamily="49" charset="0"/>
              </a:rPr>
              <a:t>logic 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  assign #2 n2 = a </a:t>
            </a:r>
            <a:r>
              <a:rPr lang="en-US" sz="1600" dirty="0">
                <a:latin typeface="Courier New" pitchFamily="49" charset="0"/>
              </a:rPr>
              <a:t>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  assign #2 n3 = a </a:t>
            </a:r>
            <a:r>
              <a:rPr lang="en-US" sz="1600" dirty="0">
                <a:latin typeface="Courier New" pitchFamily="49" charset="0"/>
              </a:rPr>
              <a:t>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graphicFrame>
        <p:nvGraphicFramePr>
          <p:cNvPr id="891909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22853894"/>
              </p:ext>
            </p:extLst>
          </p:nvPr>
        </p:nvGraphicFramePr>
        <p:xfrm>
          <a:off x="5105400" y="18557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1"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557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48400" y="1600200"/>
            <a:ext cx="0" cy="3276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5867400" y="1752600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46714" y="1447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461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1908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4648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</a:t>
            </a:r>
            <a:r>
              <a:rPr lang="en-US" sz="1600" dirty="0" smtClean="0">
                <a:latin typeface="Courier New" pitchFamily="49" charset="0"/>
              </a:rPr>
              <a:t>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</a:t>
            </a:r>
            <a:r>
              <a:rPr lang="en-US" sz="1600" dirty="0" smtClean="0">
                <a:latin typeface="Courier New" pitchFamily="49" charset="0"/>
              </a:rPr>
              <a:t>logic 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assign #2 n1 =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ab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 &amp; bb &amp;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</a:rPr>
              <a:t>cb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#4 y = n1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graphicFrame>
        <p:nvGraphicFramePr>
          <p:cNvPr id="891909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38076432"/>
              </p:ext>
            </p:extLst>
          </p:nvPr>
        </p:nvGraphicFramePr>
        <p:xfrm>
          <a:off x="5105400" y="18557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3"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557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477000" y="2857500"/>
            <a:ext cx="0" cy="1257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096000" y="3821668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75314" y="3516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06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1908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4648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module example(input  </a:t>
            </a:r>
            <a:r>
              <a:rPr lang="en-US" sz="1600" dirty="0" smtClean="0">
                <a:latin typeface="Courier New" pitchFamily="49" charset="0"/>
              </a:rPr>
              <a:t>logic a</a:t>
            </a:r>
            <a:r>
              <a:rPr lang="en-US" sz="1600" dirty="0">
                <a:latin typeface="Courier New" pitchFamily="49" charset="0"/>
              </a:rPr>
              <a:t>, b, c,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output </a:t>
            </a:r>
            <a:r>
              <a:rPr lang="en-US" sz="1600" dirty="0" smtClean="0">
                <a:latin typeface="Courier New" pitchFamily="49" charset="0"/>
              </a:rPr>
              <a:t>logic y</a:t>
            </a:r>
            <a:r>
              <a:rPr lang="en-US" sz="16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</a:t>
            </a:r>
            <a:r>
              <a:rPr lang="en-US" sz="1600" dirty="0" err="1" smtClean="0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, n1, n2, n3;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#1 {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, bb,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} =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~{a, b, c};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n1 = </a:t>
            </a:r>
            <a:r>
              <a:rPr lang="en-US" sz="1600" dirty="0" err="1">
                <a:latin typeface="Courier New" pitchFamily="49" charset="0"/>
              </a:rPr>
              <a:t>ab</a:t>
            </a:r>
            <a:r>
              <a:rPr lang="en-US" sz="1600" dirty="0">
                <a:latin typeface="Courier New" pitchFamily="49" charset="0"/>
              </a:rPr>
              <a:t>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n2 = a &amp; bb &amp; </a:t>
            </a:r>
            <a:r>
              <a:rPr lang="en-US" sz="1600" dirty="0" err="1">
                <a:latin typeface="Courier New" pitchFamily="49" charset="0"/>
              </a:rPr>
              <a:t>cb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assign #2 n3 = a &amp; bb &amp; c;</a:t>
            </a:r>
          </a:p>
          <a:p>
            <a:pPr>
              <a:buFontTx/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</a:rPr>
              <a:t>  assign #4 y = n1</a:t>
            </a:r>
            <a:r>
              <a:rPr lang="en-US" sz="1600" dirty="0">
                <a:latin typeface="Courier New" pitchFamily="49" charset="0"/>
              </a:rPr>
              <a:t> | n2 | n3;</a:t>
            </a: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endmodule</a:t>
            </a:r>
            <a:r>
              <a:rPr lang="en-US" sz="1600" dirty="0">
                <a:latin typeface="Courier New" pitchFamily="49" charset="0"/>
              </a:rPr>
              <a:t> </a:t>
            </a:r>
          </a:p>
        </p:txBody>
      </p:sp>
      <p:graphicFrame>
        <p:nvGraphicFramePr>
          <p:cNvPr id="891909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83338628"/>
              </p:ext>
            </p:extLst>
          </p:nvPr>
        </p:nvGraphicFramePr>
        <p:xfrm>
          <a:off x="5105400" y="1855788"/>
          <a:ext cx="2855912" cy="439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7" name="Visio" r:id="rId7" imgW="2856281" imgH="4593946" progId="Visio.Drawing.11">
                  <p:embed/>
                </p:oleObj>
              </mc:Choice>
              <mc:Fallback>
                <p:oleObj name="Visio" r:id="rId7" imgW="2856281" imgH="45939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55788"/>
                        <a:ext cx="2855912" cy="439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Delays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7239000" y="3695700"/>
            <a:ext cx="0" cy="1257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400800" y="3810000"/>
            <a:ext cx="8382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784914" y="35052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2546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611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500" y="1219200"/>
            <a:ext cx="76581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Times New Roman" pitchFamily="18" charset="0"/>
                <a:cs typeface="Arial" charset="0"/>
              </a:rPr>
              <a:t>SystemVerilog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uses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i</a:t>
            </a:r>
            <a:r>
              <a:rPr lang="en-US" sz="3200" b="1" dirty="0" smtClean="0">
                <a:latin typeface="Times New Roman" pitchFamily="18" charset="0"/>
                <a:cs typeface="Arial" charset="0"/>
              </a:rPr>
              <a:t>dioms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to </a:t>
            </a:r>
            <a:r>
              <a:rPr lang="en-US" sz="3200" dirty="0">
                <a:latin typeface="Times New Roman" pitchFamily="18" charset="0"/>
                <a:cs typeface="Arial" charset="0"/>
              </a:rPr>
              <a:t>describe latches, flip-flops and FSMs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Other coding styles may simulate correctly but produce incorrect hardware</a:t>
            </a:r>
          </a:p>
        </p:txBody>
      </p:sp>
      <p:sp>
        <p:nvSpPr>
          <p:cNvPr id="86118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Sequential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1961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60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General Structure:</a:t>
            </a: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 smtClean="0">
                <a:latin typeface="Courier New" pitchFamily="49" charset="0"/>
                <a:cs typeface="Arial" charset="0"/>
              </a:rPr>
              <a:t>	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always @(</a:t>
            </a:r>
            <a:r>
              <a:rPr lang="en-US" sz="2600" dirty="0">
                <a:latin typeface="Courier New" pitchFamily="49" charset="0"/>
                <a:cs typeface="Arial" charset="0"/>
              </a:rPr>
              <a:t>sensitivity list)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600" dirty="0">
                <a:latin typeface="Courier New" pitchFamily="49" charset="0"/>
                <a:cs typeface="Arial" charset="0"/>
              </a:rPr>
              <a:t>	 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 statement</a:t>
            </a:r>
            <a:r>
              <a:rPr lang="en-US" sz="2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Whenever the event in 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sensitivity </a:t>
            </a:r>
            <a:r>
              <a:rPr lang="en-US" sz="2600" dirty="0">
                <a:latin typeface="Courier New" pitchFamily="49" charset="0"/>
                <a:cs typeface="Arial" charset="0"/>
              </a:rPr>
              <a:t>list</a:t>
            </a:r>
            <a:r>
              <a:rPr lang="en-US" sz="2600" dirty="0">
                <a:latin typeface="Times New Roman" pitchFamily="18" charset="0"/>
                <a:cs typeface="Arial" charset="0"/>
              </a:rPr>
              <a:t> occurs, 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statement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is executed</a:t>
            </a:r>
          </a:p>
        </p:txBody>
      </p:sp>
      <p:sp>
        <p:nvSpPr>
          <p:cNvPr id="89600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Always Statement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9149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2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8486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flop(input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</a:t>
            </a:r>
            <a:r>
              <a:rPr lang="en-US" sz="1800" dirty="0" smtClean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r>
              <a:rPr lang="en-US" sz="1800" dirty="0">
                <a:latin typeface="Courier New" pitchFamily="49" charset="0"/>
              </a:rPr>
              <a:t>            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</a:t>
            </a:r>
            <a:r>
              <a:rPr lang="en-US" sz="1800" dirty="0" smtClean="0">
                <a:latin typeface="Courier New" pitchFamily="49" charset="0"/>
              </a:rPr>
              <a:t> [</a:t>
            </a:r>
            <a:r>
              <a:rPr lang="en-US" sz="1800" dirty="0">
                <a:latin typeface="Courier New" pitchFamily="49" charset="0"/>
              </a:rPr>
              <a:t>3:0] d, </a:t>
            </a:r>
          </a:p>
          <a:p>
            <a:r>
              <a:rPr lang="en-US" sz="1800" dirty="0">
                <a:latin typeface="Courier New" pitchFamily="49" charset="0"/>
              </a:rPr>
              <a:t>            output </a:t>
            </a:r>
            <a:r>
              <a:rPr lang="en-US" sz="1800" dirty="0" smtClean="0">
                <a:latin typeface="Courier New" pitchFamily="49" charset="0"/>
              </a:rPr>
              <a:t>logic [3:0</a:t>
            </a:r>
            <a:r>
              <a:rPr lang="en-US" sz="1800" dirty="0">
                <a:latin typeface="Courier New" pitchFamily="49" charset="0"/>
              </a:rPr>
              <a:t>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</a:rPr>
              <a:t>always_ff</a:t>
            </a:r>
            <a:r>
              <a:rPr lang="en-US" sz="1800" dirty="0" smtClean="0">
                <a:latin typeface="Courier New" pitchFamily="49" charset="0"/>
              </a:rPr>
              <a:t>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r>
              <a:rPr lang="en-US" sz="1800" dirty="0">
                <a:latin typeface="Courier New" pitchFamily="49" charset="0"/>
              </a:rPr>
              <a:t>    q &lt;= d;                // pronounced “q gets d”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</p:txBody>
      </p:sp>
      <p:pic>
        <p:nvPicPr>
          <p:cNvPr id="86221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168775"/>
            <a:ext cx="4808538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 Flip-Flop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6606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7772400" cy="4953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3500" dirty="0"/>
              <a:t>Hardware description language (HDL): </a:t>
            </a:r>
            <a:endParaRPr lang="en-US" sz="3500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specifies </a:t>
            </a:r>
            <a:r>
              <a:rPr lang="en-US" dirty="0"/>
              <a:t>logic function </a:t>
            </a:r>
            <a:r>
              <a:rPr lang="en-US" dirty="0" smtClean="0"/>
              <a:t>only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</a:t>
            </a:r>
            <a:r>
              <a:rPr lang="en-US" dirty="0" smtClean="0"/>
              <a:t>omputer-aided </a:t>
            </a:r>
            <a:r>
              <a:rPr lang="en-US" dirty="0"/>
              <a:t>design (CAD) tool produces or </a:t>
            </a:r>
            <a:r>
              <a:rPr lang="en-US" i="1" dirty="0"/>
              <a:t>synthesizes </a:t>
            </a:r>
            <a:r>
              <a:rPr lang="en-US" dirty="0"/>
              <a:t>the optimized </a:t>
            </a:r>
            <a:r>
              <a:rPr lang="en-US" dirty="0" smtClean="0"/>
              <a:t>gates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3500" dirty="0"/>
              <a:t>Most commercial designs built using HDLs</a:t>
            </a:r>
          </a:p>
          <a:p>
            <a:pPr>
              <a:lnSpc>
                <a:spcPct val="90000"/>
              </a:lnSpc>
            </a:pPr>
            <a:r>
              <a:rPr lang="en-US" sz="3500" dirty="0"/>
              <a:t>Two leading HDLs: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chemeClr val="accent1"/>
                </a:solidFill>
              </a:rPr>
              <a:t>SystemVerilog</a:t>
            </a:r>
            <a:endParaRPr lang="en-US" b="1" dirty="0">
              <a:solidFill>
                <a:schemeClr val="accent1"/>
              </a:solidFill>
            </a:endParaRPr>
          </a:p>
          <a:p>
            <a:pPr lvl="2">
              <a:lnSpc>
                <a:spcPct val="90000"/>
              </a:lnSpc>
            </a:pPr>
            <a:r>
              <a:rPr lang="en-US" dirty="0"/>
              <a:t>developed in 1984 by Gateway Design Automation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IEEE </a:t>
            </a:r>
            <a:r>
              <a:rPr lang="en-US" dirty="0"/>
              <a:t>standard (1364) in </a:t>
            </a:r>
            <a:r>
              <a:rPr lang="en-US" dirty="0" smtClean="0"/>
              <a:t>1995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Extended in 2005 (IEEE STD 1800-2009)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VHDL 2008</a:t>
            </a:r>
            <a:endParaRPr lang="en-US" b="1" dirty="0">
              <a:solidFill>
                <a:schemeClr val="accent1"/>
              </a:solidFill>
            </a:endParaRPr>
          </a:p>
          <a:p>
            <a:pPr lvl="2">
              <a:lnSpc>
                <a:spcPct val="90000"/>
              </a:lnSpc>
            </a:pPr>
            <a:r>
              <a:rPr lang="en-US" dirty="0"/>
              <a:t>Developed in 1981 by the Department of Defense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IEEE </a:t>
            </a:r>
            <a:r>
              <a:rPr lang="en-US" dirty="0"/>
              <a:t>standard (1076) in </a:t>
            </a:r>
            <a:r>
              <a:rPr lang="en-US" dirty="0" smtClean="0"/>
              <a:t>1987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Updated in 2008 (IEEE STD 1076-2008)</a:t>
            </a:r>
            <a:endParaRPr lang="en-US" dirty="0"/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527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066800"/>
            <a:ext cx="84582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</a:t>
            </a:r>
            <a:r>
              <a:rPr lang="en-US" sz="1800" dirty="0">
                <a:latin typeface="Courier New" pitchFamily="49" charset="0"/>
              </a:rPr>
              <a:t>(input </a:t>
            </a:r>
            <a:r>
              <a:rPr lang="en-US" sz="1800" dirty="0" smtClean="0">
                <a:latin typeface="Courier New" pitchFamily="49" charset="0"/>
              </a:rPr>
              <a:t> logic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input  </a:t>
            </a:r>
            <a:r>
              <a:rPr lang="en-US" sz="1800" dirty="0" smtClean="0">
                <a:latin typeface="Courier New" pitchFamily="49" charset="0"/>
              </a:rPr>
              <a:t>logic       </a:t>
            </a:r>
            <a:r>
              <a:rPr lang="en-US" sz="1800" dirty="0">
                <a:latin typeface="Courier New" pitchFamily="49" charset="0"/>
              </a:rPr>
              <a:t>reset, </a:t>
            </a:r>
          </a:p>
          <a:p>
            <a:r>
              <a:rPr lang="en-US" sz="1800" dirty="0">
                <a:latin typeface="Courier New" pitchFamily="49" charset="0"/>
              </a:rPr>
              <a:t>             input  </a:t>
            </a:r>
            <a:r>
              <a:rPr lang="en-US" sz="1800" dirty="0" smtClean="0">
                <a:latin typeface="Courier New" pitchFamily="49" charset="0"/>
              </a:rPr>
              <a:t>logic [</a:t>
            </a:r>
            <a:r>
              <a:rPr lang="en-US" sz="1800" dirty="0">
                <a:latin typeface="Courier New" pitchFamily="49" charset="0"/>
              </a:rPr>
              <a:t>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</a:t>
            </a:r>
            <a:r>
              <a:rPr lang="en-US" sz="1800" dirty="0" smtClean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q);</a:t>
            </a:r>
          </a:p>
          <a:p>
            <a:r>
              <a:rPr lang="en-US" sz="1800" dirty="0">
                <a:latin typeface="Courier New" pitchFamily="49" charset="0"/>
              </a:rPr>
              <a:t> 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synchronous reset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</a:rPr>
              <a:t>always_ff</a:t>
            </a:r>
            <a:r>
              <a:rPr lang="en-US" sz="1800" dirty="0" smtClean="0">
                <a:latin typeface="Courier New" pitchFamily="49" charset="0"/>
              </a:rPr>
              <a:t>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r>
              <a:rPr lang="en-US" sz="1800" dirty="0">
                <a:latin typeface="Courier New" pitchFamily="49" charset="0"/>
              </a:rPr>
              <a:t>    if (reset) q &lt;= 4'b0;</a:t>
            </a:r>
          </a:p>
          <a:p>
            <a:r>
              <a:rPr lang="en-US" sz="1800" dirty="0">
                <a:latin typeface="Courier New" pitchFamily="49" charset="0"/>
              </a:rPr>
              <a:t>    else   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863237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19684199"/>
              </p:ext>
            </p:extLst>
          </p:nvPr>
        </p:nvGraphicFramePr>
        <p:xfrm>
          <a:off x="1905000" y="4343400"/>
          <a:ext cx="6400800" cy="147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55" name="VISIO" r:id="rId7" imgW="2332800" imgH="560520" progId="Visio.Drawing.6">
                  <p:embed/>
                </p:oleObj>
              </mc:Choice>
              <mc:Fallback>
                <p:oleObj name="VISIO" r:id="rId7" imgW="2332800" imgH="560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343400"/>
                        <a:ext cx="6400800" cy="147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32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Resettable D Flip-Flop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9094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066800"/>
            <a:ext cx="84582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</a:t>
            </a:r>
            <a:r>
              <a:rPr lang="en-US" sz="1800" dirty="0">
                <a:latin typeface="Courier New" pitchFamily="49" charset="0"/>
              </a:rPr>
              <a:t>(input </a:t>
            </a:r>
            <a:r>
              <a:rPr lang="en-US" sz="1800" dirty="0" smtClean="0">
                <a:latin typeface="Courier New" pitchFamily="49" charset="0"/>
              </a:rPr>
              <a:t> logic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input </a:t>
            </a:r>
            <a:r>
              <a:rPr lang="en-US" sz="1800" dirty="0" smtClean="0">
                <a:latin typeface="Courier New" pitchFamily="49" charset="0"/>
              </a:rPr>
              <a:t> logic       </a:t>
            </a:r>
            <a:r>
              <a:rPr lang="en-US" sz="1800" dirty="0">
                <a:latin typeface="Courier New" pitchFamily="49" charset="0"/>
              </a:rPr>
              <a:t>reset, </a:t>
            </a:r>
          </a:p>
          <a:p>
            <a:r>
              <a:rPr lang="en-US" sz="1800" dirty="0">
                <a:latin typeface="Courier New" pitchFamily="49" charset="0"/>
              </a:rPr>
              <a:t>             input </a:t>
            </a:r>
            <a:r>
              <a:rPr lang="en-US" sz="1800" dirty="0" smtClean="0">
                <a:latin typeface="Courier New" pitchFamily="49" charset="0"/>
              </a:rPr>
              <a:t> logic [</a:t>
            </a:r>
            <a:r>
              <a:rPr lang="en-US" sz="1800" dirty="0">
                <a:latin typeface="Courier New" pitchFamily="49" charset="0"/>
              </a:rPr>
              <a:t>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</a:t>
            </a:r>
            <a:r>
              <a:rPr lang="en-US" sz="1800" dirty="0" smtClean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q);</a:t>
            </a:r>
          </a:p>
          <a:p>
            <a:r>
              <a:rPr lang="en-US" sz="1800" dirty="0">
                <a:latin typeface="Courier New" pitchFamily="49" charset="0"/>
              </a:rPr>
              <a:t>   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asynchronous reset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</a:rPr>
              <a:t>always_ff</a:t>
            </a:r>
            <a:r>
              <a:rPr lang="en-US" sz="1800" dirty="0" smtClean="0">
                <a:latin typeface="Courier New" pitchFamily="49" charset="0"/>
              </a:rPr>
              <a:t> @(</a:t>
            </a:r>
            <a:r>
              <a:rPr lang="en-US" sz="1800" dirty="0" err="1" smtClean="0">
                <a:latin typeface="Courier New" pitchFamily="49" charset="0"/>
              </a:rPr>
              <a:t>posedge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reset)</a:t>
            </a:r>
          </a:p>
          <a:p>
            <a:r>
              <a:rPr lang="en-US" sz="1800" dirty="0">
                <a:latin typeface="Courier New" pitchFamily="49" charset="0"/>
              </a:rPr>
              <a:t>    if (reset) q &lt;= 4'b0;</a:t>
            </a:r>
          </a:p>
          <a:p>
            <a:r>
              <a:rPr lang="en-US" sz="1800" dirty="0">
                <a:latin typeface="Courier New" pitchFamily="49" charset="0"/>
              </a:rPr>
              <a:t>    else   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864260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61009656"/>
              </p:ext>
            </p:extLst>
          </p:nvPr>
        </p:nvGraphicFramePr>
        <p:xfrm>
          <a:off x="1600200" y="4267200"/>
          <a:ext cx="6248400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79" name="VISIO" r:id="rId7" imgW="2332800" imgH="653040" progId="Visio.Drawing.6">
                  <p:embed/>
                </p:oleObj>
              </mc:Choice>
              <mc:Fallback>
                <p:oleObj name="VISIO" r:id="rId7" imgW="2332800" imgH="653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267200"/>
                        <a:ext cx="6248400" cy="167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42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Resettable D Flip-Flop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8019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066800"/>
            <a:ext cx="8458200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</a:t>
            </a:r>
            <a:r>
              <a:rPr lang="en-US" sz="1800" dirty="0" err="1">
                <a:latin typeface="Courier New" pitchFamily="49" charset="0"/>
              </a:rPr>
              <a:t>flopren</a:t>
            </a:r>
            <a:r>
              <a:rPr lang="en-US" sz="1800" dirty="0">
                <a:latin typeface="Courier New" pitchFamily="49" charset="0"/>
              </a:rPr>
              <a:t>(input </a:t>
            </a:r>
            <a:r>
              <a:rPr lang="en-US" dirty="0">
                <a:latin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</a:t>
            </a:r>
            <a:r>
              <a:rPr lang="en-US" sz="1800" dirty="0" smtClean="0">
                <a:latin typeface="Courier New" pitchFamily="49" charset="0"/>
              </a:rPr>
              <a:t>       </a:t>
            </a:r>
            <a:r>
              <a:rPr lang="en-US" sz="1800" dirty="0" err="1" smtClean="0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</a:t>
            </a:r>
          </a:p>
          <a:p>
            <a:r>
              <a:rPr lang="en-US" sz="1800" dirty="0">
                <a:latin typeface="Courier New" pitchFamily="49" charset="0"/>
              </a:rPr>
              <a:t>               input  </a:t>
            </a:r>
            <a:r>
              <a:rPr lang="en-US" sz="1800" dirty="0" smtClean="0">
                <a:latin typeface="Courier New" pitchFamily="49" charset="0"/>
              </a:rPr>
              <a:t>logic       </a:t>
            </a:r>
            <a:r>
              <a:rPr lang="en-US" sz="1800" dirty="0">
                <a:latin typeface="Courier New" pitchFamily="49" charset="0"/>
              </a:rPr>
              <a:t>reset, </a:t>
            </a:r>
          </a:p>
          <a:p>
            <a:r>
              <a:rPr lang="en-US" sz="1800" dirty="0">
                <a:latin typeface="Courier New" pitchFamily="49" charset="0"/>
              </a:rPr>
              <a:t>               input  </a:t>
            </a:r>
            <a:r>
              <a:rPr lang="en-US" sz="1800" dirty="0" smtClean="0">
                <a:latin typeface="Courier New" pitchFamily="49" charset="0"/>
              </a:rPr>
              <a:t>logic       </a:t>
            </a:r>
            <a:r>
              <a:rPr lang="en-US" sz="1800" dirty="0">
                <a:latin typeface="Courier New" pitchFamily="49" charset="0"/>
              </a:rPr>
              <a:t>en, </a:t>
            </a:r>
          </a:p>
          <a:p>
            <a:r>
              <a:rPr lang="en-US" sz="1800" dirty="0">
                <a:latin typeface="Courier New" pitchFamily="49" charset="0"/>
              </a:rPr>
              <a:t>               input  </a:t>
            </a:r>
            <a:r>
              <a:rPr lang="en-US" sz="1800" dirty="0" smtClean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d, </a:t>
            </a:r>
          </a:p>
          <a:p>
            <a:r>
              <a:rPr lang="en-US" sz="1800" dirty="0">
                <a:latin typeface="Courier New" pitchFamily="49" charset="0"/>
              </a:rPr>
              <a:t>               output </a:t>
            </a:r>
            <a:r>
              <a:rPr lang="en-US" sz="1800" dirty="0" smtClean="0">
                <a:latin typeface="Courier New" pitchFamily="49" charset="0"/>
              </a:rPr>
              <a:t>logic </a:t>
            </a:r>
            <a:r>
              <a:rPr lang="en-US" sz="1800" dirty="0">
                <a:latin typeface="Courier New" pitchFamily="49" charset="0"/>
              </a:rPr>
              <a:t>[3:0]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asynchronous reset and enable </a:t>
            </a: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</a:rPr>
              <a:t>always_ff</a:t>
            </a:r>
            <a:r>
              <a:rPr lang="en-US" sz="1800" dirty="0" smtClean="0">
                <a:latin typeface="Courier New" pitchFamily="49" charset="0"/>
              </a:rPr>
              <a:t>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reset)</a:t>
            </a:r>
          </a:p>
          <a:p>
            <a:r>
              <a:rPr lang="en-US" sz="1800" dirty="0">
                <a:latin typeface="Courier New" pitchFamily="49" charset="0"/>
              </a:rPr>
              <a:t>    if      (reset) q &lt;= 4'b0;</a:t>
            </a:r>
          </a:p>
          <a:p>
            <a:r>
              <a:rPr lang="en-US" sz="1800" dirty="0">
                <a:latin typeface="Courier New" pitchFamily="49" charset="0"/>
              </a:rPr>
              <a:t>    else if (en)   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r>
              <a:rPr lang="en-US" sz="1800" dirty="0">
                <a:latin typeface="Courier New" pitchFamily="49" charset="0"/>
              </a:rPr>
              <a:t> </a:t>
            </a:r>
          </a:p>
          <a:p>
            <a:endParaRPr lang="en-US" sz="1800" dirty="0">
              <a:latin typeface="Courier New" pitchFamily="49" charset="0"/>
            </a:endParaRPr>
          </a:p>
        </p:txBody>
      </p:sp>
      <p:sp>
        <p:nvSpPr>
          <p:cNvPr id="8652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pic>
        <p:nvPicPr>
          <p:cNvPr id="865285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67200"/>
            <a:ext cx="6095312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 Flip-Flop with Enable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1405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85863"/>
            <a:ext cx="8458200" cy="512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800" dirty="0">
                <a:latin typeface="Courier New" pitchFamily="49" charset="0"/>
              </a:rPr>
              <a:t>module latch(input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</a:t>
            </a:r>
            <a:r>
              <a:rPr lang="en-US" sz="1800" dirty="0" smtClean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, </a:t>
            </a:r>
          </a:p>
          <a:p>
            <a:r>
              <a:rPr lang="en-US" sz="1800" dirty="0">
                <a:latin typeface="Courier New" pitchFamily="49" charset="0"/>
              </a:rPr>
              <a:t>             input </a:t>
            </a:r>
            <a:r>
              <a:rPr lang="en-US" sz="1800" dirty="0" smtClean="0">
                <a:latin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</a:rPr>
              <a:t>logic </a:t>
            </a:r>
            <a:r>
              <a:rPr lang="en-US" sz="1800" dirty="0" smtClean="0">
                <a:latin typeface="Courier New" pitchFamily="49" charset="0"/>
              </a:rPr>
              <a:t>[</a:t>
            </a:r>
            <a:r>
              <a:rPr lang="en-US" sz="1800" dirty="0">
                <a:latin typeface="Courier New" pitchFamily="49" charset="0"/>
              </a:rPr>
              <a:t>3:0] d, </a:t>
            </a:r>
          </a:p>
          <a:p>
            <a:r>
              <a:rPr lang="en-US" sz="1800" dirty="0">
                <a:latin typeface="Courier New" pitchFamily="49" charset="0"/>
              </a:rPr>
              <a:t>             output </a:t>
            </a:r>
            <a:r>
              <a:rPr lang="en-US" sz="1800" dirty="0" smtClean="0">
                <a:latin typeface="Courier New" pitchFamily="49" charset="0"/>
              </a:rPr>
              <a:t>logic [3:0</a:t>
            </a:r>
            <a:r>
              <a:rPr lang="en-US" sz="1800" dirty="0">
                <a:latin typeface="Courier New" pitchFamily="49" charset="0"/>
              </a:rPr>
              <a:t>] q);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</a:rPr>
              <a:t>always_latch</a:t>
            </a:r>
            <a:endParaRPr lang="en-US" sz="1800" dirty="0">
              <a:latin typeface="Courier New" pitchFamily="49" charset="0"/>
            </a:endParaRPr>
          </a:p>
          <a:p>
            <a:r>
              <a:rPr lang="en-US" sz="1800" dirty="0">
                <a:latin typeface="Courier New" pitchFamily="49" charset="0"/>
              </a:rPr>
              <a:t>    if (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 q &lt;= d;</a:t>
            </a: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1800" dirty="0" err="1">
                <a:latin typeface="Courier New" pitchFamily="49" charset="0"/>
              </a:rPr>
              <a:t>endmodule</a:t>
            </a:r>
            <a:endParaRPr lang="en-US" sz="2000" dirty="0">
              <a:latin typeface="Times New Roman" pitchFamily="18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endParaRPr lang="en-US" sz="1800" dirty="0">
              <a:latin typeface="Courier New" pitchFamily="49" charset="0"/>
            </a:endParaRPr>
          </a:p>
          <a:p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</a:rPr>
              <a:t>Warning</a:t>
            </a:r>
            <a:r>
              <a:rPr lang="en-US" sz="2000" dirty="0">
                <a:solidFill>
                  <a:schemeClr val="accent1"/>
                </a:solidFill>
                <a:latin typeface="Times New Roman" pitchFamily="18" charset="0"/>
              </a:rPr>
              <a:t>: </a:t>
            </a:r>
            <a:r>
              <a:rPr lang="en-US" sz="2000" dirty="0">
                <a:latin typeface="Times New Roman" pitchFamily="18" charset="0"/>
              </a:rPr>
              <a:t>We </a:t>
            </a:r>
            <a:r>
              <a:rPr lang="en-US" sz="2000" dirty="0" smtClean="0">
                <a:latin typeface="Times New Roman" pitchFamily="18" charset="0"/>
              </a:rPr>
              <a:t>don’t </a:t>
            </a:r>
            <a:r>
              <a:rPr lang="en-US" sz="2000" dirty="0">
                <a:latin typeface="Times New Roman" pitchFamily="18" charset="0"/>
              </a:rPr>
              <a:t>use latches </a:t>
            </a:r>
            <a:r>
              <a:rPr lang="en-US" sz="2000" dirty="0" smtClean="0">
                <a:latin typeface="Times New Roman" pitchFamily="18" charset="0"/>
              </a:rPr>
              <a:t>in this text. But </a:t>
            </a:r>
            <a:r>
              <a:rPr lang="en-US" sz="2000" dirty="0">
                <a:latin typeface="Times New Roman" pitchFamily="18" charset="0"/>
              </a:rPr>
              <a:t>you might write code that inadvertently implies a latch. </a:t>
            </a:r>
            <a:r>
              <a:rPr lang="en-US" sz="2000" dirty="0" smtClean="0">
                <a:latin typeface="Times New Roman" pitchFamily="18" charset="0"/>
              </a:rPr>
              <a:t>Check </a:t>
            </a:r>
            <a:r>
              <a:rPr lang="en-US" sz="2000" dirty="0">
                <a:latin typeface="Times New Roman" pitchFamily="18" charset="0"/>
              </a:rPr>
              <a:t>synthesized </a:t>
            </a:r>
            <a:r>
              <a:rPr lang="en-US" sz="2000" dirty="0" smtClean="0">
                <a:latin typeface="Times New Roman" pitchFamily="18" charset="0"/>
              </a:rPr>
              <a:t>hardware – if it </a:t>
            </a:r>
            <a:r>
              <a:rPr lang="en-US" sz="2000" dirty="0">
                <a:latin typeface="Times New Roman" pitchFamily="18" charset="0"/>
              </a:rPr>
              <a:t>has </a:t>
            </a:r>
            <a:r>
              <a:rPr lang="en-US" sz="2000" dirty="0" smtClean="0">
                <a:latin typeface="Times New Roman" pitchFamily="18" charset="0"/>
              </a:rPr>
              <a:t>latches</a:t>
            </a:r>
          </a:p>
          <a:p>
            <a:r>
              <a:rPr lang="en-US" sz="2000" dirty="0" smtClean="0">
                <a:latin typeface="Times New Roman" pitchFamily="18" charset="0"/>
              </a:rPr>
              <a:t>in </a:t>
            </a:r>
            <a:r>
              <a:rPr lang="en-US" sz="2000" dirty="0">
                <a:latin typeface="Times New Roman" pitchFamily="18" charset="0"/>
              </a:rPr>
              <a:t>it, </a:t>
            </a:r>
            <a:r>
              <a:rPr lang="en-US" sz="2000" dirty="0" smtClean="0">
                <a:latin typeface="Times New Roman" pitchFamily="18" charset="0"/>
              </a:rPr>
              <a:t>there’s </a:t>
            </a:r>
            <a:r>
              <a:rPr lang="en-US" sz="2000" dirty="0">
                <a:latin typeface="Times New Roman" pitchFamily="18" charset="0"/>
              </a:rPr>
              <a:t>an error.</a:t>
            </a:r>
          </a:p>
          <a:p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866308" name="Object 4"/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3739807"/>
              </p:ext>
            </p:extLst>
          </p:nvPr>
        </p:nvGraphicFramePr>
        <p:xfrm>
          <a:off x="2971800" y="3429000"/>
          <a:ext cx="543242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04" name="VISIO" r:id="rId6" imgW="2332800" imgH="648360" progId="Visio.Drawing.6">
                  <p:embed/>
                </p:oleObj>
              </mc:Choice>
              <mc:Fallback>
                <p:oleObj name="VISIO" r:id="rId6" imgW="2332800" imgH="648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429000"/>
                        <a:ext cx="5432425" cy="144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Latch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3627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673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Statements that must be inside </a:t>
            </a:r>
            <a:r>
              <a:rPr lang="en-US" sz="3200" dirty="0">
                <a:latin typeface="Courier New" pitchFamily="49" charset="0"/>
                <a:cs typeface="Arial" charset="0"/>
              </a:rPr>
              <a:t>always</a:t>
            </a:r>
            <a:r>
              <a:rPr lang="en-US" sz="3200" dirty="0">
                <a:latin typeface="Times New Roman" pitchFamily="18" charset="0"/>
                <a:cs typeface="Arial" charset="0"/>
              </a:rPr>
              <a:t> statements: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if</a:t>
            </a:r>
            <a:r>
              <a:rPr lang="en-US" sz="2600" dirty="0">
                <a:latin typeface="Times New Roman" pitchFamily="18" charset="0"/>
                <a:cs typeface="Arial" charset="0"/>
              </a:rPr>
              <a:t> / </a:t>
            </a:r>
            <a:r>
              <a:rPr lang="en-US" sz="2600" dirty="0">
                <a:latin typeface="Courier New" pitchFamily="49" charset="0"/>
                <a:cs typeface="Arial" charset="0"/>
              </a:rPr>
              <a:t>else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case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err="1" smtClean="0">
                <a:latin typeface="Courier New" pitchFamily="49" charset="0"/>
                <a:cs typeface="Arial" charset="0"/>
              </a:rPr>
              <a:t>casez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Behavioral Statements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0370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6835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// combinational logic using an always statement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gates(input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[3:0</a:t>
            </a:r>
            <a:r>
              <a:rPr lang="en-US" sz="1800" dirty="0">
                <a:latin typeface="Courier New" pitchFamily="49" charset="0"/>
                <a:cs typeface="Arial" charset="0"/>
              </a:rPr>
              <a:t>] a, b,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</a:t>
            </a:r>
            <a:r>
              <a:rPr lang="en-US" sz="1800" dirty="0">
                <a:latin typeface="Courier New" pitchFamily="49" charset="0"/>
                <a:cs typeface="Arial" charset="0"/>
              </a:rPr>
              <a:t>[3:0] y1, y2, y3, y4, y5);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always_comb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       // </a:t>
            </a:r>
            <a:r>
              <a:rPr lang="en-US" sz="1800" dirty="0">
                <a:latin typeface="Courier New" pitchFamily="49" charset="0"/>
                <a:cs typeface="Arial" charset="0"/>
              </a:rPr>
              <a:t>need begin/end because there is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begin            // more than one statement in always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y1 = a &amp; b;    // 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y2 = a | b;    // 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y3 = a ^ b;    // XOR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y4 = ~(a &amp; b); // NAND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y5 = ~(a | b); // NOR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end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000" dirty="0">
              <a:latin typeface="Courier New" pitchFamily="49" charset="0"/>
              <a:cs typeface="Arial" charset="0"/>
            </a:endParaRPr>
          </a:p>
          <a:p>
            <a:pPr indent="-342900"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This hardware could be described with assign statements using fewer lines of code, so it’s better to use assign statements in this case.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Combinational Logic using always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7159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6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066800"/>
            <a:ext cx="845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module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sevenseg</a:t>
            </a:r>
            <a:r>
              <a:rPr lang="en-US" sz="1500" dirty="0">
                <a:latin typeface="Courier New" pitchFamily="49" charset="0"/>
                <a:cs typeface="Arial" charset="0"/>
              </a:rPr>
              <a:t>(input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logic [</a:t>
            </a:r>
            <a:r>
              <a:rPr lang="en-US" sz="1500" dirty="0">
                <a:latin typeface="Courier New" pitchFamily="49" charset="0"/>
                <a:cs typeface="Arial" charset="0"/>
              </a:rPr>
              <a:t>3:0] data,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          output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logic [6:0</a:t>
            </a:r>
            <a:r>
              <a:rPr lang="en-US" sz="1500" dirty="0">
                <a:latin typeface="Courier New" pitchFamily="49" charset="0"/>
                <a:cs typeface="Arial" charset="0"/>
              </a:rPr>
              <a:t>] segments);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 smtClean="0">
                <a:latin typeface="Courier New" pitchFamily="49" charset="0"/>
                <a:cs typeface="Arial" charset="0"/>
              </a:rPr>
              <a:t>always_comb</a:t>
            </a:r>
            <a:endParaRPr lang="en-US" sz="1500" dirty="0" smtClean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case </a:t>
            </a:r>
            <a:r>
              <a:rPr lang="en-US" sz="1500" dirty="0">
                <a:latin typeface="Courier New" pitchFamily="49" charset="0"/>
                <a:cs typeface="Arial" charset="0"/>
              </a:rPr>
              <a:t>(data)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//               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</a:t>
            </a:r>
            <a:r>
              <a:rPr lang="en-US" sz="1500" dirty="0" err="1" smtClean="0">
                <a:latin typeface="Courier New" pitchFamily="49" charset="0"/>
                <a:cs typeface="Arial" charset="0"/>
              </a:rPr>
              <a:t>abc_defg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0: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7'b111_1110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1: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7'b011_0000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2: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7'b110_1101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3: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7'b111_1001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4: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7'b011_0011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5: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7'b101_1011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6: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7'b101_1111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7: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7'b111_0000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8: segments = 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7'b111_1111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9: segments = </a:t>
            </a:r>
            <a:r>
              <a:rPr lang="en-US" sz="1500" dirty="0" smtClean="0">
                <a:latin typeface="Courier New" pitchFamily="49" charset="0"/>
                <a:cs typeface="Arial" charset="0"/>
              </a:rPr>
              <a:t>      7'b111_0011</a:t>
            </a:r>
            <a:r>
              <a:rPr lang="en-US" sz="15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  default: segments = 7'b000_0000; </a:t>
            </a:r>
            <a:r>
              <a:rPr lang="en-US" sz="15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// required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endcase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 err="1">
                <a:latin typeface="Courier New" pitchFamily="49" charset="0"/>
                <a:cs typeface="Arial" charset="0"/>
              </a:rPr>
              <a:t>endmodule</a:t>
            </a: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Combinational Logic using case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8111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70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772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atin typeface="Courier New" pitchFamily="49" charset="0"/>
                <a:cs typeface="Arial" charset="0"/>
              </a:rPr>
              <a:t>case </a:t>
            </a:r>
            <a:r>
              <a:rPr lang="en-US" sz="2800" dirty="0">
                <a:latin typeface="Times New Roman" pitchFamily="18" charset="0"/>
                <a:cs typeface="Arial" charset="0"/>
              </a:rPr>
              <a:t>statement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implies </a:t>
            </a:r>
            <a:r>
              <a:rPr lang="en-US" sz="2800" dirty="0">
                <a:latin typeface="Times New Roman" pitchFamily="18" charset="0"/>
                <a:cs typeface="Arial" charset="0"/>
              </a:rPr>
              <a:t>combinational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logic </a:t>
            </a:r>
            <a:r>
              <a:rPr lang="en-US" sz="2800" b="1" dirty="0" smtClean="0">
                <a:latin typeface="Times New Roman" pitchFamily="18" charset="0"/>
                <a:cs typeface="Arial" charset="0"/>
              </a:rPr>
              <a:t>only if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all </a:t>
            </a:r>
            <a:r>
              <a:rPr lang="en-US" sz="2800" dirty="0">
                <a:latin typeface="Times New Roman" pitchFamily="18" charset="0"/>
                <a:cs typeface="Arial" charset="0"/>
              </a:rPr>
              <a:t>possible input combinations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described</a:t>
            </a:r>
            <a:endParaRPr lang="en-US" sz="28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Remember to use </a:t>
            </a:r>
            <a:r>
              <a:rPr lang="en-US" sz="2800" b="1" dirty="0" smtClean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default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statement</a:t>
            </a:r>
            <a:endParaRPr lang="en-US" sz="28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case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932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04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priority_casez</a:t>
            </a:r>
            <a:r>
              <a:rPr lang="en-US" sz="1800" dirty="0">
                <a:latin typeface="Courier New" pitchFamily="49" charset="0"/>
                <a:cs typeface="Arial" charset="0"/>
              </a:rPr>
              <a:t>(input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dirty="0" smtClean="0">
                <a:latin typeface="Courier New" pitchFamily="49" charset="0"/>
                <a:cs typeface="Arial" charset="0"/>
              </a:rPr>
              <a:t>logic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[</a:t>
            </a:r>
            <a:r>
              <a:rPr lang="en-US" sz="1800" dirty="0">
                <a:latin typeface="Courier New" pitchFamily="49" charset="0"/>
                <a:cs typeface="Arial" charset="0"/>
              </a:rPr>
              <a:t>3:0] a,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[3:0</a:t>
            </a:r>
            <a:r>
              <a:rPr lang="en-US" sz="1800" dirty="0">
                <a:latin typeface="Courier New" pitchFamily="49" charset="0"/>
                <a:cs typeface="Arial" charset="0"/>
              </a:rPr>
              <a:t>] y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);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always_comb</a:t>
            </a:r>
            <a:endParaRPr lang="en-US" sz="1800" dirty="0" smtClean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</a:t>
            </a:r>
            <a:r>
              <a:rPr lang="en-US" dirty="0" smtClean="0">
                <a:latin typeface="Courier New" pitchFamily="49" charset="0"/>
                <a:cs typeface="Arial" charset="0"/>
              </a:rPr>
              <a:t>  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casez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(a</a:t>
            </a:r>
            <a:r>
              <a:rPr lang="en-US" sz="1800" dirty="0">
                <a:latin typeface="Courier New" pitchFamily="49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4'b1???: y = 4'b1000;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// ? = don’t care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4'b01??: y = 4'b0100;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4'b001?: y = 4'b0010;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4'b0001: y = 4'b0001;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default: y = 4'b0000;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endcase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7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</a:p>
        </p:txBody>
      </p:sp>
      <p:pic>
        <p:nvPicPr>
          <p:cNvPr id="870405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24200"/>
            <a:ext cx="2635250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Combinational Logic using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casez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681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063014"/>
            <a:ext cx="8229600" cy="4525963"/>
          </a:xfrm>
        </p:spPr>
        <p:txBody>
          <a:bodyPr>
            <a:normAutofit/>
          </a:bodyPr>
          <a:lstStyle/>
          <a:p>
            <a:r>
              <a:rPr lang="en-US" sz="3000" dirty="0"/>
              <a:t>&lt;= is </a:t>
            </a:r>
            <a:r>
              <a:rPr lang="en-US" sz="3000" b="1" dirty="0" err="1" smtClean="0"/>
              <a:t>nonblocking</a:t>
            </a:r>
            <a:r>
              <a:rPr lang="en-US" sz="3000" dirty="0" smtClean="0"/>
              <a:t> assignment</a:t>
            </a:r>
            <a:endParaRPr lang="en-US" sz="3000" dirty="0"/>
          </a:p>
          <a:p>
            <a:pPr lvl="1"/>
            <a:r>
              <a:rPr lang="en-US" sz="2400" dirty="0"/>
              <a:t>Occurs simultaneously with others</a:t>
            </a:r>
          </a:p>
          <a:p>
            <a:r>
              <a:rPr lang="en-US" sz="3000" dirty="0"/>
              <a:t>= </a:t>
            </a:r>
            <a:r>
              <a:rPr lang="en-US" sz="3000" dirty="0" smtClean="0"/>
              <a:t>is </a:t>
            </a:r>
            <a:r>
              <a:rPr lang="en-US" sz="3000" b="1" dirty="0" smtClean="0"/>
              <a:t>blocking</a:t>
            </a:r>
            <a:r>
              <a:rPr lang="en-US" sz="3000" dirty="0" smtClean="0"/>
              <a:t> assignment</a:t>
            </a:r>
            <a:endParaRPr lang="en-US" sz="3000" dirty="0"/>
          </a:p>
          <a:p>
            <a:pPr lvl="1"/>
            <a:r>
              <a:rPr lang="en-US" sz="2400" dirty="0"/>
              <a:t>Occurs in </a:t>
            </a:r>
            <a:r>
              <a:rPr lang="en-US" sz="2400" dirty="0" smtClean="0"/>
              <a:t>order </a:t>
            </a:r>
            <a:r>
              <a:rPr lang="en-US" sz="2400" dirty="0"/>
              <a:t>it appears in </a:t>
            </a:r>
            <a:r>
              <a:rPr lang="en-US" sz="2400" dirty="0" smtClean="0"/>
              <a:t>file</a:t>
            </a:r>
            <a:endParaRPr lang="en-US" sz="2400" dirty="0"/>
          </a:p>
        </p:txBody>
      </p:sp>
      <p:pic>
        <p:nvPicPr>
          <p:cNvPr id="97075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15000"/>
            <a:ext cx="2332038" cy="75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0758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2971800"/>
            <a:ext cx="3733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// Good synchronizer using 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//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nonblocking</a:t>
            </a:r>
            <a:r>
              <a:rPr lang="en-US" sz="1400" dirty="0">
                <a:latin typeface="Courier10 BT" pitchFamily="49" charset="0"/>
                <a:cs typeface="Arial" charset="0"/>
              </a:rPr>
              <a:t> assignments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module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syncgood</a:t>
            </a:r>
            <a:r>
              <a:rPr lang="en-US" sz="1400" dirty="0">
                <a:latin typeface="Courier10 BT" pitchFamily="49" charset="0"/>
                <a:cs typeface="Arial" charset="0"/>
              </a:rPr>
              <a:t>(input 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</a:t>
            </a:r>
            <a:r>
              <a:rPr lang="en-US" sz="1400" dirty="0" err="1" smtClean="0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 input 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d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 output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q</a:t>
            </a:r>
            <a:r>
              <a:rPr lang="en-US" sz="1400" dirty="0">
                <a:latin typeface="Courier10 BT" pitchFamily="49" charset="0"/>
                <a:cs typeface="Arial" charset="0"/>
              </a:rPr>
              <a:t>);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n1</a:t>
            </a:r>
            <a:r>
              <a:rPr lang="en-US" sz="1400" dirty="0">
                <a:latin typeface="Courier10 BT" pitchFamily="49" charset="0"/>
                <a:cs typeface="Arial" charset="0"/>
              </a:rPr>
              <a:t>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err="1" smtClean="0">
                <a:latin typeface="Courier10 BT" pitchFamily="49" charset="0"/>
                <a:cs typeface="Arial" charset="0"/>
              </a:rPr>
              <a:t>always_ff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 </a:t>
            </a:r>
            <a:r>
              <a:rPr lang="en-US" sz="1400" dirty="0">
                <a:latin typeface="Courier10 BT" pitchFamily="49" charset="0"/>
                <a:cs typeface="Arial" charset="0"/>
              </a:rPr>
              <a:t>@(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posedge</a:t>
            </a:r>
            <a:r>
              <a:rPr lang="en-US" sz="1400" dirty="0">
                <a:latin typeface="Courier10 BT" pitchFamily="49" charset="0"/>
                <a:cs typeface="Arial" charset="0"/>
              </a:rPr>
              <a:t>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)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begin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n1 &lt;= d;  //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nonblocking</a:t>
            </a:r>
            <a:endParaRPr lang="en-US" sz="1400" dirty="0">
              <a:latin typeface="Courier10 BT" pitchFamily="49" charset="0"/>
              <a:cs typeface="Arial" charset="0"/>
            </a:endParaRP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q  &lt;= n1; //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nonblocking</a:t>
            </a:r>
            <a:endParaRPr lang="en-US" sz="1400" dirty="0">
              <a:latin typeface="Courier10 BT" pitchFamily="49" charset="0"/>
              <a:cs typeface="Arial" charset="0"/>
            </a:endParaRP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end</a:t>
            </a:r>
          </a:p>
          <a:p>
            <a:pPr marL="342900" indent="-342900"/>
            <a:r>
              <a:rPr lang="en-US" sz="1400" dirty="0" err="1">
                <a:latin typeface="Courier10 BT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pic>
        <p:nvPicPr>
          <p:cNvPr id="970759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562600"/>
            <a:ext cx="2286000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0760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6800" y="2971800"/>
            <a:ext cx="3657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// Bad synchronizer using 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// blocking assignments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module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syncbad</a:t>
            </a:r>
            <a:r>
              <a:rPr lang="en-US" sz="1400" dirty="0">
                <a:latin typeface="Courier10 BT" pitchFamily="49" charset="0"/>
                <a:cs typeface="Arial" charset="0"/>
              </a:rPr>
              <a:t>(input logic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err="1" smtClean="0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input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 logic d</a:t>
            </a:r>
            <a:r>
              <a:rPr lang="en-US" sz="1400" dirty="0">
                <a:latin typeface="Courier10 BT" pitchFamily="49" charset="0"/>
                <a:cs typeface="Arial" charset="0"/>
              </a:rPr>
              <a:t>,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         output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q</a:t>
            </a:r>
            <a:r>
              <a:rPr lang="en-US" sz="1400" dirty="0">
                <a:latin typeface="Courier10 BT" pitchFamily="49" charset="0"/>
                <a:cs typeface="Arial" charset="0"/>
              </a:rPr>
              <a:t>);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logic n1</a:t>
            </a:r>
            <a:r>
              <a:rPr lang="en-US" sz="1400" dirty="0">
                <a:latin typeface="Courier10 BT" pitchFamily="49" charset="0"/>
                <a:cs typeface="Arial" charset="0"/>
              </a:rPr>
              <a:t>;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</a:t>
            </a:r>
            <a:r>
              <a:rPr lang="en-US" sz="1400" dirty="0" err="1" smtClean="0">
                <a:latin typeface="Courier10 BT" pitchFamily="49" charset="0"/>
                <a:cs typeface="Arial" charset="0"/>
              </a:rPr>
              <a:t>always_ff</a:t>
            </a:r>
            <a:r>
              <a:rPr lang="en-US" sz="1400" dirty="0" smtClean="0">
                <a:latin typeface="Courier10 BT" pitchFamily="49" charset="0"/>
                <a:cs typeface="Arial" charset="0"/>
              </a:rPr>
              <a:t> </a:t>
            </a:r>
            <a:r>
              <a:rPr lang="en-US" sz="1400" dirty="0">
                <a:latin typeface="Courier10 BT" pitchFamily="49" charset="0"/>
                <a:cs typeface="Arial" charset="0"/>
              </a:rPr>
              <a:t>@(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posedge</a:t>
            </a:r>
            <a:r>
              <a:rPr lang="en-US" sz="1400" dirty="0">
                <a:latin typeface="Courier10 BT" pitchFamily="49" charset="0"/>
                <a:cs typeface="Arial" charset="0"/>
              </a:rPr>
              <a:t> </a:t>
            </a:r>
            <a:r>
              <a:rPr lang="en-US" sz="1400" dirty="0" err="1">
                <a:latin typeface="Courier10 BT" pitchFamily="49" charset="0"/>
                <a:cs typeface="Arial" charset="0"/>
              </a:rPr>
              <a:t>clk</a:t>
            </a:r>
            <a:r>
              <a:rPr lang="en-US" sz="1400" dirty="0">
                <a:latin typeface="Courier10 BT" pitchFamily="49" charset="0"/>
                <a:cs typeface="Arial" charset="0"/>
              </a:rPr>
              <a:t>)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begin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n1 = d;  // blocking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  q  = n1; // blocking</a:t>
            </a:r>
          </a:p>
          <a:p>
            <a:pPr marL="342900" indent="-342900"/>
            <a:r>
              <a:rPr lang="en-US" sz="1400" dirty="0">
                <a:latin typeface="Courier10 BT" pitchFamily="49" charset="0"/>
                <a:cs typeface="Arial" charset="0"/>
              </a:rPr>
              <a:t>    end</a:t>
            </a:r>
          </a:p>
          <a:p>
            <a:pPr marL="342900" indent="-342900"/>
            <a:r>
              <a:rPr lang="en-US" sz="1400" dirty="0" err="1">
                <a:latin typeface="Courier10 BT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Blocking vs. 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Nonblocking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Assignment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8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3959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620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Simulation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Inputs applied </a:t>
            </a:r>
            <a:r>
              <a:rPr lang="en-US" sz="2200" dirty="0">
                <a:latin typeface="Times New Roman" pitchFamily="18" charset="0"/>
                <a:cs typeface="Arial" charset="0"/>
              </a:rPr>
              <a:t>to 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circuit</a:t>
            </a:r>
            <a:endParaRPr lang="en-US" sz="2200" i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Outputs checked for correctness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Millions of dollars saved by debugging in simulation instead of hardware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Synthesis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Transforms HDL code into a </a:t>
            </a:r>
            <a:r>
              <a:rPr lang="en-US" sz="2200" i="1" dirty="0" err="1">
                <a:latin typeface="Times New Roman" pitchFamily="18" charset="0"/>
                <a:cs typeface="Arial" charset="0"/>
              </a:rPr>
              <a:t>netlist</a:t>
            </a:r>
            <a:r>
              <a:rPr lang="en-US" sz="2200" dirty="0">
                <a:latin typeface="Times New Roman" pitchFamily="18" charset="0"/>
                <a:cs typeface="Arial" charset="0"/>
              </a:rPr>
              <a:t> describing the hardware (i.e., a list of gates and the wires connecting them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1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IMPORTANT: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When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using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an HDL,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think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of the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hardware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 the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HDL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should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produce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HDL to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4394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14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066800"/>
            <a:ext cx="7467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Arial" charset="0"/>
              </a:rPr>
              <a:t>Synchronous sequential logic: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u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se </a:t>
            </a:r>
            <a:r>
              <a:rPr lang="en-US" sz="24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always_ff</a:t>
            </a:r>
            <a:r>
              <a:rPr lang="en-US" sz="24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@(</a:t>
            </a:r>
            <a:r>
              <a:rPr lang="en-US" sz="2400" b="1" dirty="0" err="1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posedge</a:t>
            </a: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clk</a:t>
            </a: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dirty="0">
                <a:latin typeface="Times New Roman" pitchFamily="18" charset="0"/>
                <a:cs typeface="Arial" charset="0"/>
              </a:rPr>
              <a:t>and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nonblocking</a:t>
            </a:r>
            <a:r>
              <a:rPr lang="en-US" sz="2400" dirty="0">
                <a:latin typeface="Times New Roman" pitchFamily="18" charset="0"/>
                <a:cs typeface="Arial" charset="0"/>
              </a:rPr>
              <a:t> assignments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&lt;=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   </a:t>
            </a:r>
          </a:p>
          <a:p>
            <a:pPr>
              <a:spcBef>
                <a:spcPct val="20000"/>
              </a:spcBef>
            </a:pPr>
            <a:r>
              <a:rPr lang="en-US" dirty="0">
                <a:latin typeface="Courier New" pitchFamily="49" charset="0"/>
                <a:cs typeface="Arial" charset="0"/>
              </a:rPr>
              <a:t> </a:t>
            </a:r>
            <a:r>
              <a:rPr lang="en-US" dirty="0" smtClean="0">
                <a:latin typeface="Courier New" pitchFamily="49" charset="0"/>
                <a:cs typeface="Arial" charset="0"/>
              </a:rPr>
              <a:t>       </a:t>
            </a:r>
            <a:r>
              <a:rPr lang="en-US" sz="1800" dirty="0" err="1" smtClean="0">
                <a:latin typeface="Courier New" pitchFamily="49" charset="0"/>
                <a:cs typeface="Arial" charset="0"/>
              </a:rPr>
              <a:t>always_ff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sz="1800" dirty="0">
                <a:latin typeface="Courier New" pitchFamily="49" charset="0"/>
                <a:cs typeface="Arial" charset="0"/>
              </a:rPr>
              <a:t>@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posedge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clk</a:t>
            </a:r>
            <a:r>
              <a:rPr lang="en-US" sz="1800" dirty="0">
                <a:latin typeface="Courier New" pitchFamily="49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		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  q </a:t>
            </a:r>
            <a:r>
              <a:rPr lang="en-US" sz="1800" dirty="0">
                <a:latin typeface="Courier New" pitchFamily="49" charset="0"/>
                <a:cs typeface="Arial" charset="0"/>
              </a:rPr>
              <a:t>&lt;= d; //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nonblocking</a:t>
            </a: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Arial" charset="0"/>
              </a:rPr>
              <a:t>Simple combinational logic: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use </a:t>
            </a:r>
            <a:r>
              <a:rPr lang="en-US" sz="2400" dirty="0">
                <a:latin typeface="Times New Roman" pitchFamily="18" charset="0"/>
                <a:cs typeface="Arial" charset="0"/>
              </a:rPr>
              <a:t>continuous assignments (</a:t>
            </a:r>
            <a:r>
              <a:rPr lang="en-US" sz="24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assign…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</a:p>
          <a:p>
            <a:pPr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        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 </a:t>
            </a:r>
            <a:r>
              <a:rPr lang="en-US" sz="1800" dirty="0">
                <a:latin typeface="Courier New" pitchFamily="49" charset="0"/>
                <a:cs typeface="Arial" charset="0"/>
              </a:rPr>
              <a:t>assign y = a &amp; b; </a:t>
            </a:r>
          </a:p>
          <a:p>
            <a:pPr marL="342900" indent="-342900">
              <a:spcBef>
                <a:spcPct val="20000"/>
              </a:spcBef>
            </a:pPr>
            <a:endParaRPr lang="en-US" sz="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Arial" charset="0"/>
              </a:rPr>
              <a:t>More complicated combinational logic: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use </a:t>
            </a:r>
            <a:r>
              <a:rPr lang="en-US" sz="2400" b="1" dirty="0" err="1" smtClean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always_comb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and blocking assignments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</a:p>
          <a:p>
            <a:pPr>
              <a:spcBef>
                <a:spcPct val="20000"/>
              </a:spcBef>
            </a:pPr>
            <a:endParaRPr lang="en-US" sz="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Assign a signal </a:t>
            </a:r>
            <a:r>
              <a:rPr lang="en-US" sz="2400" dirty="0">
                <a:latin typeface="Times New Roman" pitchFamily="18" charset="0"/>
                <a:cs typeface="Arial" charset="0"/>
              </a:rPr>
              <a:t>in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only one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Courier New" pitchFamily="49" charset="0"/>
                <a:cs typeface="Arial" charset="0"/>
              </a:rPr>
              <a:t>always</a:t>
            </a:r>
            <a:r>
              <a:rPr lang="en-US" sz="2400" dirty="0">
                <a:latin typeface="Times New Roman" pitchFamily="18" charset="0"/>
                <a:cs typeface="Arial" charset="0"/>
              </a:rPr>
              <a:t> statement or continuous assignment statement.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Rules for Signal Assignment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1733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72452" name="Object 4"/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53196340"/>
              </p:ext>
            </p:extLst>
          </p:nvPr>
        </p:nvGraphicFramePr>
        <p:xfrm>
          <a:off x="1066800" y="3505200"/>
          <a:ext cx="77724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27" name="VISIO" r:id="rId7" imgW="2606760" imgH="574560" progId="Visio.Drawing.6">
                  <p:embed/>
                </p:oleObj>
              </mc:Choice>
              <mc:Fallback>
                <p:oleObj name="VISIO" r:id="rId7" imgW="2606760" imgH="574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505200"/>
                        <a:ext cx="777240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245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6269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Three blocks: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next state logic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state register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output logic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Finite State Machines (FSMs)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7665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7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05000" y="1219200"/>
            <a:ext cx="6400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The double circle indicates the reset state</a:t>
            </a:r>
          </a:p>
        </p:txBody>
      </p:sp>
      <p:sp>
        <p:nvSpPr>
          <p:cNvPr id="8734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73476" name="Object 4"/>
          <p:cNvGraphicFramePr>
            <a:graphicFrameLocks noGrp="1" noChangeAspect="1"/>
          </p:cNvGraphicFramePr>
          <p:nvPr>
            <p:ph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32429735"/>
              </p:ext>
            </p:extLst>
          </p:nvPr>
        </p:nvGraphicFramePr>
        <p:xfrm>
          <a:off x="2425700" y="1254369"/>
          <a:ext cx="3987800" cy="422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51" name="VISIO" r:id="rId7" imgW="1072440" imgH="1189800" progId="Visio.Drawing.6">
                  <p:embed/>
                </p:oleObj>
              </mc:Choice>
              <mc:Fallback>
                <p:oleObj name="VISIO" r:id="rId7" imgW="1072440" imgH="1189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1254369"/>
                        <a:ext cx="3987800" cy="422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FSM Example: Divide by 3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4310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4500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19200"/>
            <a:ext cx="5257800" cy="5181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module divideby3FSM (input  </a:t>
            </a:r>
            <a:r>
              <a:rPr lang="en-US" sz="1200" dirty="0" smtClean="0">
                <a:latin typeface="Courier10 BT" pitchFamily="49" charset="0"/>
              </a:rPr>
              <a:t>logic </a:t>
            </a:r>
            <a:r>
              <a:rPr lang="en-US" sz="1200" dirty="0" err="1" smtClean="0">
                <a:latin typeface="Courier10 BT" pitchFamily="49" charset="0"/>
              </a:rPr>
              <a:t>clk</a:t>
            </a:r>
            <a:r>
              <a:rPr lang="en-US" sz="1200" dirty="0">
                <a:latin typeface="Courier10 BT" pitchFamily="49" charset="0"/>
              </a:rPr>
              <a:t>, 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            input  </a:t>
            </a:r>
            <a:r>
              <a:rPr lang="en-US" sz="1200" dirty="0" smtClean="0">
                <a:latin typeface="Courier10 BT" pitchFamily="49" charset="0"/>
              </a:rPr>
              <a:t>logic reset</a:t>
            </a:r>
            <a:r>
              <a:rPr lang="en-US" sz="1200" dirty="0">
                <a:latin typeface="Courier10 BT" pitchFamily="49" charset="0"/>
              </a:rPr>
              <a:t>, 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            output </a:t>
            </a:r>
            <a:r>
              <a:rPr lang="en-US" sz="1200" dirty="0" smtClean="0">
                <a:latin typeface="Courier10 BT" pitchFamily="49" charset="0"/>
              </a:rPr>
              <a:t>logic q</a:t>
            </a:r>
            <a:r>
              <a:rPr lang="en-US" sz="1200" dirty="0">
                <a:latin typeface="Courier10 BT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logic [1:0] {S0, S1, S2}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200" dirty="0" err="1" smtClean="0">
                <a:latin typeface="Courier New" pitchFamily="49" charset="0"/>
                <a:cs typeface="Courier New" pitchFamily="49" charset="0"/>
              </a:rPr>
              <a:t>statetype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[1:0] state,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nextstate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dirty="0" smtClean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200" b="1" dirty="0" smtClean="0">
                <a:solidFill>
                  <a:schemeClr val="accent1"/>
                </a:solidFill>
                <a:latin typeface="Courier10 BT" pitchFamily="49" charset="0"/>
              </a:rPr>
              <a:t>// </a:t>
            </a:r>
            <a:r>
              <a:rPr lang="en-US" sz="1200" b="1" dirty="0">
                <a:solidFill>
                  <a:schemeClr val="accent1"/>
                </a:solidFill>
                <a:latin typeface="Courier10 BT" pitchFamily="49" charset="0"/>
              </a:rPr>
              <a:t>state register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</a:t>
            </a:r>
            <a:r>
              <a:rPr lang="en-US" sz="1200" dirty="0" err="1" smtClean="0">
                <a:latin typeface="Courier10 BT" pitchFamily="49" charset="0"/>
              </a:rPr>
              <a:t>always_ff</a:t>
            </a:r>
            <a:r>
              <a:rPr lang="en-US" sz="1200" dirty="0" smtClean="0">
                <a:latin typeface="Courier10 BT" pitchFamily="49" charset="0"/>
              </a:rPr>
              <a:t> </a:t>
            </a:r>
            <a:r>
              <a:rPr lang="en-US" sz="1200" dirty="0">
                <a:latin typeface="Courier10 BT" pitchFamily="49" charset="0"/>
              </a:rPr>
              <a:t>@ (</a:t>
            </a:r>
            <a:r>
              <a:rPr lang="en-US" sz="1200" dirty="0" err="1">
                <a:latin typeface="Courier10 BT" pitchFamily="49" charset="0"/>
              </a:rPr>
              <a:t>posedge</a:t>
            </a:r>
            <a:r>
              <a:rPr lang="en-US" sz="1200" dirty="0">
                <a:latin typeface="Courier10 BT" pitchFamily="49" charset="0"/>
              </a:rPr>
              <a:t> </a:t>
            </a:r>
            <a:r>
              <a:rPr lang="en-US" sz="1200" dirty="0" err="1">
                <a:latin typeface="Courier10 BT" pitchFamily="49" charset="0"/>
              </a:rPr>
              <a:t>clk</a:t>
            </a:r>
            <a:r>
              <a:rPr lang="en-US" sz="1200" dirty="0">
                <a:latin typeface="Courier10 BT" pitchFamily="49" charset="0"/>
              </a:rPr>
              <a:t>, </a:t>
            </a:r>
            <a:r>
              <a:rPr lang="en-US" sz="1200" dirty="0" err="1">
                <a:latin typeface="Courier10 BT" pitchFamily="49" charset="0"/>
              </a:rPr>
              <a:t>posedge</a:t>
            </a:r>
            <a:r>
              <a:rPr lang="en-US" sz="1200" dirty="0">
                <a:latin typeface="Courier10 BT" pitchFamily="49" charset="0"/>
              </a:rPr>
              <a:t> reset)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if (reset) state &lt;= S0;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else       state &lt;= </a:t>
            </a:r>
            <a:r>
              <a:rPr lang="en-US" sz="1200" dirty="0" err="1">
                <a:latin typeface="Courier10 BT" pitchFamily="49" charset="0"/>
              </a:rPr>
              <a:t>nextstate</a:t>
            </a:r>
            <a:r>
              <a:rPr lang="en-US" sz="1200" dirty="0" smtClean="0">
                <a:latin typeface="Courier10 BT" pitchFamily="49" charset="0"/>
              </a:rPr>
              <a:t>;</a:t>
            </a:r>
          </a:p>
          <a:p>
            <a:pPr>
              <a:buFontTx/>
              <a:buNone/>
            </a:pPr>
            <a:endParaRPr lang="en-US" sz="12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</a:t>
            </a:r>
            <a:r>
              <a:rPr lang="en-US" sz="1200" dirty="0" smtClean="0">
                <a:latin typeface="Courier10 BT" pitchFamily="49" charset="0"/>
              </a:rPr>
              <a:t>  </a:t>
            </a:r>
            <a:r>
              <a:rPr lang="en-US" sz="1200" b="1" dirty="0" smtClean="0">
                <a:solidFill>
                  <a:schemeClr val="accent1"/>
                </a:solidFill>
                <a:latin typeface="Courier10 BT" pitchFamily="49" charset="0"/>
              </a:rPr>
              <a:t>// </a:t>
            </a:r>
            <a:r>
              <a:rPr lang="en-US" sz="1200" b="1" dirty="0">
                <a:solidFill>
                  <a:schemeClr val="accent1"/>
                </a:solidFill>
                <a:latin typeface="Courier10 BT" pitchFamily="49" charset="0"/>
              </a:rPr>
              <a:t>next state logic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</a:t>
            </a:r>
            <a:r>
              <a:rPr lang="en-US" sz="1200" dirty="0" err="1" smtClean="0">
                <a:latin typeface="Courier10 BT" pitchFamily="49" charset="0"/>
              </a:rPr>
              <a:t>always_comb</a:t>
            </a:r>
            <a:endParaRPr lang="en-US" sz="12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case (state)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S0:      </a:t>
            </a:r>
            <a:r>
              <a:rPr lang="en-US" sz="1200" dirty="0" err="1">
                <a:latin typeface="Courier10 BT" pitchFamily="49" charset="0"/>
              </a:rPr>
              <a:t>nextstate</a:t>
            </a:r>
            <a:r>
              <a:rPr lang="en-US" sz="1200" dirty="0">
                <a:latin typeface="Courier10 BT" pitchFamily="49" charset="0"/>
              </a:rPr>
              <a:t> = S1;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S1:      </a:t>
            </a:r>
            <a:r>
              <a:rPr lang="en-US" sz="1200" dirty="0" err="1">
                <a:latin typeface="Courier10 BT" pitchFamily="49" charset="0"/>
              </a:rPr>
              <a:t>nextstate</a:t>
            </a:r>
            <a:r>
              <a:rPr lang="en-US" sz="1200" dirty="0">
                <a:latin typeface="Courier10 BT" pitchFamily="49" charset="0"/>
              </a:rPr>
              <a:t> = S2;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S2:      </a:t>
            </a:r>
            <a:r>
              <a:rPr lang="en-US" sz="1200" dirty="0" err="1">
                <a:latin typeface="Courier10 BT" pitchFamily="49" charset="0"/>
              </a:rPr>
              <a:t>nextstate</a:t>
            </a:r>
            <a:r>
              <a:rPr lang="en-US" sz="1200" dirty="0">
                <a:latin typeface="Courier10 BT" pitchFamily="49" charset="0"/>
              </a:rPr>
              <a:t> = S0;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   default: </a:t>
            </a:r>
            <a:r>
              <a:rPr lang="en-US" sz="1200" dirty="0" err="1">
                <a:latin typeface="Courier10 BT" pitchFamily="49" charset="0"/>
              </a:rPr>
              <a:t>nextstate</a:t>
            </a:r>
            <a:r>
              <a:rPr lang="en-US" sz="1200" dirty="0">
                <a:latin typeface="Courier10 BT" pitchFamily="49" charset="0"/>
              </a:rPr>
              <a:t> = S0;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   </a:t>
            </a:r>
            <a:r>
              <a:rPr lang="en-US" sz="1200" dirty="0" err="1">
                <a:latin typeface="Courier10 BT" pitchFamily="49" charset="0"/>
              </a:rPr>
              <a:t>endcase</a:t>
            </a:r>
            <a:endParaRPr lang="en-US" sz="1200" dirty="0">
              <a:latin typeface="Courier10 BT" pitchFamily="49" charset="0"/>
            </a:endParaRPr>
          </a:p>
          <a:p>
            <a:pPr>
              <a:buFontTx/>
              <a:buNone/>
            </a:pPr>
            <a:endParaRPr lang="en-US" sz="1200" dirty="0" smtClean="0">
              <a:solidFill>
                <a:schemeClr val="accent2"/>
              </a:solidFill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200" dirty="0" smtClean="0">
                <a:solidFill>
                  <a:schemeClr val="accent2"/>
                </a:solidFill>
                <a:latin typeface="Courier10 BT" pitchFamily="49" charset="0"/>
              </a:rPr>
              <a:t>   </a:t>
            </a:r>
            <a:r>
              <a:rPr lang="en-US" sz="1200" b="1" dirty="0">
                <a:solidFill>
                  <a:schemeClr val="accent1"/>
                </a:solidFill>
                <a:latin typeface="Courier10 BT" pitchFamily="49" charset="0"/>
              </a:rPr>
              <a:t>// output logic</a:t>
            </a:r>
          </a:p>
          <a:p>
            <a:pPr>
              <a:buFontTx/>
              <a:buNone/>
            </a:pPr>
            <a:r>
              <a:rPr lang="en-US" sz="1200" dirty="0">
                <a:latin typeface="Courier10 BT" pitchFamily="49" charset="0"/>
              </a:rPr>
              <a:t>   assign q = (state == S0);</a:t>
            </a:r>
          </a:p>
          <a:p>
            <a:pPr>
              <a:buFontTx/>
              <a:buNone/>
            </a:pPr>
            <a:r>
              <a:rPr lang="en-US" sz="1200" dirty="0" err="1">
                <a:latin typeface="Courier10 BT" pitchFamily="49" charset="0"/>
              </a:rPr>
              <a:t>endmodule</a:t>
            </a:r>
            <a:r>
              <a:rPr lang="en-US" sz="1200" dirty="0">
                <a:latin typeface="Courier10 BT" pitchFamily="49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FSM in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6075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5524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400" b="1" dirty="0">
                <a:solidFill>
                  <a:schemeClr val="accent1"/>
                </a:solidFill>
              </a:rPr>
              <a:t>2:1 mux: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mux2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#(parameter width = 8)  // name and default value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(input  </a:t>
            </a:r>
            <a:r>
              <a:rPr lang="en-US" sz="1800" dirty="0" smtClean="0">
                <a:latin typeface="Courier New" pitchFamily="49" charset="0"/>
              </a:rPr>
              <a:t>logic [width-1:0</a:t>
            </a:r>
            <a:r>
              <a:rPr lang="en-US" sz="1800" dirty="0">
                <a:latin typeface="Courier New" pitchFamily="49" charset="0"/>
              </a:rPr>
              <a:t>] d0, d1,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input  </a:t>
            </a:r>
            <a:r>
              <a:rPr lang="en-US" sz="1800" dirty="0" smtClean="0">
                <a:latin typeface="Courier New" pitchFamily="49" charset="0"/>
              </a:rPr>
              <a:t>logic             </a:t>
            </a:r>
            <a:r>
              <a:rPr lang="en-US" sz="1800" dirty="0">
                <a:latin typeface="Courier New" pitchFamily="49" charset="0"/>
              </a:rPr>
              <a:t>s,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output </a:t>
            </a:r>
            <a:r>
              <a:rPr lang="en-US" sz="1800" dirty="0" smtClean="0">
                <a:latin typeface="Courier New" pitchFamily="49" charset="0"/>
              </a:rPr>
              <a:t>logic [width-1:0</a:t>
            </a:r>
            <a:r>
              <a:rPr lang="en-US" sz="1800" dirty="0">
                <a:latin typeface="Courier New" pitchFamily="49" charset="0"/>
              </a:rPr>
              <a:t>]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assign y = s ? d1 : d0; 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r>
              <a:rPr lang="en-US" sz="1800" dirty="0">
                <a:latin typeface="Courier New" pitchFamily="49" charset="0"/>
              </a:rPr>
              <a:t> 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solidFill>
                  <a:schemeClr val="accent1"/>
                </a:solidFill>
              </a:rPr>
              <a:t>Instance with 8-bit bus width (uses default):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mux2 </a:t>
            </a:r>
            <a:r>
              <a:rPr lang="en-US" sz="1800" dirty="0" err="1" smtClean="0">
                <a:latin typeface="Courier New" pitchFamily="49" charset="0"/>
              </a:rPr>
              <a:t>myMux</a:t>
            </a:r>
            <a:r>
              <a:rPr lang="en-US" sz="1800" dirty="0" smtClean="0">
                <a:latin typeface="Courier New" pitchFamily="49" charset="0"/>
              </a:rPr>
              <a:t>(d0</a:t>
            </a:r>
            <a:r>
              <a:rPr lang="en-US" sz="1800" dirty="0">
                <a:latin typeface="Courier New" pitchFamily="49" charset="0"/>
              </a:rPr>
              <a:t>, d1, s, out);</a:t>
            </a:r>
            <a:endParaRPr lang="en-US" dirty="0"/>
          </a:p>
          <a:p>
            <a:pPr>
              <a:buFontTx/>
              <a:buNone/>
            </a:pPr>
            <a:endParaRPr lang="en-US" sz="1400" dirty="0"/>
          </a:p>
          <a:p>
            <a:pPr>
              <a:buFontTx/>
              <a:buNone/>
            </a:pPr>
            <a:r>
              <a:rPr lang="en-US" sz="2400" b="1" dirty="0">
                <a:solidFill>
                  <a:schemeClr val="accent1"/>
                </a:solidFill>
              </a:rPr>
              <a:t>Instance with 12-bit bus width: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mux2 #(12) </a:t>
            </a:r>
            <a:r>
              <a:rPr lang="en-US" sz="1800" dirty="0" err="1">
                <a:latin typeface="Courier New" pitchFamily="49" charset="0"/>
              </a:rPr>
              <a:t>lowmux</a:t>
            </a:r>
            <a:r>
              <a:rPr lang="en-US" sz="1800" dirty="0">
                <a:latin typeface="Courier New" pitchFamily="49" charset="0"/>
              </a:rPr>
              <a:t>(d0, d1, s, out);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Parameterized Modules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3739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9076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19200"/>
            <a:ext cx="7772400" cy="5181600"/>
          </a:xfrm>
        </p:spPr>
        <p:txBody>
          <a:bodyPr/>
          <a:lstStyle/>
          <a:p>
            <a:r>
              <a:rPr lang="en-US" dirty="0" smtClean="0"/>
              <a:t>HDL that tests another module: </a:t>
            </a:r>
            <a:r>
              <a:rPr lang="en-US" i="1" dirty="0"/>
              <a:t>device under test</a:t>
            </a:r>
            <a:r>
              <a:rPr lang="en-US" dirty="0"/>
              <a:t> (</a:t>
            </a:r>
            <a:r>
              <a:rPr lang="en-US" dirty="0" err="1"/>
              <a:t>dut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Not </a:t>
            </a:r>
            <a:r>
              <a:rPr lang="en-US" dirty="0" err="1"/>
              <a:t>synthesizeable</a:t>
            </a:r>
            <a:endParaRPr lang="en-US" dirty="0"/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dirty="0" smtClean="0"/>
              <a:t>Simple</a:t>
            </a:r>
            <a:endParaRPr lang="en-US" dirty="0"/>
          </a:p>
          <a:p>
            <a:pPr lvl="1"/>
            <a:r>
              <a:rPr lang="en-US" dirty="0" smtClean="0"/>
              <a:t>Self-checking</a:t>
            </a:r>
            <a:endParaRPr lang="en-US" dirty="0"/>
          </a:p>
          <a:p>
            <a:pPr lvl="1"/>
            <a:r>
              <a:rPr lang="en-US" dirty="0"/>
              <a:t>Self-checking </a:t>
            </a:r>
            <a:r>
              <a:rPr lang="en-US" dirty="0" smtClean="0"/>
              <a:t>with </a:t>
            </a:r>
            <a:r>
              <a:rPr lang="en-US" dirty="0" err="1"/>
              <a:t>testvectors</a:t>
            </a:r>
            <a:r>
              <a:rPr lang="en-US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83316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8052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Write </a:t>
            </a:r>
            <a:r>
              <a:rPr lang="en-US" dirty="0" err="1" smtClean="0"/>
              <a:t>SystemVerilog</a:t>
            </a:r>
            <a:r>
              <a:rPr lang="en-US" dirty="0" smtClean="0"/>
              <a:t> </a:t>
            </a:r>
            <a:r>
              <a:rPr lang="en-US" dirty="0"/>
              <a:t>code to implement the </a:t>
            </a:r>
            <a:r>
              <a:rPr lang="en-US" dirty="0" smtClean="0"/>
              <a:t>following function </a:t>
            </a:r>
            <a:r>
              <a:rPr lang="en-US" dirty="0"/>
              <a:t>in hardware: </a:t>
            </a:r>
          </a:p>
          <a:p>
            <a:pPr>
              <a:buFontTx/>
              <a:buNone/>
            </a:pPr>
            <a:r>
              <a:rPr lang="en-US" dirty="0"/>
              <a:t>			</a:t>
            </a:r>
            <a:r>
              <a:rPr lang="en-US" sz="2600" dirty="0">
                <a:latin typeface="Courier New" pitchFamily="49" charset="0"/>
              </a:rPr>
              <a:t>y = </a:t>
            </a:r>
            <a:r>
              <a:rPr lang="en-US" sz="2600" dirty="0" err="1">
                <a:latin typeface="Courier New" pitchFamily="49" charset="0"/>
              </a:rPr>
              <a:t>bc</a:t>
            </a:r>
            <a:r>
              <a:rPr lang="en-US" sz="2600" dirty="0">
                <a:latin typeface="Courier New" pitchFamily="49" charset="0"/>
              </a:rPr>
              <a:t> + </a:t>
            </a:r>
            <a:r>
              <a:rPr lang="en-US" sz="2600" dirty="0" err="1">
                <a:latin typeface="Courier New" pitchFamily="49" charset="0"/>
              </a:rPr>
              <a:t>ab</a:t>
            </a:r>
            <a:endParaRPr lang="en-US" sz="2600" dirty="0">
              <a:latin typeface="Courier New" pitchFamily="49" charset="0"/>
            </a:endParaRPr>
          </a:p>
          <a:p>
            <a:r>
              <a:rPr lang="en-US" dirty="0"/>
              <a:t>Name the module </a:t>
            </a:r>
            <a:r>
              <a:rPr lang="en-US" dirty="0" err="1">
                <a:latin typeface="Courier New" pitchFamily="49" charset="0"/>
              </a:rPr>
              <a:t>sillyfunction</a:t>
            </a:r>
            <a:endParaRPr lang="en-US" dirty="0"/>
          </a:p>
        </p:txBody>
      </p:sp>
      <p:sp>
        <p:nvSpPr>
          <p:cNvPr id="898053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5814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805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8862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805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00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4348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8052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/>
              <a:t>Write </a:t>
            </a:r>
            <a:r>
              <a:rPr lang="en-US" dirty="0" err="1" smtClean="0"/>
              <a:t>SystemVerilog</a:t>
            </a:r>
            <a:r>
              <a:rPr lang="en-US" dirty="0" smtClean="0"/>
              <a:t> </a:t>
            </a:r>
            <a:r>
              <a:rPr lang="en-US" dirty="0"/>
              <a:t>code to implement the </a:t>
            </a:r>
            <a:r>
              <a:rPr lang="en-US" dirty="0" smtClean="0"/>
              <a:t>following function </a:t>
            </a:r>
            <a:r>
              <a:rPr lang="en-US" dirty="0"/>
              <a:t>in hardware: </a:t>
            </a:r>
          </a:p>
          <a:p>
            <a:pPr>
              <a:buFontTx/>
              <a:buNone/>
            </a:pPr>
            <a:r>
              <a:rPr lang="en-US" dirty="0"/>
              <a:t>			</a:t>
            </a:r>
            <a:r>
              <a:rPr lang="en-US" sz="2600" dirty="0">
                <a:latin typeface="Courier New" pitchFamily="49" charset="0"/>
              </a:rPr>
              <a:t>y = </a:t>
            </a:r>
            <a:r>
              <a:rPr lang="en-US" sz="2600" dirty="0" err="1">
                <a:latin typeface="Courier New" pitchFamily="49" charset="0"/>
              </a:rPr>
              <a:t>bc</a:t>
            </a:r>
            <a:r>
              <a:rPr lang="en-US" sz="2600" dirty="0">
                <a:latin typeface="Courier New" pitchFamily="49" charset="0"/>
              </a:rPr>
              <a:t> + </a:t>
            </a:r>
            <a:r>
              <a:rPr lang="en-US" sz="2600" dirty="0" err="1">
                <a:latin typeface="Courier New" pitchFamily="49" charset="0"/>
              </a:rPr>
              <a:t>ab</a:t>
            </a:r>
            <a:endParaRPr lang="en-US" sz="2600" dirty="0">
              <a:latin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pPr>
              <a:buFontTx/>
              <a:buNone/>
            </a:pPr>
            <a:r>
              <a:rPr lang="en-US" sz="2200" dirty="0">
                <a:latin typeface="Courier New" pitchFamily="49" charset="0"/>
              </a:rPr>
              <a:t>module </a:t>
            </a:r>
            <a:r>
              <a:rPr lang="en-US" sz="2200" dirty="0" err="1">
                <a:latin typeface="Courier New" pitchFamily="49" charset="0"/>
              </a:rPr>
              <a:t>sillyfunction</a:t>
            </a:r>
            <a:r>
              <a:rPr lang="en-US" sz="2200" dirty="0">
                <a:latin typeface="Courier New" pitchFamily="49" charset="0"/>
              </a:rPr>
              <a:t>(input  </a:t>
            </a:r>
            <a:r>
              <a:rPr lang="en-US" sz="2200" dirty="0" smtClean="0">
                <a:latin typeface="Courier New" pitchFamily="49" charset="0"/>
              </a:rPr>
              <a:t>logic a</a:t>
            </a:r>
            <a:r>
              <a:rPr lang="en-US" sz="2200" dirty="0">
                <a:latin typeface="Courier New" pitchFamily="49" charset="0"/>
              </a:rPr>
              <a:t>, b, c, </a:t>
            </a:r>
          </a:p>
          <a:p>
            <a:pPr>
              <a:buFontTx/>
              <a:buNone/>
            </a:pPr>
            <a:r>
              <a:rPr lang="en-US" sz="2200" dirty="0">
                <a:latin typeface="Courier New" pitchFamily="49" charset="0"/>
              </a:rPr>
              <a:t>                     output </a:t>
            </a:r>
            <a:r>
              <a:rPr lang="en-US" sz="2200" dirty="0" smtClean="0">
                <a:latin typeface="Courier New" pitchFamily="49" charset="0"/>
              </a:rPr>
              <a:t>logic y</a:t>
            </a:r>
            <a:r>
              <a:rPr lang="en-US" sz="22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2200" dirty="0">
                <a:latin typeface="Courier New" pitchFamily="49" charset="0"/>
              </a:rPr>
              <a:t>  assign y = ~b &amp; ~c | a &amp; ~b;</a:t>
            </a:r>
          </a:p>
          <a:p>
            <a:pPr>
              <a:buFontTx/>
              <a:buNone/>
            </a:pPr>
            <a:r>
              <a:rPr lang="en-US" sz="2200" dirty="0" err="1">
                <a:latin typeface="Courier New" pitchFamily="49" charset="0"/>
              </a:rPr>
              <a:t>endmodule</a:t>
            </a:r>
            <a:endParaRPr lang="en-US" sz="2200" dirty="0">
              <a:latin typeface="Courier New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98053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5814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805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8862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805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00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2620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0100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1371600" y="1072662"/>
            <a:ext cx="5486400" cy="51816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module testbench1();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</a:rPr>
              <a:t>logic a</a:t>
            </a:r>
            <a:r>
              <a:rPr lang="en-US" sz="1800" dirty="0">
                <a:latin typeface="Courier New" pitchFamily="49" charset="0"/>
              </a:rPr>
              <a:t>, b, c;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</a:rPr>
              <a:t>logic y</a:t>
            </a:r>
            <a:r>
              <a:rPr lang="en-US" sz="18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instantiate device under test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sillyfunction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dut</a:t>
            </a:r>
            <a:r>
              <a:rPr lang="en-US" sz="1800" dirty="0">
                <a:latin typeface="Courier New" pitchFamily="49" charset="0"/>
              </a:rPr>
              <a:t>(a, b, c, y);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apply inputs one at a time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initial begin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a = 0; b = 0; c = 0;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b = 1; c = 0;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a = 1; b = 0; c = 0;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b = 1; c = 0;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end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endmodule</a:t>
            </a:r>
            <a:r>
              <a:rPr lang="en-US" sz="1800" dirty="0">
                <a:latin typeface="Courier New" pitchFamily="49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Simple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3080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1124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1676400" y="990600"/>
            <a:ext cx="6553200" cy="51816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module testbench2();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</a:t>
            </a:r>
            <a:r>
              <a:rPr lang="en-US" sz="1300" dirty="0" smtClean="0">
                <a:latin typeface="Courier New" pitchFamily="49" charset="0"/>
              </a:rPr>
              <a:t>logic  </a:t>
            </a:r>
            <a:r>
              <a:rPr lang="en-US" sz="1300" dirty="0">
                <a:latin typeface="Courier New" pitchFamily="49" charset="0"/>
              </a:rPr>
              <a:t>a, b, c;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</a:t>
            </a:r>
            <a:r>
              <a:rPr lang="en-US" sz="1300" dirty="0" smtClean="0">
                <a:latin typeface="Courier New" pitchFamily="49" charset="0"/>
              </a:rPr>
              <a:t>logic </a:t>
            </a:r>
            <a:r>
              <a:rPr lang="en-US" sz="1300" dirty="0">
                <a:latin typeface="Courier New" pitchFamily="49" charset="0"/>
              </a:rPr>
              <a:t>y;</a:t>
            </a:r>
          </a:p>
          <a:p>
            <a:pPr>
              <a:buFontTx/>
              <a:buNone/>
            </a:pPr>
            <a:r>
              <a:rPr lang="en-US" sz="1300" dirty="0" smtClean="0">
                <a:latin typeface="Courier New" pitchFamily="49" charset="0"/>
              </a:rPr>
              <a:t>  </a:t>
            </a:r>
            <a:r>
              <a:rPr lang="en-US" sz="1300" dirty="0" err="1" smtClean="0">
                <a:latin typeface="Courier New" pitchFamily="49" charset="0"/>
              </a:rPr>
              <a:t>sillyfunction</a:t>
            </a:r>
            <a:r>
              <a:rPr lang="en-US" sz="1300" dirty="0" smtClean="0">
                <a:latin typeface="Courier New" pitchFamily="49" charset="0"/>
              </a:rPr>
              <a:t> </a:t>
            </a:r>
            <a:r>
              <a:rPr lang="en-US" sz="1300" dirty="0" err="1">
                <a:latin typeface="Courier New" pitchFamily="49" charset="0"/>
              </a:rPr>
              <a:t>dut</a:t>
            </a:r>
            <a:r>
              <a:rPr lang="en-US" sz="1300" dirty="0">
                <a:latin typeface="Courier New" pitchFamily="49" charset="0"/>
              </a:rPr>
              <a:t>(a, b, c, y</a:t>
            </a:r>
            <a:r>
              <a:rPr lang="en-US" sz="1300" dirty="0" smtClean="0">
                <a:latin typeface="Courier New" pitchFamily="49" charset="0"/>
              </a:rPr>
              <a:t>);  </a:t>
            </a:r>
            <a:r>
              <a:rPr lang="en-US" sz="1300" b="1" dirty="0" smtClean="0">
                <a:solidFill>
                  <a:schemeClr val="accent1"/>
                </a:solidFill>
                <a:latin typeface="Courier New" pitchFamily="49" charset="0"/>
              </a:rPr>
              <a:t>// instantiate </a:t>
            </a:r>
            <a:r>
              <a:rPr lang="en-US" sz="1300" b="1" dirty="0" err="1" smtClean="0">
                <a:solidFill>
                  <a:schemeClr val="accent1"/>
                </a:solidFill>
                <a:latin typeface="Courier New" pitchFamily="49" charset="0"/>
              </a:rPr>
              <a:t>dut</a:t>
            </a:r>
            <a:endParaRPr lang="en-US" sz="13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300" dirty="0" smtClean="0">
                <a:latin typeface="Courier New" pitchFamily="49" charset="0"/>
              </a:rPr>
              <a:t>  initial begin </a:t>
            </a:r>
            <a:r>
              <a:rPr lang="en-US" sz="1300" b="1" dirty="0" smtClean="0">
                <a:solidFill>
                  <a:schemeClr val="accent1"/>
                </a:solidFill>
                <a:latin typeface="Courier New" pitchFamily="49" charset="0"/>
              </a:rPr>
              <a:t>// apply inputs, check results one at a time</a:t>
            </a:r>
            <a:endParaRPr lang="en-US" sz="13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a = 0; b = 0; c = 0;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1) $display("000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0) $display("001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b = 1; c = 0;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0) $display("010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0) $display("011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a = 1; b = 0; c = 0;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1) $display("100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1) $display("101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b = 1; c = 0;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0) $display("110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c = 1; #10;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  if (y !== 0) $display("111 failed.");</a:t>
            </a:r>
          </a:p>
          <a:p>
            <a:pPr>
              <a:buFontTx/>
              <a:buNone/>
            </a:pPr>
            <a:r>
              <a:rPr lang="en-US" sz="1300" dirty="0">
                <a:latin typeface="Courier New" pitchFamily="49" charset="0"/>
              </a:rPr>
              <a:t>  end</a:t>
            </a:r>
          </a:p>
          <a:p>
            <a:pPr>
              <a:buFontTx/>
              <a:buNone/>
            </a:pPr>
            <a:r>
              <a:rPr lang="en-US" sz="1300" dirty="0" err="1">
                <a:latin typeface="Courier New" pitchFamily="49" charset="0"/>
              </a:rPr>
              <a:t>endmodule</a:t>
            </a:r>
            <a:r>
              <a:rPr lang="en-US" sz="1300" dirty="0">
                <a:latin typeface="Courier New" pitchFamily="49" charset="0"/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Self-checking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6558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877573" name="Object 5"/>
          <p:cNvGraphicFramePr>
            <a:graphicFrameLocks noGrp="1" noChangeAspect="1"/>
          </p:cNvGraphicFramePr>
          <p:nvPr>
            <p:ph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63514981"/>
              </p:ext>
            </p:extLst>
          </p:nvPr>
        </p:nvGraphicFramePr>
        <p:xfrm>
          <a:off x="2057400" y="1371600"/>
          <a:ext cx="4605337" cy="168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10" name="VISIO" r:id="rId7" imgW="1285920" imgH="491760" progId="Visio.Drawing.6">
                  <p:embed/>
                </p:oleObj>
              </mc:Choice>
              <mc:Fallback>
                <p:oleObj name="VISIO" r:id="rId7" imgW="1285920" imgH="491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371600"/>
                        <a:ext cx="4605337" cy="168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75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96108" y="3637085"/>
            <a:ext cx="7620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Two types of Modules: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Behavioral: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describe what a module does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Structural: </a:t>
            </a:r>
            <a:r>
              <a:rPr lang="en-US" sz="2600" dirty="0">
                <a:latin typeface="Times New Roman" pitchFamily="18" charset="0"/>
                <a:cs typeface="Arial" charset="0"/>
              </a:rPr>
              <a:t>describe how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it is </a:t>
            </a:r>
            <a:r>
              <a:rPr lang="en-US" sz="2600" dirty="0">
                <a:latin typeface="Times New Roman" pitchFamily="18" charset="0"/>
                <a:cs typeface="Arial" charset="0"/>
              </a:rPr>
              <a:t>built from simpler modules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SystemVerilog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Modules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5501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3172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458200" cy="5181600"/>
          </a:xfrm>
        </p:spPr>
        <p:txBody>
          <a:bodyPr/>
          <a:lstStyle/>
          <a:p>
            <a:pPr marL="533400" indent="-533400"/>
            <a:r>
              <a:rPr lang="en-US" dirty="0" err="1" smtClean="0"/>
              <a:t>Testvector</a:t>
            </a:r>
            <a:r>
              <a:rPr lang="en-US" dirty="0" smtClean="0"/>
              <a:t> </a:t>
            </a:r>
            <a:r>
              <a:rPr lang="en-US" dirty="0"/>
              <a:t>file: inputs and expected outputs</a:t>
            </a:r>
          </a:p>
          <a:p>
            <a:pPr marL="533400" indent="-533400"/>
            <a:r>
              <a:rPr lang="en-US" dirty="0" err="1"/>
              <a:t>Testbench</a:t>
            </a:r>
            <a:r>
              <a:rPr lang="en-US" dirty="0"/>
              <a:t>:</a:t>
            </a:r>
          </a:p>
          <a:p>
            <a:pPr marL="914400" lvl="1" indent="-457200">
              <a:buFontTx/>
              <a:buAutoNum type="arabicPeriod"/>
            </a:pPr>
            <a:r>
              <a:rPr lang="en-US" sz="2600" dirty="0"/>
              <a:t>Generate clock for assigning inputs, reading outputs</a:t>
            </a:r>
          </a:p>
          <a:p>
            <a:pPr marL="914400" lvl="1" indent="-457200">
              <a:buFontTx/>
              <a:buAutoNum type="arabicPeriod"/>
            </a:pPr>
            <a:r>
              <a:rPr lang="en-US" sz="2600" dirty="0"/>
              <a:t>Read </a:t>
            </a:r>
            <a:r>
              <a:rPr lang="en-US" sz="2600" dirty="0" err="1"/>
              <a:t>testvectors</a:t>
            </a:r>
            <a:r>
              <a:rPr lang="en-US" sz="2600" dirty="0"/>
              <a:t> file into array</a:t>
            </a:r>
          </a:p>
          <a:p>
            <a:pPr marL="914400" lvl="1" indent="-457200">
              <a:buFontTx/>
              <a:buAutoNum type="arabicPeriod"/>
            </a:pPr>
            <a:r>
              <a:rPr lang="en-US" sz="2600" dirty="0"/>
              <a:t>Assign inputs, expected outputs</a:t>
            </a:r>
          </a:p>
          <a:p>
            <a:pPr marL="914400" lvl="1" indent="-457200">
              <a:buFontTx/>
              <a:buAutoNum type="arabicPeriod"/>
            </a:pPr>
            <a:r>
              <a:rPr lang="en-US" sz="2600" dirty="0"/>
              <a:t>Compare </a:t>
            </a:r>
            <a:r>
              <a:rPr lang="en-US" sz="2600" dirty="0" smtClean="0"/>
              <a:t>outputs with expected </a:t>
            </a:r>
            <a:r>
              <a:rPr lang="en-US" sz="2600" dirty="0"/>
              <a:t>outputs and report errors</a:t>
            </a:r>
          </a:p>
          <a:p>
            <a:pPr marL="533400" indent="-533400">
              <a:buFontTx/>
              <a:buNone/>
            </a:pPr>
            <a:endParaRPr lang="en-US" dirty="0"/>
          </a:p>
          <a:p>
            <a:pPr marL="533400" indent="-533400"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with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Testvectors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9379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14436" name="Rectangle 4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181100"/>
            <a:ext cx="7543800" cy="4953000"/>
          </a:xfrm>
        </p:spPr>
        <p:txBody>
          <a:bodyPr/>
          <a:lstStyle/>
          <a:p>
            <a:pPr marL="533400" indent="-533400"/>
            <a:r>
              <a:rPr lang="en-US" dirty="0" err="1"/>
              <a:t>Testbench</a:t>
            </a:r>
            <a:r>
              <a:rPr lang="en-US" dirty="0"/>
              <a:t> </a:t>
            </a:r>
            <a:r>
              <a:rPr lang="en-US" dirty="0" smtClean="0"/>
              <a:t>clock: </a:t>
            </a:r>
          </a:p>
          <a:p>
            <a:pPr marL="933450" lvl="1" indent="-533400"/>
            <a:r>
              <a:rPr lang="en-US" sz="2400" dirty="0" smtClean="0"/>
              <a:t>assign </a:t>
            </a:r>
            <a:r>
              <a:rPr lang="en-US" sz="2400" dirty="0"/>
              <a:t>inputs (on </a:t>
            </a:r>
            <a:r>
              <a:rPr lang="en-US" sz="2400" dirty="0" smtClean="0"/>
              <a:t>rising edge)</a:t>
            </a:r>
          </a:p>
          <a:p>
            <a:pPr marL="933450" lvl="1" indent="-533400"/>
            <a:r>
              <a:rPr lang="en-US" sz="2400" dirty="0" smtClean="0"/>
              <a:t>compare </a:t>
            </a:r>
            <a:r>
              <a:rPr lang="en-US" sz="2400" dirty="0"/>
              <a:t>outputs with expected outputs (on </a:t>
            </a:r>
            <a:r>
              <a:rPr lang="en-US" sz="2400" dirty="0" smtClean="0"/>
              <a:t>falling </a:t>
            </a:r>
            <a:r>
              <a:rPr lang="en-US" sz="2400" dirty="0"/>
              <a:t>edge).</a:t>
            </a:r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533400" indent="-533400"/>
            <a:r>
              <a:rPr lang="en-US" sz="2400" dirty="0" err="1" smtClean="0"/>
              <a:t>Testbench</a:t>
            </a:r>
            <a:r>
              <a:rPr lang="en-US" sz="2400" dirty="0" smtClean="0"/>
              <a:t> </a:t>
            </a:r>
            <a:r>
              <a:rPr lang="en-US" sz="2400" dirty="0"/>
              <a:t>clock </a:t>
            </a:r>
            <a:r>
              <a:rPr lang="en-US" sz="2400" dirty="0" smtClean="0"/>
              <a:t>also used as clock </a:t>
            </a:r>
            <a:r>
              <a:rPr lang="en-US" sz="2400" dirty="0"/>
              <a:t>for synchronous sequential </a:t>
            </a:r>
            <a:r>
              <a:rPr lang="en-US" sz="2400" dirty="0" smtClean="0"/>
              <a:t>circuits</a:t>
            </a:r>
            <a:endParaRPr lang="en-US" sz="2400" dirty="0"/>
          </a:p>
        </p:txBody>
      </p:sp>
      <p:graphicFrame>
        <p:nvGraphicFramePr>
          <p:cNvPr id="914437" name="Object 5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42063807"/>
              </p:ext>
            </p:extLst>
          </p:nvPr>
        </p:nvGraphicFramePr>
        <p:xfrm>
          <a:off x="2209800" y="2895600"/>
          <a:ext cx="4876800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5" name="VISIO" r:id="rId7" imgW="2437920" imgH="905040" progId="Visio.Drawing.6">
                  <p:embed/>
                </p:oleObj>
              </mc:Choice>
              <mc:Fallback>
                <p:oleObj name="VISIO" r:id="rId7" imgW="2437920" imgH="905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895600"/>
                        <a:ext cx="4876800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Testbench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with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Testvectors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864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4196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7772400" cy="5181600"/>
          </a:xfrm>
        </p:spPr>
        <p:txBody>
          <a:bodyPr/>
          <a:lstStyle/>
          <a:p>
            <a:r>
              <a:rPr lang="en-US" dirty="0" smtClean="0"/>
              <a:t>File</a:t>
            </a:r>
            <a:r>
              <a:rPr lang="en-US" dirty="0"/>
              <a:t>: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2600" dirty="0" smtClean="0">
                <a:latin typeface="Courier New" pitchFamily="49" charset="0"/>
              </a:rPr>
              <a:t>example.tv </a:t>
            </a:r>
          </a:p>
          <a:p>
            <a:r>
              <a:rPr lang="en-US" dirty="0" smtClean="0">
                <a:latin typeface="+mj-lt"/>
              </a:rPr>
              <a:t>contains </a:t>
            </a:r>
            <a:r>
              <a:rPr lang="en-US" dirty="0">
                <a:latin typeface="+mj-lt"/>
              </a:rPr>
              <a:t>vectors of </a:t>
            </a:r>
            <a:r>
              <a:rPr lang="en-US" dirty="0" err="1">
                <a:latin typeface="+mj-lt"/>
              </a:rPr>
              <a:t>abc_yexpected</a:t>
            </a:r>
            <a:endParaRPr lang="en-US" dirty="0">
              <a:latin typeface="+mj-lt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000_1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001_0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010_0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011_0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100_1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101_1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110_0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111_0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Testvectors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File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6845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5220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534400" cy="5181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1600" dirty="0" smtClean="0">
                <a:latin typeface="Courier New" pitchFamily="49" charset="0"/>
              </a:rPr>
              <a:t>module </a:t>
            </a:r>
            <a:r>
              <a:rPr lang="en-US" sz="1600" dirty="0">
                <a:latin typeface="Courier New" pitchFamily="49" charset="0"/>
              </a:rPr>
              <a:t>testbench3();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       </a:t>
            </a:r>
            <a:r>
              <a:rPr lang="en-US" sz="1600" dirty="0" err="1" smtClean="0">
                <a:latin typeface="Courier New" pitchFamily="49" charset="0"/>
              </a:rPr>
              <a:t>clk</a:t>
            </a:r>
            <a:r>
              <a:rPr lang="en-US" sz="1600" dirty="0">
                <a:latin typeface="Courier New" pitchFamily="49" charset="0"/>
              </a:rPr>
              <a:t>, reset;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       a</a:t>
            </a:r>
            <a:r>
              <a:rPr lang="en-US" sz="1600" dirty="0">
                <a:latin typeface="Courier New" pitchFamily="49" charset="0"/>
              </a:rPr>
              <a:t>, b, c, </a:t>
            </a:r>
            <a:r>
              <a:rPr lang="en-US" sz="1600" dirty="0" err="1">
                <a:latin typeface="Courier New" pitchFamily="49" charset="0"/>
              </a:rPr>
              <a:t>yexpected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       y</a:t>
            </a:r>
            <a:r>
              <a:rPr lang="en-US" sz="16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[31:0</a:t>
            </a:r>
            <a:r>
              <a:rPr lang="en-US" sz="1600" dirty="0">
                <a:latin typeface="Courier New" pitchFamily="49" charset="0"/>
              </a:rPr>
              <a:t>] </a:t>
            </a:r>
            <a:r>
              <a:rPr lang="en-US" sz="1600" dirty="0" err="1">
                <a:latin typeface="Courier New" pitchFamily="49" charset="0"/>
              </a:rPr>
              <a:t>vectornum</a:t>
            </a:r>
            <a:r>
              <a:rPr lang="en-US" sz="1600" dirty="0">
                <a:latin typeface="Courier New" pitchFamily="49" charset="0"/>
              </a:rPr>
              <a:t>, errors;    // bookkeeping variables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smtClean="0">
                <a:latin typeface="Courier New" pitchFamily="49" charset="0"/>
              </a:rPr>
              <a:t>logic [3:0</a:t>
            </a:r>
            <a:r>
              <a:rPr lang="en-US" sz="1600" dirty="0">
                <a:latin typeface="Courier New" pitchFamily="49" charset="0"/>
              </a:rPr>
              <a:t>]  </a:t>
            </a:r>
            <a:r>
              <a:rPr lang="en-US" sz="1600" dirty="0" err="1">
                <a:latin typeface="Courier New" pitchFamily="49" charset="0"/>
              </a:rPr>
              <a:t>testvectors</a:t>
            </a:r>
            <a:r>
              <a:rPr lang="en-US" sz="1600" dirty="0">
                <a:latin typeface="Courier New" pitchFamily="49" charset="0"/>
              </a:rPr>
              <a:t>[10000:0]; // array of </a:t>
            </a:r>
            <a:r>
              <a:rPr lang="en-US" sz="1600" dirty="0" err="1">
                <a:latin typeface="Courier New" pitchFamily="49" charset="0"/>
              </a:rPr>
              <a:t>testvectors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600" dirty="0">
                <a:solidFill>
                  <a:schemeClr val="accent2"/>
                </a:solidFill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// instantiate device under test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sillyfunction</a:t>
            </a:r>
            <a:r>
              <a:rPr lang="en-US" sz="1600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dut</a:t>
            </a:r>
            <a:r>
              <a:rPr lang="en-US" sz="1600" dirty="0">
                <a:latin typeface="Courier New" pitchFamily="49" charset="0"/>
              </a:rPr>
              <a:t>(a, b, c, y);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// generate clock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always     // no sensitivity list, so it always executes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</a:t>
            </a:r>
            <a:r>
              <a:rPr lang="en-US" sz="1600" dirty="0" err="1">
                <a:latin typeface="Courier New" pitchFamily="49" charset="0"/>
              </a:rPr>
              <a:t>clk</a:t>
            </a:r>
            <a:r>
              <a:rPr lang="en-US" sz="1600" dirty="0">
                <a:latin typeface="Courier New" pitchFamily="49" charset="0"/>
              </a:rPr>
              <a:t> = 1; #5; </a:t>
            </a:r>
            <a:r>
              <a:rPr lang="en-US" sz="1600" dirty="0" err="1">
                <a:latin typeface="Courier New" pitchFamily="49" charset="0"/>
              </a:rPr>
              <a:t>clk</a:t>
            </a:r>
            <a:r>
              <a:rPr lang="en-US" sz="1600" dirty="0">
                <a:latin typeface="Courier New" pitchFamily="49" charset="0"/>
              </a:rPr>
              <a:t> = 0; #5;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end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1. Generate Clock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7234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6244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77724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 smtClean="0">
                <a:solidFill>
                  <a:schemeClr val="accent2"/>
                </a:solidFill>
                <a:latin typeface="Courier New" pitchFamily="49" charset="0"/>
              </a:rPr>
              <a:t> </a:t>
            </a:r>
            <a:r>
              <a:rPr lang="en-US" sz="1800" b="1" dirty="0" smtClean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at start of test, load </a:t>
            </a:r>
            <a:r>
              <a:rPr lang="en-US" sz="1800" b="1" dirty="0" smtClean="0">
                <a:solidFill>
                  <a:schemeClr val="accent1"/>
                </a:solidFill>
                <a:latin typeface="Courier New" pitchFamily="49" charset="0"/>
              </a:rPr>
              <a:t>vectors and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pulse reset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initial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$</a:t>
            </a:r>
            <a:r>
              <a:rPr lang="en-US" sz="1800" dirty="0" err="1">
                <a:latin typeface="Courier New" pitchFamily="49" charset="0"/>
              </a:rPr>
              <a:t>readmemb</a:t>
            </a:r>
            <a:r>
              <a:rPr lang="en-US" sz="1800" dirty="0">
                <a:latin typeface="Courier New" pitchFamily="49" charset="0"/>
              </a:rPr>
              <a:t>("example.tv", </a:t>
            </a:r>
            <a:r>
              <a:rPr lang="en-US" sz="1800" dirty="0" err="1">
                <a:latin typeface="Courier New" pitchFamily="49" charset="0"/>
              </a:rPr>
              <a:t>testvectors</a:t>
            </a:r>
            <a:r>
              <a:rPr lang="en-US" sz="18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</a:t>
            </a:r>
            <a:r>
              <a:rPr lang="en-US" sz="1800" dirty="0" err="1">
                <a:latin typeface="Courier New" pitchFamily="49" charset="0"/>
              </a:rPr>
              <a:t>vectornum</a:t>
            </a:r>
            <a:r>
              <a:rPr lang="en-US" sz="1800" dirty="0">
                <a:latin typeface="Courier New" pitchFamily="49" charset="0"/>
              </a:rPr>
              <a:t> = 0; errors = 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reset = 1; #27; reset = 0;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//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Note: </a:t>
            </a:r>
            <a:r>
              <a:rPr lang="en-US" sz="1800" dirty="0">
                <a:latin typeface="Courier New" pitchFamily="49" charset="0"/>
              </a:rPr>
              <a:t>$</a:t>
            </a:r>
            <a:r>
              <a:rPr lang="en-US" sz="1800" dirty="0" err="1">
                <a:latin typeface="Courier New" pitchFamily="49" charset="0"/>
              </a:rPr>
              <a:t>readmemh</a:t>
            </a:r>
            <a:r>
              <a:rPr lang="en-US" sz="1800" dirty="0">
                <a:latin typeface="Courier New" pitchFamily="49" charset="0"/>
              </a:rPr>
              <a:t> reads </a:t>
            </a:r>
            <a:r>
              <a:rPr lang="en-US" sz="1800" dirty="0" err="1">
                <a:latin typeface="Courier New" pitchFamily="49" charset="0"/>
              </a:rPr>
              <a:t>testvector</a:t>
            </a:r>
            <a:r>
              <a:rPr lang="en-US" sz="1800" dirty="0">
                <a:latin typeface="Courier New" pitchFamily="49" charset="0"/>
              </a:rPr>
              <a:t> files written in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// hexadecimal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2. Read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Testvectors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into Array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8630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7268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371600"/>
            <a:ext cx="80010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b="1" dirty="0" smtClean="0">
                <a:solidFill>
                  <a:schemeClr val="accent1"/>
                </a:solidFill>
                <a:latin typeface="Courier New" pitchFamily="49" charset="0"/>
              </a:rPr>
              <a:t>  //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apply test vectors on rising edge of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clk</a:t>
            </a:r>
            <a:endParaRPr lang="en-US" sz="18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always @(</a:t>
            </a:r>
            <a:r>
              <a:rPr lang="en-US" sz="1800" dirty="0" err="1">
                <a:latin typeface="Courier New" pitchFamily="49" charset="0"/>
              </a:rPr>
              <a:t>posedge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clk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begin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#1; {a, b, c, </a:t>
            </a:r>
            <a:r>
              <a:rPr lang="en-US" sz="1800" dirty="0" err="1">
                <a:latin typeface="Courier New" pitchFamily="49" charset="0"/>
              </a:rPr>
              <a:t>yexpected</a:t>
            </a:r>
            <a:r>
              <a:rPr lang="en-US" sz="1800" dirty="0">
                <a:latin typeface="Courier New" pitchFamily="49" charset="0"/>
              </a:rPr>
              <a:t>} = </a:t>
            </a:r>
            <a:r>
              <a:rPr lang="en-US" sz="1800" dirty="0" err="1">
                <a:latin typeface="Courier New" pitchFamily="49" charset="0"/>
              </a:rPr>
              <a:t>testvectors</a:t>
            </a:r>
            <a:r>
              <a:rPr lang="en-US" sz="1800" dirty="0">
                <a:latin typeface="Courier New" pitchFamily="49" charset="0"/>
              </a:rPr>
              <a:t>[</a:t>
            </a:r>
            <a:r>
              <a:rPr lang="en-US" sz="1800" dirty="0" err="1">
                <a:latin typeface="Courier New" pitchFamily="49" charset="0"/>
              </a:rPr>
              <a:t>vectornum</a:t>
            </a:r>
            <a:r>
              <a:rPr lang="en-US" sz="1800" dirty="0">
                <a:latin typeface="Courier New" pitchFamily="49" charset="0"/>
              </a:rPr>
              <a:t>];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3. Assign Inputs &amp; Expected Outputs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1480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9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08292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295400"/>
            <a:ext cx="81534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// check results on falling edge of </a:t>
            </a:r>
            <a:r>
              <a:rPr lang="en-US" sz="1700" b="1" dirty="0" err="1">
                <a:solidFill>
                  <a:schemeClr val="accent1"/>
                </a:solidFill>
                <a:latin typeface="Courier New" pitchFamily="49" charset="0"/>
              </a:rPr>
              <a:t>clk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always @(</a:t>
            </a:r>
            <a:r>
              <a:rPr lang="en-US" sz="1700" dirty="0" err="1">
                <a:latin typeface="Courier New" pitchFamily="49" charset="0"/>
              </a:rPr>
              <a:t>negedge</a:t>
            </a:r>
            <a:r>
              <a:rPr lang="en-US" sz="1700" dirty="0">
                <a:latin typeface="Courier New" pitchFamily="49" charset="0"/>
              </a:rPr>
              <a:t> </a:t>
            </a:r>
            <a:r>
              <a:rPr lang="en-US" sz="1700" dirty="0" err="1">
                <a:latin typeface="Courier New" pitchFamily="49" charset="0"/>
              </a:rPr>
              <a:t>clk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if (~reset) begin // skip during reset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if (y !== </a:t>
            </a:r>
            <a:r>
              <a:rPr lang="en-US" sz="1700" dirty="0" err="1">
                <a:latin typeface="Courier New" pitchFamily="49" charset="0"/>
              </a:rPr>
              <a:t>yexpected</a:t>
            </a:r>
            <a:r>
              <a:rPr lang="en-US" sz="1700" dirty="0">
                <a:latin typeface="Courier New" pitchFamily="49" charset="0"/>
              </a:rPr>
              <a:t>) begin 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$display("Error: inputs = %b", {a, b, c});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$display("  outputs = %b (%b expected)",</a:t>
            </a:r>
            <a:r>
              <a:rPr lang="en-US" sz="1700" dirty="0" err="1">
                <a:latin typeface="Courier New" pitchFamily="49" charset="0"/>
              </a:rPr>
              <a:t>y,yexpected</a:t>
            </a:r>
            <a:r>
              <a:rPr lang="en-US" sz="1700" dirty="0">
                <a:latin typeface="Courier New" pitchFamily="49" charset="0"/>
              </a:rPr>
              <a:t>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errors = errors + 1;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end</a:t>
            </a:r>
          </a:p>
          <a:p>
            <a:pPr>
              <a:buFontTx/>
              <a:buNone/>
            </a:pPr>
            <a:endParaRPr lang="en-US" sz="17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Note:</a:t>
            </a:r>
            <a:r>
              <a:rPr lang="en-US" sz="1700" dirty="0">
                <a:latin typeface="Courier New" pitchFamily="49" charset="0"/>
              </a:rPr>
              <a:t> to print in hexadecimal, use %h. For example,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      $display(“Error: inputs = %h”, {a, b, c});</a:t>
            </a:r>
          </a:p>
          <a:p>
            <a:pPr>
              <a:buFontTx/>
              <a:buNone/>
            </a:pPr>
            <a:r>
              <a:rPr lang="en-US" sz="1700" dirty="0"/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4. Compare with Expected Outputs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9134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16484" name="Rectangle 4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14400" y="1371600"/>
            <a:ext cx="77724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// increment array index and read next </a:t>
            </a:r>
            <a:r>
              <a:rPr lang="en-US" sz="1700" b="1" dirty="0" err="1">
                <a:solidFill>
                  <a:schemeClr val="accent1"/>
                </a:solidFill>
                <a:latin typeface="Courier New" pitchFamily="49" charset="0"/>
              </a:rPr>
              <a:t>testvector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 =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 + 1;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if (</a:t>
            </a:r>
            <a:r>
              <a:rPr lang="en-US" sz="1700" dirty="0" err="1">
                <a:latin typeface="Courier New" pitchFamily="49" charset="0"/>
              </a:rPr>
              <a:t>testvectors</a:t>
            </a:r>
            <a:r>
              <a:rPr lang="en-US" sz="1700" dirty="0">
                <a:latin typeface="Courier New" pitchFamily="49" charset="0"/>
              </a:rPr>
              <a:t>[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] === 4'bx) begin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  $display("%d tests completed with %d errors", 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        </a:t>
            </a:r>
            <a:r>
              <a:rPr lang="en-US" sz="1700" dirty="0" err="1">
                <a:latin typeface="Courier New" pitchFamily="49" charset="0"/>
              </a:rPr>
              <a:t>vectornum</a:t>
            </a:r>
            <a:r>
              <a:rPr lang="en-US" sz="1700" dirty="0">
                <a:latin typeface="Courier New" pitchFamily="49" charset="0"/>
              </a:rPr>
              <a:t>, errors);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  $finish;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  end</a:t>
            </a:r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    end</a:t>
            </a:r>
          </a:p>
          <a:p>
            <a:pPr>
              <a:buFontTx/>
              <a:buNone/>
            </a:pPr>
            <a:r>
              <a:rPr lang="en-US" sz="1700" dirty="0" err="1">
                <a:latin typeface="Courier New" pitchFamily="49" charset="0"/>
              </a:rPr>
              <a:t>endmodule</a:t>
            </a:r>
            <a:endParaRPr lang="en-US" sz="17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700" dirty="0"/>
          </a:p>
          <a:p>
            <a:pPr>
              <a:buFontTx/>
              <a:buNone/>
            </a:pPr>
            <a:endParaRPr lang="en-US" sz="1700" dirty="0"/>
          </a:p>
          <a:p>
            <a:pPr>
              <a:buFontTx/>
              <a:buNone/>
            </a:pPr>
            <a:r>
              <a:rPr lang="en-US" sz="1700" dirty="0">
                <a:latin typeface="Courier New" pitchFamily="49" charset="0"/>
              </a:rPr>
              <a:t>// </a:t>
            </a:r>
            <a:r>
              <a:rPr lang="en-US" sz="1700" b="1" dirty="0" smtClean="0">
                <a:solidFill>
                  <a:schemeClr val="accent1"/>
                </a:solidFill>
                <a:latin typeface="Courier New" pitchFamily="49" charset="0"/>
              </a:rPr>
              <a:t>===</a:t>
            </a:r>
            <a:r>
              <a:rPr lang="en-US" sz="1700" dirty="0" smtClean="0">
                <a:solidFill>
                  <a:schemeClr val="accent1"/>
                </a:solidFill>
                <a:latin typeface="Courier New" pitchFamily="49" charset="0"/>
              </a:rPr>
              <a:t> </a:t>
            </a:r>
            <a:r>
              <a:rPr lang="en-US" sz="1700" dirty="0">
                <a:latin typeface="Courier New" pitchFamily="49" charset="0"/>
              </a:rPr>
              <a:t>and 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</a:rPr>
              <a:t>!==</a:t>
            </a:r>
            <a:r>
              <a:rPr lang="en-US" sz="1700" dirty="0">
                <a:latin typeface="Courier New" pitchFamily="49" charset="0"/>
              </a:rPr>
              <a:t> can compare values that are </a:t>
            </a:r>
            <a:r>
              <a:rPr lang="en-US" sz="1700" dirty="0" smtClean="0">
                <a:latin typeface="Courier New" pitchFamily="49" charset="0"/>
              </a:rPr>
              <a:t>1</a:t>
            </a:r>
            <a:r>
              <a:rPr lang="en-US" sz="1700" dirty="0">
                <a:latin typeface="Courier New" pitchFamily="49" charset="0"/>
              </a:rPr>
              <a:t>, 0, x, or z.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4. Compare with Expected Outputs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1653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85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6002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a</a:t>
            </a:r>
            <a:r>
              <a:rPr lang="en-US" sz="1800" dirty="0">
                <a:latin typeface="Courier New" pitchFamily="49" charset="0"/>
                <a:cs typeface="Arial" charset="0"/>
              </a:rPr>
              <a:t>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y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87859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78598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Behavioral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9565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85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6002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a</a:t>
            </a:r>
            <a:r>
              <a:rPr lang="en-US" sz="1800" dirty="0">
                <a:latin typeface="Courier New" pitchFamily="49" charset="0"/>
                <a:cs typeface="Arial" charset="0"/>
              </a:rPr>
              <a:t>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y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87859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78598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Behavioral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SystemVerilog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0200" y="3474010"/>
            <a:ext cx="6858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module/</a:t>
            </a:r>
            <a:r>
              <a:rPr lang="en-US" sz="22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endmodule</a:t>
            </a:r>
            <a:r>
              <a:rPr lang="en-US" sz="2200" dirty="0" smtClean="0"/>
              <a:t>:  required to begin/end </a:t>
            </a:r>
            <a:r>
              <a:rPr lang="en-US" sz="2200" dirty="0"/>
              <a:t>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example</a:t>
            </a:r>
            <a:r>
              <a:rPr lang="en-US" sz="2200" dirty="0" smtClean="0"/>
              <a:t>:  name of the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Operators:</a:t>
            </a:r>
          </a:p>
          <a:p>
            <a:pPr lvl="1"/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~</a:t>
            </a:r>
            <a:r>
              <a:rPr lang="en-US" sz="2200" dirty="0" smtClean="0"/>
              <a:t>:  NOT</a:t>
            </a:r>
            <a:endParaRPr lang="en-US" sz="2200" dirty="0"/>
          </a:p>
          <a:p>
            <a:pPr lvl="1"/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sz="2200" dirty="0" smtClean="0"/>
              <a:t>:  AND</a:t>
            </a:r>
          </a:p>
          <a:p>
            <a:pPr lvl="1"/>
            <a:r>
              <a:rPr lang="en-US" sz="2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  <a:r>
              <a:rPr lang="en-US" sz="2200" dirty="0" smtClean="0"/>
              <a:t>:  OR</a:t>
            </a:r>
            <a:endParaRPr lang="en-US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76464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498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894983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6553200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HDL Simulation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6002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a</a:t>
            </a:r>
            <a:r>
              <a:rPr lang="en-US" sz="1800" dirty="0">
                <a:latin typeface="Courier New" pitchFamily="49" charset="0"/>
                <a:cs typeface="Arial" charset="0"/>
              </a:rPr>
              <a:t>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y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 smtClean="0">
                <a:solidFill>
                  <a:schemeClr val="accent1"/>
                </a:solidFill>
              </a:rPr>
              <a:t>: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159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7962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879622" name="Object 6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96466759"/>
              </p:ext>
            </p:extLst>
          </p:nvPr>
        </p:nvGraphicFramePr>
        <p:xfrm>
          <a:off x="2590800" y="3683000"/>
          <a:ext cx="4724400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34" name="VISIO" r:id="rId10" imgW="2545385" imgH="1374038" progId="Visio.Drawing.6">
                  <p:embed/>
                </p:oleObj>
              </mc:Choice>
              <mc:Fallback>
                <p:oleObj name="VISIO" r:id="rId10" imgW="2545385" imgH="137403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683000"/>
                        <a:ext cx="4724400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HDL Synthesis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600200"/>
            <a:ext cx="8305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module example(input 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a</a:t>
            </a:r>
            <a:r>
              <a:rPr lang="en-US" sz="1800" dirty="0">
                <a:latin typeface="Courier New" pitchFamily="49" charset="0"/>
                <a:cs typeface="Arial" charset="0"/>
              </a:rPr>
              <a:t>, b, c,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output 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logic y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assign y = ~a &amp; ~b &amp; ~c | a &amp; ~b &amp; ~c | a &amp; ~b &amp;  c;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endmodule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081087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 smtClean="0">
                <a:solidFill>
                  <a:schemeClr val="accent1"/>
                </a:solidFill>
              </a:rPr>
              <a:t>SystemVerilog</a:t>
            </a:r>
            <a:r>
              <a:rPr lang="en-US" sz="3200" b="1" dirty="0" smtClean="0">
                <a:solidFill>
                  <a:schemeClr val="accent1"/>
                </a:solidFill>
              </a:rPr>
              <a:t>: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4400" y="3084181"/>
            <a:ext cx="426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accent1"/>
                </a:solidFill>
              </a:rPr>
              <a:t>Synthesis: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41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11046</TotalTime>
  <Words>3704</Words>
  <Application>Microsoft Office PowerPoint</Application>
  <PresentationFormat>On-screen Show (4:3)</PresentationFormat>
  <Paragraphs>797</Paragraphs>
  <Slides>57</Slides>
  <Notes>56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94</cp:revision>
  <dcterms:created xsi:type="dcterms:W3CDTF">2012-08-07T04:56:47Z</dcterms:created>
  <dcterms:modified xsi:type="dcterms:W3CDTF">2014-03-29T23:22:51Z</dcterms:modified>
</cp:coreProperties>
</file>