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6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7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8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9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0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1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12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3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14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15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16.xml" ContentType="application/vnd.openxmlformats-officedocument.presentationml.notesSlide+xml"/>
  <Override PartName="/ppt/tags/tag42.xml" ContentType="application/vnd.openxmlformats-officedocument.presentationml.tags+xml"/>
  <Override PartName="/ppt/notesSlides/notesSlide17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18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19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20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notesSlides/notesSlide21.xml" ContentType="application/vnd.openxmlformats-officedocument.presentationml.notesSlide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notesSlides/notesSlide22.xml" ContentType="application/vnd.openxmlformats-officedocument.presentationml.notesSlid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23.xml" ContentType="application/vnd.openxmlformats-officedocument.presentationml.notesSl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notesSlides/notesSlide24.xml" ContentType="application/vnd.openxmlformats-officedocument.presentationml.notesSlide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25.xml" ContentType="application/vnd.openxmlformats-officedocument.presentationml.notesSlide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notesSlides/notesSlide26.xml" ContentType="application/vnd.openxmlformats-officedocument.presentationml.notesSlide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notesSlides/notesSlide27.xml" ContentType="application/vnd.openxmlformats-officedocument.presentationml.notesSlide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notesSlides/notesSlide28.xml" ContentType="application/vnd.openxmlformats-officedocument.presentationml.notesSlide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notesSlides/notesSlide29.xml" ContentType="application/vnd.openxmlformats-officedocument.presentationml.notesSlide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notesSlides/notesSlide30.xml" ContentType="application/vnd.openxmlformats-officedocument.presentationml.notesSl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notesSlides/notesSlide31.xml" ContentType="application/vnd.openxmlformats-officedocument.presentationml.notesSlide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notesSlides/notesSlide32.xml" ContentType="application/vnd.openxmlformats-officedocument.presentationml.notesSlide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notesSlides/notesSlide33.xml" ContentType="application/vnd.openxmlformats-officedocument.presentationml.notesSlide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notesSlides/notesSlide34.xml" ContentType="application/vnd.openxmlformats-officedocument.presentationml.notesSlide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notesSlides/notesSlide35.xml" ContentType="application/vnd.openxmlformats-officedocument.presentationml.notesSlide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notesSlides/notesSlide36.xml" ContentType="application/vnd.openxmlformats-officedocument.presentationml.notesSlide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notesSlides/notesSlide37.xml" ContentType="application/vnd.openxmlformats-officedocument.presentationml.notesSlide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notesSlides/notesSlide38.xml" ContentType="application/vnd.openxmlformats-officedocument.presentationml.notesSlide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notesSlides/notesSlide39.xml" ContentType="application/vnd.openxmlformats-officedocument.presentationml.notesSlide+xml"/>
  <Override PartName="/ppt/tags/tag122.xml" ContentType="application/vnd.openxmlformats-officedocument.presentationml.tags+xml"/>
  <Override PartName="/ppt/notesSlides/notesSlide40.xml" ContentType="application/vnd.openxmlformats-officedocument.presentationml.notesSlide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notesSlides/notesSlide41.xml" ContentType="application/vnd.openxmlformats-officedocument.presentationml.notesSlide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notesSlides/notesSlide42.xml" ContentType="application/vnd.openxmlformats-officedocument.presentationml.notesSlide+xml"/>
  <Override PartName="/ppt/tags/tag129.xml" ContentType="application/vnd.openxmlformats-officedocument.presentationml.tags+xml"/>
  <Override PartName="/ppt/notesSlides/notesSlide43.xml" ContentType="application/vnd.openxmlformats-officedocument.presentationml.notesSlide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notesSlides/notesSlide44.xml" ContentType="application/vnd.openxmlformats-officedocument.presentationml.notesSlide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notesSlides/notesSlide45.xml" ContentType="application/vnd.openxmlformats-officedocument.presentationml.notesSlide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notesSlides/notesSlide46.xml" ContentType="application/vnd.openxmlformats-officedocument.presentationml.notesSlide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notesSlides/notesSlide47.xml" ContentType="application/vnd.openxmlformats-officedocument.presentationml.notesSlide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notesSlides/notesSlide48.xml" ContentType="application/vnd.openxmlformats-officedocument.presentationml.notesSlide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notesSlides/notesSlide49.xml" ContentType="application/vnd.openxmlformats-officedocument.presentationml.notesSlide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notesSlides/notesSlide50.xml" ContentType="application/vnd.openxmlformats-officedocument.presentationml.notesSlide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notesSlides/notesSlide51.xml" ContentType="application/vnd.openxmlformats-officedocument.presentationml.notesSlide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notesSlides/notesSlide52.xml" ContentType="application/vnd.openxmlformats-officedocument.presentationml.notesSlide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notesSlides/notesSlide53.xml" ContentType="application/vnd.openxmlformats-officedocument.presentationml.notesSlide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notesSlides/notesSlide54.xml" ContentType="application/vnd.openxmlformats-officedocument.presentationml.notesSlide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notesSlides/notesSlide55.xml" ContentType="application/vnd.openxmlformats-officedocument.presentationml.notesSlide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notesSlides/notesSlide56.xml" ContentType="application/vnd.openxmlformats-officedocument.presentationml.notesSlide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notesSlides/notesSlide57.xml" ContentType="application/vnd.openxmlformats-officedocument.presentationml.notesSlide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notesSlides/notesSlide58.xml" ContentType="application/vnd.openxmlformats-officedocument.presentationml.notesSlide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notesSlides/notesSlide59.xml" ContentType="application/vnd.openxmlformats-officedocument.presentationml.notesSlide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notesSlides/notesSlide60.xml" ContentType="application/vnd.openxmlformats-officedocument.presentationml.notesSlide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notesSlides/notesSlide61.xml" ContentType="application/vnd.openxmlformats-officedocument.presentationml.notesSlide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notesSlides/notesSlide62.xml" ContentType="application/vnd.openxmlformats-officedocument.presentationml.notesSlide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notesSlides/notesSlide63.xml" ContentType="application/vnd.openxmlformats-officedocument.presentationml.notesSlide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notesSlides/notesSlide64.xml" ContentType="application/vnd.openxmlformats-officedocument.presentationml.notesSlide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notesSlides/notesSlide65.xml" ContentType="application/vnd.openxmlformats-officedocument.presentationml.notesSlide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notesSlides/notesSlide66.xml" ContentType="application/vnd.openxmlformats-officedocument.presentationml.notesSlide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notesSlides/notesSlide67.xml" ContentType="application/vnd.openxmlformats-officedocument.presentationml.notesSlide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notesSlides/notesSlide68.xml" ContentType="application/vnd.openxmlformats-officedocument.presentationml.notesSlide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notesSlides/notesSlide69.xml" ContentType="application/vnd.openxmlformats-officedocument.presentationml.notesSlide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notesSlides/notesSlide70.xml" ContentType="application/vnd.openxmlformats-officedocument.presentationml.notesSlide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notesSlides/notesSlide71.xml" ContentType="application/vnd.openxmlformats-officedocument.presentationml.notesSlide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notesSlides/notesSlide72.xml" ContentType="application/vnd.openxmlformats-officedocument.presentationml.notesSlide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notesSlides/notesSlide73.xml" ContentType="application/vnd.openxmlformats-officedocument.presentationml.notesSlide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notesSlides/notesSlide74.xml" ContentType="application/vnd.openxmlformats-officedocument.presentationml.notesSlide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notesSlides/notesSlide75.xml" ContentType="application/vnd.openxmlformats-officedocument.presentationml.notesSlide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notesSlides/notesSlide76.xml" ContentType="application/vnd.openxmlformats-officedocument.presentationml.notesSlide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notesSlides/notesSlide77.xml" ContentType="application/vnd.openxmlformats-officedocument.presentationml.notesSlide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notesSlides/notesSlide78.xml" ContentType="application/vnd.openxmlformats-officedocument.presentationml.notesSlide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notesSlides/notesSlide79.xml" ContentType="application/vnd.openxmlformats-officedocument.presentationml.notesSlide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notesSlides/notesSlide80.xml" ContentType="application/vnd.openxmlformats-officedocument.presentationml.notesSlide+xml"/>
  <Override PartName="/ppt/tags/tag257.xml" ContentType="application/vnd.openxmlformats-officedocument.presentationml.tags+xml"/>
  <Override PartName="/ppt/notesSlides/notesSlide81.xml" ContentType="application/vnd.openxmlformats-officedocument.presentationml.notesSlide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notesSlides/notesSlide82.xml" ContentType="application/vnd.openxmlformats-officedocument.presentationml.notesSlide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notesSlides/notesSlide83.xml" ContentType="application/vnd.openxmlformats-officedocument.presentationml.notesSlide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notesSlides/notesSlide84.xml" ContentType="application/vnd.openxmlformats-officedocument.presentationml.notesSlide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notesSlides/notesSlide85.xml" ContentType="application/vnd.openxmlformats-officedocument.presentationml.notesSlide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notesSlides/notesSlide86.xml" ContentType="application/vnd.openxmlformats-officedocument.presentationml.notesSlide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notesSlides/notesSlide87.xml" ContentType="application/vnd.openxmlformats-officedocument.presentationml.notesSlide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notesSlides/notesSlide88.xml" ContentType="application/vnd.openxmlformats-officedocument.presentationml.notesSlide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notesSlides/notesSlide89.xml" ContentType="application/vnd.openxmlformats-officedocument.presentationml.notesSlide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notesSlides/notesSlide90.xml" ContentType="application/vnd.openxmlformats-officedocument.presentationml.notesSlide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notesSlides/notesSlide91.xml" ContentType="application/vnd.openxmlformats-officedocument.presentationml.notesSlide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notesSlides/notesSlide92.xml" ContentType="application/vnd.openxmlformats-officedocument.presentationml.notesSlide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notesSlides/notesSlide93.xml" ContentType="application/vnd.openxmlformats-officedocument.presentationml.notesSlide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notesSlides/notesSlide94.xml" ContentType="application/vnd.openxmlformats-officedocument.presentationml.notesSlide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notesSlides/notesSlide95.xml" ContentType="application/vnd.openxmlformats-officedocument.presentationml.notesSlide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notesSlides/notesSlide96.xml" ContentType="application/vnd.openxmlformats-officedocument.presentationml.notesSlide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notesSlides/notesSlide97.xml" ContentType="application/vnd.openxmlformats-officedocument.presentationml.notesSlide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notesSlides/notesSlide98.xml" ContentType="application/vnd.openxmlformats-officedocument.presentationml.notesSlide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notesSlides/notesSlide99.xml" ContentType="application/vnd.openxmlformats-officedocument.presentationml.notesSlide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notesSlides/notesSlide100.xml" ContentType="application/vnd.openxmlformats-officedocument.presentationml.notesSlide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notesSlides/notesSlide101.xml" ContentType="application/vnd.openxmlformats-officedocument.presentationml.notesSlide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notesSlides/notesSlide102.xml" ContentType="application/vnd.openxmlformats-officedocument.presentationml.notesSlide+xml"/>
  <Override PartName="/ppt/tags/tag332.xml" ContentType="application/vnd.openxmlformats-officedocument.presentationml.tags+xml"/>
  <Override PartName="/ppt/notesSlides/notesSlide103.xml" ContentType="application/vnd.openxmlformats-officedocument.presentationml.notesSlide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notesSlides/notesSlide104.xml" ContentType="application/vnd.openxmlformats-officedocument.presentationml.notesSlide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notesSlides/notesSlide105.xml" ContentType="application/vnd.openxmlformats-officedocument.presentationml.notesSlide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notesSlides/notesSlide106.xml" ContentType="application/vnd.openxmlformats-officedocument.presentationml.notesSlide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notesSlides/notesSlide107.xml" ContentType="application/vnd.openxmlformats-officedocument.presentationml.notesSlide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notesSlides/notesSlide108.xml" ContentType="application/vnd.openxmlformats-officedocument.presentationml.notesSlide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notesSlides/notesSlide109.xml" ContentType="application/vnd.openxmlformats-officedocument.presentationml.notesSlide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notesSlides/notesSlide110.xml" ContentType="application/vnd.openxmlformats-officedocument.presentationml.notesSlide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notesSlides/notesSlide111.xml" ContentType="application/vnd.openxmlformats-officedocument.presentationml.notesSlide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notesSlides/notesSlide112.xml" ContentType="application/vnd.openxmlformats-officedocument.presentationml.notesSlide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notesSlides/notesSlide113.xml" ContentType="application/vnd.openxmlformats-officedocument.presentationml.notesSlide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notesSlides/notesSlide114.xml" ContentType="application/vnd.openxmlformats-officedocument.presentationml.notesSlide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notesSlides/notesSlide115.xml" ContentType="application/vnd.openxmlformats-officedocument.presentationml.notesSlide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notesSlides/notesSlide116.xml" ContentType="application/vnd.openxmlformats-officedocument.presentationml.notesSlide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notesSlides/notesSlide117.xml" ContentType="application/vnd.openxmlformats-officedocument.presentationml.notesSlide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notesSlides/notesSlide118.xml" ContentType="application/vnd.openxmlformats-officedocument.presentationml.notesSlide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notesSlides/notesSlide119.xml" ContentType="application/vnd.openxmlformats-officedocument.presentationml.notesSlide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notesSlides/notesSlide120.xml" ContentType="application/vnd.openxmlformats-officedocument.presentationml.notesSlide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notesSlides/notesSlide121.xml" ContentType="application/vnd.openxmlformats-officedocument.presentationml.notesSlide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notesSlides/notesSlide122.xml" ContentType="application/vnd.openxmlformats-officedocument.presentationml.notesSlide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notesSlides/notesSlide123.xml" ContentType="application/vnd.openxmlformats-officedocument.presentationml.notesSlide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notesSlides/notesSlide124.xml" ContentType="application/vnd.openxmlformats-officedocument.presentationml.notesSlide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notesSlides/notesSlide125.xml" ContentType="application/vnd.openxmlformats-officedocument.presentationml.notesSlide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notesSlides/notesSlide126.xml" ContentType="application/vnd.openxmlformats-officedocument.presentationml.notesSlide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notesSlides/notesSlide127.xml" ContentType="application/vnd.openxmlformats-officedocument.presentationml.notesSlide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notesSlides/notesSlide128.xml" ContentType="application/vnd.openxmlformats-officedocument.presentationml.notesSlide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notesSlides/notesSlide129.xml" ContentType="application/vnd.openxmlformats-officedocument.presentationml.notesSlide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notesSlides/notesSlide130.xml" ContentType="application/vnd.openxmlformats-officedocument.presentationml.notesSlide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notesSlides/notesSlide131.xml" ContentType="application/vnd.openxmlformats-officedocument.presentationml.notesSlide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notesSlides/notesSlide132.xml" ContentType="application/vnd.openxmlformats-officedocument.presentationml.notesSlide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notesSlides/notesSlide133.xml" ContentType="application/vnd.openxmlformats-officedocument.presentationml.notesSlide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notesSlides/notesSlide1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7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386" r:id="rId22"/>
    <p:sldId id="277" r:id="rId23"/>
    <p:sldId id="387" r:id="rId24"/>
    <p:sldId id="278" r:id="rId25"/>
    <p:sldId id="279" r:id="rId26"/>
    <p:sldId id="388" r:id="rId27"/>
    <p:sldId id="280" r:id="rId28"/>
    <p:sldId id="281" r:id="rId29"/>
    <p:sldId id="282" r:id="rId30"/>
    <p:sldId id="283" r:id="rId31"/>
    <p:sldId id="389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90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8" r:id="rId66"/>
    <p:sldId id="391" r:id="rId67"/>
    <p:sldId id="320" r:id="rId68"/>
    <p:sldId id="392" r:id="rId69"/>
    <p:sldId id="321" r:id="rId70"/>
    <p:sldId id="322" r:id="rId71"/>
    <p:sldId id="323" r:id="rId72"/>
    <p:sldId id="393" r:id="rId73"/>
    <p:sldId id="325" r:id="rId74"/>
    <p:sldId id="394" r:id="rId75"/>
    <p:sldId id="326" r:id="rId76"/>
    <p:sldId id="327" r:id="rId77"/>
    <p:sldId id="329" r:id="rId78"/>
    <p:sldId id="395" r:id="rId79"/>
    <p:sldId id="330" r:id="rId80"/>
    <p:sldId id="331" r:id="rId81"/>
    <p:sldId id="332" r:id="rId82"/>
    <p:sldId id="333" r:id="rId83"/>
    <p:sldId id="334" r:id="rId84"/>
    <p:sldId id="335" r:id="rId85"/>
    <p:sldId id="396" r:id="rId86"/>
    <p:sldId id="336" r:id="rId87"/>
    <p:sldId id="337" r:id="rId88"/>
    <p:sldId id="338" r:id="rId89"/>
    <p:sldId id="339" r:id="rId90"/>
    <p:sldId id="340" r:id="rId91"/>
    <p:sldId id="341" r:id="rId92"/>
    <p:sldId id="342" r:id="rId93"/>
    <p:sldId id="343" r:id="rId94"/>
    <p:sldId id="344" r:id="rId95"/>
    <p:sldId id="345" r:id="rId96"/>
    <p:sldId id="346" r:id="rId97"/>
    <p:sldId id="347" r:id="rId98"/>
    <p:sldId id="348" r:id="rId99"/>
    <p:sldId id="349" r:id="rId100"/>
    <p:sldId id="350" r:id="rId101"/>
    <p:sldId id="351" r:id="rId102"/>
    <p:sldId id="352" r:id="rId103"/>
    <p:sldId id="353" r:id="rId104"/>
    <p:sldId id="354" r:id="rId105"/>
    <p:sldId id="355" r:id="rId106"/>
    <p:sldId id="356" r:id="rId107"/>
    <p:sldId id="357" r:id="rId108"/>
    <p:sldId id="358" r:id="rId109"/>
    <p:sldId id="359" r:id="rId110"/>
    <p:sldId id="360" r:id="rId111"/>
    <p:sldId id="361" r:id="rId112"/>
    <p:sldId id="362" r:id="rId113"/>
    <p:sldId id="363" r:id="rId114"/>
    <p:sldId id="364" r:id="rId115"/>
    <p:sldId id="365" r:id="rId116"/>
    <p:sldId id="367" r:id="rId117"/>
    <p:sldId id="397" r:id="rId118"/>
    <p:sldId id="368" r:id="rId119"/>
    <p:sldId id="369" r:id="rId120"/>
    <p:sldId id="370" r:id="rId121"/>
    <p:sldId id="371" r:id="rId122"/>
    <p:sldId id="372" r:id="rId123"/>
    <p:sldId id="373" r:id="rId124"/>
    <p:sldId id="374" r:id="rId125"/>
    <p:sldId id="375" r:id="rId126"/>
    <p:sldId id="376" r:id="rId127"/>
    <p:sldId id="377" r:id="rId128"/>
    <p:sldId id="378" r:id="rId129"/>
    <p:sldId id="379" r:id="rId130"/>
    <p:sldId id="380" r:id="rId131"/>
    <p:sldId id="381" r:id="rId132"/>
    <p:sldId id="382" r:id="rId133"/>
    <p:sldId id="383" r:id="rId134"/>
    <p:sldId id="384" r:id="rId135"/>
    <p:sldId id="385" r:id="rId1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40EF"/>
    <a:srgbClr val="32A6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61" autoAdjust="0"/>
    <p:restoredTop sz="94142" autoAdjust="0"/>
  </p:normalViewPr>
  <p:slideViewPr>
    <p:cSldViewPr>
      <p:cViewPr varScale="1">
        <p:scale>
          <a:sx n="131" d="100"/>
          <a:sy n="131" d="100"/>
        </p:scale>
        <p:origin x="-1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presProps" Target="pres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7.wmf"/><Relationship Id="rId1" Type="http://schemas.openxmlformats.org/officeDocument/2006/relationships/image" Target="../media/image21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3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D5E47-F045-4C01-A154-66E3997AD169}" type="datetimeFigureOut">
              <a:rPr lang="en-US" smtClean="0"/>
              <a:t>3/29/2014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3EC52C-64D1-4EF5-AC14-14AF6A3FC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810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2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35AD08-2D7C-4662-9267-56937F5AC0B8}" type="slidenum">
              <a:rPr lang="en-US"/>
              <a:pPr/>
              <a:t>11</a:t>
            </a:fld>
            <a:endParaRPr lang="en-US"/>
          </a:p>
        </p:txBody>
      </p:sp>
      <p:sp>
        <p:nvSpPr>
          <p:cNvPr id="1190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0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FD1709F-1EDC-4119-A0BF-7D2F34912723}" type="slidenum">
              <a:rPr lang="en-US"/>
              <a:pPr/>
              <a:t>101</a:t>
            </a:fld>
            <a:endParaRPr lang="en-US"/>
          </a:p>
        </p:txBody>
      </p:sp>
      <p:sp>
        <p:nvSpPr>
          <p:cNvPr id="132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950242-D35B-44F1-A8BF-7938C6C933F0}" type="slidenum">
              <a:rPr lang="en-US"/>
              <a:pPr/>
              <a:t>102</a:t>
            </a:fld>
            <a:endParaRPr lang="en-US"/>
          </a:p>
        </p:txBody>
      </p:sp>
      <p:sp>
        <p:nvSpPr>
          <p:cNvPr id="1267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7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65C0EA-653A-422A-A7D6-A4037F3B5E08}" type="slidenum">
              <a:rPr lang="en-US"/>
              <a:pPr/>
              <a:t>103</a:t>
            </a:fld>
            <a:endParaRPr lang="en-US"/>
          </a:p>
        </p:txBody>
      </p:sp>
      <p:sp>
        <p:nvSpPr>
          <p:cNvPr id="1268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8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5884760-9F55-447D-9BC3-E99C633C5980}" type="slidenum">
              <a:rPr lang="en-US"/>
              <a:pPr/>
              <a:t>104</a:t>
            </a:fld>
            <a:endParaRPr lang="en-US"/>
          </a:p>
        </p:txBody>
      </p:sp>
      <p:sp>
        <p:nvSpPr>
          <p:cNvPr id="132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1628D2-5DD6-4D63-86A9-6101C631CCB4}" type="slidenum">
              <a:rPr lang="en-US"/>
              <a:pPr/>
              <a:t>105</a:t>
            </a:fld>
            <a:endParaRPr lang="en-US"/>
          </a:p>
        </p:txBody>
      </p:sp>
      <p:sp>
        <p:nvSpPr>
          <p:cNvPr id="1269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71E4B40-CFEF-4A9F-BC41-F6582471A4B2}" type="slidenum">
              <a:rPr lang="en-US"/>
              <a:pPr/>
              <a:t>106</a:t>
            </a:fld>
            <a:endParaRPr lang="en-US"/>
          </a:p>
        </p:txBody>
      </p:sp>
      <p:sp>
        <p:nvSpPr>
          <p:cNvPr id="1270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70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42B0AF-3D46-49E9-B250-922758483AB7}" type="slidenum">
              <a:rPr lang="en-US"/>
              <a:pPr/>
              <a:t>107</a:t>
            </a:fld>
            <a:endParaRPr lang="en-US"/>
          </a:p>
        </p:txBody>
      </p:sp>
      <p:sp>
        <p:nvSpPr>
          <p:cNvPr id="1271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71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37A10D1-CBFD-4F4A-B5DC-0D039A893BB6}" type="slidenum">
              <a:rPr lang="en-US"/>
              <a:pPr/>
              <a:t>108</a:t>
            </a:fld>
            <a:endParaRPr lang="en-US"/>
          </a:p>
        </p:txBody>
      </p:sp>
      <p:sp>
        <p:nvSpPr>
          <p:cNvPr id="1272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72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2B187E-D485-4E55-AE12-62716B2D43F8}" type="slidenum">
              <a:rPr lang="en-US"/>
              <a:pPr/>
              <a:t>109</a:t>
            </a:fld>
            <a:endParaRPr lang="en-US"/>
          </a:p>
        </p:txBody>
      </p:sp>
      <p:sp>
        <p:nvSpPr>
          <p:cNvPr id="1273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73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EEEE73-10C0-4B90-A9A9-1DDBE5960211}" type="slidenum">
              <a:rPr lang="en-US"/>
              <a:pPr/>
              <a:t>110</a:t>
            </a:fld>
            <a:endParaRPr lang="en-US"/>
          </a:p>
        </p:txBody>
      </p:sp>
      <p:sp>
        <p:nvSpPr>
          <p:cNvPr id="1274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74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F5514EB-0CE7-4905-A965-97AECC752DFE}" type="slidenum">
              <a:rPr lang="en-US"/>
              <a:pPr/>
              <a:t>12</a:t>
            </a:fld>
            <a:endParaRPr lang="en-US"/>
          </a:p>
        </p:txBody>
      </p:sp>
      <p:sp>
        <p:nvSpPr>
          <p:cNvPr id="1191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1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57F309E-030B-4138-A423-6046D64621CC}" type="slidenum">
              <a:rPr lang="en-US"/>
              <a:pPr/>
              <a:t>111</a:t>
            </a:fld>
            <a:endParaRPr lang="en-US"/>
          </a:p>
        </p:txBody>
      </p:sp>
      <p:sp>
        <p:nvSpPr>
          <p:cNvPr id="1275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75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CA57F8-27F0-40CD-A0D4-BAAD0C726E42}" type="slidenum">
              <a:rPr lang="en-US"/>
              <a:pPr/>
              <a:t>112</a:t>
            </a:fld>
            <a:endParaRPr lang="en-US"/>
          </a:p>
        </p:txBody>
      </p:sp>
      <p:sp>
        <p:nvSpPr>
          <p:cNvPr id="1276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76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C9738C-F67A-4110-9FA5-AD37AC62FF76}" type="slidenum">
              <a:rPr lang="en-US"/>
              <a:pPr/>
              <a:t>113</a:t>
            </a:fld>
            <a:endParaRPr lang="en-US"/>
          </a:p>
        </p:txBody>
      </p:sp>
      <p:sp>
        <p:nvSpPr>
          <p:cNvPr id="1277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77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204154-A750-4923-8C96-79C582CA9A05}" type="slidenum">
              <a:rPr lang="en-US"/>
              <a:pPr/>
              <a:t>114</a:t>
            </a:fld>
            <a:endParaRPr lang="en-US"/>
          </a:p>
        </p:txBody>
      </p:sp>
      <p:sp>
        <p:nvSpPr>
          <p:cNvPr id="1280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9CD9D0-8B46-47F9-AE2D-5E89B2355BBA}" type="slidenum">
              <a:rPr lang="en-US"/>
              <a:pPr/>
              <a:t>115</a:t>
            </a:fld>
            <a:endParaRPr lang="en-US"/>
          </a:p>
        </p:txBody>
      </p:sp>
      <p:sp>
        <p:nvSpPr>
          <p:cNvPr id="1281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1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51750E-F3D6-4CE9-9908-D7BBE9FF4840}" type="slidenum">
              <a:rPr lang="en-US"/>
              <a:pPr/>
              <a:t>116</a:t>
            </a:fld>
            <a:endParaRPr lang="en-US"/>
          </a:p>
        </p:txBody>
      </p:sp>
      <p:sp>
        <p:nvSpPr>
          <p:cNvPr id="133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51750E-F3D6-4CE9-9908-D7BBE9FF4840}" type="slidenum">
              <a:rPr lang="en-US"/>
              <a:pPr/>
              <a:t>117</a:t>
            </a:fld>
            <a:endParaRPr lang="en-US"/>
          </a:p>
        </p:txBody>
      </p:sp>
      <p:sp>
        <p:nvSpPr>
          <p:cNvPr id="133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8E816C-13D9-4739-9448-6F224D89BD70}" type="slidenum">
              <a:rPr lang="en-US"/>
              <a:pPr/>
              <a:t>118</a:t>
            </a:fld>
            <a:endParaRPr lang="en-US"/>
          </a:p>
        </p:txBody>
      </p:sp>
      <p:sp>
        <p:nvSpPr>
          <p:cNvPr id="128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BCEA6BA-F7FC-4E06-A90D-FFE94903118C}" type="slidenum">
              <a:rPr lang="en-US"/>
              <a:pPr/>
              <a:t>119</a:t>
            </a:fld>
            <a:endParaRPr lang="en-US"/>
          </a:p>
        </p:txBody>
      </p:sp>
      <p:sp>
        <p:nvSpPr>
          <p:cNvPr id="128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48C8CBE-4129-4271-A629-D8AC4C3E7488}" type="slidenum">
              <a:rPr lang="en-US"/>
              <a:pPr/>
              <a:t>120</a:t>
            </a:fld>
            <a:endParaRPr lang="en-US"/>
          </a:p>
        </p:txBody>
      </p:sp>
      <p:sp>
        <p:nvSpPr>
          <p:cNvPr id="128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7D75E0-0451-4A4A-B8F7-06B341A783C6}" type="slidenum">
              <a:rPr lang="en-US"/>
              <a:pPr/>
              <a:t>13</a:t>
            </a:fld>
            <a:endParaRPr lang="en-US"/>
          </a:p>
        </p:txBody>
      </p:sp>
      <p:sp>
        <p:nvSpPr>
          <p:cNvPr id="1192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2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883A53-237C-4C77-931D-80DDFDBCF2F3}" type="slidenum">
              <a:rPr lang="en-US"/>
              <a:pPr/>
              <a:t>121</a:t>
            </a:fld>
            <a:endParaRPr lang="en-US"/>
          </a:p>
        </p:txBody>
      </p:sp>
      <p:sp>
        <p:nvSpPr>
          <p:cNvPr id="128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6F5AF4E-D46E-452B-B513-73C1ABDFA629}" type="slidenum">
              <a:rPr lang="en-US"/>
              <a:pPr/>
              <a:t>122</a:t>
            </a:fld>
            <a:endParaRPr lang="en-US"/>
          </a:p>
        </p:txBody>
      </p:sp>
      <p:sp>
        <p:nvSpPr>
          <p:cNvPr id="128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9F921D-D967-469B-BC5E-E91829B6A93A}" type="slidenum">
              <a:rPr lang="en-US"/>
              <a:pPr/>
              <a:t>123</a:t>
            </a:fld>
            <a:endParaRPr lang="en-US"/>
          </a:p>
        </p:txBody>
      </p:sp>
      <p:sp>
        <p:nvSpPr>
          <p:cNvPr id="128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A78DBB-2FD0-417E-8E48-636802D370F5}" type="slidenum">
              <a:rPr lang="en-US"/>
              <a:pPr/>
              <a:t>124</a:t>
            </a:fld>
            <a:endParaRPr lang="en-US"/>
          </a:p>
        </p:txBody>
      </p:sp>
      <p:sp>
        <p:nvSpPr>
          <p:cNvPr id="129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540D6D8-B5CB-44CF-A076-91AD84751C08}" type="slidenum">
              <a:rPr lang="en-US"/>
              <a:pPr/>
              <a:t>125</a:t>
            </a:fld>
            <a:endParaRPr lang="en-US"/>
          </a:p>
        </p:txBody>
      </p:sp>
      <p:sp>
        <p:nvSpPr>
          <p:cNvPr id="129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8832C6-AD85-45A4-BA9A-4B7D17D30861}" type="slidenum">
              <a:rPr lang="en-US"/>
              <a:pPr/>
              <a:t>126</a:t>
            </a:fld>
            <a:endParaRPr lang="en-US"/>
          </a:p>
        </p:txBody>
      </p:sp>
      <p:sp>
        <p:nvSpPr>
          <p:cNvPr id="129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E6C2EA1-3CDC-4ECF-86B2-4D763AEBFCF2}" type="slidenum">
              <a:rPr lang="en-US"/>
              <a:pPr/>
              <a:t>127</a:t>
            </a:fld>
            <a:endParaRPr lang="en-US"/>
          </a:p>
        </p:txBody>
      </p:sp>
      <p:sp>
        <p:nvSpPr>
          <p:cNvPr id="129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43627D-71A1-4567-A2B3-A27A94827337}" type="slidenum">
              <a:rPr lang="en-US"/>
              <a:pPr/>
              <a:t>128</a:t>
            </a:fld>
            <a:endParaRPr lang="en-US"/>
          </a:p>
        </p:txBody>
      </p:sp>
      <p:sp>
        <p:nvSpPr>
          <p:cNvPr id="129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664B26-1039-4A89-B9BE-F571758E0A10}" type="slidenum">
              <a:rPr lang="en-US"/>
              <a:pPr/>
              <a:t>129</a:t>
            </a:fld>
            <a:endParaRPr lang="en-US"/>
          </a:p>
        </p:txBody>
      </p:sp>
      <p:sp>
        <p:nvSpPr>
          <p:cNvPr id="129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E70311F-008B-4B0C-9828-CA17DE82EC59}" type="slidenum">
              <a:rPr lang="en-US"/>
              <a:pPr/>
              <a:t>130</a:t>
            </a:fld>
            <a:endParaRPr lang="en-US"/>
          </a:p>
        </p:txBody>
      </p:sp>
      <p:sp>
        <p:nvSpPr>
          <p:cNvPr id="129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C2D7F2A-86CD-4E29-AD15-1F5F5C905A3B}" type="slidenum">
              <a:rPr lang="en-US"/>
              <a:pPr/>
              <a:t>14</a:t>
            </a:fld>
            <a:endParaRPr lang="en-US"/>
          </a:p>
        </p:txBody>
      </p:sp>
      <p:sp>
        <p:nvSpPr>
          <p:cNvPr id="1193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3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EE73E6-3E2F-4FE9-83A4-B07AF79C1FFF}" type="slidenum">
              <a:rPr lang="en-US"/>
              <a:pPr/>
              <a:t>131</a:t>
            </a:fld>
            <a:endParaRPr lang="en-US"/>
          </a:p>
        </p:txBody>
      </p:sp>
      <p:sp>
        <p:nvSpPr>
          <p:cNvPr id="129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033A97-0276-4D5D-9F89-8740F26D54B0}" type="slidenum">
              <a:rPr lang="en-US"/>
              <a:pPr/>
              <a:t>132</a:t>
            </a:fld>
            <a:endParaRPr lang="en-US"/>
          </a:p>
        </p:txBody>
      </p:sp>
      <p:sp>
        <p:nvSpPr>
          <p:cNvPr id="129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7CBB3A-DA45-426E-9703-C0236A055745}" type="slidenum">
              <a:rPr lang="en-US"/>
              <a:pPr/>
              <a:t>133</a:t>
            </a:fld>
            <a:endParaRPr lang="en-US"/>
          </a:p>
        </p:txBody>
      </p:sp>
      <p:sp>
        <p:nvSpPr>
          <p:cNvPr id="129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D4DA1E-7C6D-446C-ACA1-DDF3AB11F0CC}" type="slidenum">
              <a:rPr lang="en-US"/>
              <a:pPr/>
              <a:t>134</a:t>
            </a:fld>
            <a:endParaRPr lang="en-US"/>
          </a:p>
        </p:txBody>
      </p:sp>
      <p:sp>
        <p:nvSpPr>
          <p:cNvPr id="130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54F2B97-851F-4A53-BB9C-D5173485D282}" type="slidenum">
              <a:rPr lang="en-US"/>
              <a:pPr/>
              <a:t>135</a:t>
            </a:fld>
            <a:endParaRPr lang="en-US"/>
          </a:p>
        </p:txBody>
      </p:sp>
      <p:sp>
        <p:nvSpPr>
          <p:cNvPr id="133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EE892D-51DA-4429-BFFA-1D5452FAB7F5}" type="slidenum">
              <a:rPr lang="en-US"/>
              <a:pPr/>
              <a:t>15</a:t>
            </a:fld>
            <a:endParaRPr lang="en-US"/>
          </a:p>
        </p:txBody>
      </p:sp>
      <p:sp>
        <p:nvSpPr>
          <p:cNvPr id="1195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5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3E09B9-41CC-44D8-A7EE-522ECA74F13E}" type="slidenum">
              <a:rPr lang="en-US"/>
              <a:pPr/>
              <a:t>16</a:t>
            </a:fld>
            <a:endParaRPr lang="en-US"/>
          </a:p>
        </p:txBody>
      </p:sp>
      <p:sp>
        <p:nvSpPr>
          <p:cNvPr id="1196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6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596F8C-A0A3-4609-BA43-9B76F2650873}" type="slidenum">
              <a:rPr lang="en-US"/>
              <a:pPr/>
              <a:t>17</a:t>
            </a:fld>
            <a:endParaRPr lang="en-US"/>
          </a:p>
        </p:txBody>
      </p:sp>
      <p:sp>
        <p:nvSpPr>
          <p:cNvPr id="1197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7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2A4490-4B03-40FA-91F1-6F47C42D667B}" type="slidenum">
              <a:rPr lang="en-US"/>
              <a:pPr/>
              <a:t>18</a:t>
            </a:fld>
            <a:endParaRPr lang="en-US"/>
          </a:p>
        </p:txBody>
      </p:sp>
      <p:sp>
        <p:nvSpPr>
          <p:cNvPr id="1198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B22A91-C73E-408F-B4C8-43E644120F3A}" type="slidenum">
              <a:rPr lang="en-US"/>
              <a:pPr/>
              <a:t>19</a:t>
            </a:fld>
            <a:endParaRPr lang="en-US"/>
          </a:p>
        </p:txBody>
      </p:sp>
      <p:sp>
        <p:nvSpPr>
          <p:cNvPr id="1199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9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C9C055-72E0-4522-A77B-8AF120537E44}" type="slidenum">
              <a:rPr lang="en-US"/>
              <a:pPr/>
              <a:t>20</a:t>
            </a:fld>
            <a:endParaRPr lang="en-US"/>
          </a:p>
        </p:txBody>
      </p:sp>
      <p:sp>
        <p:nvSpPr>
          <p:cNvPr id="1200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0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B714780-11DF-4472-AE76-0B6C10813017}" type="slidenum">
              <a:rPr lang="en-US"/>
              <a:pPr/>
              <a:t>3</a:t>
            </a:fld>
            <a:endParaRPr lang="en-US"/>
          </a:p>
        </p:txBody>
      </p:sp>
      <p:sp>
        <p:nvSpPr>
          <p:cNvPr id="1181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1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C9C055-72E0-4522-A77B-8AF120537E44}" type="slidenum">
              <a:rPr lang="en-US"/>
              <a:pPr/>
              <a:t>21</a:t>
            </a:fld>
            <a:endParaRPr lang="en-US"/>
          </a:p>
        </p:txBody>
      </p:sp>
      <p:sp>
        <p:nvSpPr>
          <p:cNvPr id="1200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0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3A37F4-AC94-47A7-A663-0685A2BCC5FF}" type="slidenum">
              <a:rPr lang="en-US"/>
              <a:pPr/>
              <a:t>22</a:t>
            </a:fld>
            <a:endParaRPr lang="en-US"/>
          </a:p>
        </p:txBody>
      </p:sp>
      <p:sp>
        <p:nvSpPr>
          <p:cNvPr id="1201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1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3A37F4-AC94-47A7-A663-0685A2BCC5FF}" type="slidenum">
              <a:rPr lang="en-US"/>
              <a:pPr/>
              <a:t>23</a:t>
            </a:fld>
            <a:endParaRPr lang="en-US"/>
          </a:p>
        </p:txBody>
      </p:sp>
      <p:sp>
        <p:nvSpPr>
          <p:cNvPr id="1201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1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A3D2F49-291D-43EF-B2C2-440CE5CE789E}" type="slidenum">
              <a:rPr lang="en-US"/>
              <a:pPr/>
              <a:t>24</a:t>
            </a:fld>
            <a:endParaRPr lang="en-US"/>
          </a:p>
        </p:txBody>
      </p:sp>
      <p:sp>
        <p:nvSpPr>
          <p:cNvPr id="1202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2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74075C2-A20B-4A7A-8F51-71B0A3CBB4C7}" type="slidenum">
              <a:rPr lang="en-US"/>
              <a:pPr/>
              <a:t>25</a:t>
            </a:fld>
            <a:endParaRPr lang="en-US"/>
          </a:p>
        </p:txBody>
      </p:sp>
      <p:sp>
        <p:nvSpPr>
          <p:cNvPr id="1203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3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74075C2-A20B-4A7A-8F51-71B0A3CBB4C7}" type="slidenum">
              <a:rPr lang="en-US"/>
              <a:pPr/>
              <a:t>26</a:t>
            </a:fld>
            <a:endParaRPr lang="en-US"/>
          </a:p>
        </p:txBody>
      </p:sp>
      <p:sp>
        <p:nvSpPr>
          <p:cNvPr id="1203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3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AF3664-5EDD-4FE6-ACDD-3EAE8351D77D}" type="slidenum">
              <a:rPr lang="en-US"/>
              <a:pPr/>
              <a:t>27</a:t>
            </a:fld>
            <a:endParaRPr lang="en-US"/>
          </a:p>
        </p:txBody>
      </p:sp>
      <p:sp>
        <p:nvSpPr>
          <p:cNvPr id="1204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4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AB6B2C-21FC-4D6D-9E7C-29AA6CFA2E86}" type="slidenum">
              <a:rPr lang="en-US"/>
              <a:pPr/>
              <a:t>28</a:t>
            </a:fld>
            <a:endParaRPr lang="en-US"/>
          </a:p>
        </p:txBody>
      </p:sp>
      <p:sp>
        <p:nvSpPr>
          <p:cNvPr id="1205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5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06D9D6-DDAD-431E-A80D-583333B50DB4}" type="slidenum">
              <a:rPr lang="en-US"/>
              <a:pPr/>
              <a:t>29</a:t>
            </a:fld>
            <a:endParaRPr lang="en-US"/>
          </a:p>
        </p:txBody>
      </p:sp>
      <p:sp>
        <p:nvSpPr>
          <p:cNvPr id="1206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6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339C28-2A6A-4A80-8A16-A0781FEE290E}" type="slidenum">
              <a:rPr lang="en-US"/>
              <a:pPr/>
              <a:t>30</a:t>
            </a:fld>
            <a:endParaRPr lang="en-US"/>
          </a:p>
        </p:txBody>
      </p:sp>
      <p:sp>
        <p:nvSpPr>
          <p:cNvPr id="1207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7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1028A3-F306-45FB-8DC7-09A2DE89FFA7}" type="slidenum">
              <a:rPr lang="en-US"/>
              <a:pPr/>
              <a:t>4</a:t>
            </a:fld>
            <a:endParaRPr lang="en-US"/>
          </a:p>
        </p:txBody>
      </p:sp>
      <p:sp>
        <p:nvSpPr>
          <p:cNvPr id="1182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2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339C28-2A6A-4A80-8A16-A0781FEE290E}" type="slidenum">
              <a:rPr lang="en-US"/>
              <a:pPr/>
              <a:t>31</a:t>
            </a:fld>
            <a:endParaRPr lang="en-US"/>
          </a:p>
        </p:txBody>
      </p:sp>
      <p:sp>
        <p:nvSpPr>
          <p:cNvPr id="1207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7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D75B6C-FB4E-4BED-A01F-066E2E4A6A10}" type="slidenum">
              <a:rPr lang="en-US"/>
              <a:pPr/>
              <a:t>32</a:t>
            </a:fld>
            <a:endParaRPr lang="en-US"/>
          </a:p>
        </p:txBody>
      </p:sp>
      <p:sp>
        <p:nvSpPr>
          <p:cNvPr id="1209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9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37FB56-FA1D-441A-AC74-3908DC102C15}" type="slidenum">
              <a:rPr lang="en-US"/>
              <a:pPr/>
              <a:t>33</a:t>
            </a:fld>
            <a:endParaRPr lang="en-US"/>
          </a:p>
        </p:txBody>
      </p:sp>
      <p:sp>
        <p:nvSpPr>
          <p:cNvPr id="1210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0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00557C-CEE4-468B-A165-323BC30BE993}" type="slidenum">
              <a:rPr lang="en-US"/>
              <a:pPr/>
              <a:t>34</a:t>
            </a:fld>
            <a:endParaRPr lang="en-US"/>
          </a:p>
        </p:txBody>
      </p:sp>
      <p:sp>
        <p:nvSpPr>
          <p:cNvPr id="1211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1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CAF80F-8A72-497D-8F1B-8E720A98BE07}" type="slidenum">
              <a:rPr lang="en-US"/>
              <a:pPr/>
              <a:t>35</a:t>
            </a:fld>
            <a:endParaRPr lang="en-US"/>
          </a:p>
        </p:txBody>
      </p:sp>
      <p:sp>
        <p:nvSpPr>
          <p:cNvPr id="1212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2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149760-38BD-4480-89D6-56FE07AB2AC6}" type="slidenum">
              <a:rPr lang="en-US"/>
              <a:pPr/>
              <a:t>36</a:t>
            </a:fld>
            <a:endParaRPr lang="en-US"/>
          </a:p>
        </p:txBody>
      </p:sp>
      <p:sp>
        <p:nvSpPr>
          <p:cNvPr id="1213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3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CFC2C1-50D7-4893-A91D-85BF0E581CE7}" type="slidenum">
              <a:rPr lang="en-US"/>
              <a:pPr/>
              <a:t>37</a:t>
            </a:fld>
            <a:endParaRPr lang="en-US"/>
          </a:p>
        </p:txBody>
      </p:sp>
      <p:sp>
        <p:nvSpPr>
          <p:cNvPr id="1214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4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1997F1-2D23-403C-BFC6-3F27FCFA1920}" type="slidenum">
              <a:rPr lang="en-US"/>
              <a:pPr/>
              <a:t>38</a:t>
            </a:fld>
            <a:endParaRPr lang="en-US"/>
          </a:p>
        </p:txBody>
      </p:sp>
      <p:sp>
        <p:nvSpPr>
          <p:cNvPr id="1215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5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5DDC6C-1D2A-4A52-B726-1F8852540491}" type="slidenum">
              <a:rPr lang="en-US"/>
              <a:pPr/>
              <a:t>39</a:t>
            </a:fld>
            <a:endParaRPr lang="en-US"/>
          </a:p>
        </p:txBody>
      </p:sp>
      <p:sp>
        <p:nvSpPr>
          <p:cNvPr id="1216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6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A7CE82-ABAB-4D30-AC29-161F7EC3F744}" type="slidenum">
              <a:rPr lang="en-US"/>
              <a:pPr/>
              <a:t>40</a:t>
            </a:fld>
            <a:endParaRPr lang="en-US"/>
          </a:p>
        </p:txBody>
      </p:sp>
      <p:sp>
        <p:nvSpPr>
          <p:cNvPr id="1217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7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6E21B5-927C-4F10-A313-A26A3EC7AFAF}" type="slidenum">
              <a:rPr lang="en-US"/>
              <a:pPr/>
              <a:t>5</a:t>
            </a:fld>
            <a:endParaRPr lang="en-US"/>
          </a:p>
        </p:txBody>
      </p:sp>
      <p:sp>
        <p:nvSpPr>
          <p:cNvPr id="1183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3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6FB009B-3AFA-4A89-A9D5-F5A06826A0F7}" type="slidenum">
              <a:rPr lang="en-US"/>
              <a:pPr/>
              <a:t>41</a:t>
            </a:fld>
            <a:endParaRPr lang="en-US"/>
          </a:p>
        </p:txBody>
      </p:sp>
      <p:sp>
        <p:nvSpPr>
          <p:cNvPr id="1218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D59DDD-6FC0-4454-BF32-58CF3FE8C66B}" type="slidenum">
              <a:rPr lang="en-US"/>
              <a:pPr/>
              <a:t>42</a:t>
            </a:fld>
            <a:endParaRPr lang="en-US"/>
          </a:p>
        </p:txBody>
      </p:sp>
      <p:sp>
        <p:nvSpPr>
          <p:cNvPr id="1219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9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7D9C153-F05A-416A-B451-4A23C867EF09}" type="slidenum">
              <a:rPr lang="en-US"/>
              <a:pPr/>
              <a:t>43</a:t>
            </a:fld>
            <a:endParaRPr lang="en-US"/>
          </a:p>
        </p:txBody>
      </p:sp>
      <p:sp>
        <p:nvSpPr>
          <p:cNvPr id="1220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0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868D23-EA0C-46DE-891F-6A7F45709439}" type="slidenum">
              <a:rPr lang="en-US"/>
              <a:pPr/>
              <a:t>44</a:t>
            </a:fld>
            <a:endParaRPr lang="en-US"/>
          </a:p>
        </p:txBody>
      </p:sp>
      <p:sp>
        <p:nvSpPr>
          <p:cNvPr id="1221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1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06B16E0-193A-4026-97D8-C274823B92A3}" type="slidenum">
              <a:rPr lang="en-US"/>
              <a:pPr/>
              <a:t>45</a:t>
            </a:fld>
            <a:endParaRPr lang="en-US"/>
          </a:p>
        </p:txBody>
      </p:sp>
      <p:sp>
        <p:nvSpPr>
          <p:cNvPr id="1222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2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58B53D-D146-4466-AB58-746E26CF7D80}" type="slidenum">
              <a:rPr lang="en-US"/>
              <a:pPr/>
              <a:t>46</a:t>
            </a:fld>
            <a:endParaRPr lang="en-US"/>
          </a:p>
        </p:txBody>
      </p:sp>
      <p:sp>
        <p:nvSpPr>
          <p:cNvPr id="1223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3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A34CE3-6301-4E11-9544-5B70D385F500}" type="slidenum">
              <a:rPr lang="en-US"/>
              <a:pPr/>
              <a:t>47</a:t>
            </a:fld>
            <a:endParaRPr lang="en-US"/>
          </a:p>
        </p:txBody>
      </p:sp>
      <p:sp>
        <p:nvSpPr>
          <p:cNvPr id="1224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4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92E1DF-F9BE-4397-9802-5709B8878E25}" type="slidenum">
              <a:rPr lang="en-US"/>
              <a:pPr/>
              <a:t>48</a:t>
            </a:fld>
            <a:endParaRPr lang="en-US"/>
          </a:p>
        </p:txBody>
      </p:sp>
      <p:sp>
        <p:nvSpPr>
          <p:cNvPr id="130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A3F8E31-60FC-4684-AB89-5F898620A9AB}" type="slidenum">
              <a:rPr lang="en-US"/>
              <a:pPr/>
              <a:t>49</a:t>
            </a:fld>
            <a:endParaRPr lang="en-US"/>
          </a:p>
        </p:txBody>
      </p:sp>
      <p:sp>
        <p:nvSpPr>
          <p:cNvPr id="1225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5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7835E1-E1F9-4BD8-8D1E-50623ECBF82B}" type="slidenum">
              <a:rPr lang="en-US"/>
              <a:pPr/>
              <a:t>50</a:t>
            </a:fld>
            <a:endParaRPr lang="en-US"/>
          </a:p>
        </p:txBody>
      </p:sp>
      <p:sp>
        <p:nvSpPr>
          <p:cNvPr id="130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CF196F-8ABF-4C2A-BFC5-0F48556D9C3C}" type="slidenum">
              <a:rPr lang="en-US"/>
              <a:pPr/>
              <a:t>6</a:t>
            </a:fld>
            <a:endParaRPr lang="en-US"/>
          </a:p>
        </p:txBody>
      </p:sp>
      <p:sp>
        <p:nvSpPr>
          <p:cNvPr id="1185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5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ABBDC26-24C3-4238-B260-F68152992198}" type="slidenum">
              <a:rPr lang="en-US"/>
              <a:pPr/>
              <a:t>51</a:t>
            </a:fld>
            <a:endParaRPr lang="en-US"/>
          </a:p>
        </p:txBody>
      </p:sp>
      <p:sp>
        <p:nvSpPr>
          <p:cNvPr id="1226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6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ABBDC26-24C3-4238-B260-F68152992198}" type="slidenum">
              <a:rPr lang="en-US"/>
              <a:pPr/>
              <a:t>52</a:t>
            </a:fld>
            <a:endParaRPr lang="en-US"/>
          </a:p>
        </p:txBody>
      </p:sp>
      <p:sp>
        <p:nvSpPr>
          <p:cNvPr id="1226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6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58EBEB5-2C47-4A37-80CE-57754A40A07B}" type="slidenum">
              <a:rPr lang="en-US"/>
              <a:pPr/>
              <a:t>53</a:t>
            </a:fld>
            <a:endParaRPr lang="en-US"/>
          </a:p>
        </p:txBody>
      </p:sp>
      <p:sp>
        <p:nvSpPr>
          <p:cNvPr id="1227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7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FFE2E5B-ABE0-4137-9A2E-377AF1ADACD2}" type="slidenum">
              <a:rPr lang="en-US"/>
              <a:pPr/>
              <a:t>54</a:t>
            </a:fld>
            <a:endParaRPr lang="en-US"/>
          </a:p>
        </p:txBody>
      </p:sp>
      <p:sp>
        <p:nvSpPr>
          <p:cNvPr id="1228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5039FB-68DD-4C18-92F0-0C883BEBA8EB}" type="slidenum">
              <a:rPr lang="en-US"/>
              <a:pPr/>
              <a:t>55</a:t>
            </a:fld>
            <a:endParaRPr lang="en-US"/>
          </a:p>
        </p:txBody>
      </p:sp>
      <p:sp>
        <p:nvSpPr>
          <p:cNvPr id="1229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741E7A2-D8E5-4B6C-893C-89E37CA58028}" type="slidenum">
              <a:rPr lang="en-US"/>
              <a:pPr/>
              <a:t>56</a:t>
            </a:fld>
            <a:endParaRPr lang="en-US"/>
          </a:p>
        </p:txBody>
      </p:sp>
      <p:sp>
        <p:nvSpPr>
          <p:cNvPr id="1230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0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5015BA-3E20-44A7-978C-35F1F121525E}" type="slidenum">
              <a:rPr lang="en-US"/>
              <a:pPr/>
              <a:t>57</a:t>
            </a:fld>
            <a:endParaRPr lang="en-US"/>
          </a:p>
        </p:txBody>
      </p:sp>
      <p:sp>
        <p:nvSpPr>
          <p:cNvPr id="1231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1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3E681F3-034E-4719-A148-E7D8FF9134E2}" type="slidenum">
              <a:rPr lang="en-US"/>
              <a:pPr/>
              <a:t>58</a:t>
            </a:fld>
            <a:endParaRPr lang="en-US"/>
          </a:p>
        </p:txBody>
      </p:sp>
      <p:sp>
        <p:nvSpPr>
          <p:cNvPr id="1232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2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1FCC47-19BF-4E3B-B7A0-81EED34C56EC}" type="slidenum">
              <a:rPr lang="en-US"/>
              <a:pPr/>
              <a:t>59</a:t>
            </a:fld>
            <a:endParaRPr lang="en-US"/>
          </a:p>
        </p:txBody>
      </p:sp>
      <p:sp>
        <p:nvSpPr>
          <p:cNvPr id="1233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3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72E576-D3A9-4E0B-9977-FC4CCA079CF5}" type="slidenum">
              <a:rPr lang="en-US"/>
              <a:pPr/>
              <a:t>60</a:t>
            </a:fld>
            <a:endParaRPr lang="en-US"/>
          </a:p>
        </p:txBody>
      </p:sp>
      <p:sp>
        <p:nvSpPr>
          <p:cNvPr id="1234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4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A35BAA-84F1-4764-B73A-1F2654146854}" type="slidenum">
              <a:rPr lang="en-US"/>
              <a:pPr/>
              <a:t>7</a:t>
            </a:fld>
            <a:endParaRPr lang="en-US"/>
          </a:p>
        </p:txBody>
      </p:sp>
      <p:sp>
        <p:nvSpPr>
          <p:cNvPr id="1186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6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9778F4-BF9B-429F-ACB1-680B34C3F49A}" type="slidenum">
              <a:rPr lang="en-US"/>
              <a:pPr/>
              <a:t>61</a:t>
            </a:fld>
            <a:endParaRPr lang="en-US"/>
          </a:p>
        </p:txBody>
      </p:sp>
      <p:sp>
        <p:nvSpPr>
          <p:cNvPr id="1235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5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CBE5D3-939D-451B-AE90-BB2965369916}" type="slidenum">
              <a:rPr lang="en-US"/>
              <a:pPr/>
              <a:t>62</a:t>
            </a:fld>
            <a:endParaRPr lang="en-US"/>
          </a:p>
        </p:txBody>
      </p:sp>
      <p:sp>
        <p:nvSpPr>
          <p:cNvPr id="1236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6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972950C-8537-4620-8199-921930E1C623}" type="slidenum">
              <a:rPr lang="en-US"/>
              <a:pPr/>
              <a:t>63</a:t>
            </a:fld>
            <a:endParaRPr lang="en-US"/>
          </a:p>
        </p:txBody>
      </p:sp>
      <p:sp>
        <p:nvSpPr>
          <p:cNvPr id="1238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8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44DE3DD-E11A-4F93-B0B2-A43F3A1452B7}" type="slidenum">
              <a:rPr lang="en-US"/>
              <a:pPr/>
              <a:t>64</a:t>
            </a:fld>
            <a:endParaRPr lang="en-US"/>
          </a:p>
        </p:txBody>
      </p:sp>
      <p:sp>
        <p:nvSpPr>
          <p:cNvPr id="130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5FA898-840E-48F2-A421-682B99572A64}" type="slidenum">
              <a:rPr lang="en-US"/>
              <a:pPr/>
              <a:t>65</a:t>
            </a:fld>
            <a:endParaRPr lang="en-US"/>
          </a:p>
        </p:txBody>
      </p:sp>
      <p:sp>
        <p:nvSpPr>
          <p:cNvPr id="131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5FA898-840E-48F2-A421-682B99572A64}" type="slidenum">
              <a:rPr lang="en-US"/>
              <a:pPr/>
              <a:t>66</a:t>
            </a:fld>
            <a:endParaRPr lang="en-US"/>
          </a:p>
        </p:txBody>
      </p:sp>
      <p:sp>
        <p:nvSpPr>
          <p:cNvPr id="131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1A8B0EF-3AD5-4B90-944D-6FB828F2A294}" type="slidenum">
              <a:rPr lang="en-US"/>
              <a:pPr/>
              <a:t>67</a:t>
            </a:fld>
            <a:endParaRPr lang="en-US"/>
          </a:p>
        </p:txBody>
      </p:sp>
      <p:sp>
        <p:nvSpPr>
          <p:cNvPr id="131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1A8B0EF-3AD5-4B90-944D-6FB828F2A294}" type="slidenum">
              <a:rPr lang="en-US"/>
              <a:pPr/>
              <a:t>68</a:t>
            </a:fld>
            <a:endParaRPr lang="en-US"/>
          </a:p>
        </p:txBody>
      </p:sp>
      <p:sp>
        <p:nvSpPr>
          <p:cNvPr id="131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A3051F9-1555-4E28-B8BE-FF638FBF4334}" type="slidenum">
              <a:rPr lang="en-US"/>
              <a:pPr/>
              <a:t>69</a:t>
            </a:fld>
            <a:endParaRPr lang="en-US"/>
          </a:p>
        </p:txBody>
      </p:sp>
      <p:sp>
        <p:nvSpPr>
          <p:cNvPr id="1241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1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98363F-CF77-4C9F-BD2A-F595EFE53135}" type="slidenum">
              <a:rPr lang="en-US"/>
              <a:pPr/>
              <a:t>70</a:t>
            </a:fld>
            <a:endParaRPr lang="en-US"/>
          </a:p>
        </p:txBody>
      </p:sp>
      <p:sp>
        <p:nvSpPr>
          <p:cNvPr id="1242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2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D7EEF33-535B-4289-ACE8-0AA8225D5BB2}" type="slidenum">
              <a:rPr lang="en-US"/>
              <a:pPr/>
              <a:t>8</a:t>
            </a:fld>
            <a:endParaRPr lang="en-US"/>
          </a:p>
        </p:txBody>
      </p:sp>
      <p:sp>
        <p:nvSpPr>
          <p:cNvPr id="1187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DF8DDB-7492-4E1F-A088-D1E1FDF24F71}" type="slidenum">
              <a:rPr lang="en-US"/>
              <a:pPr/>
              <a:t>71</a:t>
            </a:fld>
            <a:endParaRPr lang="en-US"/>
          </a:p>
        </p:txBody>
      </p:sp>
      <p:sp>
        <p:nvSpPr>
          <p:cNvPr id="131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DF8DDB-7492-4E1F-A088-D1E1FDF24F71}" type="slidenum">
              <a:rPr lang="en-US"/>
              <a:pPr/>
              <a:t>72</a:t>
            </a:fld>
            <a:endParaRPr lang="en-US"/>
          </a:p>
        </p:txBody>
      </p:sp>
      <p:sp>
        <p:nvSpPr>
          <p:cNvPr id="131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CFA6C1-DE14-4F5D-A642-2FC9AE636CBE}" type="slidenum">
              <a:rPr lang="en-US"/>
              <a:pPr/>
              <a:t>73</a:t>
            </a:fld>
            <a:endParaRPr lang="en-US"/>
          </a:p>
        </p:txBody>
      </p:sp>
      <p:sp>
        <p:nvSpPr>
          <p:cNvPr id="131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CFA6C1-DE14-4F5D-A642-2FC9AE636CBE}" type="slidenum">
              <a:rPr lang="en-US"/>
              <a:pPr/>
              <a:t>74</a:t>
            </a:fld>
            <a:endParaRPr lang="en-US"/>
          </a:p>
        </p:txBody>
      </p:sp>
      <p:sp>
        <p:nvSpPr>
          <p:cNvPr id="131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CD6AF38-7DB7-4E8F-87E0-DC9E46D7B200}" type="slidenum">
              <a:rPr lang="en-US"/>
              <a:pPr/>
              <a:t>75</a:t>
            </a:fld>
            <a:endParaRPr lang="en-US"/>
          </a:p>
        </p:txBody>
      </p:sp>
      <p:sp>
        <p:nvSpPr>
          <p:cNvPr id="1244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4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55DCAF-878F-42BD-B7E0-5045F5526695}" type="slidenum">
              <a:rPr lang="en-US"/>
              <a:pPr/>
              <a:t>76</a:t>
            </a:fld>
            <a:endParaRPr lang="en-US"/>
          </a:p>
        </p:txBody>
      </p:sp>
      <p:sp>
        <p:nvSpPr>
          <p:cNvPr id="1245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5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67ED34-1E2F-4C3B-92E2-692D42E4AA96}" type="slidenum">
              <a:rPr lang="en-US"/>
              <a:pPr/>
              <a:t>77</a:t>
            </a:fld>
            <a:endParaRPr lang="en-US"/>
          </a:p>
        </p:txBody>
      </p:sp>
      <p:sp>
        <p:nvSpPr>
          <p:cNvPr id="131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67ED34-1E2F-4C3B-92E2-692D42E4AA96}" type="slidenum">
              <a:rPr lang="en-US"/>
              <a:pPr/>
              <a:t>78</a:t>
            </a:fld>
            <a:endParaRPr lang="en-US"/>
          </a:p>
        </p:txBody>
      </p:sp>
      <p:sp>
        <p:nvSpPr>
          <p:cNvPr id="131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0E6C8E3-0018-4796-93B8-92A390A38B0A}" type="slidenum">
              <a:rPr lang="en-US"/>
              <a:pPr/>
              <a:t>79</a:t>
            </a:fld>
            <a:endParaRPr lang="en-US"/>
          </a:p>
        </p:txBody>
      </p:sp>
      <p:sp>
        <p:nvSpPr>
          <p:cNvPr id="1247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7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D3001D-D256-4E4C-8654-927703D44972}" type="slidenum">
              <a:rPr lang="en-US"/>
              <a:pPr/>
              <a:t>80</a:t>
            </a:fld>
            <a:endParaRPr lang="en-US"/>
          </a:p>
        </p:txBody>
      </p:sp>
      <p:sp>
        <p:nvSpPr>
          <p:cNvPr id="1248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8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F54AA9-D0BF-4405-88C6-7D861E2B3E67}" type="slidenum">
              <a:rPr lang="en-US"/>
              <a:pPr/>
              <a:t>9</a:t>
            </a:fld>
            <a:endParaRPr lang="en-US"/>
          </a:p>
        </p:txBody>
      </p:sp>
      <p:sp>
        <p:nvSpPr>
          <p:cNvPr id="1188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8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1C52DA-B39C-4E9E-8F93-AEC85BE751E4}" type="slidenum">
              <a:rPr lang="en-US"/>
              <a:pPr/>
              <a:t>81</a:t>
            </a:fld>
            <a:endParaRPr lang="en-US"/>
          </a:p>
        </p:txBody>
      </p:sp>
      <p:sp>
        <p:nvSpPr>
          <p:cNvPr id="1249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BE7A3A-BC58-44FC-8634-3056204EDEB2}" type="slidenum">
              <a:rPr lang="en-US"/>
              <a:pPr/>
              <a:t>82</a:t>
            </a:fld>
            <a:endParaRPr lang="en-US"/>
          </a:p>
        </p:txBody>
      </p:sp>
      <p:sp>
        <p:nvSpPr>
          <p:cNvPr id="132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3EAE29D-32D5-418F-9989-5CA691C8C9EA}" type="slidenum">
              <a:rPr lang="en-US"/>
              <a:pPr/>
              <a:t>83</a:t>
            </a:fld>
            <a:endParaRPr lang="en-US"/>
          </a:p>
        </p:txBody>
      </p:sp>
      <p:sp>
        <p:nvSpPr>
          <p:cNvPr id="1250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0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EF0F76-070A-43E6-8114-E8C201A6416A}" type="slidenum">
              <a:rPr lang="en-US"/>
              <a:pPr/>
              <a:t>84</a:t>
            </a:fld>
            <a:endParaRPr lang="en-US"/>
          </a:p>
        </p:txBody>
      </p:sp>
      <p:sp>
        <p:nvSpPr>
          <p:cNvPr id="1251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1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EF0F76-070A-43E6-8114-E8C201A6416A}" type="slidenum">
              <a:rPr lang="en-US"/>
              <a:pPr/>
              <a:t>85</a:t>
            </a:fld>
            <a:endParaRPr lang="en-US"/>
          </a:p>
        </p:txBody>
      </p:sp>
      <p:sp>
        <p:nvSpPr>
          <p:cNvPr id="1251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1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8EB127-6C09-4034-9A72-5E846FE8F85A}" type="slidenum">
              <a:rPr lang="en-US"/>
              <a:pPr/>
              <a:t>86</a:t>
            </a:fld>
            <a:endParaRPr lang="en-US"/>
          </a:p>
        </p:txBody>
      </p:sp>
      <p:sp>
        <p:nvSpPr>
          <p:cNvPr id="1252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2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3F1BE-E7DB-403C-BBA5-B6F67125E5B4}" type="slidenum">
              <a:rPr lang="en-US"/>
              <a:pPr/>
              <a:t>87</a:t>
            </a:fld>
            <a:endParaRPr lang="en-US"/>
          </a:p>
        </p:txBody>
      </p:sp>
      <p:sp>
        <p:nvSpPr>
          <p:cNvPr id="1253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3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5079B7E-0766-48C9-A94A-CEBD69B12616}" type="slidenum">
              <a:rPr lang="en-US"/>
              <a:pPr/>
              <a:t>88</a:t>
            </a:fld>
            <a:endParaRPr lang="en-US"/>
          </a:p>
        </p:txBody>
      </p:sp>
      <p:sp>
        <p:nvSpPr>
          <p:cNvPr id="1254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4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0B1B28-4AE5-4DB4-9EA9-AA360BFEFA11}" type="slidenum">
              <a:rPr lang="en-US"/>
              <a:pPr/>
              <a:t>89</a:t>
            </a:fld>
            <a:endParaRPr lang="en-US"/>
          </a:p>
        </p:txBody>
      </p:sp>
      <p:sp>
        <p:nvSpPr>
          <p:cNvPr id="1255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5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927DB3F-E587-4F5A-B2BC-FBC1639CE683}" type="slidenum">
              <a:rPr lang="en-US"/>
              <a:pPr/>
              <a:t>90</a:t>
            </a:fld>
            <a:endParaRPr lang="en-US"/>
          </a:p>
        </p:txBody>
      </p:sp>
      <p:sp>
        <p:nvSpPr>
          <p:cNvPr id="1256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6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05EADD-CCB0-472C-ABD3-FFDCF004B6E0}" type="slidenum">
              <a:rPr lang="en-US"/>
              <a:pPr/>
              <a:t>10</a:t>
            </a:fld>
            <a:endParaRPr lang="en-US"/>
          </a:p>
        </p:txBody>
      </p:sp>
      <p:sp>
        <p:nvSpPr>
          <p:cNvPr id="1189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9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382F669-3343-4E69-9804-D7096D3550C3}" type="slidenum">
              <a:rPr lang="en-US"/>
              <a:pPr/>
              <a:t>91</a:t>
            </a:fld>
            <a:endParaRPr lang="en-US"/>
          </a:p>
        </p:txBody>
      </p:sp>
      <p:sp>
        <p:nvSpPr>
          <p:cNvPr id="1257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7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562DC7-8DC2-4099-A774-68B161F42923}" type="slidenum">
              <a:rPr lang="en-US"/>
              <a:pPr/>
              <a:t>92</a:t>
            </a:fld>
            <a:endParaRPr lang="en-US"/>
          </a:p>
        </p:txBody>
      </p:sp>
      <p:sp>
        <p:nvSpPr>
          <p:cNvPr id="1258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8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429E75-0F59-4C6E-97F8-532AD85674B5}" type="slidenum">
              <a:rPr lang="en-US"/>
              <a:pPr/>
              <a:t>93</a:t>
            </a:fld>
            <a:endParaRPr lang="en-US"/>
          </a:p>
        </p:txBody>
      </p:sp>
      <p:sp>
        <p:nvSpPr>
          <p:cNvPr id="1259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3C2F67B-10B8-481F-8B26-1B2CA45676FD}" type="slidenum">
              <a:rPr lang="en-US"/>
              <a:pPr/>
              <a:t>94</a:t>
            </a:fld>
            <a:endParaRPr lang="en-US"/>
          </a:p>
        </p:txBody>
      </p:sp>
      <p:sp>
        <p:nvSpPr>
          <p:cNvPr id="1260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0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6E5E39-896A-4A45-BF49-C674F9A7DF48}" type="slidenum">
              <a:rPr lang="en-US"/>
              <a:pPr/>
              <a:t>95</a:t>
            </a:fld>
            <a:endParaRPr lang="en-US"/>
          </a:p>
        </p:txBody>
      </p:sp>
      <p:sp>
        <p:nvSpPr>
          <p:cNvPr id="1261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1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C1FAD3-3192-43D7-B235-391EA1561C69}" type="slidenum">
              <a:rPr lang="en-US"/>
              <a:pPr/>
              <a:t>96</a:t>
            </a:fld>
            <a:endParaRPr lang="en-US"/>
          </a:p>
        </p:txBody>
      </p:sp>
      <p:sp>
        <p:nvSpPr>
          <p:cNvPr id="1262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2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F5743D3-E981-4A41-8836-378690818951}" type="slidenum">
              <a:rPr lang="en-US"/>
              <a:pPr/>
              <a:t>97</a:t>
            </a:fld>
            <a:endParaRPr lang="en-US"/>
          </a:p>
        </p:txBody>
      </p:sp>
      <p:sp>
        <p:nvSpPr>
          <p:cNvPr id="1263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3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82C9A1-9459-40CC-B338-56D3092BF632}" type="slidenum">
              <a:rPr lang="en-US"/>
              <a:pPr/>
              <a:t>98</a:t>
            </a:fld>
            <a:endParaRPr lang="en-US"/>
          </a:p>
        </p:txBody>
      </p:sp>
      <p:sp>
        <p:nvSpPr>
          <p:cNvPr id="1264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4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96CD39-A2AB-46BA-BDCA-3963B6660C08}" type="slidenum">
              <a:rPr lang="en-US"/>
              <a:pPr/>
              <a:t>99</a:t>
            </a:fld>
            <a:endParaRPr lang="en-US"/>
          </a:p>
        </p:txBody>
      </p:sp>
      <p:sp>
        <p:nvSpPr>
          <p:cNvPr id="1265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5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347F3A-C214-4E90-951F-7560D2E407A0}" type="slidenum">
              <a:rPr lang="en-US"/>
              <a:pPr/>
              <a:t>100</a:t>
            </a:fld>
            <a:endParaRPr lang="en-US"/>
          </a:p>
        </p:txBody>
      </p:sp>
      <p:sp>
        <p:nvSpPr>
          <p:cNvPr id="1266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6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914400" y="0"/>
            <a:ext cx="8229600" cy="919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5638800" y="6477000"/>
            <a:ext cx="1905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aseline="0" dirty="0" smtClean="0">
                <a:solidFill>
                  <a:schemeClr val="bg1">
                    <a:lumMod val="50000"/>
                  </a:schemeClr>
                </a:solidFill>
              </a:rPr>
              <a:t>Chapter 6 &lt;</a:t>
            </a:r>
            <a:fld id="{D1B2EFE9-D440-4A3B-858C-5FEDF5DD0E10}" type="slidenum">
              <a:rPr lang="en-US" sz="1400" smtClean="0">
                <a:solidFill>
                  <a:schemeClr val="bg1">
                    <a:lumMod val="50000"/>
                  </a:schemeClr>
                </a:solidFill>
              </a:rPr>
              <a:pPr/>
              <a:t>‹#›</a:t>
            </a:fld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&gt;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2953462" y="3012692"/>
            <a:ext cx="667637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i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computer Architecture</a:t>
            </a:r>
            <a:endParaRPr lang="en-US" sz="4400" b="1" i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58139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914400" y="0"/>
            <a:ext cx="8229600" cy="919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5638800" y="6474023"/>
            <a:ext cx="198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aseline="0" dirty="0" smtClean="0">
                <a:solidFill>
                  <a:schemeClr val="bg1">
                    <a:lumMod val="50000"/>
                  </a:schemeClr>
                </a:solidFill>
              </a:rPr>
              <a:t>Chapter 6 &lt;</a:t>
            </a:r>
            <a:fld id="{D1B2EFE9-D440-4A3B-858C-5FEDF5DD0E10}" type="slidenum">
              <a:rPr lang="en-US" sz="1400" smtClean="0">
                <a:solidFill>
                  <a:schemeClr val="bg1">
                    <a:lumMod val="50000"/>
                  </a:schemeClr>
                </a:solidFill>
              </a:rPr>
              <a:pPr/>
              <a:t>‹#›</a:t>
            </a:fld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&gt;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2953462" y="3012692"/>
            <a:ext cx="667637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i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computer Architecture</a:t>
            </a:r>
            <a:endParaRPr lang="en-US" sz="4400" b="1" i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44308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Copyright © 2012  Elsevier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CC12C447-90FA-420C-B74C-1A635C444937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429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19200"/>
            <a:ext cx="38100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192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7719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Copyright © 2012  Elsevier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E7ED6BBA-2425-4A43-B586-383F2BB07C4C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136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219200"/>
            <a:ext cx="7772400" cy="49530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Copyright © 2012  Elsevier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68946159-E475-47D9-8550-A9F0B445C791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33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2192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192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5800" y="37719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7719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Copyright © 2012  Elsevier</a:t>
            </a:r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CCDCC2DC-EBCD-44EE-92DB-9C06DDE632FD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3468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19200"/>
            <a:ext cx="38100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38100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Copyright © 2012  Elsevier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1-&lt;</a:t>
            </a:r>
            <a:fld id="{B4FEF99E-A19F-4A0B-A62E-3729EECDD901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9501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219200"/>
            <a:ext cx="38100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38100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Copyright © 2012  Elsevier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9F7ADD3E-E1D6-46D5-BCAD-B4AEBA813F75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7660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46080-453C-4BEF-9A1F-F094B996EB79}" type="datetimeFigureOut">
              <a:rPr lang="en-US" smtClean="0"/>
              <a:t>3/29/2014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B2EFE9-D440-4A3B-858C-5FEDF5DD0E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500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19.xml"/><Relationship Id="rId1" Type="http://schemas.openxmlformats.org/officeDocument/2006/relationships/tags" Target="../tags/tag318.xml"/><Relationship Id="rId4" Type="http://schemas.openxmlformats.org/officeDocument/2006/relationships/notesSlide" Target="../notesSlides/notesSlide99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tags" Target="../tags/tag322.xml"/><Relationship Id="rId2" Type="http://schemas.openxmlformats.org/officeDocument/2006/relationships/tags" Target="../tags/tag321.xml"/><Relationship Id="rId1" Type="http://schemas.openxmlformats.org/officeDocument/2006/relationships/tags" Target="../tags/tag320.xml"/><Relationship Id="rId6" Type="http://schemas.openxmlformats.org/officeDocument/2006/relationships/notesSlide" Target="../notesSlides/notesSlide10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23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tags" Target="../tags/tag326.xml"/><Relationship Id="rId2" Type="http://schemas.openxmlformats.org/officeDocument/2006/relationships/tags" Target="../tags/tag325.xml"/><Relationship Id="rId1" Type="http://schemas.openxmlformats.org/officeDocument/2006/relationships/tags" Target="../tags/tag324.xml"/><Relationship Id="rId6" Type="http://schemas.openxmlformats.org/officeDocument/2006/relationships/notesSlide" Target="../notesSlides/notesSlide10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27.xml"/></Relationships>
</file>

<file path=ppt/slides/_rels/slide10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3" Type="http://schemas.openxmlformats.org/officeDocument/2006/relationships/tags" Target="../tags/tag329.xml"/><Relationship Id="rId7" Type="http://schemas.openxmlformats.org/officeDocument/2006/relationships/notesSlide" Target="../notesSlides/notesSlide102.xml"/><Relationship Id="rId2" Type="http://schemas.openxmlformats.org/officeDocument/2006/relationships/tags" Target="../tags/tag328.xml"/><Relationship Id="rId1" Type="http://schemas.openxmlformats.org/officeDocument/2006/relationships/vmlDrawing" Target="../drawings/vmlDrawing29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31.xml"/><Relationship Id="rId4" Type="http://schemas.openxmlformats.org/officeDocument/2006/relationships/tags" Target="../tags/tag330.xml"/><Relationship Id="rId9" Type="http://schemas.openxmlformats.org/officeDocument/2006/relationships/image" Target="../media/image36.emf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tags" Target="../tags/tag335.xml"/><Relationship Id="rId2" Type="http://schemas.openxmlformats.org/officeDocument/2006/relationships/tags" Target="../tags/tag334.xml"/><Relationship Id="rId1" Type="http://schemas.openxmlformats.org/officeDocument/2006/relationships/tags" Target="../tags/tag333.xml"/><Relationship Id="rId5" Type="http://schemas.openxmlformats.org/officeDocument/2006/relationships/notesSlide" Target="../notesSlides/notesSlide104.xml"/><Relationship Id="rId4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tags" Target="../tags/tag338.xml"/><Relationship Id="rId2" Type="http://schemas.openxmlformats.org/officeDocument/2006/relationships/tags" Target="../tags/tag337.xml"/><Relationship Id="rId1" Type="http://schemas.openxmlformats.org/officeDocument/2006/relationships/tags" Target="../tags/tag336.xml"/><Relationship Id="rId5" Type="http://schemas.openxmlformats.org/officeDocument/2006/relationships/notesSlide" Target="../notesSlides/notesSlide105.xml"/><Relationship Id="rId4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tags" Target="../tags/tag341.xml"/><Relationship Id="rId2" Type="http://schemas.openxmlformats.org/officeDocument/2006/relationships/tags" Target="../tags/tag340.xml"/><Relationship Id="rId1" Type="http://schemas.openxmlformats.org/officeDocument/2006/relationships/tags" Target="../tags/tag339.xml"/><Relationship Id="rId5" Type="http://schemas.openxmlformats.org/officeDocument/2006/relationships/notesSlide" Target="../notesSlides/notesSlide106.xml"/><Relationship Id="rId4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3" Type="http://schemas.openxmlformats.org/officeDocument/2006/relationships/tags" Target="../tags/tag343.xml"/><Relationship Id="rId7" Type="http://schemas.openxmlformats.org/officeDocument/2006/relationships/notesSlide" Target="../notesSlides/notesSlide107.xml"/><Relationship Id="rId2" Type="http://schemas.openxmlformats.org/officeDocument/2006/relationships/tags" Target="../tags/tag342.xml"/><Relationship Id="rId1" Type="http://schemas.openxmlformats.org/officeDocument/2006/relationships/vmlDrawing" Target="../drawings/vmlDrawing30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45.xml"/><Relationship Id="rId4" Type="http://schemas.openxmlformats.org/officeDocument/2006/relationships/tags" Target="../tags/tag344.xml"/><Relationship Id="rId9" Type="http://schemas.openxmlformats.org/officeDocument/2006/relationships/image" Target="../media/image37.wmf"/></Relationships>
</file>

<file path=ppt/slides/_rels/slide10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8.xml"/><Relationship Id="rId3" Type="http://schemas.openxmlformats.org/officeDocument/2006/relationships/tags" Target="../tags/tag347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39.wmf"/><Relationship Id="rId2" Type="http://schemas.openxmlformats.org/officeDocument/2006/relationships/tags" Target="../tags/tag346.xml"/><Relationship Id="rId1" Type="http://schemas.openxmlformats.org/officeDocument/2006/relationships/vmlDrawing" Target="../drawings/vmlDrawing31.vml"/><Relationship Id="rId6" Type="http://schemas.openxmlformats.org/officeDocument/2006/relationships/tags" Target="../tags/tag350.xml"/><Relationship Id="rId11" Type="http://schemas.openxmlformats.org/officeDocument/2006/relationships/oleObject" Target="../embeddings/oleObject38.bin"/><Relationship Id="rId5" Type="http://schemas.openxmlformats.org/officeDocument/2006/relationships/tags" Target="../tags/tag349.xml"/><Relationship Id="rId10" Type="http://schemas.openxmlformats.org/officeDocument/2006/relationships/image" Target="../media/image38.wmf"/><Relationship Id="rId4" Type="http://schemas.openxmlformats.org/officeDocument/2006/relationships/tags" Target="../tags/tag348.xml"/><Relationship Id="rId9" Type="http://schemas.openxmlformats.org/officeDocument/2006/relationships/oleObject" Target="../embeddings/oleObject37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3" Type="http://schemas.openxmlformats.org/officeDocument/2006/relationships/tags" Target="../tags/tag352.xml"/><Relationship Id="rId7" Type="http://schemas.openxmlformats.org/officeDocument/2006/relationships/oleObject" Target="../embeddings/oleObject39.bin"/><Relationship Id="rId2" Type="http://schemas.openxmlformats.org/officeDocument/2006/relationships/tags" Target="../tags/tag351.xml"/><Relationship Id="rId1" Type="http://schemas.openxmlformats.org/officeDocument/2006/relationships/vmlDrawing" Target="../drawings/vmlDrawing32.vml"/><Relationship Id="rId6" Type="http://schemas.openxmlformats.org/officeDocument/2006/relationships/notesSlide" Target="../notesSlides/notesSlide10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53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tags" Target="../tags/tag356.xml"/><Relationship Id="rId7" Type="http://schemas.openxmlformats.org/officeDocument/2006/relationships/image" Target="../media/image41.png"/><Relationship Id="rId2" Type="http://schemas.openxmlformats.org/officeDocument/2006/relationships/tags" Target="../tags/tag355.xml"/><Relationship Id="rId1" Type="http://schemas.openxmlformats.org/officeDocument/2006/relationships/tags" Target="../tags/tag354.xml"/><Relationship Id="rId6" Type="http://schemas.openxmlformats.org/officeDocument/2006/relationships/notesSlide" Target="../notesSlides/notesSlide11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57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tags" Target="../tags/tag360.xml"/><Relationship Id="rId2" Type="http://schemas.openxmlformats.org/officeDocument/2006/relationships/tags" Target="../tags/tag359.xml"/><Relationship Id="rId1" Type="http://schemas.openxmlformats.org/officeDocument/2006/relationships/tags" Target="../tags/tag358.xml"/><Relationship Id="rId5" Type="http://schemas.openxmlformats.org/officeDocument/2006/relationships/notesSlide" Target="../notesSlides/notesSlide111.xml"/><Relationship Id="rId4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3" Type="http://schemas.openxmlformats.org/officeDocument/2006/relationships/tags" Target="../tags/tag362.xml"/><Relationship Id="rId7" Type="http://schemas.openxmlformats.org/officeDocument/2006/relationships/oleObject" Target="../embeddings/oleObject40.bin"/><Relationship Id="rId2" Type="http://schemas.openxmlformats.org/officeDocument/2006/relationships/tags" Target="../tags/tag361.xml"/><Relationship Id="rId1" Type="http://schemas.openxmlformats.org/officeDocument/2006/relationships/vmlDrawing" Target="../drawings/vmlDrawing33.vml"/><Relationship Id="rId6" Type="http://schemas.openxmlformats.org/officeDocument/2006/relationships/notesSlide" Target="../notesSlides/notesSlide11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63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tags" Target="../tags/tag366.xml"/><Relationship Id="rId2" Type="http://schemas.openxmlformats.org/officeDocument/2006/relationships/tags" Target="../tags/tag365.xml"/><Relationship Id="rId1" Type="http://schemas.openxmlformats.org/officeDocument/2006/relationships/tags" Target="../tags/tag364.xml"/><Relationship Id="rId5" Type="http://schemas.openxmlformats.org/officeDocument/2006/relationships/notesSlide" Target="../notesSlides/notesSlide113.xml"/><Relationship Id="rId4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tags" Target="../tags/tag369.xml"/><Relationship Id="rId2" Type="http://schemas.openxmlformats.org/officeDocument/2006/relationships/tags" Target="../tags/tag368.xml"/><Relationship Id="rId1" Type="http://schemas.openxmlformats.org/officeDocument/2006/relationships/tags" Target="../tags/tag367.xml"/><Relationship Id="rId6" Type="http://schemas.openxmlformats.org/officeDocument/2006/relationships/notesSlide" Target="../notesSlides/notesSlide11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70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tags" Target="../tags/tag373.xml"/><Relationship Id="rId2" Type="http://schemas.openxmlformats.org/officeDocument/2006/relationships/tags" Target="../tags/tag372.xml"/><Relationship Id="rId1" Type="http://schemas.openxmlformats.org/officeDocument/2006/relationships/tags" Target="../tags/tag371.xml"/><Relationship Id="rId5" Type="http://schemas.openxmlformats.org/officeDocument/2006/relationships/notesSlide" Target="../notesSlides/notesSlide115.xml"/><Relationship Id="rId4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tags" Target="../tags/tag376.xml"/><Relationship Id="rId2" Type="http://schemas.openxmlformats.org/officeDocument/2006/relationships/tags" Target="../tags/tag375.xml"/><Relationship Id="rId1" Type="http://schemas.openxmlformats.org/officeDocument/2006/relationships/tags" Target="../tags/tag374.xml"/><Relationship Id="rId5" Type="http://schemas.openxmlformats.org/officeDocument/2006/relationships/notesSlide" Target="../notesSlides/notesSlide116.xml"/><Relationship Id="rId4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emf"/><Relationship Id="rId3" Type="http://schemas.openxmlformats.org/officeDocument/2006/relationships/tags" Target="../tags/tag378.xml"/><Relationship Id="rId7" Type="http://schemas.openxmlformats.org/officeDocument/2006/relationships/oleObject" Target="../embeddings/oleObject41.bin"/><Relationship Id="rId2" Type="http://schemas.openxmlformats.org/officeDocument/2006/relationships/tags" Target="../tags/tag377.xml"/><Relationship Id="rId1" Type="http://schemas.openxmlformats.org/officeDocument/2006/relationships/vmlDrawing" Target="../drawings/vmlDrawing34.vml"/><Relationship Id="rId6" Type="http://schemas.openxmlformats.org/officeDocument/2006/relationships/notesSlide" Target="../notesSlides/notesSlide11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79.xml"/></Relationships>
</file>

<file path=ppt/slides/_rels/slide1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3" Type="http://schemas.openxmlformats.org/officeDocument/2006/relationships/tags" Target="../tags/tag381.xml"/><Relationship Id="rId7" Type="http://schemas.openxmlformats.org/officeDocument/2006/relationships/oleObject" Target="../embeddings/oleObject42.bin"/><Relationship Id="rId2" Type="http://schemas.openxmlformats.org/officeDocument/2006/relationships/tags" Target="../tags/tag380.xml"/><Relationship Id="rId1" Type="http://schemas.openxmlformats.org/officeDocument/2006/relationships/vmlDrawing" Target="../drawings/vmlDrawing35.vml"/><Relationship Id="rId6" Type="http://schemas.openxmlformats.org/officeDocument/2006/relationships/notesSlide" Target="../notesSlides/notesSlide11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8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tags" Target="../tags/tag385.xml"/><Relationship Id="rId2" Type="http://schemas.openxmlformats.org/officeDocument/2006/relationships/tags" Target="../tags/tag384.xml"/><Relationship Id="rId1" Type="http://schemas.openxmlformats.org/officeDocument/2006/relationships/tags" Target="../tags/tag383.xml"/><Relationship Id="rId5" Type="http://schemas.openxmlformats.org/officeDocument/2006/relationships/notesSlide" Target="../notesSlides/notesSlide119.xml"/><Relationship Id="rId4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tags" Target="../tags/tag388.xml"/><Relationship Id="rId2" Type="http://schemas.openxmlformats.org/officeDocument/2006/relationships/tags" Target="../tags/tag387.xml"/><Relationship Id="rId1" Type="http://schemas.openxmlformats.org/officeDocument/2006/relationships/tags" Target="../tags/tag386.xml"/><Relationship Id="rId5" Type="http://schemas.openxmlformats.org/officeDocument/2006/relationships/notesSlide" Target="../notesSlides/notesSlide120.xml"/><Relationship Id="rId4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tags" Target="../tags/tag391.xml"/><Relationship Id="rId2" Type="http://schemas.openxmlformats.org/officeDocument/2006/relationships/tags" Target="../tags/tag390.xml"/><Relationship Id="rId1" Type="http://schemas.openxmlformats.org/officeDocument/2006/relationships/tags" Target="../tags/tag389.xml"/><Relationship Id="rId5" Type="http://schemas.openxmlformats.org/officeDocument/2006/relationships/notesSlide" Target="../notesSlides/notesSlide121.xml"/><Relationship Id="rId4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tags" Target="../tags/tag394.xml"/><Relationship Id="rId2" Type="http://schemas.openxmlformats.org/officeDocument/2006/relationships/tags" Target="../tags/tag393.xml"/><Relationship Id="rId1" Type="http://schemas.openxmlformats.org/officeDocument/2006/relationships/tags" Target="../tags/tag392.xml"/><Relationship Id="rId5" Type="http://schemas.openxmlformats.org/officeDocument/2006/relationships/notesSlide" Target="../notesSlides/notesSlide122.xml"/><Relationship Id="rId4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tags" Target="../tags/tag397.xml"/><Relationship Id="rId2" Type="http://schemas.openxmlformats.org/officeDocument/2006/relationships/tags" Target="../tags/tag396.xml"/><Relationship Id="rId1" Type="http://schemas.openxmlformats.org/officeDocument/2006/relationships/tags" Target="../tags/tag395.xml"/><Relationship Id="rId5" Type="http://schemas.openxmlformats.org/officeDocument/2006/relationships/notesSlide" Target="../notesSlides/notesSlide123.xml"/><Relationship Id="rId4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tags" Target="../tags/tag400.xml"/><Relationship Id="rId2" Type="http://schemas.openxmlformats.org/officeDocument/2006/relationships/tags" Target="../tags/tag399.xml"/><Relationship Id="rId1" Type="http://schemas.openxmlformats.org/officeDocument/2006/relationships/tags" Target="../tags/tag398.xml"/><Relationship Id="rId5" Type="http://schemas.openxmlformats.org/officeDocument/2006/relationships/notesSlide" Target="../notesSlides/notesSlide124.xml"/><Relationship Id="rId4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tags" Target="../tags/tag403.xml"/><Relationship Id="rId2" Type="http://schemas.openxmlformats.org/officeDocument/2006/relationships/tags" Target="../tags/tag402.xml"/><Relationship Id="rId1" Type="http://schemas.openxmlformats.org/officeDocument/2006/relationships/tags" Target="../tags/tag401.xml"/><Relationship Id="rId5" Type="http://schemas.openxmlformats.org/officeDocument/2006/relationships/notesSlide" Target="../notesSlides/notesSlide125.xml"/><Relationship Id="rId4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tags" Target="../tags/tag406.xml"/><Relationship Id="rId2" Type="http://schemas.openxmlformats.org/officeDocument/2006/relationships/tags" Target="../tags/tag405.xml"/><Relationship Id="rId1" Type="http://schemas.openxmlformats.org/officeDocument/2006/relationships/tags" Target="../tags/tag404.xml"/><Relationship Id="rId5" Type="http://schemas.openxmlformats.org/officeDocument/2006/relationships/notesSlide" Target="../notesSlides/notesSlide126.xml"/><Relationship Id="rId4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tags" Target="../tags/tag409.xml"/><Relationship Id="rId2" Type="http://schemas.openxmlformats.org/officeDocument/2006/relationships/tags" Target="../tags/tag408.xml"/><Relationship Id="rId1" Type="http://schemas.openxmlformats.org/officeDocument/2006/relationships/tags" Target="../tags/tag407.xml"/><Relationship Id="rId5" Type="http://schemas.openxmlformats.org/officeDocument/2006/relationships/notesSlide" Target="../notesSlides/notesSlide127.xml"/><Relationship Id="rId4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tags" Target="../tags/tag412.xml"/><Relationship Id="rId2" Type="http://schemas.openxmlformats.org/officeDocument/2006/relationships/tags" Target="../tags/tag411.xml"/><Relationship Id="rId1" Type="http://schemas.openxmlformats.org/officeDocument/2006/relationships/tags" Target="../tags/tag410.xml"/><Relationship Id="rId5" Type="http://schemas.openxmlformats.org/officeDocument/2006/relationships/notesSlide" Target="../notesSlides/notesSlide128.xml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14.xml"/><Relationship Id="rId1" Type="http://schemas.openxmlformats.org/officeDocument/2006/relationships/tags" Target="../tags/tag413.xml"/><Relationship Id="rId4" Type="http://schemas.openxmlformats.org/officeDocument/2006/relationships/notesSlide" Target="../notesSlides/notesSlide129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16.xml"/><Relationship Id="rId1" Type="http://schemas.openxmlformats.org/officeDocument/2006/relationships/tags" Target="../tags/tag415.xml"/><Relationship Id="rId4" Type="http://schemas.openxmlformats.org/officeDocument/2006/relationships/notesSlide" Target="../notesSlides/notesSlide130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18.xml"/><Relationship Id="rId1" Type="http://schemas.openxmlformats.org/officeDocument/2006/relationships/tags" Target="../tags/tag417.xml"/><Relationship Id="rId4" Type="http://schemas.openxmlformats.org/officeDocument/2006/relationships/notesSlide" Target="../notesSlides/notesSlide131.xml"/></Relationships>
</file>

<file path=ppt/slides/_rels/slide1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3" Type="http://schemas.openxmlformats.org/officeDocument/2006/relationships/tags" Target="../tags/tag420.xml"/><Relationship Id="rId7" Type="http://schemas.openxmlformats.org/officeDocument/2006/relationships/oleObject" Target="../embeddings/oleObject43.bin"/><Relationship Id="rId2" Type="http://schemas.openxmlformats.org/officeDocument/2006/relationships/tags" Target="../tags/tag419.xml"/><Relationship Id="rId1" Type="http://schemas.openxmlformats.org/officeDocument/2006/relationships/vmlDrawing" Target="../drawings/vmlDrawing36.vml"/><Relationship Id="rId6" Type="http://schemas.openxmlformats.org/officeDocument/2006/relationships/notesSlide" Target="../notesSlides/notesSlide13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21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23.xml"/><Relationship Id="rId1" Type="http://schemas.openxmlformats.org/officeDocument/2006/relationships/tags" Target="../tags/tag422.xml"/><Relationship Id="rId4" Type="http://schemas.openxmlformats.org/officeDocument/2006/relationships/notesSlide" Target="../notesSlides/notesSlide133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25.xml"/><Relationship Id="rId1" Type="http://schemas.openxmlformats.org/officeDocument/2006/relationships/tags" Target="../tags/tag424.xml"/><Relationship Id="rId4" Type="http://schemas.openxmlformats.org/officeDocument/2006/relationships/notesSlide" Target="../notesSlides/notesSlide13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4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4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4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tags" Target="../tags/tag44.xml"/><Relationship Id="rId7" Type="http://schemas.openxmlformats.org/officeDocument/2006/relationships/notesSlide" Target="../notesSlides/notesSlide18.xml"/><Relationship Id="rId2" Type="http://schemas.openxmlformats.org/officeDocument/2006/relationships/tags" Target="../tags/tag43.xml"/><Relationship Id="rId1" Type="http://schemas.openxmlformats.org/officeDocument/2006/relationships/vmlDrawing" Target="../drawings/vmlDrawing2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9" Type="http://schemas.openxmlformats.org/officeDocument/2006/relationships/image" Target="../media/image5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3" Type="http://schemas.openxmlformats.org/officeDocument/2006/relationships/tags" Target="../tags/tag51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50.xml"/><Relationship Id="rId1" Type="http://schemas.openxmlformats.org/officeDocument/2006/relationships/vmlDrawing" Target="../drawings/vmlDrawing3.v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10" Type="http://schemas.openxmlformats.org/officeDocument/2006/relationships/image" Target="../media/image6.emf"/><Relationship Id="rId4" Type="http://schemas.openxmlformats.org/officeDocument/2006/relationships/tags" Target="../tags/tag52.xml"/><Relationship Id="rId9" Type="http://schemas.openxmlformats.org/officeDocument/2006/relationships/oleObject" Target="../embeddings/oleObject3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3" Type="http://schemas.openxmlformats.org/officeDocument/2006/relationships/tags" Target="../tags/tag59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58.xml"/><Relationship Id="rId1" Type="http://schemas.openxmlformats.org/officeDocument/2006/relationships/vmlDrawing" Target="../drawings/vmlDrawing4.vml"/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10" Type="http://schemas.openxmlformats.org/officeDocument/2006/relationships/image" Target="../media/image7.emf"/><Relationship Id="rId4" Type="http://schemas.openxmlformats.org/officeDocument/2006/relationships/tags" Target="../tags/tag60.xml"/><Relationship Id="rId9" Type="http://schemas.openxmlformats.org/officeDocument/2006/relationships/oleObject" Target="../embeddings/oleObject4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tags" Target="../tags/tag64.xml"/><Relationship Id="rId7" Type="http://schemas.openxmlformats.org/officeDocument/2006/relationships/notesSlide" Target="../notesSlides/notesSlide23.xml"/><Relationship Id="rId2" Type="http://schemas.openxmlformats.org/officeDocument/2006/relationships/tags" Target="../tags/tag63.xml"/><Relationship Id="rId1" Type="http://schemas.openxmlformats.org/officeDocument/2006/relationships/vmlDrawing" Target="../drawings/vmlDrawing5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9" Type="http://schemas.openxmlformats.org/officeDocument/2006/relationships/image" Target="../media/image8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5.xml"/><Relationship Id="rId3" Type="http://schemas.openxmlformats.org/officeDocument/2006/relationships/tags" Target="../tags/tag71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70.xml"/><Relationship Id="rId1" Type="http://schemas.openxmlformats.org/officeDocument/2006/relationships/vmlDrawing" Target="../drawings/vmlDrawing6.v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10" Type="http://schemas.openxmlformats.org/officeDocument/2006/relationships/image" Target="../media/image9.emf"/><Relationship Id="rId4" Type="http://schemas.openxmlformats.org/officeDocument/2006/relationships/tags" Target="../tags/tag72.xml"/><Relationship Id="rId9" Type="http://schemas.openxmlformats.org/officeDocument/2006/relationships/oleObject" Target="../embeddings/oleObject6.bin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6.xml"/><Relationship Id="rId3" Type="http://schemas.openxmlformats.org/officeDocument/2006/relationships/tags" Target="../tags/tag76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75.xml"/><Relationship Id="rId1" Type="http://schemas.openxmlformats.org/officeDocument/2006/relationships/vmlDrawing" Target="../drawings/vmlDrawing7.v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10" Type="http://schemas.openxmlformats.org/officeDocument/2006/relationships/image" Target="../media/image10.emf"/><Relationship Id="rId4" Type="http://schemas.openxmlformats.org/officeDocument/2006/relationships/tags" Target="../tags/tag77.xml"/><Relationship Id="rId9" Type="http://schemas.openxmlformats.org/officeDocument/2006/relationships/oleObject" Target="../embeddings/oleObject7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tags" Target="../tags/tag81.xml"/><Relationship Id="rId7" Type="http://schemas.openxmlformats.org/officeDocument/2006/relationships/oleObject" Target="../embeddings/oleObject8.bin"/><Relationship Id="rId2" Type="http://schemas.openxmlformats.org/officeDocument/2006/relationships/tags" Target="../tags/tag80.xml"/><Relationship Id="rId1" Type="http://schemas.openxmlformats.org/officeDocument/2006/relationships/vmlDrawing" Target="../drawings/vmlDrawing8.vml"/><Relationship Id="rId6" Type="http://schemas.openxmlformats.org/officeDocument/2006/relationships/notesSlide" Target="../notesSlides/notesSlide2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84.xml"/><Relationship Id="rId7" Type="http://schemas.openxmlformats.org/officeDocument/2006/relationships/image" Target="../media/image11.wmf"/><Relationship Id="rId2" Type="http://schemas.openxmlformats.org/officeDocument/2006/relationships/tags" Target="../tags/tag83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9.bin"/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3.wmf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tags" Target="../tags/tag89.xml"/><Relationship Id="rId7" Type="http://schemas.openxmlformats.org/officeDocument/2006/relationships/notesSlide" Target="../notesSlides/notesSlide30.xml"/><Relationship Id="rId2" Type="http://schemas.openxmlformats.org/officeDocument/2006/relationships/tags" Target="../tags/tag88.xml"/><Relationship Id="rId1" Type="http://schemas.openxmlformats.org/officeDocument/2006/relationships/vmlDrawing" Target="../drawings/vmlDrawing10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9" Type="http://schemas.openxmlformats.org/officeDocument/2006/relationships/image" Target="../media/image12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97.xml"/><Relationship Id="rId7" Type="http://schemas.openxmlformats.org/officeDocument/2006/relationships/notesSlide" Target="../notesSlides/notesSlide32.xml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99.xml"/><Relationship Id="rId4" Type="http://schemas.openxmlformats.org/officeDocument/2006/relationships/tags" Target="../tags/tag9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4" Type="http://schemas.openxmlformats.org/officeDocument/2006/relationships/notesSlide" Target="../notesSlides/notesSlide33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tags" Target="../tags/tag103.xml"/><Relationship Id="rId7" Type="http://schemas.openxmlformats.org/officeDocument/2006/relationships/oleObject" Target="../embeddings/oleObject11.bin"/><Relationship Id="rId2" Type="http://schemas.openxmlformats.org/officeDocument/2006/relationships/tags" Target="../tags/tag102.xml"/><Relationship Id="rId1" Type="http://schemas.openxmlformats.org/officeDocument/2006/relationships/vmlDrawing" Target="../drawings/vmlDrawing11.vml"/><Relationship Id="rId6" Type="http://schemas.openxmlformats.org/officeDocument/2006/relationships/notesSlide" Target="../notesSlides/notesSlide3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4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5.xml"/><Relationship Id="rId13" Type="http://schemas.openxmlformats.org/officeDocument/2006/relationships/oleObject" Target="../embeddings/oleObject14.bin"/><Relationship Id="rId3" Type="http://schemas.openxmlformats.org/officeDocument/2006/relationships/tags" Target="../tags/tag106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15.wmf"/><Relationship Id="rId2" Type="http://schemas.openxmlformats.org/officeDocument/2006/relationships/tags" Target="../tags/tag105.xml"/><Relationship Id="rId1" Type="http://schemas.openxmlformats.org/officeDocument/2006/relationships/vmlDrawing" Target="../drawings/vmlDrawing12.vml"/><Relationship Id="rId6" Type="http://schemas.openxmlformats.org/officeDocument/2006/relationships/tags" Target="../tags/tag109.xml"/><Relationship Id="rId11" Type="http://schemas.openxmlformats.org/officeDocument/2006/relationships/oleObject" Target="../embeddings/oleObject13.bin"/><Relationship Id="rId5" Type="http://schemas.openxmlformats.org/officeDocument/2006/relationships/tags" Target="../tags/tag108.xml"/><Relationship Id="rId10" Type="http://schemas.openxmlformats.org/officeDocument/2006/relationships/image" Target="../media/image14.wmf"/><Relationship Id="rId4" Type="http://schemas.openxmlformats.org/officeDocument/2006/relationships/tags" Target="../tags/tag107.xml"/><Relationship Id="rId9" Type="http://schemas.openxmlformats.org/officeDocument/2006/relationships/oleObject" Target="../embeddings/oleObject12.bin"/><Relationship Id="rId14" Type="http://schemas.openxmlformats.org/officeDocument/2006/relationships/image" Target="../media/image16.wm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tags" Target="../tags/tag111.xml"/><Relationship Id="rId7" Type="http://schemas.openxmlformats.org/officeDocument/2006/relationships/oleObject" Target="../embeddings/oleObject15.bin"/><Relationship Id="rId2" Type="http://schemas.openxmlformats.org/officeDocument/2006/relationships/tags" Target="../tags/tag110.xml"/><Relationship Id="rId1" Type="http://schemas.openxmlformats.org/officeDocument/2006/relationships/vmlDrawing" Target="../drawings/vmlDrawing13.vml"/><Relationship Id="rId6" Type="http://schemas.openxmlformats.org/officeDocument/2006/relationships/notesSlide" Target="../notesSlides/notesSlide3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tags" Target="../tags/tag114.xml"/><Relationship Id="rId7" Type="http://schemas.openxmlformats.org/officeDocument/2006/relationships/oleObject" Target="../embeddings/oleObject16.bin"/><Relationship Id="rId2" Type="http://schemas.openxmlformats.org/officeDocument/2006/relationships/tags" Target="../tags/tag113.xml"/><Relationship Id="rId1" Type="http://schemas.openxmlformats.org/officeDocument/2006/relationships/vmlDrawing" Target="../drawings/vmlDrawing14.vml"/><Relationship Id="rId6" Type="http://schemas.openxmlformats.org/officeDocument/2006/relationships/notesSlide" Target="../notesSlides/notesSlide37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9.wmf"/><Relationship Id="rId4" Type="http://schemas.openxmlformats.org/officeDocument/2006/relationships/tags" Target="../tags/tag115.xml"/><Relationship Id="rId9" Type="http://schemas.openxmlformats.org/officeDocument/2006/relationships/oleObject" Target="../embeddings/oleObject17.bin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117.xml"/><Relationship Id="rId7" Type="http://schemas.openxmlformats.org/officeDocument/2006/relationships/image" Target="../media/image20.wmf"/><Relationship Id="rId2" Type="http://schemas.openxmlformats.org/officeDocument/2006/relationships/tags" Target="../tags/tag116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18.bin"/><Relationship Id="rId5" Type="http://schemas.openxmlformats.org/officeDocument/2006/relationships/notesSlide" Target="../notesSlides/notesSlide38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13" Type="http://schemas.openxmlformats.org/officeDocument/2006/relationships/image" Target="../media/image20.wmf"/><Relationship Id="rId3" Type="http://schemas.openxmlformats.org/officeDocument/2006/relationships/tags" Target="../tags/tag119.xml"/><Relationship Id="rId7" Type="http://schemas.openxmlformats.org/officeDocument/2006/relationships/notesSlide" Target="../notesSlides/notesSlide39.xml"/><Relationship Id="rId12" Type="http://schemas.openxmlformats.org/officeDocument/2006/relationships/oleObject" Target="../embeddings/oleObject21.bin"/><Relationship Id="rId2" Type="http://schemas.openxmlformats.org/officeDocument/2006/relationships/tags" Target="../tags/tag118.xml"/><Relationship Id="rId1" Type="http://schemas.openxmlformats.org/officeDocument/2006/relationships/vmlDrawing" Target="../drawings/vmlDrawing16.v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17.wmf"/><Relationship Id="rId5" Type="http://schemas.openxmlformats.org/officeDocument/2006/relationships/tags" Target="../tags/tag121.xml"/><Relationship Id="rId10" Type="http://schemas.openxmlformats.org/officeDocument/2006/relationships/oleObject" Target="../embeddings/oleObject20.bin"/><Relationship Id="rId4" Type="http://schemas.openxmlformats.org/officeDocument/2006/relationships/tags" Target="../tags/tag120.xml"/><Relationship Id="rId9" Type="http://schemas.openxmlformats.org/officeDocument/2006/relationships/image" Target="../media/image21.w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3" Type="http://schemas.openxmlformats.org/officeDocument/2006/relationships/tags" Target="../tags/tag124.xml"/><Relationship Id="rId7" Type="http://schemas.openxmlformats.org/officeDocument/2006/relationships/notesSlide" Target="../notesSlides/notesSlide41.xml"/><Relationship Id="rId2" Type="http://schemas.openxmlformats.org/officeDocument/2006/relationships/tags" Target="../tags/tag123.xml"/><Relationship Id="rId1" Type="http://schemas.openxmlformats.org/officeDocument/2006/relationships/vmlDrawing" Target="../drawings/vmlDrawing17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26.xml"/><Relationship Id="rId4" Type="http://schemas.openxmlformats.org/officeDocument/2006/relationships/tags" Target="../tags/tag125.xml"/><Relationship Id="rId9" Type="http://schemas.openxmlformats.org/officeDocument/2006/relationships/image" Target="../media/image22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tags" Target="../tags/tag128.xml"/><Relationship Id="rId7" Type="http://schemas.openxmlformats.org/officeDocument/2006/relationships/image" Target="../media/image23.wmf"/><Relationship Id="rId2" Type="http://schemas.openxmlformats.org/officeDocument/2006/relationships/tags" Target="../tags/tag127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23.bin"/><Relationship Id="rId5" Type="http://schemas.openxmlformats.org/officeDocument/2006/relationships/notesSlide" Target="../notesSlides/notesSlide42.xml"/><Relationship Id="rId4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1.xml"/><Relationship Id="rId1" Type="http://schemas.openxmlformats.org/officeDocument/2006/relationships/tags" Target="../tags/tag130.xml"/><Relationship Id="rId5" Type="http://schemas.openxmlformats.org/officeDocument/2006/relationships/image" Target="../media/image24.png"/><Relationship Id="rId4" Type="http://schemas.openxmlformats.org/officeDocument/2006/relationships/notesSlide" Target="../notesSlides/notesSlide4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3.xml"/><Relationship Id="rId1" Type="http://schemas.openxmlformats.org/officeDocument/2006/relationships/tags" Target="../tags/tag132.xml"/><Relationship Id="rId4" Type="http://schemas.openxmlformats.org/officeDocument/2006/relationships/notesSlide" Target="../notesSlides/notesSlide45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tags" Target="../tags/tag135.xml"/><Relationship Id="rId7" Type="http://schemas.openxmlformats.org/officeDocument/2006/relationships/oleObject" Target="../embeddings/oleObject24.bin"/><Relationship Id="rId2" Type="http://schemas.openxmlformats.org/officeDocument/2006/relationships/tags" Target="../tags/tag134.xml"/><Relationship Id="rId1" Type="http://schemas.openxmlformats.org/officeDocument/2006/relationships/vmlDrawing" Target="../drawings/vmlDrawing19.vml"/><Relationship Id="rId6" Type="http://schemas.openxmlformats.org/officeDocument/2006/relationships/notesSlide" Target="../notesSlides/notesSlide4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36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tags" Target="../tags/tag138.xml"/><Relationship Id="rId7" Type="http://schemas.openxmlformats.org/officeDocument/2006/relationships/oleObject" Target="../embeddings/oleObject25.bin"/><Relationship Id="rId2" Type="http://schemas.openxmlformats.org/officeDocument/2006/relationships/tags" Target="../tags/tag137.xml"/><Relationship Id="rId1" Type="http://schemas.openxmlformats.org/officeDocument/2006/relationships/vmlDrawing" Target="../drawings/vmlDrawing20.vml"/><Relationship Id="rId6" Type="http://schemas.openxmlformats.org/officeDocument/2006/relationships/notesSlide" Target="../notesSlides/notesSlide4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39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tags" Target="../tags/tag141.xml"/><Relationship Id="rId7" Type="http://schemas.openxmlformats.org/officeDocument/2006/relationships/oleObject" Target="../embeddings/oleObject26.bin"/><Relationship Id="rId2" Type="http://schemas.openxmlformats.org/officeDocument/2006/relationships/tags" Target="../tags/tag140.xml"/><Relationship Id="rId1" Type="http://schemas.openxmlformats.org/officeDocument/2006/relationships/vmlDrawing" Target="../drawings/vmlDrawing21.vml"/><Relationship Id="rId6" Type="http://schemas.openxmlformats.org/officeDocument/2006/relationships/notesSlide" Target="../notesSlides/notesSlide4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4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tags" Target="../tags/tag144.xml"/><Relationship Id="rId7" Type="http://schemas.openxmlformats.org/officeDocument/2006/relationships/oleObject" Target="../embeddings/oleObject27.bin"/><Relationship Id="rId2" Type="http://schemas.openxmlformats.org/officeDocument/2006/relationships/tags" Target="../tags/tag143.xml"/><Relationship Id="rId1" Type="http://schemas.openxmlformats.org/officeDocument/2006/relationships/vmlDrawing" Target="../drawings/vmlDrawing22.vml"/><Relationship Id="rId6" Type="http://schemas.openxmlformats.org/officeDocument/2006/relationships/notesSlide" Target="../notesSlides/notesSlide4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5" Type="http://schemas.openxmlformats.org/officeDocument/2006/relationships/notesSlide" Target="../notesSlides/notesSlide50.xml"/><Relationship Id="rId4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5" Type="http://schemas.openxmlformats.org/officeDocument/2006/relationships/notesSlide" Target="../notesSlides/notesSlide51.xml"/><Relationship Id="rId4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tags" Target="../tags/tag153.xml"/><Relationship Id="rId7" Type="http://schemas.openxmlformats.org/officeDocument/2006/relationships/notesSlide" Target="../notesSlides/notesSlide52.xml"/><Relationship Id="rId2" Type="http://schemas.openxmlformats.org/officeDocument/2006/relationships/tags" Target="../tags/tag152.xml"/><Relationship Id="rId1" Type="http://schemas.openxmlformats.org/officeDocument/2006/relationships/vmlDrawing" Target="../drawings/vmlDrawing23.v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30.wmf"/><Relationship Id="rId5" Type="http://schemas.openxmlformats.org/officeDocument/2006/relationships/tags" Target="../tags/tag155.xml"/><Relationship Id="rId10" Type="http://schemas.openxmlformats.org/officeDocument/2006/relationships/oleObject" Target="../embeddings/oleObject29.bin"/><Relationship Id="rId4" Type="http://schemas.openxmlformats.org/officeDocument/2006/relationships/tags" Target="../tags/tag154.xml"/><Relationship Id="rId9" Type="http://schemas.openxmlformats.org/officeDocument/2006/relationships/image" Target="../media/image29.wmf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58.xml"/><Relationship Id="rId7" Type="http://schemas.openxmlformats.org/officeDocument/2006/relationships/tags" Target="../tags/tag162.xml"/><Relationship Id="rId2" Type="http://schemas.openxmlformats.org/officeDocument/2006/relationships/tags" Target="../tags/tag157.xml"/><Relationship Id="rId1" Type="http://schemas.openxmlformats.org/officeDocument/2006/relationships/tags" Target="../tags/tag156.xml"/><Relationship Id="rId6" Type="http://schemas.openxmlformats.org/officeDocument/2006/relationships/tags" Target="../tags/tag161.xml"/><Relationship Id="rId5" Type="http://schemas.openxmlformats.org/officeDocument/2006/relationships/tags" Target="../tags/tag160.xml"/><Relationship Id="rId4" Type="http://schemas.openxmlformats.org/officeDocument/2006/relationships/tags" Target="../tags/tag159.xml"/><Relationship Id="rId9" Type="http://schemas.openxmlformats.org/officeDocument/2006/relationships/notesSlide" Target="../notesSlides/notesSlide5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tags" Target="../tags/tag165.xml"/><Relationship Id="rId2" Type="http://schemas.openxmlformats.org/officeDocument/2006/relationships/tags" Target="../tags/tag164.xml"/><Relationship Id="rId1" Type="http://schemas.openxmlformats.org/officeDocument/2006/relationships/tags" Target="../tags/tag163.xml"/><Relationship Id="rId5" Type="http://schemas.openxmlformats.org/officeDocument/2006/relationships/notesSlide" Target="../notesSlides/notesSlide54.xml"/><Relationship Id="rId4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" Type="http://schemas.openxmlformats.org/officeDocument/2006/relationships/tags" Target="../tags/tag166.xml"/><Relationship Id="rId5" Type="http://schemas.openxmlformats.org/officeDocument/2006/relationships/notesSlide" Target="../notesSlides/notesSlide55.xml"/><Relationship Id="rId4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tags" Target="../tags/tag170.xml"/><Relationship Id="rId7" Type="http://schemas.openxmlformats.org/officeDocument/2006/relationships/oleObject" Target="../embeddings/oleObject30.bin"/><Relationship Id="rId2" Type="http://schemas.openxmlformats.org/officeDocument/2006/relationships/tags" Target="../tags/tag169.xml"/><Relationship Id="rId1" Type="http://schemas.openxmlformats.org/officeDocument/2006/relationships/vmlDrawing" Target="../drawings/vmlDrawing24.vml"/><Relationship Id="rId6" Type="http://schemas.openxmlformats.org/officeDocument/2006/relationships/notesSlide" Target="../notesSlides/notesSlide5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tags" Target="../tags/tag174.xml"/><Relationship Id="rId2" Type="http://schemas.openxmlformats.org/officeDocument/2006/relationships/tags" Target="../tags/tag173.xml"/><Relationship Id="rId1" Type="http://schemas.openxmlformats.org/officeDocument/2006/relationships/tags" Target="../tags/tag172.xml"/><Relationship Id="rId6" Type="http://schemas.openxmlformats.org/officeDocument/2006/relationships/notesSlide" Target="../notesSlides/notesSlide5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" Type="http://schemas.openxmlformats.org/officeDocument/2006/relationships/tags" Target="../tags/tag176.xml"/><Relationship Id="rId5" Type="http://schemas.openxmlformats.org/officeDocument/2006/relationships/notesSlide" Target="../notesSlides/notesSlide58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tags" Target="../tags/tag181.xml"/><Relationship Id="rId2" Type="http://schemas.openxmlformats.org/officeDocument/2006/relationships/tags" Target="../tags/tag180.xml"/><Relationship Id="rId1" Type="http://schemas.openxmlformats.org/officeDocument/2006/relationships/tags" Target="../tags/tag179.xml"/><Relationship Id="rId5" Type="http://schemas.openxmlformats.org/officeDocument/2006/relationships/notesSlide" Target="../notesSlides/notesSlide59.xml"/><Relationship Id="rId4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tags" Target="../tags/tag184.xml"/><Relationship Id="rId2" Type="http://schemas.openxmlformats.org/officeDocument/2006/relationships/tags" Target="../tags/tag183.xml"/><Relationship Id="rId1" Type="http://schemas.openxmlformats.org/officeDocument/2006/relationships/tags" Target="../tags/tag182.xml"/><Relationship Id="rId6" Type="http://schemas.openxmlformats.org/officeDocument/2006/relationships/notesSlide" Target="../notesSlides/notesSlide6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85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tags" Target="../tags/tag188.xml"/><Relationship Id="rId2" Type="http://schemas.openxmlformats.org/officeDocument/2006/relationships/tags" Target="../tags/tag187.xml"/><Relationship Id="rId1" Type="http://schemas.openxmlformats.org/officeDocument/2006/relationships/tags" Target="../tags/tag186.xml"/><Relationship Id="rId5" Type="http://schemas.openxmlformats.org/officeDocument/2006/relationships/notesSlide" Target="../notesSlides/notesSlide61.xml"/><Relationship Id="rId4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tags" Target="../tags/tag191.xml"/><Relationship Id="rId2" Type="http://schemas.openxmlformats.org/officeDocument/2006/relationships/tags" Target="../tags/tag190.xml"/><Relationship Id="rId1" Type="http://schemas.openxmlformats.org/officeDocument/2006/relationships/tags" Target="../tags/tag189.xml"/><Relationship Id="rId6" Type="http://schemas.openxmlformats.org/officeDocument/2006/relationships/notesSlide" Target="../notesSlides/notesSlide6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92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3.xml"/><Relationship Id="rId3" Type="http://schemas.openxmlformats.org/officeDocument/2006/relationships/tags" Target="../tags/tag195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94.xml"/><Relationship Id="rId1" Type="http://schemas.openxmlformats.org/officeDocument/2006/relationships/tags" Target="../tags/tag193.xml"/><Relationship Id="rId6" Type="http://schemas.openxmlformats.org/officeDocument/2006/relationships/tags" Target="../tags/tag198.xml"/><Relationship Id="rId5" Type="http://schemas.openxmlformats.org/officeDocument/2006/relationships/tags" Target="../tags/tag197.xml"/><Relationship Id="rId4" Type="http://schemas.openxmlformats.org/officeDocument/2006/relationships/tags" Target="../tags/tag19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tags" Target="../tags/tag201.xml"/><Relationship Id="rId2" Type="http://schemas.openxmlformats.org/officeDocument/2006/relationships/tags" Target="../tags/tag200.xml"/><Relationship Id="rId1" Type="http://schemas.openxmlformats.org/officeDocument/2006/relationships/tags" Target="../tags/tag199.xml"/><Relationship Id="rId6" Type="http://schemas.openxmlformats.org/officeDocument/2006/relationships/notesSlide" Target="../notesSlides/notesSlide6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0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tags" Target="../tags/tag205.xml"/><Relationship Id="rId2" Type="http://schemas.openxmlformats.org/officeDocument/2006/relationships/tags" Target="../tags/tag204.xml"/><Relationship Id="rId1" Type="http://schemas.openxmlformats.org/officeDocument/2006/relationships/tags" Target="../tags/tag203.xml"/><Relationship Id="rId6" Type="http://schemas.openxmlformats.org/officeDocument/2006/relationships/notesSlide" Target="../notesSlides/notesSlide6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06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tags" Target="../tags/tag209.xml"/><Relationship Id="rId7" Type="http://schemas.openxmlformats.org/officeDocument/2006/relationships/notesSlide" Target="../notesSlides/notesSlide66.xml"/><Relationship Id="rId2" Type="http://schemas.openxmlformats.org/officeDocument/2006/relationships/tags" Target="../tags/tag208.xml"/><Relationship Id="rId1" Type="http://schemas.openxmlformats.org/officeDocument/2006/relationships/tags" Target="../tags/tag20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11.xml"/><Relationship Id="rId4" Type="http://schemas.openxmlformats.org/officeDocument/2006/relationships/tags" Target="../tags/tag210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tags" Target="../tags/tag214.xml"/><Relationship Id="rId7" Type="http://schemas.openxmlformats.org/officeDocument/2006/relationships/notesSlide" Target="../notesSlides/notesSlide67.xml"/><Relationship Id="rId2" Type="http://schemas.openxmlformats.org/officeDocument/2006/relationships/tags" Target="../tags/tag213.xml"/><Relationship Id="rId1" Type="http://schemas.openxmlformats.org/officeDocument/2006/relationships/tags" Target="../tags/tag21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16.xml"/><Relationship Id="rId4" Type="http://schemas.openxmlformats.org/officeDocument/2006/relationships/tags" Target="../tags/tag215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8.xml"/><Relationship Id="rId1" Type="http://schemas.openxmlformats.org/officeDocument/2006/relationships/tags" Target="../tags/tag217.xml"/><Relationship Id="rId4" Type="http://schemas.openxmlformats.org/officeDocument/2006/relationships/notesSlide" Target="../notesSlides/notesSlide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0.xml"/><Relationship Id="rId1" Type="http://schemas.openxmlformats.org/officeDocument/2006/relationships/tags" Target="../tags/tag219.xml"/><Relationship Id="rId4" Type="http://schemas.openxmlformats.org/officeDocument/2006/relationships/notesSlide" Target="../notesSlides/notesSlide69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2.xml"/><Relationship Id="rId1" Type="http://schemas.openxmlformats.org/officeDocument/2006/relationships/tags" Target="../tags/tag221.xml"/><Relationship Id="rId4" Type="http://schemas.openxmlformats.org/officeDocument/2006/relationships/notesSlide" Target="../notesSlides/notesSlide70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4.xml"/><Relationship Id="rId1" Type="http://schemas.openxmlformats.org/officeDocument/2006/relationships/tags" Target="../tags/tag223.xml"/><Relationship Id="rId4" Type="http://schemas.openxmlformats.org/officeDocument/2006/relationships/notesSlide" Target="../notesSlides/notesSlide7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tags" Target="../tags/tag227.xml"/><Relationship Id="rId2" Type="http://schemas.openxmlformats.org/officeDocument/2006/relationships/tags" Target="../tags/tag226.xml"/><Relationship Id="rId1" Type="http://schemas.openxmlformats.org/officeDocument/2006/relationships/tags" Target="../tags/tag225.xml"/><Relationship Id="rId6" Type="http://schemas.openxmlformats.org/officeDocument/2006/relationships/notesSlide" Target="../notesSlides/notesSlide7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8.xml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3.xml"/><Relationship Id="rId3" Type="http://schemas.openxmlformats.org/officeDocument/2006/relationships/tags" Target="../tags/tag231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30.xml"/><Relationship Id="rId1" Type="http://schemas.openxmlformats.org/officeDocument/2006/relationships/tags" Target="../tags/tag229.xml"/><Relationship Id="rId6" Type="http://schemas.openxmlformats.org/officeDocument/2006/relationships/tags" Target="../tags/tag234.xml"/><Relationship Id="rId5" Type="http://schemas.openxmlformats.org/officeDocument/2006/relationships/tags" Target="../tags/tag233.xml"/><Relationship Id="rId4" Type="http://schemas.openxmlformats.org/officeDocument/2006/relationships/tags" Target="../tags/tag23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tags" Target="../tags/tag237.xml"/><Relationship Id="rId2" Type="http://schemas.openxmlformats.org/officeDocument/2006/relationships/tags" Target="../tags/tag236.xml"/><Relationship Id="rId1" Type="http://schemas.openxmlformats.org/officeDocument/2006/relationships/tags" Target="../tags/tag235.xml"/><Relationship Id="rId5" Type="http://schemas.openxmlformats.org/officeDocument/2006/relationships/notesSlide" Target="../notesSlides/notesSlide74.xml"/><Relationship Id="rId4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5.xml"/><Relationship Id="rId3" Type="http://schemas.openxmlformats.org/officeDocument/2006/relationships/tags" Target="../tags/tag239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38.xml"/><Relationship Id="rId1" Type="http://schemas.openxmlformats.org/officeDocument/2006/relationships/vmlDrawing" Target="../drawings/vmlDrawing25.vml"/><Relationship Id="rId6" Type="http://schemas.openxmlformats.org/officeDocument/2006/relationships/tags" Target="../tags/tag242.xml"/><Relationship Id="rId5" Type="http://schemas.openxmlformats.org/officeDocument/2006/relationships/tags" Target="../tags/tag241.xml"/><Relationship Id="rId10" Type="http://schemas.openxmlformats.org/officeDocument/2006/relationships/image" Target="../media/image31.wmf"/><Relationship Id="rId4" Type="http://schemas.openxmlformats.org/officeDocument/2006/relationships/tags" Target="../tags/tag240.xml"/><Relationship Id="rId9" Type="http://schemas.openxmlformats.org/officeDocument/2006/relationships/oleObject" Target="../embeddings/oleObject31.bin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tags" Target="../tags/tag245.xml"/><Relationship Id="rId2" Type="http://schemas.openxmlformats.org/officeDocument/2006/relationships/tags" Target="../tags/tag244.xml"/><Relationship Id="rId1" Type="http://schemas.openxmlformats.org/officeDocument/2006/relationships/tags" Target="../tags/tag243.xml"/><Relationship Id="rId6" Type="http://schemas.openxmlformats.org/officeDocument/2006/relationships/notesSlide" Target="../notesSlides/notesSlide7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46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tags" Target="../tags/tag249.xml"/><Relationship Id="rId2" Type="http://schemas.openxmlformats.org/officeDocument/2006/relationships/tags" Target="../tags/tag248.xml"/><Relationship Id="rId1" Type="http://schemas.openxmlformats.org/officeDocument/2006/relationships/tags" Target="../tags/tag247.xml"/><Relationship Id="rId6" Type="http://schemas.openxmlformats.org/officeDocument/2006/relationships/notesSlide" Target="../notesSlides/notesSlide7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50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52.xml"/><Relationship Id="rId1" Type="http://schemas.openxmlformats.org/officeDocument/2006/relationships/tags" Target="../tags/tag251.xml"/><Relationship Id="rId4" Type="http://schemas.openxmlformats.org/officeDocument/2006/relationships/notesSlide" Target="../notesSlides/notesSlide7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54.xml"/><Relationship Id="rId1" Type="http://schemas.openxmlformats.org/officeDocument/2006/relationships/tags" Target="../tags/tag253.xml"/><Relationship Id="rId4" Type="http://schemas.openxmlformats.org/officeDocument/2006/relationships/notesSlide" Target="../notesSlides/notesSlide79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56.xml"/><Relationship Id="rId1" Type="http://schemas.openxmlformats.org/officeDocument/2006/relationships/tags" Target="../tags/tag255.xml"/><Relationship Id="rId4" Type="http://schemas.openxmlformats.org/officeDocument/2006/relationships/notesSlide" Target="../notesSlides/notesSlide80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7.xml"/><Relationship Id="rId4" Type="http://schemas.openxmlformats.org/officeDocument/2006/relationships/image" Target="../media/image32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tags" Target="../tags/tag260.xml"/><Relationship Id="rId2" Type="http://schemas.openxmlformats.org/officeDocument/2006/relationships/tags" Target="../tags/tag259.xml"/><Relationship Id="rId1" Type="http://schemas.openxmlformats.org/officeDocument/2006/relationships/tags" Target="../tags/tag258.xml"/><Relationship Id="rId5" Type="http://schemas.openxmlformats.org/officeDocument/2006/relationships/notesSlide" Target="../notesSlides/notesSlide82.xml"/><Relationship Id="rId4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62.xml"/><Relationship Id="rId1" Type="http://schemas.openxmlformats.org/officeDocument/2006/relationships/tags" Target="../tags/tag261.xml"/><Relationship Id="rId4" Type="http://schemas.openxmlformats.org/officeDocument/2006/relationships/notesSlide" Target="../notesSlides/notesSlide83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64.xml"/><Relationship Id="rId1" Type="http://schemas.openxmlformats.org/officeDocument/2006/relationships/tags" Target="../tags/tag263.xml"/><Relationship Id="rId4" Type="http://schemas.openxmlformats.org/officeDocument/2006/relationships/notesSlide" Target="../notesSlides/notesSlide84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tags" Target="../tags/tag267.xml"/><Relationship Id="rId2" Type="http://schemas.openxmlformats.org/officeDocument/2006/relationships/tags" Target="../tags/tag266.xml"/><Relationship Id="rId1" Type="http://schemas.openxmlformats.org/officeDocument/2006/relationships/tags" Target="../tags/tag265.xml"/><Relationship Id="rId6" Type="http://schemas.openxmlformats.org/officeDocument/2006/relationships/notesSlide" Target="../notesSlides/notesSlide8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68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tags" Target="../tags/tag271.xml"/><Relationship Id="rId2" Type="http://schemas.openxmlformats.org/officeDocument/2006/relationships/tags" Target="../tags/tag270.xml"/><Relationship Id="rId1" Type="http://schemas.openxmlformats.org/officeDocument/2006/relationships/tags" Target="../tags/tag269.xml"/><Relationship Id="rId5" Type="http://schemas.openxmlformats.org/officeDocument/2006/relationships/notesSlide" Target="../notesSlides/notesSlide86.xml"/><Relationship Id="rId4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tags" Target="../tags/tag274.xml"/><Relationship Id="rId2" Type="http://schemas.openxmlformats.org/officeDocument/2006/relationships/tags" Target="../tags/tag273.xml"/><Relationship Id="rId1" Type="http://schemas.openxmlformats.org/officeDocument/2006/relationships/tags" Target="../tags/tag272.xml"/><Relationship Id="rId5" Type="http://schemas.openxmlformats.org/officeDocument/2006/relationships/notesSlide" Target="../notesSlides/notesSlide87.xml"/><Relationship Id="rId4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tags" Target="../tags/tag277.xml"/><Relationship Id="rId2" Type="http://schemas.openxmlformats.org/officeDocument/2006/relationships/tags" Target="../tags/tag276.xml"/><Relationship Id="rId1" Type="http://schemas.openxmlformats.org/officeDocument/2006/relationships/tags" Target="../tags/tag275.xml"/><Relationship Id="rId5" Type="http://schemas.openxmlformats.org/officeDocument/2006/relationships/notesSlide" Target="../notesSlides/notesSlide88.xml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tags" Target="../tags/tag280.xml"/><Relationship Id="rId2" Type="http://schemas.openxmlformats.org/officeDocument/2006/relationships/tags" Target="../tags/tag279.xml"/><Relationship Id="rId1" Type="http://schemas.openxmlformats.org/officeDocument/2006/relationships/tags" Target="../tags/tag278.xml"/><Relationship Id="rId6" Type="http://schemas.openxmlformats.org/officeDocument/2006/relationships/notesSlide" Target="../notesSlides/notesSlide8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8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tags" Target="../tags/tag284.xml"/><Relationship Id="rId7" Type="http://schemas.openxmlformats.org/officeDocument/2006/relationships/notesSlide" Target="../notesSlides/notesSlide90.xml"/><Relationship Id="rId2" Type="http://schemas.openxmlformats.org/officeDocument/2006/relationships/tags" Target="../tags/tag283.xml"/><Relationship Id="rId1" Type="http://schemas.openxmlformats.org/officeDocument/2006/relationships/tags" Target="../tags/tag28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86.xml"/><Relationship Id="rId4" Type="http://schemas.openxmlformats.org/officeDocument/2006/relationships/tags" Target="../tags/tag285.xml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3" Type="http://schemas.openxmlformats.org/officeDocument/2006/relationships/tags" Target="../tags/tag288.xml"/><Relationship Id="rId7" Type="http://schemas.openxmlformats.org/officeDocument/2006/relationships/notesSlide" Target="../notesSlides/notesSlide91.xml"/><Relationship Id="rId2" Type="http://schemas.openxmlformats.org/officeDocument/2006/relationships/tags" Target="../tags/tag287.xml"/><Relationship Id="rId1" Type="http://schemas.openxmlformats.org/officeDocument/2006/relationships/vmlDrawing" Target="../drawings/vmlDrawing26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90.xml"/><Relationship Id="rId4" Type="http://schemas.openxmlformats.org/officeDocument/2006/relationships/tags" Target="../tags/tag289.xml"/><Relationship Id="rId9" Type="http://schemas.openxmlformats.org/officeDocument/2006/relationships/image" Target="../media/image33.emf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3" Type="http://schemas.openxmlformats.org/officeDocument/2006/relationships/tags" Target="../tags/tag292.xml"/><Relationship Id="rId7" Type="http://schemas.openxmlformats.org/officeDocument/2006/relationships/notesSlide" Target="../notesSlides/notesSlide92.xml"/><Relationship Id="rId2" Type="http://schemas.openxmlformats.org/officeDocument/2006/relationships/tags" Target="../tags/tag291.xml"/><Relationship Id="rId1" Type="http://schemas.openxmlformats.org/officeDocument/2006/relationships/vmlDrawing" Target="../drawings/vmlDrawing27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94.xml"/><Relationship Id="rId4" Type="http://schemas.openxmlformats.org/officeDocument/2006/relationships/tags" Target="../tags/tag293.xml"/><Relationship Id="rId9" Type="http://schemas.openxmlformats.org/officeDocument/2006/relationships/image" Target="../media/image34.wmf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tags" Target="../tags/tag297.xml"/><Relationship Id="rId7" Type="http://schemas.openxmlformats.org/officeDocument/2006/relationships/notesSlide" Target="../notesSlides/notesSlide93.xml"/><Relationship Id="rId2" Type="http://schemas.openxmlformats.org/officeDocument/2006/relationships/tags" Target="../tags/tag296.xml"/><Relationship Id="rId1" Type="http://schemas.openxmlformats.org/officeDocument/2006/relationships/tags" Target="../tags/tag29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99.xml"/><Relationship Id="rId4" Type="http://schemas.openxmlformats.org/officeDocument/2006/relationships/tags" Target="../tags/tag298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tags" Target="../tags/tag302.xml"/><Relationship Id="rId2" Type="http://schemas.openxmlformats.org/officeDocument/2006/relationships/tags" Target="../tags/tag301.xml"/><Relationship Id="rId1" Type="http://schemas.openxmlformats.org/officeDocument/2006/relationships/tags" Target="../tags/tag300.xml"/><Relationship Id="rId6" Type="http://schemas.openxmlformats.org/officeDocument/2006/relationships/notesSlide" Target="../notesSlides/notesSlide9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03.xml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3" Type="http://schemas.openxmlformats.org/officeDocument/2006/relationships/tags" Target="../tags/tag305.xml"/><Relationship Id="rId7" Type="http://schemas.openxmlformats.org/officeDocument/2006/relationships/notesSlide" Target="../notesSlides/notesSlide95.xml"/><Relationship Id="rId2" Type="http://schemas.openxmlformats.org/officeDocument/2006/relationships/tags" Target="../tags/tag304.xml"/><Relationship Id="rId1" Type="http://schemas.openxmlformats.org/officeDocument/2006/relationships/vmlDrawing" Target="../drawings/vmlDrawing28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07.xml"/><Relationship Id="rId4" Type="http://schemas.openxmlformats.org/officeDocument/2006/relationships/tags" Target="../tags/tag306.xml"/><Relationship Id="rId9" Type="http://schemas.openxmlformats.org/officeDocument/2006/relationships/image" Target="../media/image35.wmf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09.xml"/><Relationship Id="rId1" Type="http://schemas.openxmlformats.org/officeDocument/2006/relationships/tags" Target="../tags/tag308.xml"/><Relationship Id="rId4" Type="http://schemas.openxmlformats.org/officeDocument/2006/relationships/notesSlide" Target="../notesSlides/notesSlide96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tags" Target="../tags/tag312.xml"/><Relationship Id="rId2" Type="http://schemas.openxmlformats.org/officeDocument/2006/relationships/tags" Target="../tags/tag311.xml"/><Relationship Id="rId1" Type="http://schemas.openxmlformats.org/officeDocument/2006/relationships/tags" Target="../tags/tag310.xml"/><Relationship Id="rId6" Type="http://schemas.openxmlformats.org/officeDocument/2006/relationships/notesSlide" Target="../notesSlides/notesSlide9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13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tags" Target="../tags/tag316.xml"/><Relationship Id="rId2" Type="http://schemas.openxmlformats.org/officeDocument/2006/relationships/tags" Target="../tags/tag315.xml"/><Relationship Id="rId1" Type="http://schemas.openxmlformats.org/officeDocument/2006/relationships/tags" Target="../tags/tag314.xml"/><Relationship Id="rId6" Type="http://schemas.openxmlformats.org/officeDocument/2006/relationships/notesSlide" Target="../notesSlides/notesSlide9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286000"/>
            <a:ext cx="75438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i="1" dirty="0" smtClean="0"/>
              <a:t>Digital Design and Computer Architecture</a:t>
            </a:r>
            <a:r>
              <a:rPr lang="en-US" sz="2600" b="1" dirty="0" smtClean="0"/>
              <a:t>, 2</a:t>
            </a:r>
            <a:r>
              <a:rPr lang="en-US" sz="2600" b="1" baseline="30000" dirty="0" smtClean="0"/>
              <a:t>nd</a:t>
            </a:r>
            <a:r>
              <a:rPr lang="en-US" sz="2600" b="1" dirty="0" smtClean="0"/>
              <a:t> Edition</a:t>
            </a:r>
            <a:endParaRPr lang="en-US" sz="2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Chapter 6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990600" y="2778443"/>
            <a:ext cx="7696200" cy="0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191000" y="2769513"/>
            <a:ext cx="4724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David Money Harris and Sarah L. Harris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5346818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779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9978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2192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More complex code is handled by multiple MIPS instructions.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</a:pPr>
            <a:endParaRPr lang="en-US" sz="32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109978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90600" y="2438400"/>
            <a:ext cx="36576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C Code</a:t>
            </a:r>
            <a:endParaRPr lang="en-US" sz="2000" b="1" dirty="0">
              <a:solidFill>
                <a:schemeClr val="accent1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a = b + c - d</a:t>
            </a:r>
            <a:r>
              <a:rPr lang="en-US" sz="1800" dirty="0" smtClean="0">
                <a:latin typeface="Courier New" pitchFamily="49" charset="0"/>
                <a:cs typeface="Arial" charset="0"/>
              </a:rPr>
              <a:t>;</a:t>
            </a:r>
            <a:endParaRPr lang="en-US" sz="1800" dirty="0">
              <a:latin typeface="Courier New" pitchFamily="49" charset="0"/>
              <a:cs typeface="Arial" charset="0"/>
            </a:endParaRPr>
          </a:p>
        </p:txBody>
      </p:sp>
      <p:sp>
        <p:nvSpPr>
          <p:cNvPr id="1099782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648200" y="2438400"/>
            <a:ext cx="36576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MIPS assembly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add t, b, c  # t = b + c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sub a, t, d  # a = t - 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Multiple Instructions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521567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980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1430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2000">
              <a:latin typeface="Times New Roman" pitchFamily="18" charset="0"/>
              <a:cs typeface="Arial" charset="0"/>
            </a:endParaRPr>
          </a:p>
        </p:txBody>
      </p:sp>
      <p:sp>
        <p:nvSpPr>
          <p:cNvPr id="1150981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906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High-level code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800" dirty="0">
                <a:latin typeface="Courier New" pitchFamily="49" charset="0"/>
                <a:cs typeface="Arial" charset="0"/>
              </a:rPr>
              <a:t> factorial(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800" dirty="0">
                <a:latin typeface="Courier New" pitchFamily="49" charset="0"/>
                <a:cs typeface="Arial" charset="0"/>
              </a:rPr>
              <a:t> n) {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if (n &lt;= 1)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return 1;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else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return (n * factorial(n-1));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}</a:t>
            </a:r>
          </a:p>
          <a:p>
            <a:pPr marL="342900" indent="-342900" algn="just">
              <a:spcBef>
                <a:spcPct val="20000"/>
              </a:spcBef>
            </a:pPr>
            <a:endParaRPr lang="en-US" sz="1800" dirty="0">
              <a:latin typeface="Courier New" pitchFamily="49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Recursive Function Call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055231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987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2198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1430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2000">
              <a:latin typeface="Times New Roman" pitchFamily="18" charset="0"/>
              <a:cs typeface="Arial" charset="0"/>
            </a:endParaRPr>
          </a:p>
        </p:txBody>
      </p:sp>
      <p:sp>
        <p:nvSpPr>
          <p:cNvPr id="1321989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38200" y="12954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1600">
              <a:latin typeface="Times New Roman" pitchFamily="18" charset="0"/>
              <a:cs typeface="Arial" charset="0"/>
            </a:endParaRPr>
          </a:p>
        </p:txBody>
      </p:sp>
      <p:sp>
        <p:nvSpPr>
          <p:cNvPr id="1321990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400" y="1143000"/>
            <a:ext cx="7162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chemeClr val="accent1"/>
                </a:solidFill>
                <a:latin typeface="Times New Roman" pitchFamily="18" charset="0"/>
              </a:rPr>
              <a:t>MIPS assembly code</a:t>
            </a:r>
          </a:p>
          <a:p>
            <a:endParaRPr lang="en-US" sz="1600" b="1" dirty="0">
              <a:solidFill>
                <a:schemeClr val="accent1"/>
              </a:solidFill>
              <a:latin typeface="Courier New" pitchFamily="49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Recursive Function Call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844819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00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5200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1430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2000">
              <a:latin typeface="Times New Roman" pitchFamily="18" charset="0"/>
              <a:cs typeface="Arial" charset="0"/>
            </a:endParaRPr>
          </a:p>
        </p:txBody>
      </p:sp>
      <p:sp>
        <p:nvSpPr>
          <p:cNvPr id="115200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38200" y="12954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1600">
              <a:latin typeface="Times New Roman" pitchFamily="18" charset="0"/>
              <a:cs typeface="Arial" charset="0"/>
            </a:endParaRPr>
          </a:p>
        </p:txBody>
      </p:sp>
      <p:sp>
        <p:nvSpPr>
          <p:cNvPr id="1152006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400" y="1143000"/>
            <a:ext cx="7162800" cy="461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chemeClr val="accent1"/>
                </a:solidFill>
                <a:latin typeface="Times New Roman" pitchFamily="18" charset="0"/>
              </a:rPr>
              <a:t>MIPS assembly code</a:t>
            </a:r>
          </a:p>
          <a:p>
            <a:endParaRPr lang="en-US" sz="1600" b="1" dirty="0">
              <a:latin typeface="Courier New" pitchFamily="49" charset="0"/>
            </a:endParaRPr>
          </a:p>
          <a:p>
            <a:r>
              <a:rPr lang="en-US" sz="1600" b="1" dirty="0">
                <a:latin typeface="Courier New" pitchFamily="49" charset="0"/>
              </a:rPr>
              <a:t>0x90</a:t>
            </a:r>
            <a:r>
              <a:rPr lang="en-US" sz="1600" dirty="0">
                <a:latin typeface="Courier New" pitchFamily="49" charset="0"/>
              </a:rPr>
              <a:t> factorial: </a:t>
            </a:r>
            <a:r>
              <a:rPr lang="en-US" sz="1600" dirty="0" err="1">
                <a:latin typeface="Courier New" pitchFamily="49" charset="0"/>
              </a:rPr>
              <a:t>addi</a:t>
            </a:r>
            <a:r>
              <a:rPr lang="en-US" sz="1600" dirty="0">
                <a:latin typeface="Courier New" pitchFamily="49" charset="0"/>
              </a:rPr>
              <a:t> $</a:t>
            </a:r>
            <a:r>
              <a:rPr lang="en-US" sz="1600" dirty="0" err="1">
                <a:latin typeface="Courier New" pitchFamily="49" charset="0"/>
              </a:rPr>
              <a:t>sp</a:t>
            </a:r>
            <a:r>
              <a:rPr lang="en-US" sz="1600" dirty="0">
                <a:latin typeface="Courier New" pitchFamily="49" charset="0"/>
              </a:rPr>
              <a:t>, $</a:t>
            </a:r>
            <a:r>
              <a:rPr lang="en-US" sz="1600" dirty="0" err="1">
                <a:latin typeface="Courier New" pitchFamily="49" charset="0"/>
              </a:rPr>
              <a:t>sp</a:t>
            </a:r>
            <a:r>
              <a:rPr lang="en-US" sz="1600" dirty="0">
                <a:latin typeface="Courier New" pitchFamily="49" charset="0"/>
              </a:rPr>
              <a:t>, -8  # make room</a:t>
            </a:r>
          </a:p>
          <a:p>
            <a:r>
              <a:rPr lang="en-US" sz="1600" b="1" dirty="0">
                <a:latin typeface="Courier New" pitchFamily="49" charset="0"/>
              </a:rPr>
              <a:t>0x94      </a:t>
            </a:r>
            <a:r>
              <a:rPr lang="en-US" sz="1600" dirty="0">
                <a:latin typeface="Courier New" pitchFamily="49" charset="0"/>
              </a:rPr>
              <a:t>      </a:t>
            </a:r>
            <a:r>
              <a:rPr lang="en-US" sz="1600" dirty="0" err="1">
                <a:latin typeface="Courier New" pitchFamily="49" charset="0"/>
              </a:rPr>
              <a:t>sw</a:t>
            </a:r>
            <a:r>
              <a:rPr lang="en-US" sz="1600" dirty="0">
                <a:latin typeface="Courier New" pitchFamily="49" charset="0"/>
              </a:rPr>
              <a:t>   $a0, 4($</a:t>
            </a:r>
            <a:r>
              <a:rPr lang="en-US" sz="1600" dirty="0" err="1">
                <a:latin typeface="Courier New" pitchFamily="49" charset="0"/>
              </a:rPr>
              <a:t>sp</a:t>
            </a:r>
            <a:r>
              <a:rPr lang="en-US" sz="1600" dirty="0">
                <a:latin typeface="Courier New" pitchFamily="49" charset="0"/>
              </a:rPr>
              <a:t>)   # store $a0</a:t>
            </a:r>
          </a:p>
          <a:p>
            <a:r>
              <a:rPr lang="en-US" sz="1600" b="1" dirty="0">
                <a:latin typeface="Courier New" pitchFamily="49" charset="0"/>
              </a:rPr>
              <a:t>0x98 </a:t>
            </a:r>
            <a:r>
              <a:rPr lang="en-US" sz="1600" dirty="0">
                <a:latin typeface="Courier New" pitchFamily="49" charset="0"/>
              </a:rPr>
              <a:t>           </a:t>
            </a:r>
            <a:r>
              <a:rPr lang="en-US" sz="1600" dirty="0" err="1">
                <a:latin typeface="Courier New" pitchFamily="49" charset="0"/>
              </a:rPr>
              <a:t>sw</a:t>
            </a:r>
            <a:r>
              <a:rPr lang="en-US" sz="1600" dirty="0">
                <a:latin typeface="Courier New" pitchFamily="49" charset="0"/>
              </a:rPr>
              <a:t>   $</a:t>
            </a:r>
            <a:r>
              <a:rPr lang="en-US" sz="1600" dirty="0" err="1">
                <a:latin typeface="Courier New" pitchFamily="49" charset="0"/>
              </a:rPr>
              <a:t>ra</a:t>
            </a:r>
            <a:r>
              <a:rPr lang="en-US" sz="1600" dirty="0">
                <a:latin typeface="Courier New" pitchFamily="49" charset="0"/>
              </a:rPr>
              <a:t>, 0($</a:t>
            </a:r>
            <a:r>
              <a:rPr lang="en-US" sz="1600" dirty="0" err="1">
                <a:latin typeface="Courier New" pitchFamily="49" charset="0"/>
              </a:rPr>
              <a:t>sp</a:t>
            </a:r>
            <a:r>
              <a:rPr lang="en-US" sz="1600" dirty="0">
                <a:latin typeface="Courier New" pitchFamily="49" charset="0"/>
              </a:rPr>
              <a:t>)   # store $</a:t>
            </a:r>
            <a:r>
              <a:rPr lang="en-US" sz="1600" dirty="0" err="1">
                <a:latin typeface="Courier New" pitchFamily="49" charset="0"/>
              </a:rPr>
              <a:t>ra</a:t>
            </a:r>
            <a:endParaRPr lang="en-US" sz="1600" dirty="0">
              <a:latin typeface="Courier New" pitchFamily="49" charset="0"/>
            </a:endParaRPr>
          </a:p>
          <a:p>
            <a:r>
              <a:rPr lang="en-US" sz="1600" b="1" dirty="0">
                <a:latin typeface="Courier New" pitchFamily="49" charset="0"/>
              </a:rPr>
              <a:t>0x9C </a:t>
            </a:r>
            <a:r>
              <a:rPr lang="en-US" sz="1600" dirty="0">
                <a:latin typeface="Courier New" pitchFamily="49" charset="0"/>
              </a:rPr>
              <a:t>           </a:t>
            </a:r>
            <a:r>
              <a:rPr lang="en-US" sz="1600" dirty="0" err="1">
                <a:latin typeface="Courier New" pitchFamily="49" charset="0"/>
              </a:rPr>
              <a:t>addi</a:t>
            </a:r>
            <a:r>
              <a:rPr lang="en-US" sz="1600" dirty="0">
                <a:latin typeface="Courier New" pitchFamily="49" charset="0"/>
              </a:rPr>
              <a:t> $t0, $0, 2    </a:t>
            </a:r>
          </a:p>
          <a:p>
            <a:r>
              <a:rPr lang="en-US" sz="1600" b="1" dirty="0">
                <a:latin typeface="Courier New" pitchFamily="49" charset="0"/>
              </a:rPr>
              <a:t>0xA0 </a:t>
            </a:r>
            <a:r>
              <a:rPr lang="en-US" sz="1600" dirty="0">
                <a:latin typeface="Courier New" pitchFamily="49" charset="0"/>
              </a:rPr>
              <a:t>           </a:t>
            </a:r>
            <a:r>
              <a:rPr lang="en-US" sz="1600" dirty="0" err="1">
                <a:latin typeface="Courier New" pitchFamily="49" charset="0"/>
              </a:rPr>
              <a:t>slt</a:t>
            </a:r>
            <a:r>
              <a:rPr lang="en-US" sz="1600" dirty="0">
                <a:latin typeface="Courier New" pitchFamily="49" charset="0"/>
              </a:rPr>
              <a:t>  $t0, $a0, $t0 # a &lt;= 1 ?</a:t>
            </a:r>
          </a:p>
          <a:p>
            <a:r>
              <a:rPr lang="en-US" sz="1600" b="1" dirty="0">
                <a:latin typeface="Courier New" pitchFamily="49" charset="0"/>
              </a:rPr>
              <a:t>0xA4 </a:t>
            </a:r>
            <a:r>
              <a:rPr lang="en-US" sz="1600" dirty="0">
                <a:latin typeface="Courier New" pitchFamily="49" charset="0"/>
              </a:rPr>
              <a:t>           </a:t>
            </a:r>
            <a:r>
              <a:rPr lang="en-US" sz="1600" dirty="0" err="1">
                <a:latin typeface="Courier New" pitchFamily="49" charset="0"/>
              </a:rPr>
              <a:t>beq</a:t>
            </a:r>
            <a:r>
              <a:rPr lang="en-US" sz="1600" dirty="0">
                <a:latin typeface="Courier New" pitchFamily="49" charset="0"/>
              </a:rPr>
              <a:t>  $t0, $0, else # no: go to else  </a:t>
            </a:r>
          </a:p>
          <a:p>
            <a:r>
              <a:rPr lang="en-US" sz="1600" b="1" dirty="0">
                <a:latin typeface="Courier New" pitchFamily="49" charset="0"/>
              </a:rPr>
              <a:t>0xA8 </a:t>
            </a:r>
            <a:r>
              <a:rPr lang="en-US" sz="1600" dirty="0">
                <a:latin typeface="Courier New" pitchFamily="49" charset="0"/>
              </a:rPr>
              <a:t>           </a:t>
            </a:r>
            <a:r>
              <a:rPr lang="en-US" sz="1600" dirty="0" err="1">
                <a:latin typeface="Courier New" pitchFamily="49" charset="0"/>
              </a:rPr>
              <a:t>addi</a:t>
            </a:r>
            <a:r>
              <a:rPr lang="en-US" sz="1600" dirty="0">
                <a:latin typeface="Courier New" pitchFamily="49" charset="0"/>
              </a:rPr>
              <a:t> $v0, $0, 1    # yes: return 1</a:t>
            </a:r>
          </a:p>
          <a:p>
            <a:r>
              <a:rPr lang="en-US" sz="1600" b="1" dirty="0">
                <a:latin typeface="Courier New" pitchFamily="49" charset="0"/>
              </a:rPr>
              <a:t>0xAC </a:t>
            </a:r>
            <a:r>
              <a:rPr lang="en-US" sz="1600" dirty="0">
                <a:latin typeface="Courier New" pitchFamily="49" charset="0"/>
              </a:rPr>
              <a:t>           </a:t>
            </a:r>
            <a:r>
              <a:rPr lang="en-US" sz="1600" dirty="0" err="1">
                <a:latin typeface="Courier New" pitchFamily="49" charset="0"/>
              </a:rPr>
              <a:t>addi</a:t>
            </a:r>
            <a:r>
              <a:rPr lang="en-US" sz="1600" dirty="0">
                <a:latin typeface="Courier New" pitchFamily="49" charset="0"/>
              </a:rPr>
              <a:t> $</a:t>
            </a:r>
            <a:r>
              <a:rPr lang="en-US" sz="1600" dirty="0" err="1">
                <a:latin typeface="Courier New" pitchFamily="49" charset="0"/>
              </a:rPr>
              <a:t>sp</a:t>
            </a:r>
            <a:r>
              <a:rPr lang="en-US" sz="1600" dirty="0">
                <a:latin typeface="Courier New" pitchFamily="49" charset="0"/>
              </a:rPr>
              <a:t>, $</a:t>
            </a:r>
            <a:r>
              <a:rPr lang="en-US" sz="1600" dirty="0" err="1">
                <a:latin typeface="Courier New" pitchFamily="49" charset="0"/>
              </a:rPr>
              <a:t>sp</a:t>
            </a:r>
            <a:r>
              <a:rPr lang="en-US" sz="1600" dirty="0">
                <a:latin typeface="Courier New" pitchFamily="49" charset="0"/>
              </a:rPr>
              <a:t>, 8   # restore $</a:t>
            </a:r>
            <a:r>
              <a:rPr lang="en-US" sz="1600" dirty="0" err="1">
                <a:latin typeface="Courier New" pitchFamily="49" charset="0"/>
              </a:rPr>
              <a:t>sp</a:t>
            </a:r>
            <a:endParaRPr lang="en-US" sz="1600" dirty="0">
              <a:latin typeface="Courier New" pitchFamily="49" charset="0"/>
            </a:endParaRPr>
          </a:p>
          <a:p>
            <a:r>
              <a:rPr lang="en-US" sz="1600" b="1" dirty="0">
                <a:latin typeface="Courier New" pitchFamily="49" charset="0"/>
              </a:rPr>
              <a:t>0xB0 </a:t>
            </a:r>
            <a:r>
              <a:rPr lang="en-US" sz="1600" dirty="0">
                <a:latin typeface="Courier New" pitchFamily="49" charset="0"/>
              </a:rPr>
              <a:t>           </a:t>
            </a:r>
            <a:r>
              <a:rPr lang="en-US" sz="1600" dirty="0" err="1">
                <a:latin typeface="Courier New" pitchFamily="49" charset="0"/>
              </a:rPr>
              <a:t>jr</a:t>
            </a:r>
            <a:r>
              <a:rPr lang="en-US" sz="1600" dirty="0">
                <a:latin typeface="Courier New" pitchFamily="49" charset="0"/>
              </a:rPr>
              <a:t>   $</a:t>
            </a:r>
            <a:r>
              <a:rPr lang="en-US" sz="1600" dirty="0" err="1">
                <a:latin typeface="Courier New" pitchFamily="49" charset="0"/>
              </a:rPr>
              <a:t>ra</a:t>
            </a:r>
            <a:r>
              <a:rPr lang="en-US" sz="1600" dirty="0">
                <a:latin typeface="Courier New" pitchFamily="49" charset="0"/>
              </a:rPr>
              <a:t>           # return</a:t>
            </a:r>
          </a:p>
          <a:p>
            <a:r>
              <a:rPr lang="en-US" sz="1600" b="1" dirty="0">
                <a:latin typeface="Courier New" pitchFamily="49" charset="0"/>
              </a:rPr>
              <a:t>0xB4 </a:t>
            </a:r>
            <a:r>
              <a:rPr lang="en-US" sz="1600" dirty="0">
                <a:latin typeface="Courier New" pitchFamily="49" charset="0"/>
              </a:rPr>
              <a:t>     else:</a:t>
            </a:r>
            <a:r>
              <a:rPr lang="en-US" sz="1600" b="1" dirty="0">
                <a:latin typeface="Courier New" pitchFamily="49" charset="0"/>
              </a:rPr>
              <a:t> </a:t>
            </a:r>
            <a:r>
              <a:rPr lang="en-US" sz="1600" dirty="0" err="1">
                <a:latin typeface="Courier New" pitchFamily="49" charset="0"/>
              </a:rPr>
              <a:t>addi</a:t>
            </a:r>
            <a:r>
              <a:rPr lang="en-US" sz="1600" dirty="0">
                <a:latin typeface="Courier New" pitchFamily="49" charset="0"/>
              </a:rPr>
              <a:t> $a0, $a0, -1  # n = n - 1</a:t>
            </a:r>
          </a:p>
          <a:p>
            <a:r>
              <a:rPr lang="en-US" sz="1600" b="1" dirty="0">
                <a:latin typeface="Courier New" pitchFamily="49" charset="0"/>
              </a:rPr>
              <a:t>0xB8 </a:t>
            </a:r>
            <a:r>
              <a:rPr lang="en-US" sz="1600" dirty="0">
                <a:latin typeface="Courier New" pitchFamily="49" charset="0"/>
              </a:rPr>
              <a:t>           </a:t>
            </a:r>
            <a:r>
              <a:rPr lang="en-US" sz="1600" dirty="0" err="1">
                <a:latin typeface="Courier New" pitchFamily="49" charset="0"/>
              </a:rPr>
              <a:t>jal</a:t>
            </a:r>
            <a:r>
              <a:rPr lang="en-US" sz="1600" dirty="0">
                <a:latin typeface="Courier New" pitchFamily="49" charset="0"/>
              </a:rPr>
              <a:t>  factorial     # recursive call</a:t>
            </a:r>
          </a:p>
          <a:p>
            <a:r>
              <a:rPr lang="en-US" sz="1600" b="1" dirty="0">
                <a:latin typeface="Courier New" pitchFamily="49" charset="0"/>
              </a:rPr>
              <a:t>0xBC </a:t>
            </a:r>
            <a:r>
              <a:rPr lang="en-US" sz="1600" dirty="0">
                <a:latin typeface="Courier New" pitchFamily="49" charset="0"/>
              </a:rPr>
              <a:t>           </a:t>
            </a:r>
            <a:r>
              <a:rPr lang="en-US" sz="1600" dirty="0" err="1">
                <a:latin typeface="Courier New" pitchFamily="49" charset="0"/>
              </a:rPr>
              <a:t>lw</a:t>
            </a:r>
            <a:r>
              <a:rPr lang="en-US" sz="1600" dirty="0">
                <a:latin typeface="Courier New" pitchFamily="49" charset="0"/>
              </a:rPr>
              <a:t>   $</a:t>
            </a:r>
            <a:r>
              <a:rPr lang="en-US" sz="1600" dirty="0" err="1">
                <a:latin typeface="Courier New" pitchFamily="49" charset="0"/>
              </a:rPr>
              <a:t>ra</a:t>
            </a:r>
            <a:r>
              <a:rPr lang="en-US" sz="1600" dirty="0">
                <a:latin typeface="Courier New" pitchFamily="49" charset="0"/>
              </a:rPr>
              <a:t>, 0($</a:t>
            </a:r>
            <a:r>
              <a:rPr lang="en-US" sz="1600" dirty="0" err="1">
                <a:latin typeface="Courier New" pitchFamily="49" charset="0"/>
              </a:rPr>
              <a:t>sp</a:t>
            </a:r>
            <a:r>
              <a:rPr lang="en-US" sz="1600" dirty="0">
                <a:latin typeface="Courier New" pitchFamily="49" charset="0"/>
              </a:rPr>
              <a:t>)   # restore $</a:t>
            </a:r>
            <a:r>
              <a:rPr lang="en-US" sz="1600" dirty="0" err="1">
                <a:latin typeface="Courier New" pitchFamily="49" charset="0"/>
              </a:rPr>
              <a:t>ra</a:t>
            </a:r>
            <a:endParaRPr lang="en-US" sz="1600" dirty="0">
              <a:latin typeface="Courier New" pitchFamily="49" charset="0"/>
            </a:endParaRPr>
          </a:p>
          <a:p>
            <a:r>
              <a:rPr lang="en-US" sz="1600" b="1" dirty="0">
                <a:latin typeface="Courier New" pitchFamily="49" charset="0"/>
              </a:rPr>
              <a:t>0xC0 </a:t>
            </a:r>
            <a:r>
              <a:rPr lang="en-US" sz="1600" dirty="0">
                <a:latin typeface="Courier New" pitchFamily="49" charset="0"/>
              </a:rPr>
              <a:t>           </a:t>
            </a:r>
            <a:r>
              <a:rPr lang="en-US" sz="1600" dirty="0" err="1">
                <a:latin typeface="Courier New" pitchFamily="49" charset="0"/>
              </a:rPr>
              <a:t>lw</a:t>
            </a:r>
            <a:r>
              <a:rPr lang="en-US" sz="1600" dirty="0">
                <a:latin typeface="Courier New" pitchFamily="49" charset="0"/>
              </a:rPr>
              <a:t>   $a0, 4($</a:t>
            </a:r>
            <a:r>
              <a:rPr lang="en-US" sz="1600" dirty="0" err="1">
                <a:latin typeface="Courier New" pitchFamily="49" charset="0"/>
              </a:rPr>
              <a:t>sp</a:t>
            </a:r>
            <a:r>
              <a:rPr lang="en-US" sz="1600" dirty="0">
                <a:latin typeface="Courier New" pitchFamily="49" charset="0"/>
              </a:rPr>
              <a:t>)   # restore $a0</a:t>
            </a:r>
          </a:p>
          <a:p>
            <a:r>
              <a:rPr lang="en-US" sz="1600" b="1" dirty="0">
                <a:latin typeface="Courier New" pitchFamily="49" charset="0"/>
              </a:rPr>
              <a:t>0xC4</a:t>
            </a:r>
            <a:r>
              <a:rPr lang="en-US" sz="1600" dirty="0">
                <a:latin typeface="Courier New" pitchFamily="49" charset="0"/>
              </a:rPr>
              <a:t>            </a:t>
            </a:r>
            <a:r>
              <a:rPr lang="en-US" sz="1600" dirty="0" err="1">
                <a:latin typeface="Courier New" pitchFamily="49" charset="0"/>
              </a:rPr>
              <a:t>addi</a:t>
            </a:r>
            <a:r>
              <a:rPr lang="en-US" sz="1600" dirty="0">
                <a:latin typeface="Courier New" pitchFamily="49" charset="0"/>
              </a:rPr>
              <a:t> $</a:t>
            </a:r>
            <a:r>
              <a:rPr lang="en-US" sz="1600" dirty="0" err="1">
                <a:latin typeface="Courier New" pitchFamily="49" charset="0"/>
              </a:rPr>
              <a:t>sp</a:t>
            </a:r>
            <a:r>
              <a:rPr lang="en-US" sz="1600" dirty="0">
                <a:latin typeface="Courier New" pitchFamily="49" charset="0"/>
              </a:rPr>
              <a:t>, $</a:t>
            </a:r>
            <a:r>
              <a:rPr lang="en-US" sz="1600" dirty="0" err="1">
                <a:latin typeface="Courier New" pitchFamily="49" charset="0"/>
              </a:rPr>
              <a:t>sp</a:t>
            </a:r>
            <a:r>
              <a:rPr lang="en-US" sz="1600" dirty="0">
                <a:latin typeface="Courier New" pitchFamily="49" charset="0"/>
              </a:rPr>
              <a:t>, 8   # restore $</a:t>
            </a:r>
            <a:r>
              <a:rPr lang="en-US" sz="1600" dirty="0" err="1">
                <a:latin typeface="Courier New" pitchFamily="49" charset="0"/>
              </a:rPr>
              <a:t>sp</a:t>
            </a:r>
            <a:endParaRPr lang="en-US" sz="1600" dirty="0">
              <a:latin typeface="Courier New" pitchFamily="49" charset="0"/>
            </a:endParaRPr>
          </a:p>
          <a:p>
            <a:r>
              <a:rPr lang="en-US" sz="1600" b="1" dirty="0">
                <a:latin typeface="Courier New" pitchFamily="49" charset="0"/>
              </a:rPr>
              <a:t>0xC8 </a:t>
            </a:r>
            <a:r>
              <a:rPr lang="en-US" sz="1600" dirty="0">
                <a:latin typeface="Courier New" pitchFamily="49" charset="0"/>
              </a:rPr>
              <a:t>           </a:t>
            </a:r>
            <a:r>
              <a:rPr lang="en-US" sz="1600" dirty="0" err="1">
                <a:latin typeface="Courier New" pitchFamily="49" charset="0"/>
              </a:rPr>
              <a:t>mul</a:t>
            </a:r>
            <a:r>
              <a:rPr lang="en-US" sz="1600" dirty="0">
                <a:latin typeface="Courier New" pitchFamily="49" charset="0"/>
              </a:rPr>
              <a:t>  $v0, $a0, $v0 # n * factorial(n-1)</a:t>
            </a:r>
          </a:p>
          <a:p>
            <a:r>
              <a:rPr lang="en-US" sz="1600" b="1" dirty="0">
                <a:latin typeface="Courier New" pitchFamily="49" charset="0"/>
              </a:rPr>
              <a:t>0xCC </a:t>
            </a:r>
            <a:r>
              <a:rPr lang="en-US" sz="1600" dirty="0">
                <a:latin typeface="Courier New" pitchFamily="49" charset="0"/>
              </a:rPr>
              <a:t>           </a:t>
            </a:r>
            <a:r>
              <a:rPr lang="en-US" sz="1600" dirty="0" err="1">
                <a:latin typeface="Courier New" pitchFamily="49" charset="0"/>
              </a:rPr>
              <a:t>jr</a:t>
            </a:r>
            <a:r>
              <a:rPr lang="en-US" sz="1600" dirty="0">
                <a:latin typeface="Courier New" pitchFamily="49" charset="0"/>
              </a:rPr>
              <a:t>   $</a:t>
            </a:r>
            <a:r>
              <a:rPr lang="en-US" sz="1600" dirty="0" err="1">
                <a:latin typeface="Courier New" pitchFamily="49" charset="0"/>
              </a:rPr>
              <a:t>ra</a:t>
            </a:r>
            <a:r>
              <a:rPr lang="en-US" sz="1600" dirty="0">
                <a:latin typeface="Courier New" pitchFamily="49" charset="0"/>
              </a:rPr>
              <a:t>           # return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Recursive Function Call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344907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63271" name="Object 7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320812096"/>
              </p:ext>
            </p:extLst>
          </p:nvPr>
        </p:nvGraphicFramePr>
        <p:xfrm>
          <a:off x="762000" y="1358900"/>
          <a:ext cx="8229600" cy="450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59" name="VISIO" r:id="rId8" imgW="3946320" imgH="2162880" progId="Visio.Drawing.6">
                  <p:embed/>
                </p:oleObj>
              </mc:Choice>
              <mc:Fallback>
                <p:oleObj name="VISIO" r:id="rId8" imgW="3946320" imgH="21628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358900"/>
                        <a:ext cx="8229600" cy="450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63267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63268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1430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2000">
              <a:latin typeface="Times New Roman" pitchFamily="18" charset="0"/>
              <a:cs typeface="Arial" charset="0"/>
            </a:endParaRPr>
          </a:p>
        </p:txBody>
      </p:sp>
      <p:sp>
        <p:nvSpPr>
          <p:cNvPr id="1163269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38200" y="12954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160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Stack During Recursive Call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935219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035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914400" y="990600"/>
            <a:ext cx="8229600" cy="4525963"/>
          </a:xfrm>
        </p:spPr>
        <p:txBody>
          <a:bodyPr>
            <a:noAutofit/>
          </a:bodyPr>
          <a:lstStyle/>
          <a:p>
            <a:r>
              <a:rPr lang="en-US" sz="3000" b="1" dirty="0">
                <a:solidFill>
                  <a:schemeClr val="accent1"/>
                </a:solidFill>
              </a:rPr>
              <a:t>Caller</a:t>
            </a:r>
          </a:p>
          <a:p>
            <a:pPr lvl="1"/>
            <a:r>
              <a:rPr lang="en-US" sz="2400" dirty="0"/>
              <a:t>Put arguments in </a:t>
            </a:r>
            <a:r>
              <a:rPr lang="en-US" sz="2400" dirty="0">
                <a:latin typeface="Courier10 BT" pitchFamily="49" charset="0"/>
              </a:rPr>
              <a:t>$a0-$a3</a:t>
            </a:r>
          </a:p>
          <a:p>
            <a:pPr lvl="1"/>
            <a:r>
              <a:rPr lang="en-US" sz="2400" dirty="0"/>
              <a:t>Save any </a:t>
            </a:r>
            <a:r>
              <a:rPr lang="en-US" sz="2400" dirty="0" smtClean="0"/>
              <a:t>needed registers </a:t>
            </a:r>
            <a:r>
              <a:rPr lang="en-US" sz="2400" dirty="0"/>
              <a:t>(</a:t>
            </a:r>
            <a:r>
              <a:rPr lang="en-US" sz="2400" dirty="0">
                <a:latin typeface="Courier10 BT" pitchFamily="49" charset="0"/>
              </a:rPr>
              <a:t>$</a:t>
            </a:r>
            <a:r>
              <a:rPr lang="en-US" sz="2400" dirty="0" err="1">
                <a:latin typeface="Courier10 BT" pitchFamily="49" charset="0"/>
              </a:rPr>
              <a:t>ra</a:t>
            </a:r>
            <a:r>
              <a:rPr lang="en-US" sz="2400" dirty="0"/>
              <a:t>, maybe </a:t>
            </a:r>
            <a:r>
              <a:rPr lang="en-US" sz="2400" dirty="0">
                <a:latin typeface="Courier10 BT" pitchFamily="49" charset="0"/>
              </a:rPr>
              <a:t>$t0-t9</a:t>
            </a:r>
            <a:r>
              <a:rPr lang="en-US" sz="2400" dirty="0"/>
              <a:t>)</a:t>
            </a:r>
          </a:p>
          <a:p>
            <a:pPr lvl="1"/>
            <a:r>
              <a:rPr lang="en-US" sz="2400" dirty="0" err="1">
                <a:latin typeface="Courier10 BT" pitchFamily="49" charset="0"/>
              </a:rPr>
              <a:t>jal</a:t>
            </a:r>
            <a:r>
              <a:rPr lang="en-US" sz="2400" dirty="0">
                <a:latin typeface="Courier10 BT" pitchFamily="49" charset="0"/>
              </a:rPr>
              <a:t> </a:t>
            </a:r>
            <a:r>
              <a:rPr lang="en-US" sz="2400" dirty="0" err="1">
                <a:latin typeface="Courier10 BT" pitchFamily="49" charset="0"/>
              </a:rPr>
              <a:t>callee</a:t>
            </a:r>
            <a:endParaRPr lang="en-US" sz="2400" dirty="0">
              <a:latin typeface="Courier10 BT" pitchFamily="49" charset="0"/>
            </a:endParaRPr>
          </a:p>
          <a:p>
            <a:pPr lvl="1"/>
            <a:r>
              <a:rPr lang="en-US" sz="2400" dirty="0"/>
              <a:t>Restore registers</a:t>
            </a:r>
          </a:p>
          <a:p>
            <a:pPr lvl="1"/>
            <a:r>
              <a:rPr lang="en-US" sz="2400" dirty="0"/>
              <a:t>Look for result in </a:t>
            </a:r>
            <a:r>
              <a:rPr lang="en-US" sz="2400" dirty="0">
                <a:latin typeface="Courier10 BT" pitchFamily="49" charset="0"/>
              </a:rPr>
              <a:t>$v0</a:t>
            </a:r>
          </a:p>
          <a:p>
            <a:r>
              <a:rPr lang="en-US" sz="3000" b="1" dirty="0" err="1">
                <a:solidFill>
                  <a:schemeClr val="accent1"/>
                </a:solidFill>
              </a:rPr>
              <a:t>Callee</a:t>
            </a:r>
            <a:endParaRPr lang="en-US" sz="3000" b="1" dirty="0">
              <a:solidFill>
                <a:schemeClr val="accent1"/>
              </a:solidFill>
            </a:endParaRPr>
          </a:p>
          <a:p>
            <a:pPr lvl="1"/>
            <a:r>
              <a:rPr lang="en-US" sz="2400" dirty="0"/>
              <a:t>Save registers that might be disturbed </a:t>
            </a:r>
            <a:r>
              <a:rPr lang="en-US" sz="2400" dirty="0">
                <a:latin typeface="Courier10 BT" pitchFamily="49" charset="0"/>
              </a:rPr>
              <a:t>($s0-$s7</a:t>
            </a:r>
            <a:r>
              <a:rPr lang="en-US" sz="2400" dirty="0"/>
              <a:t>)</a:t>
            </a:r>
          </a:p>
          <a:p>
            <a:pPr lvl="1"/>
            <a:r>
              <a:rPr lang="en-US" sz="2400" dirty="0"/>
              <a:t>Perform f</a:t>
            </a:r>
            <a:r>
              <a:rPr lang="en-US" sz="2400" dirty="0" smtClean="0"/>
              <a:t>unction</a:t>
            </a:r>
            <a:endParaRPr lang="en-US" sz="2400" dirty="0"/>
          </a:p>
          <a:p>
            <a:pPr lvl="1"/>
            <a:r>
              <a:rPr lang="en-US" sz="2400" dirty="0"/>
              <a:t>Put result in </a:t>
            </a:r>
            <a:r>
              <a:rPr lang="en-US" sz="2400" dirty="0">
                <a:latin typeface="Courier10 BT" pitchFamily="49" charset="0"/>
              </a:rPr>
              <a:t>$v0</a:t>
            </a:r>
          </a:p>
          <a:p>
            <a:pPr lvl="1"/>
            <a:r>
              <a:rPr lang="en-US" sz="2400" dirty="0"/>
              <a:t>Restore registers</a:t>
            </a:r>
          </a:p>
          <a:p>
            <a:pPr lvl="1"/>
            <a:r>
              <a:rPr lang="en-US" sz="2400" dirty="0" err="1">
                <a:latin typeface="Courier10 BT" pitchFamily="49" charset="0"/>
              </a:rPr>
              <a:t>jr</a:t>
            </a:r>
            <a:r>
              <a:rPr lang="en-US" sz="2400" dirty="0">
                <a:latin typeface="Courier10 BT" pitchFamily="49" charset="0"/>
              </a:rPr>
              <a:t> $</a:t>
            </a:r>
            <a:r>
              <a:rPr lang="en-US" sz="2400" dirty="0" err="1">
                <a:latin typeface="Courier10 BT" pitchFamily="49" charset="0"/>
              </a:rPr>
              <a:t>ra</a:t>
            </a:r>
            <a:endParaRPr lang="en-US" sz="2400" dirty="0">
              <a:latin typeface="Courier10 BT" pitchFamily="49" charset="0"/>
            </a:endParaRPr>
          </a:p>
          <a:p>
            <a:pPr lvl="1"/>
            <a:endParaRPr lang="en-US" sz="3200" dirty="0">
              <a:latin typeface="Courier10 BT" pitchFamily="49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Function Call Summary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14647787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421" name="Rectangle 5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65237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en-US" sz="3200" b="1" dirty="0">
                <a:solidFill>
                  <a:schemeClr val="accent1"/>
                </a:solidFill>
              </a:rPr>
              <a:t>How do we address the operands?</a:t>
            </a:r>
          </a:p>
          <a:p>
            <a:r>
              <a:rPr lang="en-US" sz="2600" dirty="0"/>
              <a:t>Register Only</a:t>
            </a:r>
          </a:p>
          <a:p>
            <a:r>
              <a:rPr lang="en-US" sz="2600" dirty="0"/>
              <a:t>Immediate</a:t>
            </a:r>
          </a:p>
          <a:p>
            <a:r>
              <a:rPr lang="en-US" sz="2600" dirty="0"/>
              <a:t>Base Addressing</a:t>
            </a:r>
          </a:p>
          <a:p>
            <a:r>
              <a:rPr lang="en-US" sz="2600" dirty="0"/>
              <a:t>PC-Relative</a:t>
            </a:r>
          </a:p>
          <a:p>
            <a:r>
              <a:rPr lang="en-US" sz="2600" dirty="0"/>
              <a:t>Pseudo Direct</a:t>
            </a:r>
          </a:p>
        </p:txBody>
      </p:sp>
      <p:sp>
        <p:nvSpPr>
          <p:cNvPr id="108441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8442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Addressing Modes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088061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45" name="Rectangle 5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95400"/>
            <a:ext cx="8229600" cy="4525963"/>
          </a:xfrm>
        </p:spPr>
        <p:txBody>
          <a:bodyPr>
            <a:noAutofit/>
          </a:bodyPr>
          <a:lstStyle/>
          <a:p>
            <a:pPr>
              <a:buFontTx/>
              <a:buNone/>
            </a:pPr>
            <a:r>
              <a:rPr lang="en-US" b="1" dirty="0">
                <a:solidFill>
                  <a:schemeClr val="accent1"/>
                </a:solidFill>
              </a:rPr>
              <a:t>Register </a:t>
            </a:r>
            <a:r>
              <a:rPr lang="en-US" b="1" dirty="0" smtClean="0">
                <a:solidFill>
                  <a:schemeClr val="accent1"/>
                </a:solidFill>
              </a:rPr>
              <a:t>Only</a:t>
            </a:r>
            <a:endParaRPr lang="en-US" b="1" dirty="0">
              <a:solidFill>
                <a:schemeClr val="accent1"/>
              </a:solidFill>
            </a:endParaRPr>
          </a:p>
          <a:p>
            <a:r>
              <a:rPr lang="en-US" sz="2600" dirty="0"/>
              <a:t>Operands found in registers</a:t>
            </a:r>
          </a:p>
          <a:p>
            <a:pPr lvl="1"/>
            <a:r>
              <a:rPr lang="en-US" sz="2600" b="1" dirty="0">
                <a:solidFill>
                  <a:schemeClr val="accent1"/>
                </a:solidFill>
              </a:rPr>
              <a:t>Example:</a:t>
            </a:r>
            <a:r>
              <a:rPr lang="en-US" sz="2600" dirty="0">
                <a:solidFill>
                  <a:schemeClr val="accent1"/>
                </a:solidFill>
              </a:rPr>
              <a:t> </a:t>
            </a:r>
            <a:r>
              <a:rPr lang="en-US" sz="2600" dirty="0">
                <a:latin typeface="Courier New" pitchFamily="49" charset="0"/>
              </a:rPr>
              <a:t>add $s0, $t2, $t3</a:t>
            </a:r>
          </a:p>
          <a:p>
            <a:pPr lvl="1"/>
            <a:r>
              <a:rPr lang="en-US" sz="2600" b="1" dirty="0">
                <a:solidFill>
                  <a:schemeClr val="accent1"/>
                </a:solidFill>
              </a:rPr>
              <a:t>Example:</a:t>
            </a:r>
            <a:r>
              <a:rPr lang="en-US" sz="2600" dirty="0"/>
              <a:t> </a:t>
            </a:r>
            <a:r>
              <a:rPr lang="en-US" sz="2600" dirty="0">
                <a:latin typeface="Courier New" pitchFamily="49" charset="0"/>
              </a:rPr>
              <a:t>sub $t8, $s1, $0</a:t>
            </a:r>
            <a:endParaRPr lang="en-US" sz="2600" dirty="0"/>
          </a:p>
          <a:p>
            <a:pPr>
              <a:buFontTx/>
              <a:buNone/>
            </a:pPr>
            <a:r>
              <a:rPr lang="en-US" b="1" dirty="0" smtClean="0">
                <a:solidFill>
                  <a:schemeClr val="accent1"/>
                </a:solidFill>
              </a:rPr>
              <a:t>Immediate</a:t>
            </a:r>
            <a:endParaRPr lang="en-US" b="1" dirty="0">
              <a:solidFill>
                <a:schemeClr val="accent1"/>
              </a:solidFill>
            </a:endParaRPr>
          </a:p>
          <a:p>
            <a:r>
              <a:rPr lang="en-US" sz="2600" dirty="0"/>
              <a:t>16-bit immediate used as an operand</a:t>
            </a:r>
          </a:p>
          <a:p>
            <a:pPr lvl="1"/>
            <a:r>
              <a:rPr lang="en-US" sz="2600" b="1" dirty="0">
                <a:solidFill>
                  <a:schemeClr val="accent1"/>
                </a:solidFill>
              </a:rPr>
              <a:t>Example:</a:t>
            </a:r>
            <a:r>
              <a:rPr lang="en-US" sz="2600" dirty="0"/>
              <a:t> </a:t>
            </a:r>
            <a:r>
              <a:rPr lang="en-US" sz="2600" dirty="0" err="1">
                <a:latin typeface="Courier New" pitchFamily="49" charset="0"/>
              </a:rPr>
              <a:t>addi</a:t>
            </a:r>
            <a:r>
              <a:rPr lang="en-US" sz="2600" dirty="0">
                <a:latin typeface="Courier New" pitchFamily="49" charset="0"/>
              </a:rPr>
              <a:t> $s4, $t5, -73</a:t>
            </a:r>
          </a:p>
          <a:p>
            <a:pPr lvl="1"/>
            <a:r>
              <a:rPr lang="en-US" sz="2600" b="1" dirty="0">
                <a:solidFill>
                  <a:schemeClr val="accent1"/>
                </a:solidFill>
              </a:rPr>
              <a:t>Example:</a:t>
            </a:r>
            <a:r>
              <a:rPr lang="en-US" sz="2600" dirty="0"/>
              <a:t> </a:t>
            </a:r>
            <a:r>
              <a:rPr lang="en-US" sz="2600" dirty="0" err="1">
                <a:latin typeface="Courier New" pitchFamily="49" charset="0"/>
              </a:rPr>
              <a:t>ori</a:t>
            </a:r>
            <a:r>
              <a:rPr lang="en-US" sz="2600" dirty="0">
                <a:latin typeface="Courier New" pitchFamily="49" charset="0"/>
              </a:rPr>
              <a:t>  $t3, $t7, 0xFF</a:t>
            </a:r>
            <a:endParaRPr lang="en-US" sz="2600" dirty="0"/>
          </a:p>
        </p:txBody>
      </p:sp>
      <p:sp>
        <p:nvSpPr>
          <p:cNvPr id="108544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8544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Addressing Modes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508448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469" name="Rectangle 5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65237"/>
            <a:ext cx="8229600" cy="4525963"/>
          </a:xfrm>
        </p:spPr>
        <p:txBody>
          <a:bodyPr>
            <a:normAutofit fontScale="92500"/>
          </a:bodyPr>
          <a:lstStyle/>
          <a:p>
            <a:pPr>
              <a:buFontTx/>
              <a:buNone/>
            </a:pPr>
            <a:r>
              <a:rPr lang="en-US" sz="3200" b="1" dirty="0">
                <a:solidFill>
                  <a:schemeClr val="accent1"/>
                </a:solidFill>
              </a:rPr>
              <a:t>Base Addressing</a:t>
            </a:r>
          </a:p>
          <a:p>
            <a:r>
              <a:rPr lang="en-US" dirty="0"/>
              <a:t>Address of operand is:</a:t>
            </a:r>
          </a:p>
          <a:p>
            <a:pPr lvl="1">
              <a:buFontTx/>
              <a:buNone/>
            </a:pPr>
            <a:r>
              <a:rPr lang="en-US" dirty="0">
                <a:latin typeface="Courier New" pitchFamily="49" charset="0"/>
              </a:rPr>
              <a:t>base address + sign-extended immediate</a:t>
            </a:r>
          </a:p>
          <a:p>
            <a:pPr lvl="1">
              <a:buFontTx/>
              <a:buNone/>
            </a:pPr>
            <a:endParaRPr lang="en-US" dirty="0"/>
          </a:p>
          <a:p>
            <a:pPr lvl="1"/>
            <a:r>
              <a:rPr lang="en-US" b="1" dirty="0">
                <a:solidFill>
                  <a:schemeClr val="accent1"/>
                </a:solidFill>
              </a:rPr>
              <a:t>Example:</a:t>
            </a:r>
            <a:r>
              <a:rPr lang="en-US" dirty="0"/>
              <a:t> </a:t>
            </a:r>
            <a:r>
              <a:rPr lang="en-US" dirty="0" err="1">
                <a:latin typeface="Courier New" pitchFamily="49" charset="0"/>
              </a:rPr>
              <a:t>lw</a:t>
            </a:r>
            <a:r>
              <a:rPr lang="en-US" dirty="0">
                <a:latin typeface="Courier New" pitchFamily="49" charset="0"/>
              </a:rPr>
              <a:t>  $s4, 72($0)</a:t>
            </a:r>
          </a:p>
          <a:p>
            <a:pPr lvl="2"/>
            <a:r>
              <a:rPr lang="en-US" dirty="0"/>
              <a:t>a</a:t>
            </a:r>
            <a:r>
              <a:rPr lang="en-US" dirty="0" smtClean="0"/>
              <a:t>ddress </a:t>
            </a:r>
            <a:r>
              <a:rPr lang="en-US" dirty="0"/>
              <a:t>= </a:t>
            </a:r>
            <a:r>
              <a:rPr lang="en-US" dirty="0">
                <a:latin typeface="Courier New" pitchFamily="49" charset="0"/>
              </a:rPr>
              <a:t>$0 + 72</a:t>
            </a:r>
          </a:p>
          <a:p>
            <a:pPr lvl="2"/>
            <a:endParaRPr lang="en-US" dirty="0">
              <a:latin typeface="Courier New" pitchFamily="49" charset="0"/>
            </a:endParaRPr>
          </a:p>
          <a:p>
            <a:pPr lvl="1"/>
            <a:r>
              <a:rPr lang="en-US" b="1" dirty="0">
                <a:solidFill>
                  <a:schemeClr val="accent1"/>
                </a:solidFill>
              </a:rPr>
              <a:t>Example: </a:t>
            </a:r>
            <a:r>
              <a:rPr lang="en-US" dirty="0" err="1">
                <a:latin typeface="Courier New" pitchFamily="49" charset="0"/>
              </a:rPr>
              <a:t>sw</a:t>
            </a:r>
            <a:r>
              <a:rPr lang="en-US" dirty="0">
                <a:latin typeface="Courier New" pitchFamily="49" charset="0"/>
              </a:rPr>
              <a:t>  $t2, -25($t1)</a:t>
            </a:r>
            <a:endParaRPr lang="en-US" dirty="0"/>
          </a:p>
          <a:p>
            <a:pPr lvl="2"/>
            <a:r>
              <a:rPr lang="en-US" dirty="0"/>
              <a:t>a</a:t>
            </a:r>
            <a:r>
              <a:rPr lang="en-US" dirty="0" smtClean="0"/>
              <a:t>ddress </a:t>
            </a:r>
            <a:r>
              <a:rPr lang="en-US" dirty="0"/>
              <a:t>= </a:t>
            </a:r>
            <a:r>
              <a:rPr lang="en-US" dirty="0">
                <a:latin typeface="Courier New" pitchFamily="49" charset="0"/>
              </a:rPr>
              <a:t>$t1 - 25</a:t>
            </a:r>
          </a:p>
          <a:p>
            <a:pPr lvl="1">
              <a:buFontTx/>
              <a:buNone/>
            </a:pPr>
            <a:endParaRPr lang="en-US" dirty="0"/>
          </a:p>
        </p:txBody>
      </p:sp>
      <p:sp>
        <p:nvSpPr>
          <p:cNvPr id="108646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8646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Addressing Modes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846677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492" name="Rectangle 4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914400" y="1219200"/>
            <a:ext cx="6705600" cy="3278188"/>
          </a:xfrm>
        </p:spPr>
        <p:txBody>
          <a:bodyPr/>
          <a:lstStyle/>
          <a:p>
            <a:pPr>
              <a:buFontTx/>
              <a:buNone/>
            </a:pPr>
            <a:r>
              <a:rPr lang="en-US" sz="3200" b="1" dirty="0">
                <a:solidFill>
                  <a:schemeClr val="accent1"/>
                </a:solidFill>
              </a:rPr>
              <a:t>PC-Relative Addressing</a:t>
            </a:r>
          </a:p>
          <a:p>
            <a:pPr>
              <a:buFontTx/>
              <a:buNone/>
            </a:pPr>
            <a:endParaRPr lang="en-US" sz="1600" dirty="0"/>
          </a:p>
          <a:p>
            <a:pPr>
              <a:buFontTx/>
              <a:buNone/>
            </a:pPr>
            <a:r>
              <a:rPr lang="en-US" sz="2000" b="1" dirty="0">
                <a:latin typeface="Courier New" pitchFamily="49" charset="0"/>
              </a:rPr>
              <a:t>0x10      </a:t>
            </a:r>
            <a:r>
              <a:rPr lang="en-US" sz="2000" dirty="0">
                <a:latin typeface="Courier New" pitchFamily="49" charset="0"/>
              </a:rPr>
              <a:t>  	</a:t>
            </a:r>
            <a:r>
              <a:rPr lang="en-US" sz="2000" dirty="0" err="1">
                <a:latin typeface="Courier New" pitchFamily="49" charset="0"/>
              </a:rPr>
              <a:t>beq</a:t>
            </a:r>
            <a:r>
              <a:rPr lang="en-US" sz="2000" dirty="0">
                <a:latin typeface="Courier New" pitchFamily="49" charset="0"/>
              </a:rPr>
              <a:t>  	$t0, $0, else</a:t>
            </a:r>
          </a:p>
          <a:p>
            <a:pPr>
              <a:buFontTx/>
              <a:buNone/>
            </a:pPr>
            <a:r>
              <a:rPr lang="en-US" sz="2000" b="1" dirty="0">
                <a:latin typeface="Courier New" pitchFamily="49" charset="0"/>
              </a:rPr>
              <a:t>0x14 </a:t>
            </a:r>
            <a:r>
              <a:rPr lang="en-US" sz="2000" dirty="0">
                <a:latin typeface="Courier New" pitchFamily="49" charset="0"/>
              </a:rPr>
              <a:t>       	</a:t>
            </a:r>
            <a:r>
              <a:rPr lang="en-US" sz="2000" dirty="0" err="1">
                <a:latin typeface="Courier New" pitchFamily="49" charset="0"/>
              </a:rPr>
              <a:t>addi</a:t>
            </a:r>
            <a:r>
              <a:rPr lang="en-US" sz="2000" dirty="0">
                <a:latin typeface="Courier New" pitchFamily="49" charset="0"/>
              </a:rPr>
              <a:t> 	$v0, $0, 1 </a:t>
            </a:r>
          </a:p>
          <a:p>
            <a:pPr>
              <a:buFontTx/>
              <a:buNone/>
            </a:pPr>
            <a:r>
              <a:rPr lang="en-US" sz="2000" b="1" dirty="0">
                <a:latin typeface="Courier New" pitchFamily="49" charset="0"/>
              </a:rPr>
              <a:t>0x18 </a:t>
            </a:r>
            <a:r>
              <a:rPr lang="en-US" sz="2000" dirty="0">
                <a:latin typeface="Courier New" pitchFamily="49" charset="0"/>
              </a:rPr>
              <a:t>       	</a:t>
            </a:r>
            <a:r>
              <a:rPr lang="en-US" sz="2000" dirty="0" err="1">
                <a:latin typeface="Courier New" pitchFamily="49" charset="0"/>
              </a:rPr>
              <a:t>addi</a:t>
            </a:r>
            <a:r>
              <a:rPr lang="en-US" sz="2000" dirty="0">
                <a:latin typeface="Courier New" pitchFamily="49" charset="0"/>
              </a:rPr>
              <a:t> 	$</a:t>
            </a:r>
            <a:r>
              <a:rPr lang="en-US" sz="2000" dirty="0" err="1">
                <a:latin typeface="Courier New" pitchFamily="49" charset="0"/>
              </a:rPr>
              <a:t>sp</a:t>
            </a:r>
            <a:r>
              <a:rPr lang="en-US" sz="2000" dirty="0">
                <a:latin typeface="Courier New" pitchFamily="49" charset="0"/>
              </a:rPr>
              <a:t>, $</a:t>
            </a:r>
            <a:r>
              <a:rPr lang="en-US" sz="2000" dirty="0" err="1">
                <a:latin typeface="Courier New" pitchFamily="49" charset="0"/>
              </a:rPr>
              <a:t>sp</a:t>
            </a:r>
            <a:r>
              <a:rPr lang="en-US" sz="2000" dirty="0">
                <a:latin typeface="Courier New" pitchFamily="49" charset="0"/>
              </a:rPr>
              <a:t>, </a:t>
            </a:r>
            <a:r>
              <a:rPr lang="en-US" sz="2000" dirty="0" err="1">
                <a:latin typeface="Courier New" pitchFamily="49" charset="0"/>
              </a:rPr>
              <a:t>i</a:t>
            </a:r>
            <a:r>
              <a:rPr lang="en-US" sz="2000" dirty="0">
                <a:latin typeface="Courier New" pitchFamily="49" charset="0"/>
              </a:rPr>
              <a:t> </a:t>
            </a:r>
          </a:p>
          <a:p>
            <a:pPr>
              <a:buFontTx/>
              <a:buNone/>
            </a:pPr>
            <a:r>
              <a:rPr lang="en-US" sz="2000" b="1" dirty="0">
                <a:latin typeface="Courier New" pitchFamily="49" charset="0"/>
              </a:rPr>
              <a:t>0x1C </a:t>
            </a:r>
            <a:r>
              <a:rPr lang="en-US" sz="2000" dirty="0">
                <a:latin typeface="Courier New" pitchFamily="49" charset="0"/>
              </a:rPr>
              <a:t>       	</a:t>
            </a:r>
            <a:r>
              <a:rPr lang="en-US" sz="2000" dirty="0" err="1">
                <a:latin typeface="Courier New" pitchFamily="49" charset="0"/>
              </a:rPr>
              <a:t>jr</a:t>
            </a:r>
            <a:r>
              <a:rPr lang="en-US" sz="2000" dirty="0">
                <a:latin typeface="Courier New" pitchFamily="49" charset="0"/>
              </a:rPr>
              <a:t>    	$</a:t>
            </a:r>
            <a:r>
              <a:rPr lang="en-US" sz="2000" dirty="0" err="1">
                <a:latin typeface="Courier New" pitchFamily="49" charset="0"/>
              </a:rPr>
              <a:t>ra</a:t>
            </a:r>
            <a:endParaRPr lang="en-US" sz="20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000" b="1" dirty="0">
                <a:latin typeface="Courier New" pitchFamily="49" charset="0"/>
              </a:rPr>
              <a:t>0x20      </a:t>
            </a:r>
            <a:r>
              <a:rPr lang="en-US" sz="2000" dirty="0">
                <a:latin typeface="Courier New" pitchFamily="49" charset="0"/>
              </a:rPr>
              <a:t>else:  	</a:t>
            </a:r>
            <a:r>
              <a:rPr lang="en-US" sz="2000" dirty="0" err="1">
                <a:latin typeface="Courier New" pitchFamily="49" charset="0"/>
              </a:rPr>
              <a:t>addi</a:t>
            </a:r>
            <a:r>
              <a:rPr lang="en-US" sz="2000" dirty="0">
                <a:latin typeface="Courier New" pitchFamily="49" charset="0"/>
              </a:rPr>
              <a:t> 	$a0, $a0, -1</a:t>
            </a:r>
          </a:p>
          <a:p>
            <a:pPr>
              <a:buFontTx/>
              <a:buNone/>
            </a:pPr>
            <a:r>
              <a:rPr lang="en-US" sz="2000" b="1" dirty="0">
                <a:latin typeface="Courier New" pitchFamily="49" charset="0"/>
              </a:rPr>
              <a:t>0x24 </a:t>
            </a:r>
            <a:r>
              <a:rPr lang="en-US" sz="2000" dirty="0">
                <a:latin typeface="Courier New" pitchFamily="49" charset="0"/>
              </a:rPr>
              <a:t>       	</a:t>
            </a:r>
            <a:r>
              <a:rPr lang="en-US" sz="2000" dirty="0" err="1">
                <a:latin typeface="Courier New" pitchFamily="49" charset="0"/>
              </a:rPr>
              <a:t>jal</a:t>
            </a:r>
            <a:r>
              <a:rPr lang="en-US" sz="2000" dirty="0">
                <a:latin typeface="Courier New" pitchFamily="49" charset="0"/>
              </a:rPr>
              <a:t>  	factorial</a:t>
            </a:r>
          </a:p>
          <a:p>
            <a:endParaRPr lang="en-US" sz="2000" dirty="0">
              <a:latin typeface="Courier New" pitchFamily="49" charset="0"/>
            </a:endParaRPr>
          </a:p>
        </p:txBody>
      </p:sp>
      <p:graphicFrame>
        <p:nvGraphicFramePr>
          <p:cNvPr id="1087494" name="Object 6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807556492"/>
              </p:ext>
            </p:extLst>
          </p:nvPr>
        </p:nvGraphicFramePr>
        <p:xfrm>
          <a:off x="1143000" y="4570413"/>
          <a:ext cx="7010400" cy="1452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83" name="VISIO" r:id="rId8" imgW="2524680" imgH="547920" progId="Visio.Drawing.6">
                  <p:embed/>
                </p:oleObj>
              </mc:Choice>
              <mc:Fallback>
                <p:oleObj name="VISIO" r:id="rId8" imgW="2524680" imgH="5479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4570413"/>
                        <a:ext cx="7010400" cy="1452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87490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87493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Addressing Modes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521545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516" name="Rectangle 4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914400" y="1219200"/>
            <a:ext cx="7467600" cy="4953000"/>
          </a:xfrm>
        </p:spPr>
        <p:txBody>
          <a:bodyPr/>
          <a:lstStyle/>
          <a:p>
            <a:pPr>
              <a:buFontTx/>
              <a:buNone/>
            </a:pPr>
            <a:r>
              <a:rPr lang="en-US" sz="3200" b="1" dirty="0">
                <a:solidFill>
                  <a:schemeClr val="accent1"/>
                </a:solidFill>
              </a:rPr>
              <a:t>Pseudo-direct Addressing</a:t>
            </a:r>
          </a:p>
          <a:p>
            <a:pPr>
              <a:buFontTx/>
              <a:buNone/>
            </a:pPr>
            <a:endParaRPr lang="en-US" sz="1600" dirty="0">
              <a:solidFill>
                <a:schemeClr val="accent2"/>
              </a:solidFill>
            </a:endParaRPr>
          </a:p>
          <a:p>
            <a:pPr>
              <a:buFontTx/>
              <a:buNone/>
            </a:pPr>
            <a:r>
              <a:rPr lang="en-US" sz="2000" b="1" dirty="0">
                <a:latin typeface="Courier New" pitchFamily="49" charset="0"/>
              </a:rPr>
              <a:t>0x0040005C   </a:t>
            </a:r>
            <a:r>
              <a:rPr lang="en-US" sz="2000" dirty="0">
                <a:latin typeface="Courier New" pitchFamily="49" charset="0"/>
              </a:rPr>
              <a:t>     </a:t>
            </a:r>
            <a:r>
              <a:rPr lang="en-US" sz="2000" dirty="0" err="1">
                <a:latin typeface="Courier New" pitchFamily="49" charset="0"/>
              </a:rPr>
              <a:t>jal</a:t>
            </a:r>
            <a:r>
              <a:rPr lang="en-US" sz="2000" dirty="0">
                <a:latin typeface="Courier New" pitchFamily="49" charset="0"/>
              </a:rPr>
              <a:t>  	sum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...</a:t>
            </a:r>
          </a:p>
          <a:p>
            <a:pPr>
              <a:buFontTx/>
              <a:buNone/>
            </a:pPr>
            <a:r>
              <a:rPr lang="en-US" sz="2000" b="1" dirty="0">
                <a:latin typeface="Courier New" pitchFamily="49" charset="0"/>
              </a:rPr>
              <a:t>0x004000A0  </a:t>
            </a:r>
            <a:r>
              <a:rPr lang="en-US" sz="2000" dirty="0">
                <a:latin typeface="Courier New" pitchFamily="49" charset="0"/>
              </a:rPr>
              <a:t>sum:</a:t>
            </a:r>
            <a:r>
              <a:rPr lang="en-US" sz="2000" b="1" dirty="0">
                <a:latin typeface="Courier New" pitchFamily="49" charset="0"/>
              </a:rPr>
              <a:t>  </a:t>
            </a:r>
            <a:r>
              <a:rPr lang="en-US" sz="2000" dirty="0">
                <a:latin typeface="Courier New" pitchFamily="49" charset="0"/>
              </a:rPr>
              <a:t>add  	$v0, $a0, $a1</a:t>
            </a:r>
          </a:p>
        </p:txBody>
      </p:sp>
      <p:graphicFrame>
        <p:nvGraphicFramePr>
          <p:cNvPr id="1088523" name="Object 11"/>
          <p:cNvGraphicFramePr>
            <a:graphicFrameLocks noGrp="1" noChangeAspect="1"/>
          </p:cNvGraphicFramePr>
          <p:nvPr>
            <p:ph sz="quarter" idx="4294967295"/>
            <p:custDataLst>
              <p:tags r:id="rId3"/>
            </p:custDataLst>
          </p:nvPr>
        </p:nvGraphicFramePr>
        <p:xfrm>
          <a:off x="1600200" y="3536950"/>
          <a:ext cx="7543800" cy="1263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28" name="VISIO" r:id="rId9" imgW="2642760" imgH="443520" progId="Visio.Drawing.6">
                  <p:embed/>
                </p:oleObj>
              </mc:Choice>
              <mc:Fallback>
                <p:oleObj name="VISIO" r:id="rId9" imgW="2642760" imgH="4435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3536950"/>
                        <a:ext cx="7543800" cy="1263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8524" name="Object 12"/>
          <p:cNvGraphicFramePr>
            <a:graphicFrameLocks noGrp="1" noChangeAspect="1"/>
          </p:cNvGraphicFramePr>
          <p:nvPr>
            <p:ph sz="quarter" idx="4294967295"/>
            <p:custDataLst>
              <p:tags r:id="rId4"/>
            </p:custDataLst>
          </p:nvPr>
        </p:nvGraphicFramePr>
        <p:xfrm>
          <a:off x="914400" y="4724400"/>
          <a:ext cx="8229600" cy="119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29" name="VISIO" r:id="rId11" imgW="3929040" imgH="569520" progId="Visio.Drawing.6">
                  <p:embed/>
                </p:oleObj>
              </mc:Choice>
              <mc:Fallback>
                <p:oleObj name="VISIO" r:id="rId11" imgW="3929040" imgH="5695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4724400"/>
                        <a:ext cx="8229600" cy="119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88514" name="Rectangle 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88517" name="Rectangl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Addressing Modes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365993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053" name="Rectangle 5"/>
          <p:cNvSpPr>
            <a:spLocks noGrp="1" noChangeArrowheads="1"/>
          </p:cNvSpPr>
          <p:nvPr>
            <p:ph sz="half" idx="4294967295"/>
            <p:custDataLst>
              <p:tags r:id="rId1"/>
            </p:custDataLst>
          </p:nvPr>
        </p:nvSpPr>
        <p:spPr>
          <a:xfrm>
            <a:off x="1066800" y="1143000"/>
            <a:ext cx="8077200" cy="5181600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en-US" sz="3600" b="1" dirty="0">
                <a:solidFill>
                  <a:schemeClr val="accent1"/>
                </a:solidFill>
              </a:rPr>
              <a:t>Make the common case fast</a:t>
            </a:r>
          </a:p>
          <a:p>
            <a:r>
              <a:rPr lang="en-US" sz="2600" dirty="0"/>
              <a:t>MIPS includes only simple, commonly used </a:t>
            </a:r>
            <a:r>
              <a:rPr lang="en-US" sz="2600" dirty="0" smtClean="0"/>
              <a:t>instructions</a:t>
            </a:r>
            <a:endParaRPr lang="en-US" sz="2600" dirty="0"/>
          </a:p>
          <a:p>
            <a:r>
              <a:rPr lang="en-US" sz="2600" dirty="0"/>
              <a:t>Hardware to decode and execute </a:t>
            </a:r>
            <a:r>
              <a:rPr lang="en-US" sz="2600" dirty="0" smtClean="0"/>
              <a:t>instructions can be simple</a:t>
            </a:r>
            <a:r>
              <a:rPr lang="en-US" sz="2600" dirty="0"/>
              <a:t>, small, and </a:t>
            </a:r>
            <a:r>
              <a:rPr lang="en-US" sz="2600" dirty="0" smtClean="0"/>
              <a:t>fast</a:t>
            </a:r>
            <a:endParaRPr lang="en-US" sz="2600" dirty="0"/>
          </a:p>
          <a:p>
            <a:r>
              <a:rPr lang="en-US" sz="2600" dirty="0"/>
              <a:t>More complex instructions (that are less common) </a:t>
            </a:r>
            <a:r>
              <a:rPr lang="en-US" sz="2600" dirty="0" smtClean="0"/>
              <a:t>performed </a:t>
            </a:r>
            <a:r>
              <a:rPr lang="en-US" sz="2600" dirty="0"/>
              <a:t>using multiple simple </a:t>
            </a:r>
            <a:r>
              <a:rPr lang="en-US" sz="2600" dirty="0" smtClean="0"/>
              <a:t>instructions</a:t>
            </a:r>
            <a:endParaRPr lang="en-US" sz="2600" dirty="0"/>
          </a:p>
          <a:p>
            <a:r>
              <a:rPr lang="en-US" sz="2600" dirty="0"/>
              <a:t>MIPS is a </a:t>
            </a:r>
            <a:r>
              <a:rPr lang="en-US" sz="2600" b="1" i="1" dirty="0">
                <a:solidFill>
                  <a:schemeClr val="accent1"/>
                </a:solidFill>
              </a:rPr>
              <a:t>reduced instruction set computer </a:t>
            </a:r>
            <a:r>
              <a:rPr lang="en-US" sz="2600" b="1" dirty="0">
                <a:solidFill>
                  <a:schemeClr val="accent1"/>
                </a:solidFill>
              </a:rPr>
              <a:t>(RISC)</a:t>
            </a:r>
            <a:r>
              <a:rPr lang="en-US" sz="2600" dirty="0"/>
              <a:t>, with a small number of simple </a:t>
            </a:r>
            <a:r>
              <a:rPr lang="en-US" sz="2600" dirty="0" smtClean="0"/>
              <a:t>instructions</a:t>
            </a:r>
            <a:endParaRPr lang="en-US" sz="2600" dirty="0"/>
          </a:p>
          <a:p>
            <a:r>
              <a:rPr lang="en-US" sz="2600" dirty="0"/>
              <a:t>Other architectures, such as Intel’s </a:t>
            </a:r>
            <a:r>
              <a:rPr lang="en-US" sz="2600" dirty="0" smtClean="0"/>
              <a:t>x86, </a:t>
            </a:r>
            <a:r>
              <a:rPr lang="en-US" sz="2600" dirty="0"/>
              <a:t>are </a:t>
            </a:r>
            <a:r>
              <a:rPr lang="en-US" sz="2600" b="1" i="1" dirty="0">
                <a:solidFill>
                  <a:schemeClr val="accent1"/>
                </a:solidFill>
              </a:rPr>
              <a:t>complex instruction set computers</a:t>
            </a:r>
            <a:r>
              <a:rPr lang="en-US" sz="2600" b="1" dirty="0">
                <a:solidFill>
                  <a:schemeClr val="accent1"/>
                </a:solidFill>
              </a:rPr>
              <a:t> (CISC</a:t>
            </a:r>
            <a:r>
              <a:rPr lang="en-US" sz="2600" b="1" dirty="0" smtClean="0">
                <a:solidFill>
                  <a:schemeClr val="accent1"/>
                </a:solidFill>
              </a:rPr>
              <a:t>)</a:t>
            </a:r>
            <a:endParaRPr lang="en-US" sz="2600" dirty="0"/>
          </a:p>
        </p:txBody>
      </p:sp>
      <p:sp>
        <p:nvSpPr>
          <p:cNvPr id="1026050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2605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Design Principle 2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084063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9541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61157529"/>
              </p:ext>
            </p:extLst>
          </p:nvPr>
        </p:nvGraphicFramePr>
        <p:xfrm>
          <a:off x="3352800" y="990600"/>
          <a:ext cx="3421062" cy="548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31" name="VISIO" r:id="rId7" imgW="1695240" imgH="2719440" progId="Visio.Drawing.6">
                  <p:embed/>
                </p:oleObj>
              </mc:Choice>
              <mc:Fallback>
                <p:oleObj name="VISIO" r:id="rId7" imgW="1695240" imgH="27194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990600"/>
                        <a:ext cx="3421062" cy="548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89538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89540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How to Compile &amp; Run a Program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179577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630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838200" y="1143000"/>
            <a:ext cx="4800600" cy="4419600"/>
          </a:xfrm>
        </p:spPr>
        <p:txBody>
          <a:bodyPr>
            <a:noAutofit/>
          </a:bodyPr>
          <a:lstStyle/>
          <a:p>
            <a:r>
              <a:rPr lang="en-US" sz="2800" dirty="0"/>
              <a:t>Graduated from Yale University with </a:t>
            </a:r>
            <a:r>
              <a:rPr lang="en-US" sz="2800" dirty="0" smtClean="0"/>
              <a:t>a Ph.D. </a:t>
            </a:r>
            <a:r>
              <a:rPr lang="en-US" sz="2800" dirty="0"/>
              <a:t>in mathematics</a:t>
            </a:r>
          </a:p>
          <a:p>
            <a:r>
              <a:rPr lang="en-US" sz="2800" dirty="0"/>
              <a:t>Developed first compiler</a:t>
            </a:r>
          </a:p>
          <a:p>
            <a:r>
              <a:rPr lang="en-US" sz="2800" dirty="0"/>
              <a:t>Helped develop the COBOL programming language</a:t>
            </a:r>
          </a:p>
          <a:p>
            <a:r>
              <a:rPr lang="en-US" sz="2800" dirty="0"/>
              <a:t>Highly awarded naval officer</a:t>
            </a:r>
          </a:p>
          <a:p>
            <a:r>
              <a:rPr lang="en-US" sz="2800" dirty="0"/>
              <a:t>Received World War II Victory Medal and National Defense Service Medal, among others</a:t>
            </a:r>
          </a:p>
        </p:txBody>
      </p:sp>
      <p:sp>
        <p:nvSpPr>
          <p:cNvPr id="117862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7862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1178632" name="Picture 8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219199"/>
            <a:ext cx="3048000" cy="4588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Grace Hopper, 1906-1992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163928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562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9056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9056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Instructions (also called </a:t>
            </a:r>
            <a:r>
              <a:rPr lang="en-US" sz="3200" i="1" dirty="0">
                <a:latin typeface="Times New Roman" pitchFamily="18" charset="0"/>
                <a:cs typeface="Arial" charset="0"/>
              </a:rPr>
              <a:t>text</a:t>
            </a:r>
            <a:r>
              <a:rPr lang="en-US" sz="3200" dirty="0">
                <a:latin typeface="Times New Roman" pitchFamily="18" charset="0"/>
                <a:cs typeface="Arial" charset="0"/>
              </a:rPr>
              <a:t>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Data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Global/static: allocated before program begins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Dynamic: allocated within program</a:t>
            </a:r>
          </a:p>
          <a:p>
            <a:pPr marL="742950" lvl="1" indent="-285750">
              <a:spcBef>
                <a:spcPct val="20000"/>
              </a:spcBef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How big is memory?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At most 2</a:t>
            </a:r>
            <a:r>
              <a:rPr lang="en-US" sz="2600" baseline="30000" dirty="0">
                <a:latin typeface="Times New Roman" pitchFamily="18" charset="0"/>
                <a:cs typeface="Arial" charset="0"/>
              </a:rPr>
              <a:t>32</a:t>
            </a:r>
            <a:r>
              <a:rPr lang="en-US" sz="2600" dirty="0">
                <a:latin typeface="Times New Roman" pitchFamily="18" charset="0"/>
                <a:cs typeface="Arial" charset="0"/>
              </a:rPr>
              <a:t> = 4 gigabytes (4 GB)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From address 0x00000000 to 0xFFFFFFFF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What is Stored in Memory?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296275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91589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468165948"/>
              </p:ext>
            </p:extLst>
          </p:nvPr>
        </p:nvGraphicFramePr>
        <p:xfrm>
          <a:off x="3094209" y="1066800"/>
          <a:ext cx="2392191" cy="533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55" name="VISIO" r:id="rId7" imgW="1518120" imgH="3386160" progId="Visio.Drawing.6">
                  <p:embed/>
                </p:oleObj>
              </mc:Choice>
              <mc:Fallback>
                <p:oleObj name="VISIO" r:id="rId7" imgW="1518120" imgH="33861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94209" y="1066800"/>
                        <a:ext cx="2392191" cy="533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91586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91588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MIPS Memory Map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757895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637" name="Rectangle 5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90600" y="1219200"/>
            <a:ext cx="4800600" cy="4953000"/>
          </a:xfrm>
        </p:spPr>
        <p:txBody>
          <a:bodyPr/>
          <a:lstStyle/>
          <a:p>
            <a:pPr>
              <a:buFontTx/>
              <a:buNone/>
            </a:pPr>
            <a:r>
              <a:rPr lang="en-US" sz="1600" dirty="0" err="1">
                <a:latin typeface="Courier New" pitchFamily="49" charset="0"/>
              </a:rPr>
              <a:t>int</a:t>
            </a:r>
            <a:r>
              <a:rPr lang="en-US" sz="1600" dirty="0">
                <a:latin typeface="Courier New" pitchFamily="49" charset="0"/>
              </a:rPr>
              <a:t> f, g, y;  // global variables</a:t>
            </a:r>
          </a:p>
          <a:p>
            <a:pPr>
              <a:buFontTx/>
              <a:buNone/>
            </a:pPr>
            <a:endParaRPr lang="en-US" sz="1600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6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600" dirty="0" err="1">
                <a:latin typeface="Courier New" pitchFamily="49" charset="0"/>
              </a:rPr>
              <a:t>int</a:t>
            </a:r>
            <a:r>
              <a:rPr lang="en-US" sz="1600" dirty="0">
                <a:latin typeface="Courier New" pitchFamily="49" charset="0"/>
              </a:rPr>
              <a:t> main(void) 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{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f = 2;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g = 3;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y = sum(f, g);</a:t>
            </a:r>
          </a:p>
          <a:p>
            <a:pPr>
              <a:buFontTx/>
              <a:buNone/>
            </a:pPr>
            <a:endParaRPr lang="en-US" sz="16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return y;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}</a:t>
            </a:r>
          </a:p>
          <a:p>
            <a:pPr>
              <a:buFontTx/>
              <a:buNone/>
            </a:pPr>
            <a:endParaRPr lang="en-US" sz="1600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6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600" dirty="0" err="1">
                <a:latin typeface="Courier New" pitchFamily="49" charset="0"/>
              </a:rPr>
              <a:t>int</a:t>
            </a:r>
            <a:r>
              <a:rPr lang="en-US" sz="1600" dirty="0">
                <a:latin typeface="Courier New" pitchFamily="49" charset="0"/>
              </a:rPr>
              <a:t> sum(</a:t>
            </a:r>
            <a:r>
              <a:rPr lang="en-US" sz="1600" dirty="0" err="1">
                <a:latin typeface="Courier New" pitchFamily="49" charset="0"/>
              </a:rPr>
              <a:t>int</a:t>
            </a:r>
            <a:r>
              <a:rPr lang="en-US" sz="1600" dirty="0">
                <a:latin typeface="Courier New" pitchFamily="49" charset="0"/>
              </a:rPr>
              <a:t> a, </a:t>
            </a:r>
            <a:r>
              <a:rPr lang="en-US" sz="1600" dirty="0" err="1">
                <a:latin typeface="Courier New" pitchFamily="49" charset="0"/>
              </a:rPr>
              <a:t>int</a:t>
            </a:r>
            <a:r>
              <a:rPr lang="en-US" sz="1600" dirty="0">
                <a:latin typeface="Courier New" pitchFamily="49" charset="0"/>
              </a:rPr>
              <a:t> b) {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return (a + b);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}</a:t>
            </a:r>
          </a:p>
        </p:txBody>
      </p:sp>
      <p:sp>
        <p:nvSpPr>
          <p:cNvPr id="1093634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9363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Example Program: C Code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305872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661" name="Rectangle 5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838200" y="1143000"/>
            <a:ext cx="3886200" cy="4953000"/>
          </a:xfrm>
        </p:spPr>
        <p:txBody>
          <a:bodyPr>
            <a:normAutofit lnSpcReduction="10000"/>
          </a:bodyPr>
          <a:lstStyle/>
          <a:p>
            <a:pPr>
              <a:buFontTx/>
              <a:buNone/>
            </a:pPr>
            <a:r>
              <a:rPr lang="en-US" sz="1600" dirty="0" err="1">
                <a:latin typeface="Courier New" pitchFamily="49" charset="0"/>
              </a:rPr>
              <a:t>int</a:t>
            </a:r>
            <a:r>
              <a:rPr lang="en-US" sz="1600" dirty="0">
                <a:latin typeface="Courier New" pitchFamily="49" charset="0"/>
              </a:rPr>
              <a:t> f, g, y;  // global</a:t>
            </a:r>
          </a:p>
          <a:p>
            <a:pPr>
              <a:buFontTx/>
              <a:buNone/>
            </a:pPr>
            <a:endParaRPr lang="en-US" sz="1600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6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600" dirty="0" err="1">
                <a:latin typeface="Courier New" pitchFamily="49" charset="0"/>
              </a:rPr>
              <a:t>int</a:t>
            </a:r>
            <a:r>
              <a:rPr lang="en-US" sz="1600" dirty="0">
                <a:latin typeface="Courier New" pitchFamily="49" charset="0"/>
              </a:rPr>
              <a:t> main(void) 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{</a:t>
            </a:r>
          </a:p>
          <a:p>
            <a:pPr>
              <a:buFontTx/>
              <a:buNone/>
            </a:pPr>
            <a:endParaRPr lang="en-US" sz="1600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6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f = 2;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g = 3;</a:t>
            </a:r>
          </a:p>
          <a:p>
            <a:pPr>
              <a:buFontTx/>
              <a:buNone/>
            </a:pPr>
            <a:endParaRPr lang="en-US" sz="16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y = sum(f, g);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return y;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}</a:t>
            </a:r>
          </a:p>
          <a:p>
            <a:pPr>
              <a:buFontTx/>
              <a:buNone/>
            </a:pPr>
            <a:endParaRPr lang="en-US" sz="16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600" dirty="0" err="1">
                <a:latin typeface="Courier New" pitchFamily="49" charset="0"/>
              </a:rPr>
              <a:t>int</a:t>
            </a:r>
            <a:r>
              <a:rPr lang="en-US" sz="1600" dirty="0">
                <a:latin typeface="Courier New" pitchFamily="49" charset="0"/>
              </a:rPr>
              <a:t> sum(</a:t>
            </a:r>
            <a:r>
              <a:rPr lang="en-US" sz="1600" dirty="0" err="1">
                <a:latin typeface="Courier New" pitchFamily="49" charset="0"/>
              </a:rPr>
              <a:t>int</a:t>
            </a:r>
            <a:r>
              <a:rPr lang="en-US" sz="1600" dirty="0">
                <a:latin typeface="Courier New" pitchFamily="49" charset="0"/>
              </a:rPr>
              <a:t> a, </a:t>
            </a:r>
            <a:r>
              <a:rPr lang="en-US" sz="1600" dirty="0" err="1">
                <a:latin typeface="Courier New" pitchFamily="49" charset="0"/>
              </a:rPr>
              <a:t>int</a:t>
            </a:r>
            <a:r>
              <a:rPr lang="en-US" sz="1600" dirty="0">
                <a:latin typeface="Courier New" pitchFamily="49" charset="0"/>
              </a:rPr>
              <a:t> b) {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return (a + b);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}</a:t>
            </a:r>
          </a:p>
        </p:txBody>
      </p:sp>
      <p:sp>
        <p:nvSpPr>
          <p:cNvPr id="109465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9466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94662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038600" y="990600"/>
            <a:ext cx="4648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.data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f: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g: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y: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.text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main: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 </a:t>
            </a:r>
            <a:r>
              <a:rPr lang="en-US" sz="1500" dirty="0" err="1">
                <a:latin typeface="Courier New" pitchFamily="49" charset="0"/>
                <a:cs typeface="Arial" charset="0"/>
              </a:rPr>
              <a:t>addi</a:t>
            </a:r>
            <a:r>
              <a:rPr lang="en-US" sz="1500" dirty="0">
                <a:latin typeface="Courier New" pitchFamily="49" charset="0"/>
                <a:cs typeface="Arial" charset="0"/>
              </a:rPr>
              <a:t> $</a:t>
            </a:r>
            <a:r>
              <a:rPr lang="en-US" sz="1500" dirty="0" err="1">
                <a:latin typeface="Courier New" pitchFamily="49" charset="0"/>
                <a:cs typeface="Arial" charset="0"/>
              </a:rPr>
              <a:t>sp</a:t>
            </a:r>
            <a:r>
              <a:rPr lang="en-US" sz="1500" dirty="0">
                <a:latin typeface="Courier New" pitchFamily="49" charset="0"/>
                <a:cs typeface="Arial" charset="0"/>
              </a:rPr>
              <a:t>, $</a:t>
            </a:r>
            <a:r>
              <a:rPr lang="en-US" sz="1500" dirty="0" err="1">
                <a:latin typeface="Courier New" pitchFamily="49" charset="0"/>
                <a:cs typeface="Arial" charset="0"/>
              </a:rPr>
              <a:t>sp</a:t>
            </a:r>
            <a:r>
              <a:rPr lang="en-US" sz="1500" dirty="0">
                <a:latin typeface="Courier New" pitchFamily="49" charset="0"/>
                <a:cs typeface="Arial" charset="0"/>
              </a:rPr>
              <a:t>, -4   # stack frame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 </a:t>
            </a:r>
            <a:r>
              <a:rPr lang="en-US" sz="1500" dirty="0" err="1">
                <a:latin typeface="Courier New" pitchFamily="49" charset="0"/>
                <a:cs typeface="Arial" charset="0"/>
              </a:rPr>
              <a:t>sw</a:t>
            </a:r>
            <a:r>
              <a:rPr lang="en-US" sz="1500" dirty="0">
                <a:latin typeface="Courier New" pitchFamily="49" charset="0"/>
                <a:cs typeface="Arial" charset="0"/>
              </a:rPr>
              <a:t>   $</a:t>
            </a:r>
            <a:r>
              <a:rPr lang="en-US" sz="1500" dirty="0" err="1">
                <a:latin typeface="Courier New" pitchFamily="49" charset="0"/>
                <a:cs typeface="Arial" charset="0"/>
              </a:rPr>
              <a:t>ra</a:t>
            </a:r>
            <a:r>
              <a:rPr lang="en-US" sz="1500" dirty="0">
                <a:latin typeface="Courier New" pitchFamily="49" charset="0"/>
                <a:cs typeface="Arial" charset="0"/>
              </a:rPr>
              <a:t>, 0($</a:t>
            </a:r>
            <a:r>
              <a:rPr lang="en-US" sz="1500" dirty="0" err="1">
                <a:latin typeface="Courier New" pitchFamily="49" charset="0"/>
                <a:cs typeface="Arial" charset="0"/>
              </a:rPr>
              <a:t>sp</a:t>
            </a:r>
            <a:r>
              <a:rPr lang="en-US" sz="1500" dirty="0">
                <a:latin typeface="Courier New" pitchFamily="49" charset="0"/>
                <a:cs typeface="Arial" charset="0"/>
              </a:rPr>
              <a:t>)    # store $</a:t>
            </a:r>
            <a:r>
              <a:rPr lang="en-US" sz="1500" dirty="0" err="1">
                <a:latin typeface="Courier New" pitchFamily="49" charset="0"/>
                <a:cs typeface="Arial" charset="0"/>
              </a:rPr>
              <a:t>ra</a:t>
            </a:r>
            <a:endParaRPr lang="en-US" sz="1500" dirty="0">
              <a:latin typeface="Courier New" pitchFamily="49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 </a:t>
            </a:r>
            <a:r>
              <a:rPr lang="en-US" sz="1500" dirty="0" err="1">
                <a:latin typeface="Courier New" pitchFamily="49" charset="0"/>
                <a:cs typeface="Arial" charset="0"/>
              </a:rPr>
              <a:t>addi</a:t>
            </a:r>
            <a:r>
              <a:rPr lang="en-US" sz="1500" dirty="0">
                <a:latin typeface="Courier New" pitchFamily="49" charset="0"/>
                <a:cs typeface="Arial" charset="0"/>
              </a:rPr>
              <a:t> $a0, $0, 2     # $a0 = 2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 </a:t>
            </a:r>
            <a:r>
              <a:rPr lang="en-US" sz="1500" dirty="0" err="1">
                <a:latin typeface="Courier New" pitchFamily="49" charset="0"/>
                <a:cs typeface="Arial" charset="0"/>
              </a:rPr>
              <a:t>sw</a:t>
            </a:r>
            <a:r>
              <a:rPr lang="en-US" sz="1500" dirty="0">
                <a:latin typeface="Courier New" pitchFamily="49" charset="0"/>
                <a:cs typeface="Arial" charset="0"/>
              </a:rPr>
              <a:t>   $a0, f         # f = 2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 </a:t>
            </a:r>
            <a:r>
              <a:rPr lang="en-US" sz="1500" dirty="0" err="1">
                <a:latin typeface="Courier New" pitchFamily="49" charset="0"/>
                <a:cs typeface="Arial" charset="0"/>
              </a:rPr>
              <a:t>addi</a:t>
            </a:r>
            <a:r>
              <a:rPr lang="en-US" sz="1500" dirty="0">
                <a:latin typeface="Courier New" pitchFamily="49" charset="0"/>
                <a:cs typeface="Arial" charset="0"/>
              </a:rPr>
              <a:t> $a1, $0, 3     # $a1 = 3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 </a:t>
            </a:r>
            <a:r>
              <a:rPr lang="en-US" sz="1500" dirty="0" err="1">
                <a:latin typeface="Courier New" pitchFamily="49" charset="0"/>
                <a:cs typeface="Arial" charset="0"/>
              </a:rPr>
              <a:t>sw</a:t>
            </a:r>
            <a:r>
              <a:rPr lang="en-US" sz="1500" dirty="0">
                <a:latin typeface="Courier New" pitchFamily="49" charset="0"/>
                <a:cs typeface="Arial" charset="0"/>
              </a:rPr>
              <a:t>   $a1, g         # g = 3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 </a:t>
            </a:r>
            <a:r>
              <a:rPr lang="en-US" sz="1500" dirty="0" err="1">
                <a:latin typeface="Courier New" pitchFamily="49" charset="0"/>
                <a:cs typeface="Arial" charset="0"/>
              </a:rPr>
              <a:t>jal</a:t>
            </a:r>
            <a:r>
              <a:rPr lang="en-US" sz="1500" dirty="0">
                <a:latin typeface="Courier New" pitchFamily="49" charset="0"/>
                <a:cs typeface="Arial" charset="0"/>
              </a:rPr>
              <a:t>  sum            # call sum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 </a:t>
            </a:r>
            <a:r>
              <a:rPr lang="en-US" sz="1500" dirty="0" err="1">
                <a:latin typeface="Courier New" pitchFamily="49" charset="0"/>
                <a:cs typeface="Arial" charset="0"/>
              </a:rPr>
              <a:t>sw</a:t>
            </a:r>
            <a:r>
              <a:rPr lang="en-US" sz="1500" dirty="0">
                <a:latin typeface="Courier New" pitchFamily="49" charset="0"/>
                <a:cs typeface="Arial" charset="0"/>
              </a:rPr>
              <a:t>   $v0, y         # y = sum()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 </a:t>
            </a:r>
            <a:r>
              <a:rPr lang="en-US" sz="1500" dirty="0" err="1">
                <a:latin typeface="Courier New" pitchFamily="49" charset="0"/>
                <a:cs typeface="Arial" charset="0"/>
              </a:rPr>
              <a:t>lw</a:t>
            </a:r>
            <a:r>
              <a:rPr lang="en-US" sz="1500" dirty="0">
                <a:latin typeface="Courier New" pitchFamily="49" charset="0"/>
                <a:cs typeface="Arial" charset="0"/>
              </a:rPr>
              <a:t>   $</a:t>
            </a:r>
            <a:r>
              <a:rPr lang="en-US" sz="1500" dirty="0" err="1">
                <a:latin typeface="Courier New" pitchFamily="49" charset="0"/>
                <a:cs typeface="Arial" charset="0"/>
              </a:rPr>
              <a:t>ra</a:t>
            </a:r>
            <a:r>
              <a:rPr lang="en-US" sz="1500" dirty="0">
                <a:latin typeface="Courier New" pitchFamily="49" charset="0"/>
                <a:cs typeface="Arial" charset="0"/>
              </a:rPr>
              <a:t>, 0($</a:t>
            </a:r>
            <a:r>
              <a:rPr lang="en-US" sz="1500" dirty="0" err="1">
                <a:latin typeface="Courier New" pitchFamily="49" charset="0"/>
                <a:cs typeface="Arial" charset="0"/>
              </a:rPr>
              <a:t>sp</a:t>
            </a:r>
            <a:r>
              <a:rPr lang="en-US" sz="1500" dirty="0">
                <a:latin typeface="Courier New" pitchFamily="49" charset="0"/>
                <a:cs typeface="Arial" charset="0"/>
              </a:rPr>
              <a:t>)    # restore $</a:t>
            </a:r>
            <a:r>
              <a:rPr lang="en-US" sz="1500" dirty="0" err="1">
                <a:latin typeface="Courier New" pitchFamily="49" charset="0"/>
                <a:cs typeface="Arial" charset="0"/>
              </a:rPr>
              <a:t>ra</a:t>
            </a:r>
            <a:endParaRPr lang="en-US" sz="1500" dirty="0">
              <a:latin typeface="Courier New" pitchFamily="49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 </a:t>
            </a:r>
            <a:r>
              <a:rPr lang="en-US" sz="1500" dirty="0" err="1">
                <a:latin typeface="Courier New" pitchFamily="49" charset="0"/>
                <a:cs typeface="Arial" charset="0"/>
              </a:rPr>
              <a:t>addi</a:t>
            </a:r>
            <a:r>
              <a:rPr lang="en-US" sz="1500" dirty="0">
                <a:latin typeface="Courier New" pitchFamily="49" charset="0"/>
                <a:cs typeface="Arial" charset="0"/>
              </a:rPr>
              <a:t> $</a:t>
            </a:r>
            <a:r>
              <a:rPr lang="en-US" sz="1500" dirty="0" err="1">
                <a:latin typeface="Courier New" pitchFamily="49" charset="0"/>
                <a:cs typeface="Arial" charset="0"/>
              </a:rPr>
              <a:t>sp</a:t>
            </a:r>
            <a:r>
              <a:rPr lang="en-US" sz="1500" dirty="0">
                <a:latin typeface="Courier New" pitchFamily="49" charset="0"/>
                <a:cs typeface="Arial" charset="0"/>
              </a:rPr>
              <a:t>, $</a:t>
            </a:r>
            <a:r>
              <a:rPr lang="en-US" sz="1500" dirty="0" err="1">
                <a:latin typeface="Courier New" pitchFamily="49" charset="0"/>
                <a:cs typeface="Arial" charset="0"/>
              </a:rPr>
              <a:t>sp</a:t>
            </a:r>
            <a:r>
              <a:rPr lang="en-US" sz="1500" dirty="0">
                <a:latin typeface="Courier New" pitchFamily="49" charset="0"/>
                <a:cs typeface="Arial" charset="0"/>
              </a:rPr>
              <a:t>, 4    # restore $</a:t>
            </a:r>
            <a:r>
              <a:rPr lang="en-US" sz="1500" dirty="0" err="1">
                <a:latin typeface="Courier New" pitchFamily="49" charset="0"/>
                <a:cs typeface="Arial" charset="0"/>
              </a:rPr>
              <a:t>sp</a:t>
            </a:r>
            <a:endParaRPr lang="en-US" sz="1500" dirty="0">
              <a:latin typeface="Courier New" pitchFamily="49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 </a:t>
            </a:r>
            <a:r>
              <a:rPr lang="en-US" sz="1500" dirty="0" err="1">
                <a:latin typeface="Courier New" pitchFamily="49" charset="0"/>
                <a:cs typeface="Arial" charset="0"/>
              </a:rPr>
              <a:t>jr</a:t>
            </a:r>
            <a:r>
              <a:rPr lang="en-US" sz="1500" dirty="0">
                <a:latin typeface="Courier New" pitchFamily="49" charset="0"/>
                <a:cs typeface="Arial" charset="0"/>
              </a:rPr>
              <a:t>   $</a:t>
            </a:r>
            <a:r>
              <a:rPr lang="en-US" sz="1500" dirty="0" err="1">
                <a:latin typeface="Courier New" pitchFamily="49" charset="0"/>
                <a:cs typeface="Arial" charset="0"/>
              </a:rPr>
              <a:t>ra</a:t>
            </a:r>
            <a:r>
              <a:rPr lang="en-US" sz="1500" dirty="0">
                <a:latin typeface="Courier New" pitchFamily="49" charset="0"/>
                <a:cs typeface="Arial" charset="0"/>
              </a:rPr>
              <a:t>            # return to OS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sum: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 add  $v0, $a0, $a1  # $v0 = a + b</a:t>
            </a:r>
          </a:p>
          <a:p>
            <a:pPr marL="342900" indent="-342900">
              <a:spcBef>
                <a:spcPct val="20000"/>
              </a:spcBef>
            </a:pPr>
            <a:r>
              <a:rPr lang="en-US" sz="1500" dirty="0">
                <a:latin typeface="Courier New" pitchFamily="49" charset="0"/>
                <a:cs typeface="Arial" charset="0"/>
              </a:rPr>
              <a:t>  </a:t>
            </a:r>
            <a:r>
              <a:rPr lang="en-US" sz="1500" dirty="0" err="1">
                <a:latin typeface="Courier New" pitchFamily="49" charset="0"/>
                <a:cs typeface="Arial" charset="0"/>
              </a:rPr>
              <a:t>jr</a:t>
            </a:r>
            <a:r>
              <a:rPr lang="en-US" sz="1500" dirty="0">
                <a:latin typeface="Courier New" pitchFamily="49" charset="0"/>
                <a:cs typeface="Arial" charset="0"/>
              </a:rPr>
              <a:t>   $</a:t>
            </a:r>
            <a:r>
              <a:rPr lang="en-US" sz="1500" dirty="0" err="1">
                <a:latin typeface="Courier New" pitchFamily="49" charset="0"/>
                <a:cs typeface="Arial" charset="0"/>
              </a:rPr>
              <a:t>ra</a:t>
            </a:r>
            <a:r>
              <a:rPr lang="en-US" sz="1500" dirty="0">
                <a:latin typeface="Courier New" pitchFamily="49" charset="0"/>
                <a:cs typeface="Arial" charset="0"/>
              </a:rPr>
              <a:t>            # return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Example Program: MIPS Assembly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109848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0181" name="Group 5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22232610"/>
              </p:ext>
            </p:extLst>
          </p:nvPr>
        </p:nvGraphicFramePr>
        <p:xfrm>
          <a:off x="2209800" y="1414463"/>
          <a:ext cx="5029200" cy="3919536"/>
        </p:xfrm>
        <a:graphic>
          <a:graphicData uri="http://schemas.openxmlformats.org/drawingml/2006/table">
            <a:tbl>
              <a:tblPr/>
              <a:tblGrid>
                <a:gridCol w="2514600"/>
                <a:gridCol w="2514600"/>
              </a:tblGrid>
              <a:tr h="6532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Symbol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Address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6532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32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32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32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32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3017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3018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Example Program: Symbol Table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293389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0181" name="Group 5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58310223"/>
              </p:ext>
            </p:extLst>
          </p:nvPr>
        </p:nvGraphicFramePr>
        <p:xfrm>
          <a:off x="2209800" y="1414463"/>
          <a:ext cx="5029200" cy="3919536"/>
        </p:xfrm>
        <a:graphic>
          <a:graphicData uri="http://schemas.openxmlformats.org/drawingml/2006/table">
            <a:tbl>
              <a:tblPr/>
              <a:tblGrid>
                <a:gridCol w="2514600"/>
                <a:gridCol w="2514600"/>
              </a:tblGrid>
              <a:tr h="6532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Symbol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Address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6532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f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0x10000000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32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0x10000004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32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0x10000008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32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main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0x00400000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32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sum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0x0040002C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3017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3018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Example Program: Symbol Table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146537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96709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462122553"/>
              </p:ext>
            </p:extLst>
          </p:nvPr>
        </p:nvGraphicFramePr>
        <p:xfrm>
          <a:off x="1079500" y="1219200"/>
          <a:ext cx="7302500" cy="495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480" name="VISIO" r:id="rId7" imgW="3996360" imgH="2835000" progId="Visio.Drawing.6">
                  <p:embed/>
                </p:oleObj>
              </mc:Choice>
              <mc:Fallback>
                <p:oleObj name="VISIO" r:id="rId7" imgW="3996360" imgH="28350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0" y="1219200"/>
                        <a:ext cx="7302500" cy="4953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96706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96708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Example Program: Executable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36829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97733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075731769"/>
              </p:ext>
            </p:extLst>
          </p:nvPr>
        </p:nvGraphicFramePr>
        <p:xfrm>
          <a:off x="2822575" y="1066800"/>
          <a:ext cx="3654425" cy="548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03" name="VISIO" r:id="rId7" imgW="2768040" imgH="4157640" progId="Visio.Drawing.6">
                  <p:embed/>
                </p:oleObj>
              </mc:Choice>
              <mc:Fallback>
                <p:oleObj name="VISIO" r:id="rId7" imgW="2768040" imgH="41576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2575" y="1066800"/>
                        <a:ext cx="3654425" cy="548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97730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97732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Example Program: In Memory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272797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07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2707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27079" name="Rectangle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2192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 smtClean="0">
                <a:latin typeface="Times New Roman" pitchFamily="18" charset="0"/>
                <a:cs typeface="Arial" charset="0"/>
              </a:rPr>
              <a:t>Operand location: physical </a:t>
            </a:r>
            <a:r>
              <a:rPr lang="en-US" sz="3200" dirty="0">
                <a:latin typeface="Times New Roman" pitchFamily="18" charset="0"/>
                <a:cs typeface="Arial" charset="0"/>
              </a:rPr>
              <a:t>location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in computer</a:t>
            </a: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3200" dirty="0" smtClean="0">
                <a:latin typeface="Times New Roman" pitchFamily="18" charset="0"/>
                <a:cs typeface="Arial" charset="0"/>
              </a:rPr>
              <a:t>Registers</a:t>
            </a: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3200" dirty="0">
                <a:latin typeface="Times New Roman" pitchFamily="18" charset="0"/>
                <a:cs typeface="Arial" charset="0"/>
              </a:rPr>
              <a:t>Memory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3200" dirty="0">
                <a:latin typeface="Times New Roman" pitchFamily="18" charset="0"/>
                <a:cs typeface="Arial" charset="0"/>
              </a:rPr>
              <a:t>Constants (also called </a:t>
            </a:r>
            <a:r>
              <a:rPr lang="en-US" sz="3200" i="1" dirty="0" err="1">
                <a:latin typeface="Times New Roman" pitchFamily="18" charset="0"/>
                <a:cs typeface="Arial" charset="0"/>
              </a:rPr>
              <a:t>immediates</a:t>
            </a:r>
            <a:r>
              <a:rPr lang="en-US" sz="3200" dirty="0">
                <a:latin typeface="Times New Roman" pitchFamily="18" charset="0"/>
                <a:cs typeface="Arial" charset="0"/>
              </a:rPr>
              <a:t>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Operands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101861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07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5507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55077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 err="1">
                <a:latin typeface="Times New Roman" pitchFamily="18" charset="0"/>
                <a:cs typeface="Arial" charset="0"/>
              </a:rPr>
              <a:t>Pseudoinstructions</a:t>
            </a: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Exceptions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Signed and unsigned instructions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Floating-point instructions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Odds &amp; Ends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784693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54090" name="Group 42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57744645"/>
              </p:ext>
            </p:extLst>
          </p:nvPr>
        </p:nvGraphicFramePr>
        <p:xfrm>
          <a:off x="1219200" y="1371600"/>
          <a:ext cx="7162800" cy="3277892"/>
        </p:xfrm>
        <a:graphic>
          <a:graphicData uri="http://schemas.openxmlformats.org/drawingml/2006/table">
            <a:tbl>
              <a:tblPr/>
              <a:tblGrid>
                <a:gridCol w="3331535"/>
                <a:gridCol w="3831265"/>
              </a:tblGrid>
              <a:tr h="6102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Pseudoinstruction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MIPS Instructions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8369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li $s0, 0x1234AA77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lui $s0, 0x1234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ori $s0, 0xAA77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02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clear $t0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add $t0, $0, $0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02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move $s1, $s2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add $s2, $s1, $0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02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nop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sll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 $0, $0, 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54050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5405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Pseudoinstructions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243842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09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5610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5610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Unscheduled f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unction </a:t>
            </a:r>
            <a:r>
              <a:rPr lang="en-US" sz="3200" dirty="0">
                <a:latin typeface="Times New Roman" pitchFamily="18" charset="0"/>
                <a:cs typeface="Arial" charset="0"/>
              </a:rPr>
              <a:t>call to </a:t>
            </a:r>
            <a:r>
              <a:rPr lang="en-US" sz="3200" i="1" dirty="0" smtClean="0">
                <a:latin typeface="Times New Roman" pitchFamily="18" charset="0"/>
                <a:cs typeface="Arial" charset="0"/>
              </a:rPr>
              <a:t>exception </a:t>
            </a:r>
            <a:r>
              <a:rPr lang="en-US" sz="3200" i="1" dirty="0">
                <a:latin typeface="Times New Roman" pitchFamily="18" charset="0"/>
                <a:cs typeface="Arial" charset="0"/>
              </a:rPr>
              <a:t>handler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 smtClean="0">
                <a:latin typeface="Times New Roman" pitchFamily="18" charset="0"/>
                <a:cs typeface="Arial" charset="0"/>
              </a:rPr>
              <a:t>Caused </a:t>
            </a:r>
            <a:r>
              <a:rPr lang="en-US" sz="3200" dirty="0">
                <a:latin typeface="Times New Roman" pitchFamily="18" charset="0"/>
                <a:cs typeface="Arial" charset="0"/>
              </a:rPr>
              <a:t>by: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Hardware, also called an </a:t>
            </a:r>
            <a:r>
              <a:rPr lang="en-US" sz="2600" i="1" dirty="0">
                <a:latin typeface="Times New Roman" pitchFamily="18" charset="0"/>
                <a:cs typeface="Arial" charset="0"/>
              </a:rPr>
              <a:t>interrupt</a:t>
            </a:r>
            <a:r>
              <a:rPr lang="en-US" sz="2600" dirty="0">
                <a:latin typeface="Times New Roman" pitchFamily="18" charset="0"/>
                <a:cs typeface="Arial" charset="0"/>
              </a:rPr>
              <a:t>, e.g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., </a:t>
            </a:r>
            <a:r>
              <a:rPr lang="en-US" sz="2600" dirty="0">
                <a:latin typeface="Times New Roman" pitchFamily="18" charset="0"/>
                <a:cs typeface="Arial" charset="0"/>
              </a:rPr>
              <a:t>keyboard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Software, also called </a:t>
            </a:r>
            <a:r>
              <a:rPr lang="en-US" sz="2600" i="1" dirty="0">
                <a:latin typeface="Times New Roman" pitchFamily="18" charset="0"/>
                <a:cs typeface="Arial" charset="0"/>
              </a:rPr>
              <a:t>traps</a:t>
            </a:r>
            <a:r>
              <a:rPr lang="en-US" sz="2600" dirty="0">
                <a:latin typeface="Times New Roman" pitchFamily="18" charset="0"/>
                <a:cs typeface="Arial" charset="0"/>
              </a:rPr>
              <a:t>, e.g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., </a:t>
            </a:r>
            <a:r>
              <a:rPr lang="en-US" sz="2600" dirty="0">
                <a:latin typeface="Times New Roman" pitchFamily="18" charset="0"/>
                <a:cs typeface="Arial" charset="0"/>
              </a:rPr>
              <a:t>undefined instruction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When exception occurs, the processor: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Records the cause of the exception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Jumps to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exception </a:t>
            </a:r>
            <a:r>
              <a:rPr lang="en-US" sz="2600" dirty="0">
                <a:latin typeface="Times New Roman" pitchFamily="18" charset="0"/>
                <a:cs typeface="Arial" charset="0"/>
              </a:rPr>
              <a:t>handler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(at </a:t>
            </a:r>
            <a:r>
              <a:rPr lang="en-US" sz="2600" dirty="0">
                <a:latin typeface="Times New Roman" pitchFamily="18" charset="0"/>
                <a:cs typeface="Arial" charset="0"/>
              </a:rPr>
              <a:t>instruction address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0x80000180)</a:t>
            </a:r>
            <a:endParaRPr lang="en-US" sz="2600" i="1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Returns to program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Exceptions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782325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206" name="Rectangle 38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95400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/>
              <a:t>Not part of </a:t>
            </a:r>
            <a:r>
              <a:rPr lang="en-US" dirty="0" smtClean="0"/>
              <a:t>register file</a:t>
            </a:r>
            <a:endParaRPr lang="en-US" dirty="0"/>
          </a:p>
          <a:p>
            <a:pPr lvl="1"/>
            <a:r>
              <a:rPr lang="en-US" b="1" dirty="0" smtClean="0">
                <a:solidFill>
                  <a:schemeClr val="accent1"/>
                </a:solidFill>
                <a:latin typeface="Courier New" pitchFamily="49" charset="0"/>
              </a:rPr>
              <a:t>Cause</a:t>
            </a:r>
            <a:r>
              <a:rPr lang="en-US" dirty="0" smtClean="0"/>
              <a:t>:</a:t>
            </a:r>
            <a:r>
              <a:rPr lang="en-US" sz="2800" dirty="0" smtClean="0"/>
              <a:t> Records cause </a:t>
            </a:r>
            <a:r>
              <a:rPr lang="en-US" sz="2800" dirty="0"/>
              <a:t>of </a:t>
            </a:r>
            <a:r>
              <a:rPr lang="en-US" sz="2800" dirty="0" smtClean="0"/>
              <a:t>exception</a:t>
            </a:r>
            <a:endParaRPr lang="en-US" sz="2800" dirty="0"/>
          </a:p>
          <a:p>
            <a:pPr lvl="1"/>
            <a:r>
              <a:rPr lang="en-US" b="1" dirty="0">
                <a:solidFill>
                  <a:schemeClr val="accent1"/>
                </a:solidFill>
                <a:latin typeface="Courier New" pitchFamily="49" charset="0"/>
              </a:rPr>
              <a:t>EPC</a:t>
            </a:r>
            <a:r>
              <a:rPr lang="en-US" dirty="0"/>
              <a:t> (Exception PC</a:t>
            </a:r>
            <a:r>
              <a:rPr lang="en-US" dirty="0" smtClean="0"/>
              <a:t>):</a:t>
            </a:r>
            <a:r>
              <a:rPr lang="en-US" dirty="0"/>
              <a:t> </a:t>
            </a:r>
            <a:r>
              <a:rPr lang="en-US" sz="2800" dirty="0" smtClean="0"/>
              <a:t>Records PC </a:t>
            </a:r>
            <a:r>
              <a:rPr lang="en-US" sz="2800" dirty="0"/>
              <a:t>where </a:t>
            </a:r>
            <a:r>
              <a:rPr lang="en-US" sz="2800" dirty="0" smtClean="0"/>
              <a:t>exception </a:t>
            </a:r>
            <a:r>
              <a:rPr lang="en-US" sz="2800" dirty="0"/>
              <a:t>occurred</a:t>
            </a:r>
          </a:p>
          <a:p>
            <a:r>
              <a:rPr lang="en-US" dirty="0">
                <a:latin typeface="Courier New" pitchFamily="49" charset="0"/>
              </a:rPr>
              <a:t>EPC</a:t>
            </a:r>
            <a:r>
              <a:rPr lang="en-US" dirty="0"/>
              <a:t> and </a:t>
            </a:r>
            <a:r>
              <a:rPr lang="en-US" dirty="0">
                <a:latin typeface="Courier New" pitchFamily="49" charset="0"/>
              </a:rPr>
              <a:t>Cause</a:t>
            </a:r>
            <a:r>
              <a:rPr lang="en-US" dirty="0"/>
              <a:t>: part of Coprocessor 0</a:t>
            </a:r>
          </a:p>
          <a:p>
            <a:r>
              <a:rPr lang="en-US" dirty="0"/>
              <a:t>Move from Coprocessor 0</a:t>
            </a:r>
          </a:p>
          <a:p>
            <a:pPr lvl="1"/>
            <a:r>
              <a:rPr lang="en-US" dirty="0">
                <a:latin typeface="Courier New" pitchFamily="49" charset="0"/>
              </a:rPr>
              <a:t>mfc0 </a:t>
            </a:r>
            <a:r>
              <a:rPr lang="en-US" dirty="0" smtClean="0">
                <a:latin typeface="Courier New" pitchFamily="49" charset="0"/>
              </a:rPr>
              <a:t>$k0</a:t>
            </a:r>
            <a:r>
              <a:rPr lang="en-US" dirty="0">
                <a:latin typeface="Courier New" pitchFamily="49" charset="0"/>
              </a:rPr>
              <a:t>, EPC</a:t>
            </a:r>
          </a:p>
          <a:p>
            <a:pPr lvl="1"/>
            <a:r>
              <a:rPr lang="en-US" dirty="0"/>
              <a:t>Moves </a:t>
            </a:r>
            <a:r>
              <a:rPr lang="en-US" dirty="0" smtClean="0"/>
              <a:t>contents </a:t>
            </a:r>
            <a:r>
              <a:rPr lang="en-US" dirty="0"/>
              <a:t>of </a:t>
            </a:r>
            <a:r>
              <a:rPr lang="en-US" dirty="0">
                <a:latin typeface="Courier New" pitchFamily="49" charset="0"/>
              </a:rPr>
              <a:t>EPC</a:t>
            </a:r>
            <a:r>
              <a:rPr lang="en-US" dirty="0"/>
              <a:t> into </a:t>
            </a:r>
            <a:r>
              <a:rPr lang="en-US" dirty="0" smtClean="0">
                <a:latin typeface="Courier New" pitchFamily="49" charset="0"/>
              </a:rPr>
              <a:t>$k0</a:t>
            </a:r>
            <a:endParaRPr lang="en-US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dirty="0">
              <a:latin typeface="Courier New" pitchFamily="49" charset="0"/>
            </a:endParaRPr>
          </a:p>
        </p:txBody>
      </p:sp>
      <p:sp>
        <p:nvSpPr>
          <p:cNvPr id="1159170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5917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Exception Registers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01083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60197" name="Group 5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98978467"/>
              </p:ext>
            </p:extLst>
          </p:nvPr>
        </p:nvGraphicFramePr>
        <p:xfrm>
          <a:off x="1219200" y="1600200"/>
          <a:ext cx="7086600" cy="3962400"/>
        </p:xfrm>
        <a:graphic>
          <a:graphicData uri="http://schemas.openxmlformats.org/drawingml/2006/table">
            <a:tbl>
              <a:tblPr/>
              <a:tblGrid>
                <a:gridCol w="4418704"/>
                <a:gridCol w="2667896"/>
              </a:tblGrid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Exception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Cause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Hardware Interrupt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0x00000000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System Call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0x00000020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Breakpoint / Divide by 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0x00000024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Undefined Instruction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0x00000028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Arithmetic Overflow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0x00000030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60194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6019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Exception Causes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628848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21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6122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6122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Times New Roman" pitchFamily="18" charset="0"/>
                <a:cs typeface="Arial" charset="0"/>
              </a:rPr>
              <a:t>Processor saves cause and exception PC in </a:t>
            </a:r>
            <a:r>
              <a:rPr lang="en-US" sz="2800" dirty="0">
                <a:latin typeface="Courier New" pitchFamily="49" charset="0"/>
                <a:cs typeface="Arial" charset="0"/>
              </a:rPr>
              <a:t>Cause</a:t>
            </a:r>
            <a:r>
              <a:rPr lang="en-US" sz="2800" dirty="0">
                <a:latin typeface="Times New Roman" pitchFamily="18" charset="0"/>
                <a:cs typeface="Arial" charset="0"/>
              </a:rPr>
              <a:t> and </a:t>
            </a:r>
            <a:r>
              <a:rPr lang="en-US" sz="2800" dirty="0">
                <a:latin typeface="Courier New" pitchFamily="49" charset="0"/>
                <a:cs typeface="Arial" charset="0"/>
              </a:rPr>
              <a:t>EPC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Times New Roman" pitchFamily="18" charset="0"/>
                <a:cs typeface="Arial" charset="0"/>
              </a:rPr>
              <a:t>Processor jumps to exception handler (0x80000180)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Times New Roman" pitchFamily="18" charset="0"/>
                <a:cs typeface="Arial" charset="0"/>
              </a:rPr>
              <a:t>Exception handler: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200" dirty="0">
                <a:latin typeface="Times New Roman" pitchFamily="18" charset="0"/>
                <a:cs typeface="Arial" charset="0"/>
              </a:rPr>
              <a:t>Saves registers on stack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200" dirty="0">
                <a:latin typeface="Times New Roman" pitchFamily="18" charset="0"/>
                <a:cs typeface="Arial" charset="0"/>
              </a:rPr>
              <a:t>Reads </a:t>
            </a:r>
            <a:r>
              <a:rPr lang="en-US" sz="2200" dirty="0" smtClean="0">
                <a:latin typeface="Courier New" pitchFamily="49" charset="0"/>
                <a:cs typeface="Arial" charset="0"/>
              </a:rPr>
              <a:t>Cause</a:t>
            </a:r>
            <a:r>
              <a:rPr lang="en-US" sz="22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200" dirty="0">
                <a:latin typeface="Times New Roman" pitchFamily="18" charset="0"/>
                <a:cs typeface="Arial" charset="0"/>
              </a:rPr>
              <a:t>register</a:t>
            </a:r>
          </a:p>
          <a:p>
            <a:pPr marL="742950" lvl="1" indent="-285750">
              <a:spcBef>
                <a:spcPct val="20000"/>
              </a:spcBef>
            </a:pPr>
            <a:r>
              <a:rPr lang="en-US" sz="2200" dirty="0">
                <a:latin typeface="Courier New" pitchFamily="49" charset="0"/>
                <a:cs typeface="Arial" charset="0"/>
              </a:rPr>
              <a:t>		mfc0 </a:t>
            </a:r>
            <a:r>
              <a:rPr lang="en-US" sz="2200" dirty="0" smtClean="0">
                <a:latin typeface="Courier New" pitchFamily="49" charset="0"/>
                <a:cs typeface="Arial" charset="0"/>
              </a:rPr>
              <a:t>$k0</a:t>
            </a:r>
            <a:r>
              <a:rPr lang="en-US" sz="2200" dirty="0">
                <a:latin typeface="Courier New" pitchFamily="49" charset="0"/>
                <a:cs typeface="Arial" charset="0"/>
              </a:rPr>
              <a:t>, Cause</a:t>
            </a:r>
            <a:endParaRPr lang="en-US" sz="2200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200" dirty="0">
                <a:latin typeface="Times New Roman" pitchFamily="18" charset="0"/>
                <a:cs typeface="Arial" charset="0"/>
              </a:rPr>
              <a:t>Handles </a:t>
            </a:r>
            <a:r>
              <a:rPr lang="en-US" sz="2200" dirty="0" smtClean="0">
                <a:latin typeface="Times New Roman" pitchFamily="18" charset="0"/>
                <a:cs typeface="Arial" charset="0"/>
              </a:rPr>
              <a:t>exception</a:t>
            </a:r>
            <a:endParaRPr lang="en-US" sz="2200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200" dirty="0">
                <a:latin typeface="Times New Roman" pitchFamily="18" charset="0"/>
                <a:cs typeface="Arial" charset="0"/>
              </a:rPr>
              <a:t>Restores registers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200" dirty="0">
                <a:latin typeface="Times New Roman" pitchFamily="18" charset="0"/>
                <a:cs typeface="Arial" charset="0"/>
              </a:rPr>
              <a:t>Returns to program</a:t>
            </a:r>
          </a:p>
          <a:p>
            <a:pPr marL="1143000" lvl="2" indent="-228600">
              <a:spcBef>
                <a:spcPct val="20000"/>
              </a:spcBef>
            </a:pPr>
            <a:r>
              <a:rPr lang="en-US" sz="2200" dirty="0">
                <a:latin typeface="Courier New" pitchFamily="49" charset="0"/>
                <a:cs typeface="Arial" charset="0"/>
              </a:rPr>
              <a:t>mfc0 $k0, EPC</a:t>
            </a:r>
          </a:p>
          <a:p>
            <a:pPr marL="1143000" lvl="2" indent="-228600">
              <a:spcBef>
                <a:spcPct val="20000"/>
              </a:spcBef>
            </a:pPr>
            <a:r>
              <a:rPr lang="en-US" sz="2200" dirty="0" err="1">
                <a:latin typeface="Courier New" pitchFamily="49" charset="0"/>
                <a:cs typeface="Arial" charset="0"/>
              </a:rPr>
              <a:t>jr</a:t>
            </a:r>
            <a:r>
              <a:rPr lang="en-US" sz="2200" dirty="0">
                <a:latin typeface="Courier New" pitchFamily="49" charset="0"/>
                <a:cs typeface="Arial" charset="0"/>
              </a:rPr>
              <a:t> $k0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Exception Flow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91435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22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5712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5712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Addition and subtraction</a:t>
            </a:r>
          </a:p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Multiplication and division</a:t>
            </a:r>
          </a:p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Set less than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Signed &amp; Unsigned Instructions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804866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33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6634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6634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en-US" sz="32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Signed: </a:t>
            </a:r>
            <a:r>
              <a:rPr lang="en-US" sz="3200" dirty="0">
                <a:latin typeface="Courier New" pitchFamily="49" charset="0"/>
                <a:cs typeface="Arial" charset="0"/>
              </a:rPr>
              <a:t>add</a:t>
            </a:r>
            <a:r>
              <a:rPr lang="en-US" sz="3200" dirty="0">
                <a:latin typeface="Times New Roman" pitchFamily="18" charset="0"/>
                <a:cs typeface="Arial" charset="0"/>
              </a:rPr>
              <a:t>, </a:t>
            </a:r>
            <a:r>
              <a:rPr lang="en-US" sz="3200" dirty="0" err="1">
                <a:latin typeface="Courier New" pitchFamily="49" charset="0"/>
                <a:cs typeface="Arial" charset="0"/>
              </a:rPr>
              <a:t>addi</a:t>
            </a:r>
            <a:r>
              <a:rPr lang="en-US" sz="3200" dirty="0">
                <a:latin typeface="Times New Roman" pitchFamily="18" charset="0"/>
                <a:cs typeface="Arial" charset="0"/>
              </a:rPr>
              <a:t>, </a:t>
            </a:r>
            <a:r>
              <a:rPr lang="en-US" sz="3200" dirty="0">
                <a:latin typeface="Courier New" pitchFamily="49" charset="0"/>
                <a:cs typeface="Arial" charset="0"/>
              </a:rPr>
              <a:t>sub</a:t>
            </a: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742950" lvl="1" indent="-285750" algn="just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Same operation as unsigned versions</a:t>
            </a:r>
          </a:p>
          <a:p>
            <a:pPr marL="742950" lvl="1" indent="-285750" algn="just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But processor takes exception on overflow</a:t>
            </a:r>
          </a:p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en-US" sz="32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Unsigned:</a:t>
            </a:r>
            <a:r>
              <a:rPr lang="en-US" sz="3200" dirty="0">
                <a:latin typeface="Times New Roman" pitchFamily="18" charset="0"/>
                <a:cs typeface="Arial" charset="0"/>
              </a:rPr>
              <a:t> </a:t>
            </a:r>
            <a:r>
              <a:rPr lang="en-US" sz="3200" dirty="0" err="1">
                <a:latin typeface="Courier New" pitchFamily="49" charset="0"/>
                <a:cs typeface="Arial" charset="0"/>
              </a:rPr>
              <a:t>addu</a:t>
            </a:r>
            <a:r>
              <a:rPr lang="en-US" sz="3200" dirty="0">
                <a:latin typeface="Times New Roman" pitchFamily="18" charset="0"/>
                <a:cs typeface="Arial" charset="0"/>
              </a:rPr>
              <a:t>, </a:t>
            </a:r>
            <a:r>
              <a:rPr lang="en-US" sz="3200" dirty="0" err="1">
                <a:latin typeface="Courier New" pitchFamily="49" charset="0"/>
                <a:cs typeface="Arial" charset="0"/>
              </a:rPr>
              <a:t>addiu</a:t>
            </a:r>
            <a:r>
              <a:rPr lang="en-US" sz="3200" dirty="0">
                <a:latin typeface="Times New Roman" pitchFamily="18" charset="0"/>
                <a:cs typeface="Arial" charset="0"/>
              </a:rPr>
              <a:t>, </a:t>
            </a:r>
            <a:r>
              <a:rPr lang="en-US" sz="3200" dirty="0" err="1">
                <a:latin typeface="Courier New" pitchFamily="49" charset="0"/>
                <a:cs typeface="Arial" charset="0"/>
              </a:rPr>
              <a:t>subu</a:t>
            </a: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742950" lvl="1" indent="-285750" algn="just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Doesn’t take exception on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overflow</a:t>
            </a:r>
          </a:p>
          <a:p>
            <a:pPr lvl="1" algn="just">
              <a:spcBef>
                <a:spcPct val="20000"/>
              </a:spcBef>
            </a:pPr>
            <a:endParaRPr lang="en-US" sz="2600" b="1" dirty="0" smtClean="0">
              <a:solidFill>
                <a:schemeClr val="accent1"/>
              </a:solidFill>
              <a:latin typeface="Times New Roman" pitchFamily="18" charset="0"/>
              <a:cs typeface="Arial" charset="0"/>
            </a:endParaRPr>
          </a:p>
          <a:p>
            <a:pPr lvl="1" algn="just">
              <a:spcBef>
                <a:spcPct val="20000"/>
              </a:spcBef>
            </a:pPr>
            <a:endParaRPr lang="en-US" sz="2600" b="1" dirty="0">
              <a:solidFill>
                <a:schemeClr val="accent1"/>
              </a:solidFill>
              <a:latin typeface="Times New Roman" pitchFamily="18" charset="0"/>
              <a:cs typeface="Arial" charset="0"/>
            </a:endParaRPr>
          </a:p>
          <a:p>
            <a:pPr lvl="1" algn="just">
              <a:spcBef>
                <a:spcPct val="20000"/>
              </a:spcBef>
            </a:pPr>
            <a:r>
              <a:rPr lang="en-US" sz="26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Note</a:t>
            </a:r>
            <a:r>
              <a:rPr lang="en-US" sz="26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:</a:t>
            </a:r>
            <a:r>
              <a:rPr lang="en-US" sz="2600" dirty="0">
                <a:latin typeface="Times New Roman" pitchFamily="18" charset="0"/>
                <a:cs typeface="Arial" charset="0"/>
              </a:rPr>
              <a:t> </a:t>
            </a:r>
            <a:r>
              <a:rPr lang="en-US" sz="2600" dirty="0" err="1">
                <a:latin typeface="Courier New" pitchFamily="49" charset="0"/>
                <a:cs typeface="Arial" charset="0"/>
              </a:rPr>
              <a:t>addiu</a:t>
            </a:r>
            <a:r>
              <a:rPr lang="en-US" sz="2600" dirty="0">
                <a:latin typeface="Times New Roman" pitchFamily="18" charset="0"/>
                <a:cs typeface="Arial" charset="0"/>
              </a:rPr>
              <a:t> sign-extends the immediate</a:t>
            </a:r>
            <a:endParaRPr lang="en-US" sz="2600" dirty="0">
              <a:latin typeface="Courier New" pitchFamily="49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Addition &amp; Subtraction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883077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386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6838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68389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en-US" sz="32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Signed: </a:t>
            </a:r>
            <a:r>
              <a:rPr lang="en-US" sz="3200" dirty="0" err="1">
                <a:latin typeface="Courier New" pitchFamily="49" charset="0"/>
                <a:cs typeface="Arial" charset="0"/>
              </a:rPr>
              <a:t>mult</a:t>
            </a:r>
            <a:r>
              <a:rPr lang="en-US" sz="3200" dirty="0">
                <a:latin typeface="Times New Roman" pitchFamily="18" charset="0"/>
                <a:cs typeface="Arial" charset="0"/>
              </a:rPr>
              <a:t>, </a:t>
            </a:r>
            <a:r>
              <a:rPr lang="en-US" sz="3200" dirty="0">
                <a:latin typeface="Courier New" pitchFamily="49" charset="0"/>
                <a:cs typeface="Arial" charset="0"/>
              </a:rPr>
              <a:t>div</a:t>
            </a: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en-US" sz="32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Unsigned: </a:t>
            </a:r>
            <a:r>
              <a:rPr lang="en-US" sz="3200" dirty="0" err="1">
                <a:latin typeface="Courier New" pitchFamily="49" charset="0"/>
                <a:cs typeface="Arial" charset="0"/>
              </a:rPr>
              <a:t>multu</a:t>
            </a:r>
            <a:r>
              <a:rPr lang="en-US" sz="3200" dirty="0">
                <a:latin typeface="Times New Roman" pitchFamily="18" charset="0"/>
                <a:cs typeface="Arial" charset="0"/>
              </a:rPr>
              <a:t>, </a:t>
            </a:r>
            <a:r>
              <a:rPr lang="en-US" sz="3200" dirty="0" err="1">
                <a:latin typeface="Courier New" pitchFamily="49" charset="0"/>
                <a:cs typeface="Arial" charset="0"/>
              </a:rPr>
              <a:t>divu</a:t>
            </a:r>
            <a:endParaRPr lang="en-US" sz="3200" dirty="0">
              <a:latin typeface="Courier New" pitchFamily="49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Multiplication &amp; Division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146000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41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6941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69413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en-US" sz="32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Signed: </a:t>
            </a:r>
            <a:r>
              <a:rPr lang="en-US" sz="3200" dirty="0" err="1">
                <a:latin typeface="Courier New" pitchFamily="49" charset="0"/>
                <a:cs typeface="Arial" charset="0"/>
              </a:rPr>
              <a:t>slt</a:t>
            </a:r>
            <a:r>
              <a:rPr lang="en-US" sz="3200" dirty="0">
                <a:latin typeface="Times New Roman" pitchFamily="18" charset="0"/>
                <a:cs typeface="Arial" charset="0"/>
              </a:rPr>
              <a:t>, </a:t>
            </a:r>
            <a:r>
              <a:rPr lang="en-US" sz="3200" dirty="0" err="1">
                <a:latin typeface="Courier New" pitchFamily="49" charset="0"/>
                <a:cs typeface="Arial" charset="0"/>
              </a:rPr>
              <a:t>slti</a:t>
            </a: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en-US" sz="32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Unsigned:</a:t>
            </a:r>
            <a:r>
              <a:rPr lang="en-US" sz="3200" dirty="0">
                <a:latin typeface="Times New Roman" pitchFamily="18" charset="0"/>
                <a:cs typeface="Arial" charset="0"/>
              </a:rPr>
              <a:t> </a:t>
            </a:r>
            <a:r>
              <a:rPr lang="en-US" sz="3200" dirty="0" err="1">
                <a:latin typeface="Courier New" pitchFamily="49" charset="0"/>
                <a:cs typeface="Arial" charset="0"/>
              </a:rPr>
              <a:t>sltu</a:t>
            </a:r>
            <a:r>
              <a:rPr lang="en-US" sz="3200" dirty="0">
                <a:latin typeface="Times New Roman" pitchFamily="18" charset="0"/>
                <a:cs typeface="Arial" charset="0"/>
              </a:rPr>
              <a:t>, </a:t>
            </a:r>
            <a:r>
              <a:rPr lang="en-US" sz="3200" dirty="0" err="1" smtClean="0">
                <a:latin typeface="Courier New" pitchFamily="49" charset="0"/>
                <a:cs typeface="Arial" charset="0"/>
              </a:rPr>
              <a:t>sltiu</a:t>
            </a:r>
            <a:endParaRPr lang="en-US" sz="3200" dirty="0">
              <a:latin typeface="Courier New" pitchFamily="49" charset="0"/>
              <a:cs typeface="Arial" charset="0"/>
            </a:endParaRPr>
          </a:p>
          <a:p>
            <a:pPr algn="just">
              <a:spcBef>
                <a:spcPct val="20000"/>
              </a:spcBef>
            </a:pPr>
            <a:endParaRPr lang="en-US" sz="3200" b="1" dirty="0" smtClean="0">
              <a:solidFill>
                <a:schemeClr val="accent1"/>
              </a:solidFill>
              <a:latin typeface="Courier New" pitchFamily="49" charset="0"/>
              <a:cs typeface="Arial" charset="0"/>
            </a:endParaRPr>
          </a:p>
          <a:p>
            <a:pPr algn="just">
              <a:spcBef>
                <a:spcPct val="20000"/>
              </a:spcBef>
            </a:pPr>
            <a:endParaRPr lang="en-US" sz="3200" b="1" dirty="0">
              <a:solidFill>
                <a:schemeClr val="accent1"/>
              </a:solidFill>
              <a:latin typeface="Courier New" pitchFamily="49" charset="0"/>
              <a:cs typeface="Arial" charset="0"/>
            </a:endParaRPr>
          </a:p>
          <a:p>
            <a:pPr algn="just">
              <a:spcBef>
                <a:spcPct val="20000"/>
              </a:spcBef>
            </a:pPr>
            <a:r>
              <a:rPr lang="en-US" sz="26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Note</a:t>
            </a:r>
            <a:r>
              <a:rPr lang="en-US" sz="26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: </a:t>
            </a:r>
            <a:r>
              <a:rPr lang="en-US" sz="2600" dirty="0" err="1">
                <a:latin typeface="Courier New" pitchFamily="49" charset="0"/>
                <a:cs typeface="Arial" charset="0"/>
              </a:rPr>
              <a:t>sltiu</a:t>
            </a:r>
            <a:r>
              <a:rPr lang="en-US" sz="2600" dirty="0">
                <a:latin typeface="Times New Roman" pitchFamily="18" charset="0"/>
                <a:cs typeface="Arial" charset="0"/>
              </a:rPr>
              <a:t> sign-extends the immediate before comparing it to the register</a:t>
            </a:r>
            <a:endParaRPr lang="en-US" sz="2600" dirty="0">
              <a:latin typeface="Courier New" pitchFamily="49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Set Less Than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4626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09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2810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2810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2192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 smtClean="0">
                <a:latin typeface="Times New Roman" pitchFamily="18" charset="0"/>
                <a:cs typeface="Arial" charset="0"/>
              </a:rPr>
              <a:t>MIPS has 32 </a:t>
            </a:r>
            <a:r>
              <a:rPr lang="en-US" sz="3200" dirty="0">
                <a:latin typeface="Times New Roman" pitchFamily="18" charset="0"/>
                <a:cs typeface="Arial" charset="0"/>
              </a:rPr>
              <a:t>32-bit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registers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 smtClean="0">
                <a:latin typeface="Times New Roman" pitchFamily="18" charset="0"/>
                <a:cs typeface="Arial" charset="0"/>
              </a:rPr>
              <a:t>Registers are faster than memory</a:t>
            </a: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MIPS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called “32-bit architecture” </a:t>
            </a:r>
            <a:r>
              <a:rPr lang="en-US" sz="3200" dirty="0">
                <a:latin typeface="Times New Roman" pitchFamily="18" charset="0"/>
                <a:cs typeface="Arial" charset="0"/>
              </a:rPr>
              <a:t>because it operates on 32-bit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data</a:t>
            </a:r>
            <a:endParaRPr lang="en-US" sz="32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Operands: Registers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676183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64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67365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en-US" sz="32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Signed:</a:t>
            </a:r>
          </a:p>
          <a:p>
            <a:pPr marL="742950" lvl="1" indent="-285750" algn="just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Sign-extends to create 32-bit value to load into register</a:t>
            </a:r>
          </a:p>
          <a:p>
            <a:pPr marL="742950" lvl="1" indent="-285750" algn="just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Load </a:t>
            </a:r>
            <a:r>
              <a:rPr lang="en-US" sz="2600" dirty="0" err="1">
                <a:latin typeface="Times New Roman" pitchFamily="18" charset="0"/>
                <a:cs typeface="Arial" charset="0"/>
              </a:rPr>
              <a:t>halfword</a:t>
            </a:r>
            <a:r>
              <a:rPr lang="en-US" sz="2600" dirty="0">
                <a:latin typeface="Times New Roman" pitchFamily="18" charset="0"/>
                <a:cs typeface="Arial" charset="0"/>
              </a:rPr>
              <a:t>: </a:t>
            </a:r>
            <a:r>
              <a:rPr lang="en-US" sz="2600" dirty="0" err="1">
                <a:latin typeface="Courier New" pitchFamily="49" charset="0"/>
                <a:cs typeface="Arial" charset="0"/>
              </a:rPr>
              <a:t>lh</a:t>
            </a:r>
            <a:endParaRPr lang="en-US" sz="2600" dirty="0">
              <a:latin typeface="Times New Roman" pitchFamily="18" charset="0"/>
              <a:cs typeface="Arial" charset="0"/>
            </a:endParaRPr>
          </a:p>
          <a:p>
            <a:pPr marL="742950" lvl="1" indent="-285750" algn="just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Load byte: </a:t>
            </a:r>
            <a:r>
              <a:rPr lang="en-US" sz="2600" dirty="0" err="1">
                <a:latin typeface="Courier New" pitchFamily="49" charset="0"/>
                <a:cs typeface="Arial" charset="0"/>
              </a:rPr>
              <a:t>lb</a:t>
            </a:r>
            <a:endParaRPr lang="en-US" sz="2600" dirty="0">
              <a:latin typeface="Times New Roman" pitchFamily="18" charset="0"/>
              <a:cs typeface="Arial" charset="0"/>
            </a:endParaRPr>
          </a:p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en-US" sz="32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Unsigned</a:t>
            </a:r>
            <a:r>
              <a:rPr lang="en-US" sz="32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:</a:t>
            </a:r>
            <a:endParaRPr lang="en-US" sz="3200" dirty="0" smtClean="0">
              <a:latin typeface="Times New Roman" pitchFamily="18" charset="0"/>
              <a:cs typeface="Arial" charset="0"/>
            </a:endParaRPr>
          </a:p>
          <a:p>
            <a:pPr marL="742950" lvl="1" indent="-285750" algn="just">
              <a:spcBef>
                <a:spcPct val="20000"/>
              </a:spcBef>
              <a:buFontTx/>
              <a:buChar char="–"/>
            </a:pPr>
            <a:r>
              <a:rPr lang="en-US" sz="2600" dirty="0" smtClean="0">
                <a:latin typeface="Times New Roman" pitchFamily="18" charset="0"/>
                <a:cs typeface="Arial" charset="0"/>
              </a:rPr>
              <a:t>Zero-extends to create 32-bit value</a:t>
            </a:r>
          </a:p>
          <a:p>
            <a:pPr marL="742950" lvl="1" indent="-285750" algn="just">
              <a:spcBef>
                <a:spcPct val="20000"/>
              </a:spcBef>
              <a:buFontTx/>
              <a:buChar char="–"/>
            </a:pPr>
            <a:r>
              <a:rPr lang="en-US" sz="2600" dirty="0" smtClean="0">
                <a:latin typeface="Times New Roman" pitchFamily="18" charset="0"/>
                <a:cs typeface="Arial" charset="0"/>
              </a:rPr>
              <a:t>Load </a:t>
            </a:r>
            <a:r>
              <a:rPr lang="en-US" sz="2600" dirty="0" err="1">
                <a:latin typeface="Times New Roman" pitchFamily="18" charset="0"/>
                <a:cs typeface="Arial" charset="0"/>
              </a:rPr>
              <a:t>halfword</a:t>
            </a:r>
            <a:r>
              <a:rPr lang="en-US" sz="2600" dirty="0">
                <a:latin typeface="Times New Roman" pitchFamily="18" charset="0"/>
                <a:cs typeface="Arial" charset="0"/>
              </a:rPr>
              <a:t> unsigned: </a:t>
            </a:r>
            <a:r>
              <a:rPr lang="en-US" sz="2600" dirty="0" err="1">
                <a:latin typeface="Courier New" pitchFamily="49" charset="0"/>
                <a:cs typeface="Arial" charset="0"/>
              </a:rPr>
              <a:t>lhu</a:t>
            </a:r>
            <a:endParaRPr lang="en-US" sz="2600" dirty="0">
              <a:latin typeface="Times New Roman" pitchFamily="18" charset="0"/>
              <a:cs typeface="Arial" charset="0"/>
            </a:endParaRPr>
          </a:p>
          <a:p>
            <a:pPr marL="742950" lvl="1" indent="-285750" algn="just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Load byte: </a:t>
            </a:r>
            <a:r>
              <a:rPr lang="en-US" sz="2600" dirty="0" err="1">
                <a:latin typeface="Courier New" pitchFamily="49" charset="0"/>
                <a:cs typeface="Arial" charset="0"/>
              </a:rPr>
              <a:t>lbu</a:t>
            </a:r>
            <a:endParaRPr lang="en-US" sz="2600" dirty="0">
              <a:latin typeface="Courier New" pitchFamily="49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Loads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468354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148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58149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Floating-point coprocessor (Coprocessor 1)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32 32-bit floating-point registers (</a:t>
            </a:r>
            <a:r>
              <a:rPr lang="en-US" sz="3200" dirty="0">
                <a:latin typeface="Courier New" pitchFamily="49" charset="0"/>
                <a:cs typeface="Arial" charset="0"/>
              </a:rPr>
              <a:t>$</a:t>
            </a:r>
            <a:r>
              <a:rPr lang="en-US" sz="3200" dirty="0" smtClean="0">
                <a:latin typeface="Courier New" pitchFamily="49" charset="0"/>
                <a:cs typeface="Arial" charset="0"/>
              </a:rPr>
              <a:t>f0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-</a:t>
            </a:r>
            <a:r>
              <a:rPr lang="en-US" sz="3200" dirty="0" smtClean="0">
                <a:latin typeface="Courier New" pitchFamily="49" charset="0"/>
                <a:cs typeface="Arial" charset="0"/>
              </a:rPr>
              <a:t>$</a:t>
            </a:r>
            <a:r>
              <a:rPr lang="en-US" sz="3200" dirty="0">
                <a:latin typeface="Courier New" pitchFamily="49" charset="0"/>
                <a:cs typeface="Arial" charset="0"/>
              </a:rPr>
              <a:t>f31</a:t>
            </a:r>
            <a:r>
              <a:rPr lang="en-US" sz="3200" dirty="0">
                <a:latin typeface="Times New Roman" pitchFamily="18" charset="0"/>
                <a:cs typeface="Arial" charset="0"/>
              </a:rPr>
              <a:t>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Double-precision values held in two floating point registers</a:t>
            </a:r>
          </a:p>
          <a:p>
            <a:pPr marL="742950" lvl="1" indent="-285750" algn="just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e.g., </a:t>
            </a:r>
            <a:r>
              <a:rPr lang="en-US" sz="2600" dirty="0">
                <a:latin typeface="Courier New" pitchFamily="49" charset="0"/>
                <a:cs typeface="Arial" charset="0"/>
              </a:rPr>
              <a:t>$f0</a:t>
            </a:r>
            <a:r>
              <a:rPr lang="en-US" sz="2600" dirty="0">
                <a:latin typeface="Times New Roman" pitchFamily="18" charset="0"/>
                <a:cs typeface="Arial" charset="0"/>
              </a:rPr>
              <a:t> and </a:t>
            </a:r>
            <a:r>
              <a:rPr lang="en-US" sz="2600" dirty="0">
                <a:latin typeface="Courier New" pitchFamily="49" charset="0"/>
                <a:cs typeface="Arial" charset="0"/>
              </a:rPr>
              <a:t>$f1</a:t>
            </a:r>
            <a:r>
              <a:rPr lang="en-US" sz="2600" dirty="0">
                <a:latin typeface="Times New Roman" pitchFamily="18" charset="0"/>
                <a:cs typeface="Arial" charset="0"/>
              </a:rPr>
              <a:t>, </a:t>
            </a:r>
            <a:r>
              <a:rPr lang="en-US" sz="2600" dirty="0">
                <a:latin typeface="Courier New" pitchFamily="49" charset="0"/>
                <a:cs typeface="Arial" charset="0"/>
              </a:rPr>
              <a:t>$f2</a:t>
            </a:r>
            <a:r>
              <a:rPr lang="en-US" sz="2600" dirty="0">
                <a:latin typeface="Times New Roman" pitchFamily="18" charset="0"/>
                <a:cs typeface="Arial" charset="0"/>
              </a:rPr>
              <a:t> and </a:t>
            </a:r>
            <a:r>
              <a:rPr lang="en-US" sz="2600" dirty="0">
                <a:latin typeface="Courier New" pitchFamily="49" charset="0"/>
                <a:cs typeface="Arial" charset="0"/>
              </a:rPr>
              <a:t>$f3</a:t>
            </a:r>
            <a:r>
              <a:rPr lang="en-US" sz="2600" dirty="0">
                <a:latin typeface="Times New Roman" pitchFamily="18" charset="0"/>
                <a:cs typeface="Arial" charset="0"/>
              </a:rPr>
              <a:t>, etc.</a:t>
            </a:r>
          </a:p>
          <a:p>
            <a:pPr marL="742950" lvl="1" indent="-285750" algn="just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D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ouble-precision </a:t>
            </a:r>
            <a:r>
              <a:rPr lang="en-US" sz="2600" dirty="0">
                <a:latin typeface="Times New Roman" pitchFamily="18" charset="0"/>
                <a:cs typeface="Arial" charset="0"/>
              </a:rPr>
              <a:t>floating point registers: </a:t>
            </a:r>
            <a:r>
              <a:rPr lang="en-US" sz="2600" dirty="0">
                <a:latin typeface="Courier New" pitchFamily="49" charset="0"/>
                <a:cs typeface="Arial" charset="0"/>
              </a:rPr>
              <a:t>$f0</a:t>
            </a:r>
            <a:r>
              <a:rPr lang="en-US" sz="2600" dirty="0">
                <a:latin typeface="Times New Roman" pitchFamily="18" charset="0"/>
                <a:cs typeface="Arial" charset="0"/>
              </a:rPr>
              <a:t>, </a:t>
            </a:r>
            <a:r>
              <a:rPr lang="en-US" sz="2600" dirty="0">
                <a:latin typeface="Courier New" pitchFamily="49" charset="0"/>
                <a:cs typeface="Arial" charset="0"/>
              </a:rPr>
              <a:t>$f2</a:t>
            </a:r>
            <a:r>
              <a:rPr lang="en-US" sz="2600" dirty="0">
                <a:latin typeface="Times New Roman" pitchFamily="18" charset="0"/>
                <a:cs typeface="Arial" charset="0"/>
              </a:rPr>
              <a:t>, </a:t>
            </a:r>
            <a:r>
              <a:rPr lang="en-US" sz="2600" dirty="0">
                <a:latin typeface="Courier New" pitchFamily="49" charset="0"/>
                <a:cs typeface="Arial" charset="0"/>
              </a:rPr>
              <a:t>$f4</a:t>
            </a:r>
            <a:r>
              <a:rPr lang="en-US" sz="2600" dirty="0">
                <a:latin typeface="Times New Roman" pitchFamily="18" charset="0"/>
                <a:cs typeface="Arial" charset="0"/>
              </a:rPr>
              <a:t>, etc.</a:t>
            </a:r>
            <a:endParaRPr lang="en-US" sz="2600" dirty="0">
              <a:latin typeface="Courier New" pitchFamily="49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Floating-Point Instructions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53565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70503" name="Group 71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58812453"/>
              </p:ext>
            </p:extLst>
          </p:nvPr>
        </p:nvGraphicFramePr>
        <p:xfrm>
          <a:off x="1143000" y="1905000"/>
          <a:ext cx="7315200" cy="3124200"/>
        </p:xfrm>
        <a:graphic>
          <a:graphicData uri="http://schemas.openxmlformats.org/drawingml/2006/table">
            <a:tbl>
              <a:tblPr/>
              <a:tblGrid>
                <a:gridCol w="2078182"/>
                <a:gridCol w="2660073"/>
                <a:gridCol w="2576945"/>
              </a:tblGrid>
              <a:tr h="5207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Name</a:t>
                      </a:r>
                      <a:endParaRPr kumimoji="0" 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Register Number</a:t>
                      </a:r>
                      <a:endParaRPr kumimoji="0" 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Usage</a:t>
                      </a:r>
                      <a:endParaRPr kumimoji="0" 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10 BT" pitchFamily="49" charset="0"/>
                          <a:cs typeface="Times New Roman" pitchFamily="18" charset="0"/>
                        </a:rPr>
                        <a:t>$fv0 - $fv1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10 BT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0, 2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return values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10 BT" pitchFamily="49" charset="0"/>
                          <a:cs typeface="Arial" charset="0"/>
                        </a:rPr>
                        <a:t>$ft0 - $ft3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4, 6, 8, 10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temporary variables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10 BT" pitchFamily="49" charset="0"/>
                          <a:cs typeface="Times New Roman" pitchFamily="18" charset="0"/>
                        </a:rPr>
                        <a:t>$fa0 - $fa1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10 BT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12, 14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Function arguments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10 BT" pitchFamily="49" charset="0"/>
                          <a:cs typeface="Times New Roman" pitchFamily="18" charset="0"/>
                        </a:rPr>
                        <a:t>$ft4 - $ft8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10 BT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16, 18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temporary variables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10 BT" pitchFamily="49" charset="0"/>
                          <a:cs typeface="Times New Roman" pitchFamily="18" charset="0"/>
                        </a:rPr>
                        <a:t>$fs0 - $fs5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10 BT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20, 22, 24, 26, 28, 30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saved variables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70435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Floating-Point Instructions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759180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71461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95726232"/>
              </p:ext>
            </p:extLst>
          </p:nvPr>
        </p:nvGraphicFramePr>
        <p:xfrm>
          <a:off x="2152650" y="4733925"/>
          <a:ext cx="6229350" cy="159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26" name="VISIO" r:id="rId7" imgW="2095560" imgH="534960" progId="Visio.Drawing.6">
                  <p:embed/>
                </p:oleObj>
              </mc:Choice>
              <mc:Fallback>
                <p:oleObj name="VISIO" r:id="rId7" imgW="2095560" imgH="5349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52650" y="4733925"/>
                        <a:ext cx="6229350" cy="1590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71459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71460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400" y="1066800"/>
            <a:ext cx="82296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en-US" sz="2800" dirty="0" err="1">
                <a:latin typeface="Courier New" pitchFamily="49" charset="0"/>
                <a:cs typeface="Arial" charset="0"/>
              </a:rPr>
              <a:t>Opcode</a:t>
            </a:r>
            <a:r>
              <a:rPr lang="en-US" sz="2800" dirty="0">
                <a:latin typeface="Times New Roman" pitchFamily="18" charset="0"/>
                <a:cs typeface="Arial" charset="0"/>
              </a:rPr>
              <a:t> = 17 (010001</a:t>
            </a:r>
            <a:r>
              <a:rPr lang="en-US" sz="2800" baseline="-25000" dirty="0">
                <a:latin typeface="Times New Roman" pitchFamily="18" charset="0"/>
                <a:cs typeface="Arial" charset="0"/>
              </a:rPr>
              <a:t>2</a:t>
            </a:r>
            <a:r>
              <a:rPr lang="en-US" sz="2800" dirty="0">
                <a:latin typeface="Times New Roman" pitchFamily="18" charset="0"/>
                <a:cs typeface="Arial" charset="0"/>
              </a:rPr>
              <a:t>)</a:t>
            </a:r>
          </a:p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Times New Roman" pitchFamily="18" charset="0"/>
                <a:cs typeface="Arial" charset="0"/>
              </a:rPr>
              <a:t>Single-precision: </a:t>
            </a:r>
          </a:p>
          <a:p>
            <a:pPr marL="742950" lvl="1" indent="-285750" algn="just"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Courier New" pitchFamily="49" charset="0"/>
                <a:cs typeface="Arial" charset="0"/>
              </a:rPr>
              <a:t>cop</a:t>
            </a:r>
            <a:r>
              <a:rPr lang="en-US" sz="2000" dirty="0">
                <a:latin typeface="Times New Roman" pitchFamily="18" charset="0"/>
                <a:cs typeface="Arial" charset="0"/>
              </a:rPr>
              <a:t> = 16 (010000</a:t>
            </a:r>
            <a:r>
              <a:rPr lang="en-US" sz="2000" baseline="-25000" dirty="0">
                <a:latin typeface="Times New Roman" pitchFamily="18" charset="0"/>
                <a:cs typeface="Arial" charset="0"/>
              </a:rPr>
              <a:t>2</a:t>
            </a:r>
            <a:r>
              <a:rPr lang="en-US" sz="2000" dirty="0">
                <a:latin typeface="Times New Roman" pitchFamily="18" charset="0"/>
                <a:cs typeface="Arial" charset="0"/>
              </a:rPr>
              <a:t>)</a:t>
            </a:r>
          </a:p>
          <a:p>
            <a:pPr marL="742950" lvl="1" indent="-285750" algn="just">
              <a:spcBef>
                <a:spcPct val="20000"/>
              </a:spcBef>
              <a:buFontTx/>
              <a:buChar char="–"/>
            </a:pPr>
            <a:r>
              <a:rPr lang="en-US" sz="2000" dirty="0" err="1">
                <a:latin typeface="Courier New" pitchFamily="49" charset="0"/>
                <a:cs typeface="Arial" charset="0"/>
              </a:rPr>
              <a:t>add.s</a:t>
            </a:r>
            <a:r>
              <a:rPr lang="en-US" sz="2000" dirty="0">
                <a:latin typeface="Times New Roman" pitchFamily="18" charset="0"/>
                <a:cs typeface="Arial" charset="0"/>
              </a:rPr>
              <a:t>, </a:t>
            </a:r>
            <a:r>
              <a:rPr lang="en-US" sz="2000" dirty="0" err="1">
                <a:latin typeface="Courier New" pitchFamily="49" charset="0"/>
                <a:cs typeface="Arial" charset="0"/>
              </a:rPr>
              <a:t>sub.s</a:t>
            </a:r>
            <a:r>
              <a:rPr lang="en-US" sz="2000" dirty="0">
                <a:latin typeface="Times New Roman" pitchFamily="18" charset="0"/>
                <a:cs typeface="Arial" charset="0"/>
              </a:rPr>
              <a:t>, </a:t>
            </a:r>
            <a:r>
              <a:rPr lang="en-US" sz="2000" dirty="0" err="1">
                <a:latin typeface="Courier New" pitchFamily="49" charset="0"/>
                <a:cs typeface="Arial" charset="0"/>
              </a:rPr>
              <a:t>div.s</a:t>
            </a:r>
            <a:r>
              <a:rPr lang="en-US" sz="2000" dirty="0">
                <a:latin typeface="Times New Roman" pitchFamily="18" charset="0"/>
                <a:cs typeface="Arial" charset="0"/>
              </a:rPr>
              <a:t>, </a:t>
            </a:r>
            <a:r>
              <a:rPr lang="en-US" sz="2000" dirty="0" err="1">
                <a:latin typeface="Courier New" pitchFamily="49" charset="0"/>
                <a:cs typeface="Arial" charset="0"/>
              </a:rPr>
              <a:t>neg.s</a:t>
            </a:r>
            <a:r>
              <a:rPr lang="en-US" sz="2000" dirty="0">
                <a:latin typeface="Times New Roman" pitchFamily="18" charset="0"/>
                <a:cs typeface="Arial" charset="0"/>
              </a:rPr>
              <a:t>, </a:t>
            </a:r>
            <a:r>
              <a:rPr lang="en-US" sz="2000" dirty="0" err="1">
                <a:latin typeface="Courier New" pitchFamily="49" charset="0"/>
                <a:cs typeface="Arial" charset="0"/>
              </a:rPr>
              <a:t>abs.s</a:t>
            </a:r>
            <a:r>
              <a:rPr lang="en-US" sz="2000" dirty="0">
                <a:latin typeface="Times New Roman" pitchFamily="18" charset="0"/>
                <a:cs typeface="Arial" charset="0"/>
              </a:rPr>
              <a:t>, etc.</a:t>
            </a:r>
            <a:endParaRPr lang="en-US" sz="2000" dirty="0">
              <a:latin typeface="Courier New" pitchFamily="49" charset="0"/>
              <a:cs typeface="Arial" charset="0"/>
            </a:endParaRPr>
          </a:p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Times New Roman" pitchFamily="18" charset="0"/>
                <a:cs typeface="Arial" charset="0"/>
              </a:rPr>
              <a:t>Double-precision: </a:t>
            </a:r>
          </a:p>
          <a:p>
            <a:pPr marL="742950" lvl="1" indent="-285750" algn="just"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Courier New" pitchFamily="49" charset="0"/>
                <a:cs typeface="Arial" charset="0"/>
              </a:rPr>
              <a:t>cop</a:t>
            </a:r>
            <a:r>
              <a:rPr lang="en-US" sz="2000" dirty="0">
                <a:latin typeface="Times New Roman" pitchFamily="18" charset="0"/>
                <a:cs typeface="Arial" charset="0"/>
              </a:rPr>
              <a:t> = 17 (010001</a:t>
            </a:r>
            <a:r>
              <a:rPr lang="en-US" sz="2000" baseline="-25000" dirty="0">
                <a:latin typeface="Times New Roman" pitchFamily="18" charset="0"/>
                <a:cs typeface="Arial" charset="0"/>
              </a:rPr>
              <a:t>2</a:t>
            </a:r>
            <a:r>
              <a:rPr lang="en-US" sz="2000" dirty="0">
                <a:latin typeface="Times New Roman" pitchFamily="18" charset="0"/>
                <a:cs typeface="Arial" charset="0"/>
              </a:rPr>
              <a:t>)</a:t>
            </a:r>
          </a:p>
          <a:p>
            <a:pPr marL="742950" lvl="1" indent="-285750" algn="just">
              <a:spcBef>
                <a:spcPct val="20000"/>
              </a:spcBef>
              <a:buFontTx/>
              <a:buChar char="–"/>
            </a:pPr>
            <a:r>
              <a:rPr lang="en-US" sz="2000" dirty="0" err="1">
                <a:latin typeface="Courier New" pitchFamily="49" charset="0"/>
                <a:cs typeface="Arial" charset="0"/>
              </a:rPr>
              <a:t>add.d</a:t>
            </a:r>
            <a:r>
              <a:rPr lang="en-US" sz="2000" dirty="0">
                <a:latin typeface="Times New Roman" pitchFamily="18" charset="0"/>
                <a:cs typeface="Arial" charset="0"/>
              </a:rPr>
              <a:t>, </a:t>
            </a:r>
            <a:r>
              <a:rPr lang="en-US" sz="2000" dirty="0" err="1">
                <a:latin typeface="Courier New" pitchFamily="49" charset="0"/>
                <a:cs typeface="Arial" charset="0"/>
              </a:rPr>
              <a:t>sub.d</a:t>
            </a:r>
            <a:r>
              <a:rPr lang="en-US" sz="2000" dirty="0">
                <a:latin typeface="Times New Roman" pitchFamily="18" charset="0"/>
                <a:cs typeface="Arial" charset="0"/>
              </a:rPr>
              <a:t>, </a:t>
            </a:r>
            <a:r>
              <a:rPr lang="en-US" sz="2000" dirty="0" err="1">
                <a:latin typeface="Courier New" pitchFamily="49" charset="0"/>
                <a:cs typeface="Arial" charset="0"/>
              </a:rPr>
              <a:t>div.d</a:t>
            </a:r>
            <a:r>
              <a:rPr lang="en-US" sz="2000" dirty="0">
                <a:latin typeface="Times New Roman" pitchFamily="18" charset="0"/>
                <a:cs typeface="Arial" charset="0"/>
              </a:rPr>
              <a:t>, </a:t>
            </a:r>
            <a:r>
              <a:rPr lang="en-US" sz="2000" dirty="0" err="1">
                <a:latin typeface="Courier New" pitchFamily="49" charset="0"/>
                <a:cs typeface="Arial" charset="0"/>
              </a:rPr>
              <a:t>neg.d</a:t>
            </a:r>
            <a:r>
              <a:rPr lang="en-US" sz="2000" dirty="0">
                <a:latin typeface="Times New Roman" pitchFamily="18" charset="0"/>
                <a:cs typeface="Arial" charset="0"/>
              </a:rPr>
              <a:t>, </a:t>
            </a:r>
            <a:r>
              <a:rPr lang="en-US" sz="2000" dirty="0" err="1">
                <a:latin typeface="Courier New" pitchFamily="49" charset="0"/>
                <a:cs typeface="Arial" charset="0"/>
              </a:rPr>
              <a:t>abs.d</a:t>
            </a:r>
            <a:r>
              <a:rPr lang="en-US" sz="2000" dirty="0">
                <a:latin typeface="Times New Roman" pitchFamily="18" charset="0"/>
                <a:cs typeface="Arial" charset="0"/>
              </a:rPr>
              <a:t>, etc.</a:t>
            </a:r>
          </a:p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Times New Roman" pitchFamily="18" charset="0"/>
                <a:cs typeface="Arial" charset="0"/>
              </a:rPr>
              <a:t>3 register operands:</a:t>
            </a:r>
          </a:p>
          <a:p>
            <a:pPr marL="742950" lvl="1" indent="-285750" algn="just">
              <a:spcBef>
                <a:spcPct val="20000"/>
              </a:spcBef>
              <a:buFontTx/>
              <a:buChar char="–"/>
            </a:pPr>
            <a:r>
              <a:rPr lang="en-US" sz="2000" dirty="0" err="1">
                <a:latin typeface="Courier New" pitchFamily="49" charset="0"/>
                <a:cs typeface="Arial" charset="0"/>
              </a:rPr>
              <a:t>fs</a:t>
            </a:r>
            <a:r>
              <a:rPr lang="en-US" sz="2000" dirty="0">
                <a:latin typeface="Times New Roman" pitchFamily="18" charset="0"/>
                <a:cs typeface="Arial" charset="0"/>
              </a:rPr>
              <a:t>, </a:t>
            </a:r>
            <a:r>
              <a:rPr lang="en-US" sz="2000" dirty="0" err="1">
                <a:latin typeface="Courier New" pitchFamily="49" charset="0"/>
                <a:cs typeface="Arial" charset="0"/>
              </a:rPr>
              <a:t>ft</a:t>
            </a:r>
            <a:r>
              <a:rPr lang="en-US" sz="2000" dirty="0">
                <a:latin typeface="Times New Roman" pitchFamily="18" charset="0"/>
                <a:cs typeface="Arial" charset="0"/>
              </a:rPr>
              <a:t>: source operands</a:t>
            </a:r>
          </a:p>
          <a:p>
            <a:pPr marL="742950" lvl="1" indent="-285750" algn="just">
              <a:spcBef>
                <a:spcPct val="20000"/>
              </a:spcBef>
              <a:buFontTx/>
              <a:buChar char="–"/>
            </a:pPr>
            <a:r>
              <a:rPr lang="en-US" sz="2000" dirty="0" err="1">
                <a:latin typeface="Courier New" pitchFamily="49" charset="0"/>
                <a:cs typeface="Arial" charset="0"/>
              </a:rPr>
              <a:t>fd</a:t>
            </a:r>
            <a:r>
              <a:rPr lang="en-US" sz="2000" dirty="0">
                <a:latin typeface="Times New Roman" pitchFamily="18" charset="0"/>
                <a:cs typeface="Arial" charset="0"/>
              </a:rPr>
              <a:t>: destination operands</a:t>
            </a:r>
          </a:p>
          <a:p>
            <a:pPr marL="342900" indent="-342900" algn="just">
              <a:spcBef>
                <a:spcPct val="20000"/>
              </a:spcBef>
            </a:pPr>
            <a:endParaRPr lang="en-US" sz="28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F-Type Instruction Format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821604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48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7248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219200"/>
            <a:ext cx="82296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Set/clear condition flag: </a:t>
            </a:r>
            <a:r>
              <a:rPr lang="en-US" sz="3200" dirty="0" err="1">
                <a:latin typeface="Courier New" pitchFamily="49" charset="0"/>
                <a:cs typeface="Arial" charset="0"/>
              </a:rPr>
              <a:t>fpcond</a:t>
            </a: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742950" lvl="1" indent="-285750" algn="just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Equality: </a:t>
            </a:r>
            <a:r>
              <a:rPr lang="en-US" sz="2600" dirty="0" err="1">
                <a:latin typeface="Courier New" pitchFamily="49" charset="0"/>
                <a:cs typeface="Arial" charset="0"/>
              </a:rPr>
              <a:t>c.seq.s</a:t>
            </a:r>
            <a:r>
              <a:rPr lang="en-US" sz="2600" dirty="0">
                <a:latin typeface="Times New Roman" pitchFamily="18" charset="0"/>
                <a:cs typeface="Arial" charset="0"/>
              </a:rPr>
              <a:t>, </a:t>
            </a:r>
            <a:r>
              <a:rPr lang="en-US" sz="2600" dirty="0" err="1">
                <a:latin typeface="Courier New" pitchFamily="49" charset="0"/>
                <a:cs typeface="Arial" charset="0"/>
              </a:rPr>
              <a:t>c.seq.d</a:t>
            </a:r>
            <a:endParaRPr lang="en-US" sz="2600" dirty="0">
              <a:latin typeface="Courier New" pitchFamily="49" charset="0"/>
              <a:cs typeface="Arial" charset="0"/>
            </a:endParaRPr>
          </a:p>
          <a:p>
            <a:pPr marL="742950" lvl="1" indent="-285750" algn="just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Less than: </a:t>
            </a:r>
            <a:r>
              <a:rPr lang="en-US" sz="2600" dirty="0" err="1">
                <a:latin typeface="Courier New" pitchFamily="49" charset="0"/>
                <a:cs typeface="Arial" charset="0"/>
              </a:rPr>
              <a:t>c.lt.s</a:t>
            </a:r>
            <a:r>
              <a:rPr lang="en-US" sz="2600" dirty="0">
                <a:latin typeface="Times New Roman" pitchFamily="18" charset="0"/>
                <a:cs typeface="Arial" charset="0"/>
              </a:rPr>
              <a:t>, </a:t>
            </a:r>
            <a:r>
              <a:rPr lang="en-US" sz="2600" dirty="0" err="1">
                <a:latin typeface="Courier New" pitchFamily="49" charset="0"/>
                <a:cs typeface="Arial" charset="0"/>
              </a:rPr>
              <a:t>c.lt.d</a:t>
            </a:r>
            <a:endParaRPr lang="en-US" sz="2600" dirty="0">
              <a:latin typeface="Courier New" pitchFamily="49" charset="0"/>
              <a:cs typeface="Arial" charset="0"/>
            </a:endParaRPr>
          </a:p>
          <a:p>
            <a:pPr marL="742950" lvl="1" indent="-285750" algn="just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Less than or equal: </a:t>
            </a:r>
            <a:r>
              <a:rPr lang="en-US" sz="2600" dirty="0" err="1">
                <a:latin typeface="Courier New" pitchFamily="49" charset="0"/>
                <a:cs typeface="Arial" charset="0"/>
              </a:rPr>
              <a:t>c.le.s</a:t>
            </a:r>
            <a:r>
              <a:rPr lang="en-US" sz="2600" dirty="0">
                <a:latin typeface="Times New Roman" pitchFamily="18" charset="0"/>
                <a:cs typeface="Arial" charset="0"/>
              </a:rPr>
              <a:t>, </a:t>
            </a:r>
            <a:r>
              <a:rPr lang="en-US" sz="2600" dirty="0" err="1">
                <a:latin typeface="Courier New" pitchFamily="49" charset="0"/>
                <a:cs typeface="Arial" charset="0"/>
              </a:rPr>
              <a:t>c.le.d</a:t>
            </a:r>
            <a:endParaRPr lang="en-US" sz="2600" dirty="0">
              <a:latin typeface="Courier New" pitchFamily="49" charset="0"/>
              <a:cs typeface="Arial" charset="0"/>
            </a:endParaRPr>
          </a:p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Conditional branch</a:t>
            </a:r>
          </a:p>
          <a:p>
            <a:pPr marL="742950" lvl="1" indent="-285750" algn="just">
              <a:spcBef>
                <a:spcPct val="20000"/>
              </a:spcBef>
              <a:buFontTx/>
              <a:buChar char="–"/>
            </a:pPr>
            <a:r>
              <a:rPr lang="en-US" sz="2600" dirty="0" err="1">
                <a:latin typeface="Courier New" pitchFamily="49" charset="0"/>
                <a:cs typeface="Arial" charset="0"/>
              </a:rPr>
              <a:t>bclf</a:t>
            </a:r>
            <a:r>
              <a:rPr lang="en-US" sz="2600" dirty="0">
                <a:latin typeface="Courier New" pitchFamily="49" charset="0"/>
                <a:cs typeface="Arial" charset="0"/>
              </a:rPr>
              <a:t>:</a:t>
            </a:r>
            <a:r>
              <a:rPr lang="en-US" sz="2600" dirty="0">
                <a:latin typeface="Times New Roman" pitchFamily="18" charset="0"/>
                <a:cs typeface="Arial" charset="0"/>
              </a:rPr>
              <a:t> branches if </a:t>
            </a:r>
            <a:r>
              <a:rPr lang="en-US" sz="2600" dirty="0" err="1">
                <a:latin typeface="Courier New" pitchFamily="49" charset="0"/>
                <a:cs typeface="Arial" charset="0"/>
              </a:rPr>
              <a:t>fpcond</a:t>
            </a:r>
            <a:r>
              <a:rPr lang="en-US" sz="2600" dirty="0">
                <a:latin typeface="Times New Roman" pitchFamily="18" charset="0"/>
                <a:cs typeface="Arial" charset="0"/>
              </a:rPr>
              <a:t> is FALSE</a:t>
            </a:r>
          </a:p>
          <a:p>
            <a:pPr marL="742950" lvl="1" indent="-285750" algn="just">
              <a:spcBef>
                <a:spcPct val="20000"/>
              </a:spcBef>
              <a:buFontTx/>
              <a:buChar char="–"/>
            </a:pPr>
            <a:r>
              <a:rPr lang="en-US" sz="2600" dirty="0" err="1">
                <a:latin typeface="Courier New" pitchFamily="49" charset="0"/>
                <a:cs typeface="Arial" charset="0"/>
              </a:rPr>
              <a:t>bclt</a:t>
            </a:r>
            <a:r>
              <a:rPr lang="en-US" sz="2600" dirty="0">
                <a:latin typeface="Courier New" pitchFamily="49" charset="0"/>
                <a:cs typeface="Arial" charset="0"/>
              </a:rPr>
              <a:t>:</a:t>
            </a:r>
            <a:r>
              <a:rPr lang="en-US" sz="2600" dirty="0">
                <a:latin typeface="Times New Roman" pitchFamily="18" charset="0"/>
                <a:cs typeface="Arial" charset="0"/>
              </a:rPr>
              <a:t> branches if </a:t>
            </a:r>
            <a:r>
              <a:rPr lang="en-US" sz="2600" dirty="0" err="1">
                <a:latin typeface="Courier New" pitchFamily="49" charset="0"/>
                <a:cs typeface="Arial" charset="0"/>
              </a:rPr>
              <a:t>fpcond</a:t>
            </a:r>
            <a:r>
              <a:rPr lang="en-US" sz="2600" dirty="0">
                <a:latin typeface="Times New Roman" pitchFamily="18" charset="0"/>
                <a:cs typeface="Arial" charset="0"/>
              </a:rPr>
              <a:t> is TRUE</a:t>
            </a:r>
          </a:p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Loads and stores </a:t>
            </a:r>
          </a:p>
          <a:p>
            <a:pPr marL="742950" lvl="1" indent="-285750" algn="just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Courier New" pitchFamily="49" charset="0"/>
                <a:cs typeface="Arial" charset="0"/>
              </a:rPr>
              <a:t>lwc1</a:t>
            </a:r>
            <a:r>
              <a:rPr lang="en-US" sz="2600" dirty="0">
                <a:latin typeface="Times New Roman" pitchFamily="18" charset="0"/>
                <a:cs typeface="Arial" charset="0"/>
              </a:rPr>
              <a:t>: </a:t>
            </a:r>
            <a:r>
              <a:rPr lang="en-US" sz="2600" dirty="0">
                <a:latin typeface="Courier New" pitchFamily="49" charset="0"/>
                <a:cs typeface="Arial" charset="0"/>
              </a:rPr>
              <a:t>lwc1 $ft1, 42($s1)</a:t>
            </a:r>
          </a:p>
          <a:p>
            <a:pPr marL="742950" lvl="1" indent="-285750" algn="just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Courier New" pitchFamily="49" charset="0"/>
                <a:cs typeface="Arial" charset="0"/>
              </a:rPr>
              <a:t>swc1</a:t>
            </a:r>
            <a:r>
              <a:rPr lang="en-US" sz="2600" dirty="0">
                <a:latin typeface="Times New Roman" pitchFamily="18" charset="0"/>
                <a:cs typeface="Arial" charset="0"/>
              </a:rPr>
              <a:t>: </a:t>
            </a:r>
            <a:r>
              <a:rPr lang="en-US" sz="2600" dirty="0">
                <a:latin typeface="Courier New" pitchFamily="49" charset="0"/>
                <a:cs typeface="Arial" charset="0"/>
              </a:rPr>
              <a:t>swc1 $fs2, 17($</a:t>
            </a:r>
            <a:r>
              <a:rPr lang="en-US" sz="2600" dirty="0" err="1">
                <a:latin typeface="Courier New" pitchFamily="49" charset="0"/>
                <a:cs typeface="Arial" charset="0"/>
              </a:rPr>
              <a:t>sp</a:t>
            </a:r>
            <a:r>
              <a:rPr lang="en-US" sz="2600" dirty="0">
                <a:latin typeface="Courier New" pitchFamily="49" charset="0"/>
                <a:cs typeface="Arial" charset="0"/>
              </a:rPr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Floating-Point Branches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866150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227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3222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219200"/>
            <a:ext cx="7696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b="1" dirty="0" smtClean="0">
                <a:latin typeface="Times New Roman" pitchFamily="18" charset="0"/>
                <a:cs typeface="Arial" charset="0"/>
              </a:rPr>
              <a:t>Microarchitecture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 – building </a:t>
            </a:r>
            <a:r>
              <a:rPr lang="en-US" sz="3200" dirty="0">
                <a:latin typeface="Times New Roman" pitchFamily="18" charset="0"/>
                <a:cs typeface="Arial" charset="0"/>
              </a:rPr>
              <a:t>MIPS processor in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hardware</a:t>
            </a: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342900" indent="-342900" algn="just">
              <a:spcBef>
                <a:spcPct val="20000"/>
              </a:spcBef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342900" indent="-342900" algn="just">
              <a:spcBef>
                <a:spcPct val="20000"/>
              </a:spcBef>
            </a:pPr>
            <a:r>
              <a:rPr lang="en-US" sz="3200" dirty="0">
                <a:latin typeface="Times New Roman" pitchFamily="18" charset="0"/>
                <a:cs typeface="Arial" charset="0"/>
              </a:rPr>
              <a:t>                  </a:t>
            </a:r>
            <a:r>
              <a:rPr lang="en-US" sz="32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Bring </a:t>
            </a:r>
            <a:r>
              <a:rPr lang="en-US" sz="32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colored pencils</a:t>
            </a:r>
            <a:endParaRPr lang="en-US" sz="3200" b="1" dirty="0">
              <a:solidFill>
                <a:schemeClr val="accent1"/>
              </a:solidFill>
              <a:latin typeface="Courier New" pitchFamily="49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Looking Ahead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601756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124" name="Rectangle 4"/>
          <p:cNvSpPr>
            <a:spLocks noGrp="1" noChangeArrowheads="1"/>
          </p:cNvSpPr>
          <p:nvPr>
            <p:ph sz="half" idx="4294967295"/>
            <p:custDataLst>
              <p:tags r:id="rId1"/>
            </p:custDataLst>
          </p:nvPr>
        </p:nvSpPr>
        <p:spPr>
          <a:xfrm>
            <a:off x="1066800" y="1143000"/>
            <a:ext cx="8077200" cy="5181600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 sz="3600" b="1" dirty="0">
                <a:solidFill>
                  <a:schemeClr val="accent1"/>
                </a:solidFill>
              </a:rPr>
              <a:t>Smaller is Faster</a:t>
            </a:r>
          </a:p>
          <a:p>
            <a:r>
              <a:rPr lang="en-US" dirty="0"/>
              <a:t>MIPS includes only a small number of registers</a:t>
            </a:r>
          </a:p>
          <a:p>
            <a:pPr>
              <a:buFontTx/>
              <a:buNone/>
            </a:pPr>
            <a:endParaRPr lang="en-US" sz="1800" dirty="0"/>
          </a:p>
        </p:txBody>
      </p:sp>
      <p:sp>
        <p:nvSpPr>
          <p:cNvPr id="1029123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Design Principle 3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031342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0222" name="Group 78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40494307"/>
              </p:ext>
            </p:extLst>
          </p:nvPr>
        </p:nvGraphicFramePr>
        <p:xfrm>
          <a:off x="1371600" y="1066800"/>
          <a:ext cx="6705600" cy="5151120"/>
        </p:xfrm>
        <a:graphic>
          <a:graphicData uri="http://schemas.openxmlformats.org/drawingml/2006/table">
            <a:tbl>
              <a:tblPr/>
              <a:tblGrid>
                <a:gridCol w="1371600"/>
                <a:gridCol w="2514600"/>
                <a:gridCol w="2819400"/>
              </a:tblGrid>
              <a:tr h="3492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Name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Register Number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Usage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10 BT" pitchFamily="49" charset="0"/>
                          <a:cs typeface="Times New Roman" pitchFamily="18" charset="0"/>
                        </a:rPr>
                        <a:t>$0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10 BT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the constant value 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10 BT" pitchFamily="49" charset="0"/>
                          <a:cs typeface="Arial" charset="0"/>
                        </a:rPr>
                        <a:t>$at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assembler temporary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10 BT" pitchFamily="49" charset="0"/>
                          <a:cs typeface="Times New Roman" pitchFamily="18" charset="0"/>
                        </a:rPr>
                        <a:t>$v0-$v1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10 BT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2-3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Function return values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10 BT" pitchFamily="49" charset="0"/>
                          <a:cs typeface="Times New Roman" pitchFamily="18" charset="0"/>
                        </a:rPr>
                        <a:t>$a0-$a3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10 BT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4-7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Function arguments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10 BT" pitchFamily="49" charset="0"/>
                          <a:cs typeface="Times New Roman" pitchFamily="18" charset="0"/>
                        </a:rPr>
                        <a:t>$t0-$t7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10 BT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8-15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temporaries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10 BT" pitchFamily="49" charset="0"/>
                          <a:cs typeface="Times New Roman" pitchFamily="18" charset="0"/>
                        </a:rPr>
                        <a:t>$s0-$s7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10 BT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16-23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saved variables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10 BT" pitchFamily="49" charset="0"/>
                          <a:cs typeface="Times New Roman" pitchFamily="18" charset="0"/>
                        </a:rPr>
                        <a:t>$t8-$t9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10 BT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24-25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more temporaries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10 BT" pitchFamily="49" charset="0"/>
                          <a:cs typeface="Arial" charset="0"/>
                        </a:rPr>
                        <a:t>$k0-$k1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26-27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OS temporaries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10 BT" pitchFamily="49" charset="0"/>
                          <a:cs typeface="Times New Roman" pitchFamily="18" charset="0"/>
                        </a:rPr>
                        <a:t>$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10 BT" pitchFamily="49" charset="0"/>
                          <a:cs typeface="Times New Roman" pitchFamily="18" charset="0"/>
                        </a:rPr>
                        <a:t>gp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10 BT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global pointer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10 BT" pitchFamily="49" charset="0"/>
                          <a:cs typeface="Times New Roman" pitchFamily="18" charset="0"/>
                        </a:rPr>
                        <a:t>$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10 BT" pitchFamily="49" charset="0"/>
                          <a:cs typeface="Times New Roman" pitchFamily="18" charset="0"/>
                        </a:rPr>
                        <a:t>sp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10 BT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stack pointer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10 BT" pitchFamily="49" charset="0"/>
                          <a:cs typeface="Times New Roman" pitchFamily="18" charset="0"/>
                        </a:rPr>
                        <a:t>$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10 BT" pitchFamily="49" charset="0"/>
                          <a:cs typeface="Times New Roman" pitchFamily="18" charset="0"/>
                        </a:rPr>
                        <a:t>fp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10 BT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frame pointer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10 BT" pitchFamily="49" charset="0"/>
                          <a:cs typeface="Times New Roman" pitchFamily="18" charset="0"/>
                        </a:rPr>
                        <a:t>$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10 BT" pitchFamily="49" charset="0"/>
                          <a:cs typeface="Times New Roman" pitchFamily="18" charset="0"/>
                        </a:rPr>
                        <a:t>ra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10 BT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Function return address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30147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MIPS Register Set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303405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85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02853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2192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Registers: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 smtClean="0">
                <a:latin typeface="Courier New" pitchFamily="49" charset="0"/>
                <a:cs typeface="Arial" charset="0"/>
              </a:rPr>
              <a:t>$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600" dirty="0">
                <a:latin typeface="Times New Roman" pitchFamily="18" charset="0"/>
                <a:cs typeface="Arial" charset="0"/>
              </a:rPr>
              <a:t>before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name </a:t>
            </a:r>
            <a:endParaRPr lang="en-US" sz="2600" dirty="0">
              <a:latin typeface="Times New Roman" pitchFamily="18" charset="0"/>
              <a:cs typeface="Arial" charset="0"/>
            </a:endParaRP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 smtClean="0">
                <a:latin typeface="Times New Roman" pitchFamily="18" charset="0"/>
                <a:cs typeface="Arial" charset="0"/>
              </a:rPr>
              <a:t>Example: </a:t>
            </a:r>
            <a:r>
              <a:rPr lang="en-US" sz="2600" dirty="0" smtClean="0">
                <a:latin typeface="Courier New" pitchFamily="49" charset="0"/>
                <a:cs typeface="Arial" charset="0"/>
              </a:rPr>
              <a:t>$0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, “register </a:t>
            </a:r>
            <a:r>
              <a:rPr lang="en-US" sz="2600" dirty="0">
                <a:latin typeface="Times New Roman" pitchFamily="18" charset="0"/>
                <a:cs typeface="Arial" charset="0"/>
              </a:rPr>
              <a:t>zero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”, </a:t>
            </a:r>
            <a:r>
              <a:rPr lang="en-US" sz="2600" dirty="0">
                <a:latin typeface="Times New Roman" pitchFamily="18" charset="0"/>
                <a:cs typeface="Arial" charset="0"/>
              </a:rPr>
              <a:t>“dollar zero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”</a:t>
            </a:r>
            <a:endParaRPr lang="en-US" sz="26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 smtClean="0">
                <a:latin typeface="Times New Roman" pitchFamily="18" charset="0"/>
                <a:cs typeface="Arial" charset="0"/>
              </a:rPr>
              <a:t>Registers </a:t>
            </a:r>
            <a:r>
              <a:rPr lang="en-US" sz="3200" dirty="0">
                <a:latin typeface="Times New Roman" pitchFamily="18" charset="0"/>
                <a:cs typeface="Arial" charset="0"/>
              </a:rPr>
              <a:t>used for specific purposes: </a:t>
            </a:r>
          </a:p>
          <a:p>
            <a:pPr marL="1257300" lvl="2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600" dirty="0" smtClean="0">
                <a:latin typeface="Courier New" pitchFamily="49" charset="0"/>
                <a:cs typeface="Arial" charset="0"/>
              </a:rPr>
              <a:t>$</a:t>
            </a:r>
            <a:r>
              <a:rPr lang="en-US" sz="2600" dirty="0">
                <a:latin typeface="Courier New" pitchFamily="49" charset="0"/>
                <a:cs typeface="Arial" charset="0"/>
              </a:rPr>
              <a:t>0</a:t>
            </a:r>
            <a:r>
              <a:rPr lang="en-US" sz="2600" dirty="0">
                <a:latin typeface="Times New Roman" pitchFamily="18" charset="0"/>
                <a:cs typeface="Arial" charset="0"/>
              </a:rPr>
              <a:t> always holds the constant value 0.</a:t>
            </a:r>
          </a:p>
          <a:p>
            <a:pPr marL="1257300" lvl="2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Times New Roman" pitchFamily="18" charset="0"/>
                <a:cs typeface="Arial" charset="0"/>
              </a:rPr>
              <a:t>the </a:t>
            </a:r>
            <a:r>
              <a:rPr lang="en-US" sz="2600" i="1" dirty="0">
                <a:latin typeface="Times New Roman" pitchFamily="18" charset="0"/>
                <a:cs typeface="Arial" charset="0"/>
              </a:rPr>
              <a:t>saved registers</a:t>
            </a:r>
            <a:r>
              <a:rPr lang="en-US" sz="2600" dirty="0">
                <a:latin typeface="Times New Roman" pitchFamily="18" charset="0"/>
                <a:cs typeface="Arial" charset="0"/>
              </a:rPr>
              <a:t>, </a:t>
            </a:r>
            <a:r>
              <a:rPr lang="en-US" sz="2600" dirty="0">
                <a:latin typeface="Courier10 BT" pitchFamily="49" charset="0"/>
                <a:cs typeface="Arial" charset="0"/>
              </a:rPr>
              <a:t>$s0-$s7</a:t>
            </a:r>
            <a:r>
              <a:rPr lang="en-US" sz="2600" dirty="0">
                <a:latin typeface="Times New Roman" pitchFamily="18" charset="0"/>
                <a:cs typeface="Arial" charset="0"/>
              </a:rPr>
              <a:t>,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used </a:t>
            </a:r>
            <a:r>
              <a:rPr lang="en-US" sz="2600" dirty="0">
                <a:latin typeface="Times New Roman" pitchFamily="18" charset="0"/>
                <a:cs typeface="Arial" charset="0"/>
              </a:rPr>
              <a:t>to hold variables</a:t>
            </a:r>
          </a:p>
          <a:p>
            <a:pPr marL="1257300" lvl="2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Times New Roman" pitchFamily="18" charset="0"/>
                <a:cs typeface="Arial" charset="0"/>
              </a:rPr>
              <a:t>the </a:t>
            </a:r>
            <a:r>
              <a:rPr lang="en-US" sz="2600" i="1" dirty="0">
                <a:latin typeface="Times New Roman" pitchFamily="18" charset="0"/>
                <a:cs typeface="Arial" charset="0"/>
              </a:rPr>
              <a:t>temporary registers</a:t>
            </a:r>
            <a:r>
              <a:rPr lang="en-US" sz="2600" dirty="0">
                <a:latin typeface="Times New Roman" pitchFamily="18" charset="0"/>
                <a:cs typeface="Arial" charset="0"/>
              </a:rPr>
              <a:t>, </a:t>
            </a:r>
            <a:r>
              <a:rPr lang="en-US" sz="2600" dirty="0">
                <a:latin typeface="Courier New" pitchFamily="49" charset="0"/>
                <a:cs typeface="Arial" charset="0"/>
              </a:rPr>
              <a:t>$t0</a:t>
            </a:r>
            <a:r>
              <a:rPr lang="en-US" sz="2600" dirty="0">
                <a:latin typeface="Times New Roman" pitchFamily="18" charset="0"/>
                <a:cs typeface="Arial" charset="0"/>
              </a:rPr>
              <a:t> - </a:t>
            </a:r>
            <a:r>
              <a:rPr lang="en-US" sz="2600" dirty="0">
                <a:latin typeface="Courier New" pitchFamily="49" charset="0"/>
                <a:cs typeface="Arial" charset="0"/>
              </a:rPr>
              <a:t>$t9,</a:t>
            </a:r>
            <a:r>
              <a:rPr lang="en-US" sz="2600" dirty="0">
                <a:latin typeface="Times New Roman" pitchFamily="18" charset="0"/>
                <a:cs typeface="Arial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used </a:t>
            </a:r>
            <a:r>
              <a:rPr lang="en-US" sz="2600" dirty="0">
                <a:latin typeface="Times New Roman" pitchFamily="18" charset="0"/>
                <a:cs typeface="Arial" charset="0"/>
              </a:rPr>
              <a:t>to hold intermediate values during a larger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computation</a:t>
            </a:r>
            <a:endParaRPr lang="en-US" sz="2600" dirty="0">
              <a:latin typeface="Times New Roman" pitchFamily="18" charset="0"/>
              <a:cs typeface="Arial" charset="0"/>
            </a:endParaRPr>
          </a:p>
          <a:p>
            <a:pPr marL="1257300" lvl="2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600" dirty="0" smtClean="0">
                <a:latin typeface="Times New Roman" pitchFamily="18" charset="0"/>
                <a:cs typeface="Arial" charset="0"/>
              </a:rPr>
              <a:t>Discuss others later</a:t>
            </a:r>
            <a:endParaRPr lang="en-US" sz="26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Operands: Registers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859826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827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0182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38200" y="12192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Revisit add instruction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</a:pPr>
            <a:endParaRPr lang="en-US" sz="32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1101829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90600" y="2286000"/>
            <a:ext cx="36576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C Code</a:t>
            </a:r>
            <a:endParaRPr lang="en-US" sz="2000" b="1" dirty="0">
              <a:solidFill>
                <a:schemeClr val="accent1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a = b + c</a:t>
            </a:r>
          </a:p>
        </p:txBody>
      </p:sp>
      <p:sp>
        <p:nvSpPr>
          <p:cNvPr id="1101830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648200" y="2286000"/>
            <a:ext cx="39624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MIPS assembly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# $s0 = a, $s1 = b, $s2 = c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add $s0, $s1, $s2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Instructions with Registers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421225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173" name="Rectangle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14400" y="12192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Too much data to fit in only 32 registers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Store more data in memory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Memory is large,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but </a:t>
            </a:r>
            <a:r>
              <a:rPr lang="en-US" sz="3200" dirty="0">
                <a:latin typeface="Times New Roman" pitchFamily="18" charset="0"/>
                <a:cs typeface="Arial" charset="0"/>
              </a:rPr>
              <a:t>slow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Commonly used variables kept in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registers</a:t>
            </a:r>
            <a:endParaRPr lang="en-US" sz="32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Operands: Memory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084042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03880" name="Object 8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55963101"/>
              </p:ext>
            </p:extLst>
          </p:nvPr>
        </p:nvGraphicFramePr>
        <p:xfrm>
          <a:off x="1761593" y="2362200"/>
          <a:ext cx="5782207" cy="306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11" name="VISIO" r:id="rId8" imgW="2164680" imgH="1145880" progId="Visio.Drawing.6">
                  <p:embed/>
                </p:oleObj>
              </mc:Choice>
              <mc:Fallback>
                <p:oleObj name="VISIO" r:id="rId8" imgW="2164680" imgH="11458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1593" y="2362200"/>
                        <a:ext cx="5782207" cy="3062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0387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0387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03877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38200" y="12192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Each 32-bit data word has a unique address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Word-Addressable Memory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19200" y="5879068"/>
            <a:ext cx="701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Note:</a:t>
            </a:r>
            <a:r>
              <a:rPr lang="en-US" dirty="0" smtClean="0"/>
              <a:t> MIPS uses byte-addressable memory, which we’ll talk about next.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38334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Chapter 6 :: Topics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914400" y="1341437"/>
            <a:ext cx="5943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Introduction</a:t>
            </a:r>
            <a:endParaRPr lang="en-US" dirty="0" smtClean="0"/>
          </a:p>
          <a:p>
            <a:r>
              <a:rPr lang="en-US" b="1" dirty="0" smtClean="0"/>
              <a:t>Assembly Language</a:t>
            </a:r>
          </a:p>
          <a:p>
            <a:r>
              <a:rPr lang="en-US" b="1" dirty="0" smtClean="0"/>
              <a:t>Machine Language</a:t>
            </a:r>
          </a:p>
          <a:p>
            <a:r>
              <a:rPr lang="en-US" b="1" dirty="0" smtClean="0"/>
              <a:t>Programming</a:t>
            </a:r>
          </a:p>
          <a:p>
            <a:r>
              <a:rPr lang="en-US" b="1" dirty="0" smtClean="0"/>
              <a:t>Addressing Modes</a:t>
            </a:r>
          </a:p>
          <a:p>
            <a:r>
              <a:rPr lang="en-US" b="1" dirty="0" smtClean="0"/>
              <a:t>Lights, Camera, Action: Compiling, Assembling, &amp; Loading</a:t>
            </a:r>
          </a:p>
          <a:p>
            <a:r>
              <a:rPr lang="en-US" b="1" dirty="0" smtClean="0"/>
              <a:t>Odds and Ends</a:t>
            </a:r>
            <a:endParaRPr lang="en-US" dirty="0" smtClean="0"/>
          </a:p>
          <a:p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1066800"/>
            <a:ext cx="1743168" cy="4754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5248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22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0592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0592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2192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Memory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read called </a:t>
            </a:r>
            <a:r>
              <a:rPr lang="en-US" sz="3200" b="1" i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load</a:t>
            </a:r>
            <a:endParaRPr lang="en-US" sz="3200" b="1" dirty="0">
              <a:solidFill>
                <a:schemeClr val="accent1"/>
              </a:solidFill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Times New Roman" pitchFamily="18" charset="0"/>
                <a:cs typeface="Arial" charset="0"/>
              </a:rPr>
              <a:t>Mnemonic:</a:t>
            </a:r>
            <a:r>
              <a:rPr lang="en-US" sz="3200" dirty="0">
                <a:latin typeface="Times New Roman" pitchFamily="18" charset="0"/>
                <a:cs typeface="Arial" charset="0"/>
              </a:rPr>
              <a:t> </a:t>
            </a:r>
            <a:r>
              <a:rPr lang="en-US" sz="3200" i="1" dirty="0">
                <a:latin typeface="Times New Roman" pitchFamily="18" charset="0"/>
                <a:cs typeface="Arial" charset="0"/>
              </a:rPr>
              <a:t>load word </a:t>
            </a:r>
            <a:r>
              <a:rPr lang="en-US" sz="3200" dirty="0">
                <a:latin typeface="Times New Roman" pitchFamily="18" charset="0"/>
                <a:cs typeface="Arial" charset="0"/>
              </a:rPr>
              <a:t>(</a:t>
            </a:r>
            <a:r>
              <a:rPr lang="en-US" sz="3200" dirty="0" err="1">
                <a:latin typeface="Courier New" pitchFamily="49" charset="0"/>
                <a:cs typeface="Arial" charset="0"/>
              </a:rPr>
              <a:t>lw</a:t>
            </a:r>
            <a:r>
              <a:rPr lang="en-US" sz="3200" dirty="0">
                <a:latin typeface="Times New Roman" pitchFamily="18" charset="0"/>
                <a:cs typeface="Arial" charset="0"/>
              </a:rPr>
              <a:t>)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b="1" dirty="0" smtClean="0">
                <a:latin typeface="Times New Roman" pitchFamily="18" charset="0"/>
                <a:cs typeface="Arial" charset="0"/>
              </a:rPr>
              <a:t>Format: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dirty="0" smtClean="0">
                <a:latin typeface="Times New Roman" pitchFamily="18" charset="0"/>
                <a:cs typeface="Arial" charset="0"/>
              </a:rPr>
              <a:t>	</a:t>
            </a:r>
            <a:r>
              <a:rPr lang="en-US" sz="2600" b="1" dirty="0" err="1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lw</a:t>
            </a:r>
            <a:r>
              <a:rPr lang="en-US" sz="2600" b="1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 $s0, 5($t1)</a:t>
            </a:r>
            <a:endParaRPr lang="en-US" sz="2600" b="1" dirty="0">
              <a:solidFill>
                <a:schemeClr val="accent1"/>
              </a:solidFill>
              <a:latin typeface="Courier New" pitchFamily="49" charset="0"/>
              <a:cs typeface="Courier New" pitchFamily="49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b="1" dirty="0" smtClean="0">
                <a:latin typeface="Times New Roman" pitchFamily="18" charset="0"/>
                <a:cs typeface="Arial" charset="0"/>
              </a:rPr>
              <a:t>Address 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calculation: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add </a:t>
            </a:r>
            <a:r>
              <a:rPr lang="en-US" sz="2600" i="1" dirty="0" smtClean="0">
                <a:latin typeface="Times New Roman" pitchFamily="18" charset="0"/>
                <a:cs typeface="Arial" charset="0"/>
              </a:rPr>
              <a:t>base </a:t>
            </a:r>
            <a:r>
              <a:rPr lang="en-US" sz="2600" i="1" dirty="0">
                <a:latin typeface="Times New Roman" pitchFamily="18" charset="0"/>
                <a:cs typeface="Arial" charset="0"/>
              </a:rPr>
              <a:t>address</a:t>
            </a:r>
            <a:r>
              <a:rPr lang="en-US" sz="2600" dirty="0">
                <a:latin typeface="Times New Roman" pitchFamily="18" charset="0"/>
                <a:cs typeface="Arial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(</a:t>
            </a:r>
            <a:r>
              <a:rPr lang="en-US" sz="2600" dirty="0" smtClean="0">
                <a:latin typeface="Courier New" pitchFamily="49" charset="0"/>
                <a:cs typeface="Arial" charset="0"/>
              </a:rPr>
              <a:t>$t1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) </a:t>
            </a:r>
            <a:r>
              <a:rPr lang="en-US" sz="2600" dirty="0">
                <a:latin typeface="Times New Roman" pitchFamily="18" charset="0"/>
                <a:cs typeface="Arial" charset="0"/>
              </a:rPr>
              <a:t>to the </a:t>
            </a:r>
            <a:r>
              <a:rPr lang="en-US" sz="2600" i="1" dirty="0">
                <a:latin typeface="Times New Roman" pitchFamily="18" charset="0"/>
                <a:cs typeface="Arial" charset="0"/>
              </a:rPr>
              <a:t>offset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(5)</a:t>
            </a:r>
            <a:endParaRPr lang="en-US" sz="2600" dirty="0">
              <a:latin typeface="Times New Roman" pitchFamily="18" charset="0"/>
              <a:cs typeface="Arial" charset="0"/>
            </a:endParaRP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address = </a:t>
            </a:r>
            <a:r>
              <a:rPr lang="en-US" sz="2600" dirty="0" smtClean="0">
                <a:latin typeface="Courier New" pitchFamily="49" charset="0"/>
                <a:cs typeface="Courier New" pitchFamily="49" charset="0"/>
              </a:rPr>
              <a:t>($t1 </a:t>
            </a:r>
            <a:r>
              <a:rPr lang="en-US" sz="2600" dirty="0">
                <a:latin typeface="Times New Roman" pitchFamily="18" charset="0"/>
                <a:cs typeface="Arial" charset="0"/>
              </a:rPr>
              <a:t>+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5)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b="1" dirty="0" smtClean="0">
                <a:latin typeface="Times New Roman" pitchFamily="18" charset="0"/>
                <a:cs typeface="Arial" charset="0"/>
              </a:rPr>
              <a:t>Result: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 smtClean="0">
                <a:latin typeface="Courier New" pitchFamily="49" charset="0"/>
                <a:cs typeface="Courier New" pitchFamily="49" charset="0"/>
              </a:rPr>
              <a:t>$s0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holds the value at address (</a:t>
            </a:r>
            <a:r>
              <a:rPr lang="en-US" sz="2600" dirty="0" smtClean="0">
                <a:latin typeface="Courier New" pitchFamily="49" charset="0"/>
                <a:cs typeface="Courier New" pitchFamily="49" charset="0"/>
              </a:rPr>
              <a:t>$t1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+ 5)</a:t>
            </a:r>
            <a:endParaRPr lang="en-US" sz="2600" dirty="0">
              <a:latin typeface="Times New Roman" pitchFamily="18" charset="0"/>
              <a:cs typeface="Arial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endParaRPr lang="en-US" sz="1500" b="1" dirty="0" smtClean="0">
              <a:latin typeface="Times New Roman" pitchFamily="18" charset="0"/>
              <a:cs typeface="Arial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2600" b="1" dirty="0" smtClean="0">
                <a:latin typeface="Times New Roman" pitchFamily="18" charset="0"/>
                <a:cs typeface="Arial" charset="0"/>
              </a:rPr>
              <a:t>     Any </a:t>
            </a:r>
            <a:r>
              <a:rPr lang="en-US" sz="2600" b="1" dirty="0">
                <a:latin typeface="Times New Roman" pitchFamily="18" charset="0"/>
                <a:cs typeface="Arial" charset="0"/>
              </a:rPr>
              <a:t>register </a:t>
            </a:r>
            <a:r>
              <a:rPr lang="en-US" sz="2600" dirty="0">
                <a:latin typeface="Times New Roman" pitchFamily="18" charset="0"/>
                <a:cs typeface="Arial" charset="0"/>
              </a:rPr>
              <a:t>may be used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as </a:t>
            </a:r>
            <a:r>
              <a:rPr lang="en-US" sz="2600" dirty="0">
                <a:latin typeface="Times New Roman" pitchFamily="18" charset="0"/>
                <a:cs typeface="Arial" charset="0"/>
              </a:rPr>
              <a:t>base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address</a:t>
            </a:r>
            <a:endParaRPr lang="en-US" sz="26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dirty="0" smtClean="0">
                <a:solidFill>
                  <a:schemeClr val="bg1"/>
                </a:solidFill>
                <a:latin typeface="+mj-lt"/>
              </a:rPr>
              <a:t>Reading Word-Addressable Memory</a:t>
            </a:r>
            <a:endParaRPr lang="en-US" sz="41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450504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05926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55143964"/>
              </p:ext>
            </p:extLst>
          </p:nvPr>
        </p:nvGraphicFramePr>
        <p:xfrm>
          <a:off x="2286000" y="4303648"/>
          <a:ext cx="4114800" cy="21781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47" name="VISIO" r:id="rId9" imgW="2164680" imgH="1145880" progId="Visio.Drawing.6">
                  <p:embed/>
                </p:oleObj>
              </mc:Choice>
              <mc:Fallback>
                <p:oleObj name="VISIO" r:id="rId9" imgW="2164680" imgH="11458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4303648"/>
                        <a:ext cx="4114800" cy="21781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05922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05924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05925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14400" y="12192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b="1" dirty="0" smtClean="0">
                <a:latin typeface="Times New Roman" pitchFamily="18" charset="0"/>
                <a:cs typeface="Arial" charset="0"/>
              </a:rPr>
              <a:t>Example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:</a:t>
            </a:r>
            <a:r>
              <a:rPr lang="en-US" sz="3200" dirty="0">
                <a:latin typeface="Times New Roman" pitchFamily="18" charset="0"/>
                <a:cs typeface="Arial" charset="0"/>
              </a:rPr>
              <a:t> read a word of data at memory address 1 into </a:t>
            </a:r>
            <a:r>
              <a:rPr lang="en-US" sz="3200" dirty="0">
                <a:latin typeface="Courier New" pitchFamily="49" charset="0"/>
                <a:cs typeface="Arial" charset="0"/>
              </a:rPr>
              <a:t>$s3</a:t>
            </a: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 smtClean="0">
                <a:latin typeface="Times New Roman" pitchFamily="18" charset="0"/>
                <a:cs typeface="Arial" charset="0"/>
              </a:rPr>
              <a:t>address </a:t>
            </a:r>
            <a:r>
              <a:rPr lang="en-US" sz="2600" dirty="0">
                <a:latin typeface="Times New Roman" pitchFamily="18" charset="0"/>
                <a:cs typeface="Arial" charset="0"/>
              </a:rPr>
              <a:t>= (</a:t>
            </a:r>
            <a:r>
              <a:rPr lang="en-US" sz="2600" dirty="0">
                <a:latin typeface="Courier New" pitchFamily="49" charset="0"/>
                <a:cs typeface="Courier New" pitchFamily="49" charset="0"/>
              </a:rPr>
              <a:t>$0 </a:t>
            </a:r>
            <a:r>
              <a:rPr lang="en-US" sz="2600" dirty="0">
                <a:latin typeface="Times New Roman" pitchFamily="18" charset="0"/>
                <a:cs typeface="Arial" charset="0"/>
              </a:rPr>
              <a:t>+ 1) =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1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3200" dirty="0" smtClean="0">
                <a:latin typeface="Courier New" pitchFamily="49" charset="0"/>
                <a:cs typeface="Arial" charset="0"/>
              </a:rPr>
              <a:t>$s3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 = </a:t>
            </a:r>
            <a:r>
              <a:rPr lang="en-US" sz="3200" dirty="0">
                <a:latin typeface="Times New Roman" pitchFamily="18" charset="0"/>
                <a:cs typeface="Arial" charset="0"/>
              </a:rPr>
              <a:t>0xF2F1AC07 after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load</a:t>
            </a:r>
            <a:endParaRPr lang="en-US" sz="32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1105928" name="Rectangle 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676400" y="3429000"/>
            <a:ext cx="76200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Assembly code</a:t>
            </a:r>
            <a:endParaRPr lang="en-US" sz="1800" b="1" dirty="0">
              <a:solidFill>
                <a:schemeClr val="accent1"/>
              </a:solidFill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 err="1">
                <a:latin typeface="Courier New" pitchFamily="49" charset="0"/>
                <a:cs typeface="Arial" charset="0"/>
              </a:rPr>
              <a:t>lw</a:t>
            </a:r>
            <a:r>
              <a:rPr lang="en-US" sz="1800" dirty="0">
                <a:latin typeface="Courier New" pitchFamily="49" charset="0"/>
                <a:cs typeface="Arial" charset="0"/>
              </a:rPr>
              <a:t> $s3, 1($0)  # read memory word 1 into $s3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dirty="0" smtClean="0">
                <a:solidFill>
                  <a:schemeClr val="bg1"/>
                </a:solidFill>
                <a:latin typeface="+mj-lt"/>
              </a:rPr>
              <a:t>Reading Word-Addressable Memory</a:t>
            </a:r>
            <a:endParaRPr lang="en-US" sz="41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800343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97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0797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07973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38200" y="12192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Memory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write </a:t>
            </a:r>
            <a:r>
              <a:rPr lang="en-US" sz="3200" dirty="0">
                <a:latin typeface="Times New Roman" pitchFamily="18" charset="0"/>
                <a:cs typeface="Arial" charset="0"/>
              </a:rPr>
              <a:t>are called </a:t>
            </a:r>
            <a:r>
              <a:rPr lang="en-US" sz="3200" b="1" i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store</a:t>
            </a:r>
            <a:endParaRPr lang="en-US" sz="3200" b="1" dirty="0">
              <a:solidFill>
                <a:schemeClr val="accent1"/>
              </a:solidFill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Times New Roman" pitchFamily="18" charset="0"/>
                <a:cs typeface="Arial" charset="0"/>
              </a:rPr>
              <a:t>Mnemonic:</a:t>
            </a:r>
            <a:r>
              <a:rPr lang="en-US" sz="3200" dirty="0">
                <a:latin typeface="Times New Roman" pitchFamily="18" charset="0"/>
                <a:cs typeface="Arial" charset="0"/>
              </a:rPr>
              <a:t> </a:t>
            </a:r>
            <a:r>
              <a:rPr lang="en-US" sz="3200" i="1" dirty="0">
                <a:latin typeface="Times New Roman" pitchFamily="18" charset="0"/>
                <a:cs typeface="Arial" charset="0"/>
              </a:rPr>
              <a:t>store word</a:t>
            </a:r>
            <a:r>
              <a:rPr lang="en-US" sz="3200" dirty="0">
                <a:latin typeface="Times New Roman" pitchFamily="18" charset="0"/>
                <a:cs typeface="Arial" charset="0"/>
              </a:rPr>
              <a:t> (</a:t>
            </a:r>
            <a:r>
              <a:rPr lang="en-US" sz="3200" dirty="0" err="1">
                <a:latin typeface="Courier New" pitchFamily="49" charset="0"/>
                <a:cs typeface="Arial" charset="0"/>
              </a:rPr>
              <a:t>sw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)</a:t>
            </a:r>
            <a:endParaRPr lang="en-US" sz="32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dirty="0" smtClean="0">
                <a:solidFill>
                  <a:schemeClr val="bg1"/>
                </a:solidFill>
                <a:latin typeface="+mj-lt"/>
              </a:rPr>
              <a:t>Writing Word-Addressable Memory</a:t>
            </a:r>
            <a:endParaRPr lang="en-US" sz="41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423892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07974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821831792"/>
              </p:ext>
            </p:extLst>
          </p:nvPr>
        </p:nvGraphicFramePr>
        <p:xfrm>
          <a:off x="2133600" y="4572000"/>
          <a:ext cx="3733800" cy="1976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570" name="VISIO" r:id="rId9" imgW="2164680" imgH="1145880" progId="Visio.Drawing.6">
                  <p:embed/>
                </p:oleObj>
              </mc:Choice>
              <mc:Fallback>
                <p:oleObj name="VISIO" r:id="rId9" imgW="2164680" imgH="11458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4572000"/>
                        <a:ext cx="3733800" cy="1976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07970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07972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07973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09600" y="12192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b="1" dirty="0" smtClean="0">
                <a:latin typeface="Times New Roman" pitchFamily="18" charset="0"/>
                <a:cs typeface="Arial" charset="0"/>
              </a:rPr>
              <a:t>Example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: </a:t>
            </a:r>
            <a:r>
              <a:rPr lang="en-US" sz="3200" dirty="0">
                <a:latin typeface="Times New Roman" pitchFamily="18" charset="0"/>
                <a:cs typeface="Arial" charset="0"/>
              </a:rPr>
              <a:t>Write (store) the value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in </a:t>
            </a:r>
            <a:r>
              <a:rPr lang="en-US" sz="3200" dirty="0">
                <a:latin typeface="Courier New" pitchFamily="49" charset="0"/>
                <a:cs typeface="Arial" charset="0"/>
              </a:rPr>
              <a:t>$t4</a:t>
            </a:r>
            <a:r>
              <a:rPr lang="en-US" sz="3200" dirty="0">
                <a:latin typeface="Times New Roman" pitchFamily="18" charset="0"/>
                <a:cs typeface="Arial" charset="0"/>
              </a:rPr>
              <a:t> into memory address 7 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 smtClean="0">
                <a:latin typeface="Times New Roman" pitchFamily="18" charset="0"/>
                <a:cs typeface="Arial" charset="0"/>
              </a:rPr>
              <a:t>add </a:t>
            </a:r>
            <a:r>
              <a:rPr lang="en-US" sz="2600" dirty="0">
                <a:latin typeface="Times New Roman" pitchFamily="18" charset="0"/>
                <a:cs typeface="Arial" charset="0"/>
              </a:rPr>
              <a:t>the base address (</a:t>
            </a:r>
            <a:r>
              <a:rPr lang="en-US" sz="2600" dirty="0">
                <a:latin typeface="Courier New" pitchFamily="49" charset="0"/>
                <a:cs typeface="Arial" charset="0"/>
              </a:rPr>
              <a:t>$0</a:t>
            </a:r>
            <a:r>
              <a:rPr lang="en-US" sz="2600" dirty="0">
                <a:latin typeface="Times New Roman" pitchFamily="18" charset="0"/>
                <a:cs typeface="Arial" charset="0"/>
              </a:rPr>
              <a:t>) to the offset (0x7) 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address: ($0 + 0x7) =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7</a:t>
            </a:r>
          </a:p>
          <a:p>
            <a:pPr lvl="1">
              <a:lnSpc>
                <a:spcPct val="90000"/>
              </a:lnSpc>
              <a:spcBef>
                <a:spcPct val="20000"/>
              </a:spcBef>
            </a:pPr>
            <a:endParaRPr lang="en-US" sz="1000" dirty="0" smtClean="0">
              <a:latin typeface="Times New Roman" pitchFamily="18" charset="0"/>
              <a:cs typeface="Arial" charset="0"/>
            </a:endParaRPr>
          </a:p>
          <a:p>
            <a:pPr lvl="1">
              <a:lnSpc>
                <a:spcPct val="90000"/>
              </a:lnSpc>
              <a:spcBef>
                <a:spcPct val="20000"/>
              </a:spcBef>
            </a:pPr>
            <a:r>
              <a:rPr lang="en-US" sz="2400" dirty="0" smtClean="0">
                <a:latin typeface="Times New Roman" pitchFamily="18" charset="0"/>
                <a:cs typeface="Arial" charset="0"/>
              </a:rPr>
              <a:t>Offset </a:t>
            </a:r>
            <a:r>
              <a:rPr lang="en-US" sz="2400" dirty="0">
                <a:latin typeface="Times New Roman" pitchFamily="18" charset="0"/>
                <a:cs typeface="Arial" charset="0"/>
              </a:rPr>
              <a:t>can be written in decimal (default) or hexadecimal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endParaRPr lang="en-US" sz="2600" dirty="0" smtClean="0">
              <a:latin typeface="Times New Roman" pitchFamily="18" charset="0"/>
              <a:cs typeface="Arial" charset="0"/>
            </a:endParaRPr>
          </a:p>
        </p:txBody>
      </p:sp>
      <p:sp>
        <p:nvSpPr>
          <p:cNvPr id="1107975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209800" y="3733800"/>
            <a:ext cx="76200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Assembly code</a:t>
            </a:r>
            <a:endParaRPr lang="en-US" sz="1800" dirty="0">
              <a:solidFill>
                <a:schemeClr val="accent1"/>
              </a:solidFill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 err="1">
                <a:latin typeface="Courier New" pitchFamily="49" charset="0"/>
                <a:cs typeface="Arial" charset="0"/>
              </a:rPr>
              <a:t>sw</a:t>
            </a:r>
            <a:r>
              <a:rPr lang="en-US" sz="1800" dirty="0">
                <a:latin typeface="Courier New" pitchFamily="49" charset="0"/>
                <a:cs typeface="Arial" charset="0"/>
              </a:rPr>
              <a:t> $t4, 0x7($0)  # write the value in $t4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             # to memory word 7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dirty="0" smtClean="0">
                <a:solidFill>
                  <a:schemeClr val="bg1"/>
                </a:solidFill>
                <a:latin typeface="+mj-lt"/>
              </a:rPr>
              <a:t>Writing Word-Addressable Memory</a:t>
            </a:r>
            <a:endParaRPr lang="en-US" sz="41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750136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08999" name="Object 7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16540661"/>
              </p:ext>
            </p:extLst>
          </p:nvPr>
        </p:nvGraphicFramePr>
        <p:xfrm>
          <a:off x="2133600" y="3200400"/>
          <a:ext cx="4955254" cy="312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83" name="VISIO" r:id="rId8" imgW="2178720" imgH="1373760" progId="Visio.Drawing.6">
                  <p:embed/>
                </p:oleObj>
              </mc:Choice>
              <mc:Fallback>
                <p:oleObj name="VISIO" r:id="rId8" imgW="2178720" imgH="13737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3200400"/>
                        <a:ext cx="4955254" cy="312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0899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0899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08997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09600" y="12192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Times New Roman" pitchFamily="18" charset="0"/>
                <a:cs typeface="Arial" charset="0"/>
              </a:rPr>
              <a:t>Each data byte has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unique </a:t>
            </a:r>
            <a:r>
              <a:rPr lang="en-US" sz="2400" dirty="0">
                <a:latin typeface="Times New Roman" pitchFamily="18" charset="0"/>
                <a:cs typeface="Arial" charset="0"/>
              </a:rPr>
              <a:t>address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Times New Roman" pitchFamily="18" charset="0"/>
                <a:cs typeface="Arial" charset="0"/>
              </a:rPr>
              <a:t>Load/store words or single bytes: load byte (</a:t>
            </a:r>
            <a:r>
              <a:rPr lang="en-US" sz="2400" dirty="0" err="1">
                <a:latin typeface="Courier New" pitchFamily="49" charset="0"/>
                <a:cs typeface="Arial" charset="0"/>
              </a:rPr>
              <a:t>lb</a:t>
            </a:r>
            <a:r>
              <a:rPr lang="en-US" sz="2400" dirty="0">
                <a:latin typeface="Times New Roman" pitchFamily="18" charset="0"/>
                <a:cs typeface="Arial" charset="0"/>
              </a:rPr>
              <a:t>) and store byte (</a:t>
            </a:r>
            <a:r>
              <a:rPr lang="en-US" sz="2400" dirty="0" err="1">
                <a:latin typeface="Courier New" pitchFamily="49" charset="0"/>
                <a:cs typeface="Arial" charset="0"/>
              </a:rPr>
              <a:t>sb</a:t>
            </a:r>
            <a:r>
              <a:rPr lang="en-US" sz="2400" dirty="0">
                <a:latin typeface="Times New Roman" pitchFamily="18" charset="0"/>
                <a:cs typeface="Arial" charset="0"/>
              </a:rPr>
              <a:t>) 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 smtClean="0">
                <a:latin typeface="Times New Roman" pitchFamily="18" charset="0"/>
                <a:cs typeface="Arial" charset="0"/>
              </a:rPr>
              <a:t>32-bit word = </a:t>
            </a:r>
            <a:r>
              <a:rPr lang="en-US" sz="2400" dirty="0">
                <a:latin typeface="Times New Roman" pitchFamily="18" charset="0"/>
                <a:cs typeface="Arial" charset="0"/>
              </a:rPr>
              <a:t>4 bytes, so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word </a:t>
            </a:r>
            <a:r>
              <a:rPr lang="en-US" sz="2400" dirty="0">
                <a:latin typeface="Times New Roman" pitchFamily="18" charset="0"/>
                <a:cs typeface="Arial" charset="0"/>
              </a:rPr>
              <a:t>address increments by 4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Byte-Addressable Memory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97992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01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1002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1002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38200" y="12192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The address of a memory word must now be multiplied by 4.  For example,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the address of memory word 2 is 2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× </a:t>
            </a:r>
            <a:r>
              <a:rPr lang="en-US" sz="2600" dirty="0">
                <a:latin typeface="Times New Roman" pitchFamily="18" charset="0"/>
                <a:cs typeface="Arial" charset="0"/>
              </a:rPr>
              <a:t>4 = 8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the address of memory word 10 is 10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× 4 = 40  (0x28)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MIPS </a:t>
            </a:r>
            <a:r>
              <a:rPr lang="en-US" sz="32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is byte-addressed, not word-addressed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smtClean="0">
                <a:solidFill>
                  <a:schemeClr val="bg1"/>
                </a:solidFill>
                <a:latin typeface="+mj-lt"/>
              </a:rPr>
              <a:t>Reading Byte-Addressable Memory</a:t>
            </a:r>
            <a:endParaRPr lang="en-US" sz="42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999104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0025" name="Object 9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793324073"/>
              </p:ext>
            </p:extLst>
          </p:nvPr>
        </p:nvGraphicFramePr>
        <p:xfrm>
          <a:off x="2590800" y="4114800"/>
          <a:ext cx="3832225" cy="2416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595" name="VISIO" r:id="rId9" imgW="2178720" imgH="1373760" progId="Visio.Drawing.6">
                  <p:embed/>
                </p:oleObj>
              </mc:Choice>
              <mc:Fallback>
                <p:oleObj name="VISIO" r:id="rId9" imgW="2178720" imgH="13737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4114800"/>
                        <a:ext cx="3832225" cy="2416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10018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10020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10021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09600" y="12192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b="1" dirty="0" smtClean="0">
                <a:latin typeface="Times New Roman" pitchFamily="18" charset="0"/>
                <a:cs typeface="Arial" charset="0"/>
              </a:rPr>
              <a:t>Example: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Load </a:t>
            </a:r>
            <a:r>
              <a:rPr lang="en-US" sz="3200" dirty="0">
                <a:latin typeface="Times New Roman" pitchFamily="18" charset="0"/>
                <a:cs typeface="Arial" charset="0"/>
              </a:rPr>
              <a:t>a word of data at memory address 4 into </a:t>
            </a:r>
            <a:r>
              <a:rPr lang="en-US" sz="3200" dirty="0">
                <a:latin typeface="Courier New" pitchFamily="49" charset="0"/>
                <a:cs typeface="Arial" charset="0"/>
              </a:rPr>
              <a:t>$s3</a:t>
            </a:r>
            <a:r>
              <a:rPr lang="en-US" sz="3200" dirty="0">
                <a:latin typeface="Times New Roman" pitchFamily="18" charset="0"/>
                <a:cs typeface="Arial" charset="0"/>
              </a:rPr>
              <a:t>.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Courier New" pitchFamily="49" charset="0"/>
                <a:cs typeface="Arial" charset="0"/>
              </a:rPr>
              <a:t>$s3</a:t>
            </a:r>
            <a:r>
              <a:rPr lang="en-US" sz="3200" dirty="0">
                <a:latin typeface="Times New Roman" pitchFamily="18" charset="0"/>
                <a:cs typeface="Arial" charset="0"/>
              </a:rPr>
              <a:t> holds the value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0xF2F1AC07 after load</a:t>
            </a:r>
            <a:endParaRPr lang="en-US" sz="32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1110023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133600" y="3276600"/>
            <a:ext cx="76200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MIPS assembly code</a:t>
            </a:r>
            <a:endParaRPr lang="en-US" sz="1800" dirty="0">
              <a:solidFill>
                <a:schemeClr val="accent1"/>
              </a:solidFill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 err="1">
                <a:latin typeface="Courier New" pitchFamily="49" charset="0"/>
                <a:cs typeface="Arial" charset="0"/>
              </a:rPr>
              <a:t>lw</a:t>
            </a:r>
            <a:r>
              <a:rPr lang="en-US" sz="1800" dirty="0">
                <a:latin typeface="Courier New" pitchFamily="49" charset="0"/>
                <a:cs typeface="Arial" charset="0"/>
              </a:rPr>
              <a:t> $s3, 4($0)  # read word at address 4 into $s3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smtClean="0">
                <a:solidFill>
                  <a:schemeClr val="bg1"/>
                </a:solidFill>
                <a:latin typeface="+mj-lt"/>
              </a:rPr>
              <a:t>Reading Byte-Addressable Memory</a:t>
            </a:r>
            <a:endParaRPr lang="en-US" sz="42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774827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2071" name="Object 7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75430973"/>
              </p:ext>
            </p:extLst>
          </p:nvPr>
        </p:nvGraphicFramePr>
        <p:xfrm>
          <a:off x="2644775" y="3886200"/>
          <a:ext cx="3832225" cy="2416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31" name="VISIO" r:id="rId9" imgW="2178720" imgH="1373760" progId="Visio.Drawing.6">
                  <p:embed/>
                </p:oleObj>
              </mc:Choice>
              <mc:Fallback>
                <p:oleObj name="VISIO" r:id="rId9" imgW="2178720" imgH="13737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4775" y="3886200"/>
                        <a:ext cx="3832225" cy="2416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12066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12068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12069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14400" y="12192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Times New Roman" pitchFamily="18" charset="0"/>
                <a:cs typeface="Arial" charset="0"/>
              </a:rPr>
              <a:t>Example:</a:t>
            </a:r>
            <a:r>
              <a:rPr lang="en-US" sz="3200" dirty="0">
                <a:latin typeface="Times New Roman" pitchFamily="18" charset="0"/>
                <a:cs typeface="Arial" charset="0"/>
              </a:rPr>
              <a:t> stores the value held in </a:t>
            </a:r>
            <a:r>
              <a:rPr lang="en-US" sz="3200" dirty="0">
                <a:latin typeface="Courier New" pitchFamily="49" charset="0"/>
                <a:cs typeface="Arial" charset="0"/>
              </a:rPr>
              <a:t>$t7</a:t>
            </a:r>
            <a:r>
              <a:rPr lang="en-US" sz="3200" dirty="0">
                <a:latin typeface="Times New Roman" pitchFamily="18" charset="0"/>
                <a:cs typeface="Arial" charset="0"/>
              </a:rPr>
              <a:t> into memory address 0x2C (44)</a:t>
            </a:r>
          </a:p>
        </p:txBody>
      </p:sp>
      <p:sp>
        <p:nvSpPr>
          <p:cNvPr id="1112070" name="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057400" y="2971800"/>
            <a:ext cx="76200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MIPS assembly code</a:t>
            </a:r>
            <a:endParaRPr lang="en-US" sz="1800" dirty="0">
              <a:solidFill>
                <a:schemeClr val="accent1"/>
              </a:solidFill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 err="1">
                <a:latin typeface="Courier New" pitchFamily="49" charset="0"/>
                <a:cs typeface="Arial" charset="0"/>
              </a:rPr>
              <a:t>sw</a:t>
            </a:r>
            <a:r>
              <a:rPr lang="en-US" sz="1800" dirty="0">
                <a:latin typeface="Courier New" pitchFamily="49" charset="0"/>
                <a:cs typeface="Arial" charset="0"/>
              </a:rPr>
              <a:t> $t7, 44($0)  # write $t7 into address 44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smtClean="0">
                <a:solidFill>
                  <a:schemeClr val="bg1"/>
                </a:solidFill>
                <a:latin typeface="+mj-lt"/>
              </a:rPr>
              <a:t>Writing Byte-Addressable Memory</a:t>
            </a:r>
            <a:endParaRPr lang="en-US" sz="42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734331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4119" name="Object 7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48349517"/>
              </p:ext>
            </p:extLst>
          </p:nvPr>
        </p:nvGraphicFramePr>
        <p:xfrm>
          <a:off x="2065337" y="3509963"/>
          <a:ext cx="4487863" cy="304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55" name="VISIO" r:id="rId7" imgW="1628640" imgH="1104840" progId="Visio.Drawing.6">
                  <p:embed/>
                </p:oleObj>
              </mc:Choice>
              <mc:Fallback>
                <p:oleObj name="VISIO" r:id="rId7" imgW="1628640" imgH="11048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5337" y="3509963"/>
                        <a:ext cx="4487863" cy="304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1411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1411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90600" y="12192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Times New Roman" pitchFamily="18" charset="0"/>
                <a:cs typeface="Arial" charset="0"/>
              </a:rPr>
              <a:t>How to number bytes within a word?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Little-endian</a:t>
            </a:r>
            <a:r>
              <a:rPr lang="en-US" sz="24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:</a:t>
            </a:r>
            <a:r>
              <a:rPr lang="en-US" sz="2400" dirty="0">
                <a:latin typeface="Times New Roman" pitchFamily="18" charset="0"/>
                <a:cs typeface="Arial" charset="0"/>
              </a:rPr>
              <a:t> byte numbers start at the little (least significant) end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Big-endian:</a:t>
            </a:r>
            <a:r>
              <a:rPr lang="en-US" sz="2400" dirty="0">
                <a:latin typeface="Times New Roman" pitchFamily="18" charset="0"/>
                <a:cs typeface="Arial" charset="0"/>
              </a:rPr>
              <a:t> byte numbers start at the big (most significant)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end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b="1" dirty="0">
                <a:latin typeface="Times New Roman" pitchFamily="18" charset="0"/>
                <a:cs typeface="Arial" charset="0"/>
              </a:rPr>
              <a:t>Word address</a:t>
            </a:r>
            <a:r>
              <a:rPr lang="en-US" sz="2400" dirty="0">
                <a:latin typeface="Times New Roman" pitchFamily="18" charset="0"/>
                <a:cs typeface="Arial" charset="0"/>
              </a:rPr>
              <a:t> is the 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same</a:t>
            </a:r>
            <a:r>
              <a:rPr lang="en-US" sz="2400" dirty="0">
                <a:latin typeface="Times New Roman" pitchFamily="18" charset="0"/>
                <a:cs typeface="Arial" charset="0"/>
              </a:rPr>
              <a:t> for big- or little-endian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endParaRPr lang="en-US" sz="24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smtClean="0">
                <a:solidFill>
                  <a:schemeClr val="bg1"/>
                </a:solidFill>
                <a:latin typeface="+mj-lt"/>
              </a:rPr>
              <a:t>Big-Endian &amp; Little-Endian Memory</a:t>
            </a:r>
            <a:endParaRPr lang="en-US" sz="42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16145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5142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792843731"/>
              </p:ext>
            </p:extLst>
          </p:nvPr>
        </p:nvGraphicFramePr>
        <p:xfrm>
          <a:off x="2133600" y="3429000"/>
          <a:ext cx="4487863" cy="304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79" name="VISIO" r:id="rId6" imgW="1628640" imgH="1104840" progId="Visio.Drawing.6">
                  <p:embed/>
                </p:oleObj>
              </mc:Choice>
              <mc:Fallback>
                <p:oleObj name="VISIO" r:id="rId6" imgW="1628640" imgH="11048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3429000"/>
                        <a:ext cx="4487863" cy="304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1514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38200" y="12192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 smtClean="0">
                <a:latin typeface="Times New Roman" pitchFamily="18" charset="0"/>
                <a:cs typeface="Arial" charset="0"/>
              </a:rPr>
              <a:t>Jonathan </a:t>
            </a:r>
            <a:r>
              <a:rPr lang="en-US" sz="2400" dirty="0">
                <a:latin typeface="Times New Roman" pitchFamily="18" charset="0"/>
                <a:cs typeface="Arial" charset="0"/>
              </a:rPr>
              <a:t>Swift’s </a:t>
            </a:r>
            <a:r>
              <a:rPr lang="en-US" sz="2400" i="1" dirty="0">
                <a:latin typeface="Times New Roman" pitchFamily="18" charset="0"/>
                <a:cs typeface="Arial" charset="0"/>
              </a:rPr>
              <a:t>Gulliver’s </a:t>
            </a:r>
            <a:r>
              <a:rPr lang="en-US" sz="2400" i="1" dirty="0" smtClean="0">
                <a:latin typeface="Times New Roman" pitchFamily="18" charset="0"/>
                <a:cs typeface="Arial" charset="0"/>
              </a:rPr>
              <a:t>Travels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: </a:t>
            </a:r>
            <a:r>
              <a:rPr lang="en-US" sz="2400" dirty="0">
                <a:latin typeface="Times New Roman" pitchFamily="18" charset="0"/>
                <a:cs typeface="Arial" charset="0"/>
              </a:rPr>
              <a:t>the Little-</a:t>
            </a:r>
            <a:r>
              <a:rPr lang="en-US" sz="2400" dirty="0" err="1">
                <a:latin typeface="Times New Roman" pitchFamily="18" charset="0"/>
                <a:cs typeface="Arial" charset="0"/>
              </a:rPr>
              <a:t>Endians</a:t>
            </a:r>
            <a:r>
              <a:rPr lang="en-US" sz="2400" dirty="0">
                <a:latin typeface="Times New Roman" pitchFamily="18" charset="0"/>
                <a:cs typeface="Arial" charset="0"/>
              </a:rPr>
              <a:t> broke their eggs on the little end of the egg and the Big-</a:t>
            </a:r>
            <a:r>
              <a:rPr lang="en-US" sz="2400" dirty="0" err="1">
                <a:latin typeface="Times New Roman" pitchFamily="18" charset="0"/>
                <a:cs typeface="Arial" charset="0"/>
              </a:rPr>
              <a:t>Endians</a:t>
            </a:r>
            <a:r>
              <a:rPr lang="en-US" sz="2400" dirty="0">
                <a:latin typeface="Times New Roman" pitchFamily="18" charset="0"/>
                <a:cs typeface="Arial" charset="0"/>
              </a:rPr>
              <a:t> broke their eggs on the big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end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 smtClean="0">
                <a:latin typeface="Times New Roman" pitchFamily="18" charset="0"/>
                <a:cs typeface="Arial" charset="0"/>
              </a:rPr>
              <a:t>It doesn’t </a:t>
            </a:r>
            <a:r>
              <a:rPr lang="en-US" sz="2400" dirty="0">
                <a:latin typeface="Times New Roman" pitchFamily="18" charset="0"/>
                <a:cs typeface="Arial" charset="0"/>
              </a:rPr>
              <a:t>really matter which addressing type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used </a:t>
            </a:r>
            <a:r>
              <a:rPr lang="en-US" sz="2400" dirty="0">
                <a:latin typeface="Times New Roman" pitchFamily="18" charset="0"/>
                <a:cs typeface="Arial" charset="0"/>
              </a:rPr>
              <a:t>– except when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the two </a:t>
            </a:r>
            <a:r>
              <a:rPr lang="en-US" sz="2400" dirty="0">
                <a:latin typeface="Times New Roman" pitchFamily="18" charset="0"/>
                <a:cs typeface="Arial" charset="0"/>
              </a:rPr>
              <a:t>systems need to share data!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smtClean="0">
                <a:solidFill>
                  <a:schemeClr val="bg1"/>
                </a:solidFill>
                <a:latin typeface="+mj-lt"/>
              </a:rPr>
              <a:t>Big-Endian &amp; Little-Endian Memory</a:t>
            </a:r>
            <a:endParaRPr lang="en-US" sz="42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471901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63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14400" y="1295400"/>
            <a:ext cx="4800600" cy="49530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Jumping up a few levels of </a:t>
            </a:r>
            <a:r>
              <a:rPr lang="en-US" dirty="0" smtClean="0"/>
              <a:t>abstraction</a:t>
            </a:r>
            <a:endParaRPr lang="en-US" dirty="0"/>
          </a:p>
          <a:p>
            <a:pPr>
              <a:lnSpc>
                <a:spcPct val="90000"/>
              </a:lnSpc>
            </a:pPr>
            <a:r>
              <a:rPr lang="en-US" b="1" dirty="0">
                <a:solidFill>
                  <a:schemeClr val="accent1"/>
                </a:solidFill>
              </a:rPr>
              <a:t>Architecture: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 smtClean="0"/>
              <a:t>programmer’s </a:t>
            </a:r>
            <a:r>
              <a:rPr lang="en-US" dirty="0"/>
              <a:t>view of </a:t>
            </a:r>
            <a:r>
              <a:rPr lang="en-US" dirty="0" smtClean="0"/>
              <a:t>computer</a:t>
            </a:r>
            <a:endParaRPr lang="en-US" dirty="0"/>
          </a:p>
          <a:p>
            <a:pPr lvl="1">
              <a:lnSpc>
                <a:spcPct val="90000"/>
              </a:lnSpc>
            </a:pPr>
            <a:r>
              <a:rPr lang="en-US" sz="2600" dirty="0"/>
              <a:t>Defined by instructions </a:t>
            </a:r>
            <a:r>
              <a:rPr lang="en-US" sz="2600" dirty="0" smtClean="0"/>
              <a:t>&amp; </a:t>
            </a:r>
            <a:r>
              <a:rPr lang="en-US" sz="2600" dirty="0"/>
              <a:t>operand locations</a:t>
            </a:r>
          </a:p>
          <a:p>
            <a:pPr>
              <a:lnSpc>
                <a:spcPct val="90000"/>
              </a:lnSpc>
            </a:pPr>
            <a:r>
              <a:rPr lang="en-US" b="1" dirty="0">
                <a:solidFill>
                  <a:schemeClr val="accent1"/>
                </a:solidFill>
              </a:rPr>
              <a:t>Microarchitecture:</a:t>
            </a:r>
            <a:r>
              <a:rPr lang="en-US" dirty="0"/>
              <a:t> how to implement an architecture in hardware (covered in Chapter 7)</a:t>
            </a:r>
          </a:p>
        </p:txBody>
      </p:sp>
      <p:graphicFrame>
        <p:nvGraphicFramePr>
          <p:cNvPr id="757766" name="Object 6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</p:nvPr>
        </p:nvGraphicFramePr>
        <p:xfrm>
          <a:off x="6921500" y="1219200"/>
          <a:ext cx="2222500" cy="495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86" name="VISIO" r:id="rId6" imgW="1866600" imgH="4161600" progId="Visio.Drawing.6">
                  <p:embed/>
                </p:oleObj>
              </mc:Choice>
              <mc:Fallback>
                <p:oleObj name="VISIO" r:id="rId6" imgW="1866600" imgH="41616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1500" y="1219200"/>
                        <a:ext cx="2222500" cy="4953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Introduction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58745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62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1616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1616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2192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Times New Roman" pitchFamily="18" charset="0"/>
                <a:cs typeface="Arial" charset="0"/>
              </a:rPr>
              <a:t>Suppose </a:t>
            </a:r>
            <a:r>
              <a:rPr lang="en-US" sz="2400" dirty="0">
                <a:latin typeface="Courier New" pitchFamily="49" charset="0"/>
                <a:cs typeface="Arial" charset="0"/>
              </a:rPr>
              <a:t>$t0</a:t>
            </a:r>
            <a:r>
              <a:rPr lang="en-US" sz="2400" dirty="0">
                <a:latin typeface="Times New Roman" pitchFamily="18" charset="0"/>
                <a:cs typeface="Arial" charset="0"/>
              </a:rPr>
              <a:t> initially contains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0x23456789</a:t>
            </a:r>
          </a:p>
          <a:p>
            <a:pPr marL="457200" indent="-457200">
              <a:spcBef>
                <a:spcPct val="20000"/>
              </a:spcBef>
              <a:buFontTx/>
              <a:buChar char="•"/>
            </a:pPr>
            <a:r>
              <a:rPr lang="en-US" sz="2400" dirty="0" smtClean="0">
                <a:latin typeface="Times New Roman" pitchFamily="18" charset="0"/>
                <a:cs typeface="Arial" charset="0"/>
              </a:rPr>
              <a:t>After following code runs </a:t>
            </a:r>
            <a:r>
              <a:rPr lang="en-US" sz="2400" dirty="0">
                <a:latin typeface="Times New Roman" pitchFamily="18" charset="0"/>
                <a:cs typeface="Arial" charset="0"/>
              </a:rPr>
              <a:t>on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big-endian </a:t>
            </a:r>
            <a:r>
              <a:rPr lang="en-US" sz="2400" dirty="0">
                <a:latin typeface="Times New Roman" pitchFamily="18" charset="0"/>
                <a:cs typeface="Arial" charset="0"/>
              </a:rPr>
              <a:t>system, what value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is </a:t>
            </a:r>
            <a:r>
              <a:rPr lang="en-US" sz="2400" dirty="0" smtClean="0">
                <a:latin typeface="Courier New" pitchFamily="49" charset="0"/>
                <a:cs typeface="Arial" charset="0"/>
              </a:rPr>
              <a:t>$s0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? </a:t>
            </a:r>
          </a:p>
          <a:p>
            <a:pPr marL="457200" indent="-457200">
              <a:spcBef>
                <a:spcPct val="20000"/>
              </a:spcBef>
              <a:buFontTx/>
              <a:buChar char="•"/>
            </a:pPr>
            <a:r>
              <a:rPr lang="en-US" sz="2400" dirty="0" smtClean="0">
                <a:latin typeface="Times New Roman" pitchFamily="18" charset="0"/>
                <a:cs typeface="Arial" charset="0"/>
              </a:rPr>
              <a:t>In </a:t>
            </a:r>
            <a:r>
              <a:rPr lang="en-US" sz="2400" dirty="0">
                <a:latin typeface="Times New Roman" pitchFamily="18" charset="0"/>
                <a:cs typeface="Arial" charset="0"/>
              </a:rPr>
              <a:t>a little-endian system?</a:t>
            </a:r>
          </a:p>
          <a:p>
            <a:pPr marL="457200" indent="-457200">
              <a:spcBef>
                <a:spcPct val="20000"/>
              </a:spcBef>
            </a:pPr>
            <a:r>
              <a:rPr lang="en-US" sz="2400" dirty="0">
                <a:latin typeface="Courier New" pitchFamily="49" charset="0"/>
                <a:cs typeface="Arial" charset="0"/>
              </a:rPr>
              <a:t>		</a:t>
            </a:r>
            <a:r>
              <a:rPr lang="en-US" sz="2400" dirty="0" err="1">
                <a:latin typeface="Courier New" pitchFamily="49" charset="0"/>
                <a:cs typeface="Arial" charset="0"/>
              </a:rPr>
              <a:t>sw</a:t>
            </a:r>
            <a:r>
              <a:rPr lang="en-US" sz="2400" dirty="0">
                <a:latin typeface="Courier New" pitchFamily="49" charset="0"/>
                <a:cs typeface="Arial" charset="0"/>
              </a:rPr>
              <a:t> $t0, 0($0)</a:t>
            </a:r>
          </a:p>
          <a:p>
            <a:pPr marL="457200" indent="-457200">
              <a:spcBef>
                <a:spcPct val="20000"/>
              </a:spcBef>
            </a:pPr>
            <a:r>
              <a:rPr lang="en-US" sz="2400" dirty="0">
                <a:latin typeface="Courier New" pitchFamily="49" charset="0"/>
                <a:cs typeface="Arial" charset="0"/>
              </a:rPr>
              <a:t>		</a:t>
            </a:r>
            <a:r>
              <a:rPr lang="en-US" sz="2400" dirty="0" err="1">
                <a:latin typeface="Courier New" pitchFamily="49" charset="0"/>
                <a:cs typeface="Arial" charset="0"/>
              </a:rPr>
              <a:t>lb</a:t>
            </a:r>
            <a:r>
              <a:rPr lang="en-US" sz="2400" dirty="0">
                <a:latin typeface="Courier New" pitchFamily="49" charset="0"/>
                <a:cs typeface="Arial" charset="0"/>
              </a:rPr>
              <a:t> $s0, 1($0)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smtClean="0">
                <a:solidFill>
                  <a:schemeClr val="bg1"/>
                </a:solidFill>
                <a:latin typeface="+mj-lt"/>
              </a:rPr>
              <a:t>Big-Endian &amp; Little-Endian Example</a:t>
            </a:r>
            <a:endParaRPr lang="en-US" sz="42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194278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6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1616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1616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400" y="12192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Times New Roman" pitchFamily="18" charset="0"/>
                <a:cs typeface="Arial" charset="0"/>
              </a:rPr>
              <a:t>Suppose </a:t>
            </a:r>
            <a:r>
              <a:rPr lang="en-US" sz="2400" dirty="0">
                <a:latin typeface="Courier New" pitchFamily="49" charset="0"/>
                <a:cs typeface="Arial" charset="0"/>
              </a:rPr>
              <a:t>$t0</a:t>
            </a:r>
            <a:r>
              <a:rPr lang="en-US" sz="2400" dirty="0">
                <a:latin typeface="Times New Roman" pitchFamily="18" charset="0"/>
                <a:cs typeface="Arial" charset="0"/>
              </a:rPr>
              <a:t> initially contains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0x23456789</a:t>
            </a:r>
          </a:p>
          <a:p>
            <a:pPr marL="457200" indent="-457200">
              <a:spcBef>
                <a:spcPct val="20000"/>
              </a:spcBef>
              <a:buFontTx/>
              <a:buChar char="•"/>
            </a:pPr>
            <a:r>
              <a:rPr lang="en-US" sz="2400" dirty="0" smtClean="0">
                <a:latin typeface="Times New Roman" pitchFamily="18" charset="0"/>
                <a:cs typeface="Arial" charset="0"/>
              </a:rPr>
              <a:t>After following code runs </a:t>
            </a:r>
            <a:r>
              <a:rPr lang="en-US" sz="2400" dirty="0">
                <a:latin typeface="Times New Roman" pitchFamily="18" charset="0"/>
                <a:cs typeface="Arial" charset="0"/>
              </a:rPr>
              <a:t>on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big-endian </a:t>
            </a:r>
            <a:r>
              <a:rPr lang="en-US" sz="2400" dirty="0">
                <a:latin typeface="Times New Roman" pitchFamily="18" charset="0"/>
                <a:cs typeface="Arial" charset="0"/>
              </a:rPr>
              <a:t>system, what value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is </a:t>
            </a:r>
            <a:r>
              <a:rPr lang="en-US" sz="2400" dirty="0" smtClean="0">
                <a:latin typeface="Courier New" pitchFamily="49" charset="0"/>
                <a:cs typeface="Arial" charset="0"/>
              </a:rPr>
              <a:t>$s0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? </a:t>
            </a:r>
          </a:p>
          <a:p>
            <a:pPr marL="457200" indent="-457200">
              <a:spcBef>
                <a:spcPct val="20000"/>
              </a:spcBef>
              <a:buFontTx/>
              <a:buChar char="•"/>
            </a:pPr>
            <a:r>
              <a:rPr lang="en-US" sz="2400" dirty="0" smtClean="0">
                <a:latin typeface="Times New Roman" pitchFamily="18" charset="0"/>
                <a:cs typeface="Arial" charset="0"/>
              </a:rPr>
              <a:t>In </a:t>
            </a:r>
            <a:r>
              <a:rPr lang="en-US" sz="2400" dirty="0">
                <a:latin typeface="Times New Roman" pitchFamily="18" charset="0"/>
                <a:cs typeface="Arial" charset="0"/>
              </a:rPr>
              <a:t>a little-endian system?</a:t>
            </a:r>
          </a:p>
          <a:p>
            <a:pPr marL="457200" indent="-457200">
              <a:spcBef>
                <a:spcPct val="20000"/>
              </a:spcBef>
            </a:pPr>
            <a:r>
              <a:rPr lang="en-US" sz="2400" dirty="0">
                <a:latin typeface="Courier New" pitchFamily="49" charset="0"/>
                <a:cs typeface="Arial" charset="0"/>
              </a:rPr>
              <a:t>		</a:t>
            </a:r>
            <a:r>
              <a:rPr lang="en-US" sz="2400" dirty="0" err="1">
                <a:latin typeface="Courier New" pitchFamily="49" charset="0"/>
                <a:cs typeface="Arial" charset="0"/>
              </a:rPr>
              <a:t>sw</a:t>
            </a:r>
            <a:r>
              <a:rPr lang="en-US" sz="2400" dirty="0">
                <a:latin typeface="Courier New" pitchFamily="49" charset="0"/>
                <a:cs typeface="Arial" charset="0"/>
              </a:rPr>
              <a:t> $t0, 0($0)</a:t>
            </a:r>
          </a:p>
          <a:p>
            <a:pPr marL="457200" indent="-457200">
              <a:spcBef>
                <a:spcPct val="20000"/>
              </a:spcBef>
            </a:pPr>
            <a:r>
              <a:rPr lang="en-US" sz="2400" dirty="0">
                <a:latin typeface="Courier New" pitchFamily="49" charset="0"/>
                <a:cs typeface="Arial" charset="0"/>
              </a:rPr>
              <a:t>		</a:t>
            </a:r>
            <a:r>
              <a:rPr lang="en-US" sz="2400" dirty="0" err="1">
                <a:latin typeface="Courier New" pitchFamily="49" charset="0"/>
                <a:cs typeface="Arial" charset="0"/>
              </a:rPr>
              <a:t>lb</a:t>
            </a:r>
            <a:r>
              <a:rPr lang="en-US" sz="2400" dirty="0">
                <a:latin typeface="Courier New" pitchFamily="49" charset="0"/>
                <a:cs typeface="Arial" charset="0"/>
              </a:rPr>
              <a:t> $s0, 1($0</a:t>
            </a:r>
            <a:r>
              <a:rPr lang="en-US" sz="2400" dirty="0" smtClean="0">
                <a:latin typeface="Courier New" pitchFamily="49" charset="0"/>
                <a:cs typeface="Arial" charset="0"/>
              </a:rPr>
              <a:t>)</a:t>
            </a:r>
          </a:p>
          <a:p>
            <a:pPr marL="457200" indent="-457200">
              <a:spcBef>
                <a:spcPct val="20000"/>
              </a:spcBef>
            </a:pPr>
            <a:endParaRPr lang="en-US" sz="1000" dirty="0">
              <a:latin typeface="Courier New" pitchFamily="49" charset="0"/>
              <a:cs typeface="Arial" charset="0"/>
            </a:endParaRPr>
          </a:p>
          <a:p>
            <a:pPr marL="457200" indent="-457200">
              <a:spcBef>
                <a:spcPct val="20000"/>
              </a:spcBef>
              <a:buFontTx/>
              <a:buChar char="•"/>
            </a:pPr>
            <a:r>
              <a:rPr lang="en-US" sz="2400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Big-endian:  </a:t>
            </a:r>
            <a:r>
              <a:rPr lang="en-US" sz="2400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  </a:t>
            </a:r>
            <a:r>
              <a:rPr lang="en-US" sz="2400" dirty="0">
                <a:latin typeface="Times New Roman" pitchFamily="18" charset="0"/>
                <a:cs typeface="Arial" charset="0"/>
              </a:rPr>
              <a:t>0x00000045</a:t>
            </a:r>
          </a:p>
          <a:p>
            <a:pPr marL="457200" indent="-457200">
              <a:spcBef>
                <a:spcPct val="20000"/>
              </a:spcBef>
              <a:buFontTx/>
              <a:buChar char="•"/>
            </a:pPr>
            <a:r>
              <a:rPr lang="en-US" sz="2400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Little-endian: </a:t>
            </a:r>
            <a:r>
              <a:rPr lang="en-US" sz="2400" dirty="0">
                <a:latin typeface="Times New Roman" pitchFamily="18" charset="0"/>
                <a:cs typeface="Arial" charset="0"/>
              </a:rPr>
              <a:t>0x00000067</a:t>
            </a:r>
          </a:p>
          <a:p>
            <a:pPr marL="457200" indent="-457200">
              <a:spcBef>
                <a:spcPct val="20000"/>
              </a:spcBef>
            </a:pPr>
            <a:endParaRPr lang="en-US" sz="2400" dirty="0">
              <a:latin typeface="Courier New" pitchFamily="49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smtClean="0">
                <a:solidFill>
                  <a:schemeClr val="bg1"/>
                </a:solidFill>
                <a:latin typeface="+mj-lt"/>
              </a:rPr>
              <a:t>Big-Endian &amp; Little-Endian Example</a:t>
            </a:r>
            <a:endParaRPr lang="en-US" sz="42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551276447"/>
              </p:ext>
            </p:extLst>
          </p:nvPr>
        </p:nvGraphicFramePr>
        <p:xfrm>
          <a:off x="838200" y="4889500"/>
          <a:ext cx="7162800" cy="166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19" name="VISIO" r:id="rId8" imgW="2543223" imgH="590773" progId="Visio.Drawing.6">
                  <p:embed/>
                </p:oleObj>
              </mc:Choice>
              <mc:Fallback>
                <p:oleObj name="VISIO" r:id="rId8" imgW="2543223" imgH="590773" progId="Visio.Drawing.6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4889500"/>
                        <a:ext cx="7162800" cy="166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984167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221" name="Rectangle 5"/>
          <p:cNvSpPr>
            <a:spLocks noGrp="1" noChangeArrowheads="1"/>
          </p:cNvSpPr>
          <p:nvPr>
            <p:ph sz="half" idx="4294967295"/>
            <p:custDataLst>
              <p:tags r:id="rId1"/>
            </p:custDataLst>
          </p:nvPr>
        </p:nvSpPr>
        <p:spPr>
          <a:xfrm>
            <a:off x="1066800" y="1143000"/>
            <a:ext cx="8077200" cy="5181600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 b="1" dirty="0">
                <a:solidFill>
                  <a:schemeClr val="accent1"/>
                </a:solidFill>
              </a:rPr>
              <a:t>Good design demands good compromises</a:t>
            </a:r>
          </a:p>
          <a:p>
            <a:r>
              <a:rPr lang="en-US" dirty="0"/>
              <a:t>Multiple instruction formats allow flexibility</a:t>
            </a:r>
          </a:p>
          <a:p>
            <a:pPr lvl="1">
              <a:buFontTx/>
              <a:buChar char="-"/>
            </a:pPr>
            <a:r>
              <a:rPr lang="en-US" sz="2600" dirty="0">
                <a:latin typeface="Courier New" pitchFamily="49" charset="0"/>
              </a:rPr>
              <a:t>add</a:t>
            </a:r>
            <a:r>
              <a:rPr lang="en-US" sz="2600" dirty="0"/>
              <a:t>, </a:t>
            </a:r>
            <a:r>
              <a:rPr lang="en-US" sz="2600" dirty="0">
                <a:latin typeface="Courier New" pitchFamily="49" charset="0"/>
              </a:rPr>
              <a:t>sub</a:t>
            </a:r>
            <a:r>
              <a:rPr lang="en-US" sz="2600" dirty="0"/>
              <a:t>:  </a:t>
            </a:r>
            <a:r>
              <a:rPr lang="en-US" sz="2600" dirty="0" smtClean="0"/>
              <a:t>use </a:t>
            </a:r>
            <a:r>
              <a:rPr lang="en-US" sz="2600" dirty="0"/>
              <a:t>3 register operands</a:t>
            </a:r>
          </a:p>
          <a:p>
            <a:pPr lvl="1">
              <a:buFontTx/>
              <a:buChar char="-"/>
            </a:pPr>
            <a:r>
              <a:rPr lang="en-US" sz="2600" dirty="0" err="1">
                <a:latin typeface="Courier New" pitchFamily="49" charset="0"/>
              </a:rPr>
              <a:t>lw</a:t>
            </a:r>
            <a:r>
              <a:rPr lang="en-US" sz="2600" dirty="0"/>
              <a:t>, </a:t>
            </a:r>
            <a:r>
              <a:rPr lang="en-US" sz="2600" dirty="0" err="1">
                <a:latin typeface="Courier New" pitchFamily="49" charset="0"/>
              </a:rPr>
              <a:t>sw</a:t>
            </a:r>
            <a:r>
              <a:rPr lang="en-US" sz="2600" dirty="0"/>
              <a:t>: </a:t>
            </a:r>
            <a:r>
              <a:rPr lang="en-US" sz="2600" dirty="0" smtClean="0"/>
              <a:t>      use </a:t>
            </a:r>
            <a:r>
              <a:rPr lang="en-US" sz="2600" dirty="0"/>
              <a:t>2 register operands and a constant</a:t>
            </a:r>
          </a:p>
          <a:p>
            <a:r>
              <a:rPr lang="en-US" dirty="0"/>
              <a:t>Number of instruction formats kept small</a:t>
            </a:r>
          </a:p>
          <a:p>
            <a:pPr lvl="1">
              <a:buFontTx/>
              <a:buChar char="-"/>
            </a:pPr>
            <a:r>
              <a:rPr lang="en-US" sz="3200" dirty="0"/>
              <a:t>to adhere to design principles 1 and 3 (simplicity favors regularity and smaller is faster).</a:t>
            </a:r>
          </a:p>
          <a:p>
            <a:pPr>
              <a:buFontTx/>
              <a:buNone/>
            </a:pPr>
            <a:endParaRPr lang="en-US" sz="2400" dirty="0"/>
          </a:p>
          <a:p>
            <a:pPr>
              <a:buFontTx/>
              <a:buNone/>
            </a:pPr>
            <a:endParaRPr lang="en-US" sz="1800" dirty="0"/>
          </a:p>
          <a:p>
            <a:endParaRPr lang="en-US" sz="2400" dirty="0"/>
          </a:p>
          <a:p>
            <a:pPr>
              <a:buFontTx/>
              <a:buNone/>
            </a:pPr>
            <a:endParaRPr lang="en-US" sz="1800" dirty="0"/>
          </a:p>
        </p:txBody>
      </p:sp>
      <p:sp>
        <p:nvSpPr>
          <p:cNvPr id="103321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3322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Design Principle 4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483415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42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342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342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9600" y="12192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 err="1">
                <a:latin typeface="Courier New" pitchFamily="49" charset="0"/>
                <a:cs typeface="Arial" charset="0"/>
              </a:rPr>
              <a:t>lw</a:t>
            </a:r>
            <a:r>
              <a:rPr lang="en-US" sz="2400" dirty="0">
                <a:latin typeface="Times New Roman" pitchFamily="18" charset="0"/>
                <a:cs typeface="Arial" charset="0"/>
              </a:rPr>
              <a:t> and </a:t>
            </a:r>
            <a:r>
              <a:rPr lang="en-US" sz="2400" dirty="0" err="1">
                <a:latin typeface="Courier New" pitchFamily="49" charset="0"/>
                <a:cs typeface="Arial" charset="0"/>
              </a:rPr>
              <a:t>sw</a:t>
            </a:r>
            <a:r>
              <a:rPr lang="en-US" sz="24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use constants </a:t>
            </a:r>
            <a:r>
              <a:rPr lang="en-US" sz="2400" dirty="0">
                <a:latin typeface="Times New Roman" pitchFamily="18" charset="0"/>
                <a:cs typeface="Arial" charset="0"/>
              </a:rPr>
              <a:t>or </a:t>
            </a:r>
            <a:r>
              <a:rPr lang="en-US" sz="2400" i="1" dirty="0" err="1">
                <a:latin typeface="Times New Roman" pitchFamily="18" charset="0"/>
                <a:cs typeface="Arial" charset="0"/>
              </a:rPr>
              <a:t>immediates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i="1" dirty="0" smtClean="0">
                <a:latin typeface="Times New Roman" pitchFamily="18" charset="0"/>
                <a:cs typeface="Arial" charset="0"/>
              </a:rPr>
              <a:t>immediate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ly </a:t>
            </a:r>
            <a:r>
              <a:rPr lang="en-US" sz="2400" dirty="0">
                <a:latin typeface="Times New Roman" pitchFamily="18" charset="0"/>
                <a:cs typeface="Arial" charset="0"/>
              </a:rPr>
              <a:t>available from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instruction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Times New Roman" pitchFamily="18" charset="0"/>
                <a:cs typeface="Arial" charset="0"/>
              </a:rPr>
              <a:t>16-bit two’s complement number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 err="1" smtClean="0">
                <a:latin typeface="Courier New" pitchFamily="49" charset="0"/>
                <a:cs typeface="Arial" charset="0"/>
              </a:rPr>
              <a:t>addi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: add immediate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 smtClean="0">
                <a:latin typeface="Times New Roman" pitchFamily="18" charset="0"/>
                <a:cs typeface="Arial" charset="0"/>
              </a:rPr>
              <a:t>Subtract </a:t>
            </a:r>
            <a:r>
              <a:rPr lang="en-US" sz="2400" dirty="0">
                <a:latin typeface="Times New Roman" pitchFamily="18" charset="0"/>
                <a:cs typeface="Arial" charset="0"/>
              </a:rPr>
              <a:t>immediate (</a:t>
            </a:r>
            <a:r>
              <a:rPr lang="en-US" sz="2400" dirty="0" err="1">
                <a:latin typeface="Courier New" pitchFamily="49" charset="0"/>
                <a:cs typeface="Arial" charset="0"/>
              </a:rPr>
              <a:t>subi</a:t>
            </a:r>
            <a:r>
              <a:rPr lang="en-US" sz="2400" dirty="0">
                <a:latin typeface="Times New Roman" pitchFamily="18" charset="0"/>
                <a:cs typeface="Arial" charset="0"/>
              </a:rPr>
              <a:t>) necessary?</a:t>
            </a:r>
          </a:p>
        </p:txBody>
      </p:sp>
      <p:sp>
        <p:nvSpPr>
          <p:cNvPr id="1034246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143000" y="3581400"/>
            <a:ext cx="36576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C Code</a:t>
            </a:r>
            <a:endParaRPr lang="en-US" sz="2000" b="1" dirty="0">
              <a:solidFill>
                <a:schemeClr val="accent1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a = a + 4;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b = a – 12;</a:t>
            </a:r>
          </a:p>
        </p:txBody>
      </p:sp>
      <p:sp>
        <p:nvSpPr>
          <p:cNvPr id="1034247" name="Rectangle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800600" y="3581400"/>
            <a:ext cx="39624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MIPS assembly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# $s0 = a, $s1 = b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 err="1">
                <a:latin typeface="Courier New" pitchFamily="49" charset="0"/>
                <a:cs typeface="Arial" charset="0"/>
              </a:rPr>
              <a:t>addi</a:t>
            </a:r>
            <a:r>
              <a:rPr lang="en-US" sz="1800" dirty="0">
                <a:latin typeface="Courier New" pitchFamily="49" charset="0"/>
                <a:cs typeface="Arial" charset="0"/>
              </a:rPr>
              <a:t> $s0, $s0, 4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 err="1">
                <a:latin typeface="Courier New" pitchFamily="49" charset="0"/>
                <a:cs typeface="Arial" charset="0"/>
              </a:rPr>
              <a:t>addi</a:t>
            </a:r>
            <a:r>
              <a:rPr lang="en-US" sz="1800" dirty="0">
                <a:latin typeface="Courier New" pitchFamily="49" charset="0"/>
                <a:cs typeface="Arial" charset="0"/>
              </a:rPr>
              <a:t> $s1, $s0, -12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Operands: Constants/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Immediates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328320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269" name="Rectangle 5"/>
          <p:cNvSpPr>
            <a:spLocks noGrp="1" noChangeArrowheads="1"/>
          </p:cNvSpPr>
          <p:nvPr>
            <p:ph sz="half" idx="4294967295"/>
            <p:custDataLst>
              <p:tags r:id="rId1"/>
            </p:custDataLst>
          </p:nvPr>
        </p:nvSpPr>
        <p:spPr>
          <a:xfrm>
            <a:off x="914400" y="1143000"/>
            <a:ext cx="7620000" cy="5181600"/>
          </a:xfrm>
        </p:spPr>
        <p:txBody>
          <a:bodyPr>
            <a:noAutofit/>
          </a:bodyPr>
          <a:lstStyle/>
          <a:p>
            <a:r>
              <a:rPr lang="en-US" dirty="0"/>
              <a:t>Binary representation of instructions</a:t>
            </a:r>
          </a:p>
          <a:p>
            <a:r>
              <a:rPr lang="en-US" dirty="0" smtClean="0"/>
              <a:t>Computers </a:t>
            </a:r>
            <a:r>
              <a:rPr lang="en-US" dirty="0"/>
              <a:t>only understand 1’s and 0’s</a:t>
            </a:r>
          </a:p>
          <a:p>
            <a:r>
              <a:rPr lang="en-US" dirty="0" smtClean="0"/>
              <a:t>32-bit </a:t>
            </a:r>
            <a:r>
              <a:rPr lang="en-US" dirty="0"/>
              <a:t>instructions </a:t>
            </a:r>
          </a:p>
          <a:p>
            <a:pPr lvl="1"/>
            <a:r>
              <a:rPr lang="en-US" sz="2600" dirty="0"/>
              <a:t>S</a:t>
            </a:r>
            <a:r>
              <a:rPr lang="en-US" sz="2600" dirty="0" smtClean="0"/>
              <a:t>implicity </a:t>
            </a:r>
            <a:r>
              <a:rPr lang="en-US" sz="2600" dirty="0"/>
              <a:t>favors regularity: 32-bit data </a:t>
            </a:r>
            <a:r>
              <a:rPr lang="en-US" sz="2600" dirty="0" smtClean="0"/>
              <a:t>&amp; instructions</a:t>
            </a:r>
            <a:endParaRPr lang="en-US" sz="2600" dirty="0"/>
          </a:p>
          <a:p>
            <a:r>
              <a:rPr lang="en-US" dirty="0" smtClean="0"/>
              <a:t>3 instruction </a:t>
            </a:r>
            <a:r>
              <a:rPr lang="en-US" dirty="0"/>
              <a:t>formats:</a:t>
            </a:r>
          </a:p>
          <a:p>
            <a:pPr lvl="1"/>
            <a:r>
              <a:rPr lang="en-US" sz="2600" b="1" dirty="0">
                <a:solidFill>
                  <a:schemeClr val="accent1"/>
                </a:solidFill>
              </a:rPr>
              <a:t>R-Type:</a:t>
            </a:r>
            <a:r>
              <a:rPr lang="en-US" sz="2600" dirty="0"/>
              <a:t>	register operands</a:t>
            </a:r>
            <a:endParaRPr lang="en-US" sz="2600" dirty="0">
              <a:solidFill>
                <a:schemeClr val="accent2"/>
              </a:solidFill>
            </a:endParaRPr>
          </a:p>
          <a:p>
            <a:pPr lvl="1"/>
            <a:r>
              <a:rPr lang="en-US" sz="2600" b="1" dirty="0">
                <a:solidFill>
                  <a:schemeClr val="accent1"/>
                </a:solidFill>
              </a:rPr>
              <a:t>I-Type:</a:t>
            </a:r>
            <a:r>
              <a:rPr lang="en-US" sz="2600" dirty="0"/>
              <a:t>	immediate operand</a:t>
            </a:r>
            <a:endParaRPr lang="en-US" sz="2600" dirty="0">
              <a:solidFill>
                <a:schemeClr val="accent2"/>
              </a:solidFill>
            </a:endParaRPr>
          </a:p>
          <a:p>
            <a:pPr lvl="1"/>
            <a:r>
              <a:rPr lang="en-US" sz="2600" b="1" dirty="0">
                <a:solidFill>
                  <a:schemeClr val="accent1"/>
                </a:solidFill>
              </a:rPr>
              <a:t>J-Type:</a:t>
            </a:r>
            <a:r>
              <a:rPr lang="en-US" sz="2600" dirty="0"/>
              <a:t>	for jumping </a:t>
            </a:r>
            <a:r>
              <a:rPr lang="en-US" sz="2600" dirty="0" smtClean="0"/>
              <a:t>(discuss </a:t>
            </a:r>
            <a:r>
              <a:rPr lang="en-US" sz="2600" dirty="0"/>
              <a:t>later)</a:t>
            </a:r>
            <a:endParaRPr lang="en-US" sz="2600" dirty="0">
              <a:solidFill>
                <a:schemeClr val="accent2"/>
              </a:solidFill>
            </a:endParaRPr>
          </a:p>
        </p:txBody>
      </p:sp>
      <p:sp>
        <p:nvSpPr>
          <p:cNvPr id="103526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Machine Language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098749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6293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09777246"/>
              </p:ext>
            </p:extLst>
          </p:nvPr>
        </p:nvGraphicFramePr>
        <p:xfrm>
          <a:off x="1828800" y="4724400"/>
          <a:ext cx="5921375" cy="1462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27" name="VISIO" r:id="rId7" imgW="2089800" imgH="539640" progId="Visio.Drawing.6">
                  <p:embed/>
                </p:oleObj>
              </mc:Choice>
              <mc:Fallback>
                <p:oleObj name="VISIO" r:id="rId7" imgW="2089800" imgH="5396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4724400"/>
                        <a:ext cx="5921375" cy="1462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6294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219200"/>
            <a:ext cx="7924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i="1" dirty="0">
                <a:latin typeface="Times New Roman" pitchFamily="18" charset="0"/>
                <a:cs typeface="Arial" charset="0"/>
              </a:rPr>
              <a:t>Register-type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Times New Roman" pitchFamily="18" charset="0"/>
                <a:cs typeface="Arial" charset="0"/>
              </a:rPr>
              <a:t>3 register operands: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 err="1">
                <a:latin typeface="Courier New" pitchFamily="49" charset="0"/>
                <a:cs typeface="Arial" charset="0"/>
              </a:rPr>
              <a:t>rs</a:t>
            </a:r>
            <a:r>
              <a:rPr lang="en-US" sz="2000" dirty="0">
                <a:latin typeface="Times New Roman" pitchFamily="18" charset="0"/>
                <a:cs typeface="Arial" charset="0"/>
              </a:rPr>
              <a:t>, </a:t>
            </a:r>
            <a:r>
              <a:rPr lang="en-US" sz="2000" dirty="0" err="1">
                <a:latin typeface="Courier New" pitchFamily="49" charset="0"/>
                <a:cs typeface="Arial" charset="0"/>
              </a:rPr>
              <a:t>rt</a:t>
            </a:r>
            <a:r>
              <a:rPr lang="en-US" sz="2000" dirty="0">
                <a:latin typeface="Times New Roman" pitchFamily="18" charset="0"/>
                <a:cs typeface="Arial" charset="0"/>
              </a:rPr>
              <a:t>: 	source registers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 err="1">
                <a:latin typeface="Courier New" pitchFamily="49" charset="0"/>
                <a:cs typeface="Arial" charset="0"/>
              </a:rPr>
              <a:t>rd</a:t>
            </a:r>
            <a:r>
              <a:rPr lang="en-US" sz="2000" dirty="0">
                <a:latin typeface="Times New Roman" pitchFamily="18" charset="0"/>
                <a:cs typeface="Arial" charset="0"/>
              </a:rPr>
              <a:t>:	destination register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Times New Roman" pitchFamily="18" charset="0"/>
                <a:cs typeface="Arial" charset="0"/>
              </a:rPr>
              <a:t>Other fields: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Courier New" pitchFamily="49" charset="0"/>
                <a:cs typeface="Arial" charset="0"/>
              </a:rPr>
              <a:t>op</a:t>
            </a:r>
            <a:r>
              <a:rPr lang="en-US" sz="2000" dirty="0">
                <a:latin typeface="Times New Roman" pitchFamily="18" charset="0"/>
                <a:cs typeface="Arial" charset="0"/>
              </a:rPr>
              <a:t>: 	the </a:t>
            </a:r>
            <a:r>
              <a:rPr lang="en-US" sz="2000" i="1" dirty="0">
                <a:latin typeface="Times New Roman" pitchFamily="18" charset="0"/>
                <a:cs typeface="Arial" charset="0"/>
              </a:rPr>
              <a:t>operation code</a:t>
            </a:r>
            <a:r>
              <a:rPr lang="en-US" sz="2000" dirty="0">
                <a:latin typeface="Times New Roman" pitchFamily="18" charset="0"/>
                <a:cs typeface="Arial" charset="0"/>
              </a:rPr>
              <a:t> or </a:t>
            </a:r>
            <a:r>
              <a:rPr lang="en-US" sz="2000" i="1" dirty="0" err="1">
                <a:latin typeface="Times New Roman" pitchFamily="18" charset="0"/>
                <a:cs typeface="Arial" charset="0"/>
              </a:rPr>
              <a:t>opcode</a:t>
            </a:r>
            <a:r>
              <a:rPr lang="en-US" sz="2000" i="1" dirty="0">
                <a:latin typeface="Times New Roman" pitchFamily="18" charset="0"/>
                <a:cs typeface="Arial" charset="0"/>
              </a:rPr>
              <a:t> </a:t>
            </a:r>
            <a:r>
              <a:rPr lang="en-US" sz="2000" dirty="0">
                <a:latin typeface="Times New Roman" pitchFamily="18" charset="0"/>
                <a:cs typeface="Arial" charset="0"/>
              </a:rPr>
              <a:t>(0 for R-type instructions)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 err="1">
                <a:latin typeface="Courier New" pitchFamily="49" charset="0"/>
                <a:cs typeface="Arial" charset="0"/>
              </a:rPr>
              <a:t>funct</a:t>
            </a:r>
            <a:r>
              <a:rPr lang="en-US" sz="2000" dirty="0">
                <a:latin typeface="Times New Roman" pitchFamily="18" charset="0"/>
                <a:cs typeface="Arial" charset="0"/>
              </a:rPr>
              <a:t>: 	the </a:t>
            </a:r>
            <a:r>
              <a:rPr lang="en-US" sz="2000" i="1" dirty="0">
                <a:latin typeface="Times New Roman" pitchFamily="18" charset="0"/>
                <a:cs typeface="Arial" charset="0"/>
              </a:rPr>
              <a:t>function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</a:pPr>
            <a:r>
              <a:rPr lang="en-US" sz="2000" dirty="0">
                <a:latin typeface="Times New Roman" pitchFamily="18" charset="0"/>
                <a:cs typeface="Arial" charset="0"/>
              </a:rPr>
              <a:t>			</a:t>
            </a:r>
            <a:r>
              <a:rPr lang="en-US" sz="2000" dirty="0" smtClean="0">
                <a:latin typeface="Times New Roman" pitchFamily="18" charset="0"/>
                <a:cs typeface="Arial" charset="0"/>
              </a:rPr>
              <a:t>with </a:t>
            </a:r>
            <a:r>
              <a:rPr lang="en-US" sz="2000" dirty="0" err="1" smtClean="0">
                <a:latin typeface="Times New Roman" pitchFamily="18" charset="0"/>
                <a:cs typeface="Arial" charset="0"/>
              </a:rPr>
              <a:t>opcode</a:t>
            </a:r>
            <a:r>
              <a:rPr lang="en-US" sz="2000" dirty="0" smtClean="0">
                <a:latin typeface="Times New Roman" pitchFamily="18" charset="0"/>
                <a:cs typeface="Arial" charset="0"/>
              </a:rPr>
              <a:t>, tells computer what </a:t>
            </a:r>
            <a:r>
              <a:rPr lang="en-US" sz="2000" dirty="0">
                <a:latin typeface="Times New Roman" pitchFamily="18" charset="0"/>
                <a:cs typeface="Arial" charset="0"/>
              </a:rPr>
              <a:t>operation to perform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 err="1">
                <a:latin typeface="Courier New" pitchFamily="49" charset="0"/>
                <a:cs typeface="Arial" charset="0"/>
              </a:rPr>
              <a:t>shamt</a:t>
            </a:r>
            <a:r>
              <a:rPr lang="en-US" sz="2000" dirty="0">
                <a:latin typeface="Times New Roman" pitchFamily="18" charset="0"/>
                <a:cs typeface="Arial" charset="0"/>
              </a:rPr>
              <a:t>: 	the </a:t>
            </a:r>
            <a:r>
              <a:rPr lang="en-US" sz="2000" i="1" dirty="0">
                <a:latin typeface="Times New Roman" pitchFamily="18" charset="0"/>
                <a:cs typeface="Arial" charset="0"/>
              </a:rPr>
              <a:t>shift amount</a:t>
            </a:r>
            <a:r>
              <a:rPr lang="en-US" sz="2000" dirty="0">
                <a:latin typeface="Times New Roman" pitchFamily="18" charset="0"/>
                <a:cs typeface="Arial" charset="0"/>
              </a:rPr>
              <a:t> for shift instructions, otherwise it’s 0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</a:pPr>
            <a:endParaRPr lang="en-US" sz="24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1036292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R-Type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220694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7316" name="Object 4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42241670"/>
              </p:ext>
            </p:extLst>
          </p:nvPr>
        </p:nvGraphicFramePr>
        <p:xfrm>
          <a:off x="904875" y="1292225"/>
          <a:ext cx="3209925" cy="1465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93" name="VISIO" r:id="rId9" imgW="1235880" imgH="590760" progId="Visio.Drawing.6">
                  <p:embed/>
                </p:oleObj>
              </mc:Choice>
              <mc:Fallback>
                <p:oleObj name="VISIO" r:id="rId9" imgW="1235880" imgH="5907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4875" y="1292225"/>
                        <a:ext cx="3209925" cy="1465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7317" name="Object 5"/>
          <p:cNvGraphicFramePr>
            <a:graphicFrameLocks noGrp="1" noChangeAspect="1"/>
          </p:cNvGraphicFramePr>
          <p:nvPr>
            <p:ph sz="quarter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127743349"/>
              </p:ext>
            </p:extLst>
          </p:nvPr>
        </p:nvGraphicFramePr>
        <p:xfrm>
          <a:off x="3733800" y="1292225"/>
          <a:ext cx="4419600" cy="184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94" name="VISIO" r:id="rId11" imgW="1617480" imgH="705240" progId="Visio.Drawing.6">
                  <p:embed/>
                </p:oleObj>
              </mc:Choice>
              <mc:Fallback>
                <p:oleObj name="VISIO" r:id="rId11" imgW="1617480" imgH="7052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1292225"/>
                        <a:ext cx="4419600" cy="184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7322" name="Object 10"/>
          <p:cNvGraphicFramePr>
            <a:graphicFrameLocks noGrp="1" noChangeAspect="1"/>
          </p:cNvGraphicFramePr>
          <p:nvPr>
            <p:ph sz="quarter" idx="4294967295"/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128538032"/>
              </p:ext>
            </p:extLst>
          </p:nvPr>
        </p:nvGraphicFramePr>
        <p:xfrm>
          <a:off x="1752600" y="3244850"/>
          <a:ext cx="6096000" cy="201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95" name="VISIO" r:id="rId13" imgW="2221560" imgH="733320" progId="Visio.Drawing.6">
                  <p:embed/>
                </p:oleObj>
              </mc:Choice>
              <mc:Fallback>
                <p:oleObj name="VISIO" r:id="rId13" imgW="2221560" imgH="7333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3244850"/>
                        <a:ext cx="6096000" cy="2012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7314" name="Rectangle 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37321" name="Text Box 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905000" y="5470525"/>
            <a:ext cx="5410200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chemeClr val="accent1"/>
                </a:solidFill>
                <a:latin typeface="Times New Roman" pitchFamily="18" charset="0"/>
              </a:rPr>
              <a:t>Note </a:t>
            </a:r>
            <a:r>
              <a:rPr lang="en-US" sz="2000" dirty="0">
                <a:latin typeface="Times New Roman" pitchFamily="18" charset="0"/>
              </a:rPr>
              <a:t>the order of registers in the assembly code:   </a:t>
            </a:r>
          </a:p>
          <a:p>
            <a:pPr>
              <a:spcBef>
                <a:spcPct val="50000"/>
              </a:spcBef>
            </a:pPr>
            <a:r>
              <a:rPr lang="en-US" sz="2000" dirty="0">
                <a:latin typeface="Times New Roman" pitchFamily="18" charset="0"/>
              </a:rPr>
              <a:t>                    </a:t>
            </a:r>
            <a:r>
              <a:rPr lang="en-US" sz="2000" dirty="0">
                <a:latin typeface="Courier New" pitchFamily="49" charset="0"/>
              </a:rPr>
              <a:t>add </a:t>
            </a:r>
            <a:r>
              <a:rPr lang="en-US" sz="2000" dirty="0" err="1">
                <a:latin typeface="Courier New" pitchFamily="49" charset="0"/>
              </a:rPr>
              <a:t>rd</a:t>
            </a:r>
            <a:r>
              <a:rPr lang="en-US" sz="2000" dirty="0">
                <a:latin typeface="Courier New" pitchFamily="49" charset="0"/>
              </a:rPr>
              <a:t>, </a:t>
            </a:r>
            <a:r>
              <a:rPr lang="en-US" sz="2000" dirty="0" err="1">
                <a:latin typeface="Courier New" pitchFamily="49" charset="0"/>
              </a:rPr>
              <a:t>rs</a:t>
            </a:r>
            <a:r>
              <a:rPr lang="en-US" sz="2000" dirty="0">
                <a:latin typeface="Courier New" pitchFamily="49" charset="0"/>
              </a:rPr>
              <a:t>, </a:t>
            </a:r>
            <a:r>
              <a:rPr lang="en-US" sz="2000" dirty="0" err="1">
                <a:latin typeface="Courier New" pitchFamily="49" charset="0"/>
              </a:rPr>
              <a:t>rt</a:t>
            </a:r>
            <a:endParaRPr lang="en-US" sz="2000" dirty="0">
              <a:latin typeface="Courier New" pitchFamily="49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R-Type Examples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657366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8341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666173248"/>
              </p:ext>
            </p:extLst>
          </p:nvPr>
        </p:nvGraphicFramePr>
        <p:xfrm>
          <a:off x="1143000" y="4419600"/>
          <a:ext cx="7239000" cy="168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75" name="VISIO" r:id="rId7" imgW="2089800" imgH="510120" progId="Visio.Drawing.6">
                  <p:embed/>
                </p:oleObj>
              </mc:Choice>
              <mc:Fallback>
                <p:oleObj name="VISIO" r:id="rId7" imgW="2089800" imgH="5101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4419600"/>
                        <a:ext cx="7239000" cy="168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8338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38342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400" y="12192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i="1" dirty="0">
                <a:latin typeface="Times New Roman" pitchFamily="18" charset="0"/>
                <a:cs typeface="Arial" charset="0"/>
              </a:rPr>
              <a:t>Immediate-type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Times New Roman" pitchFamily="18" charset="0"/>
                <a:cs typeface="Arial" charset="0"/>
              </a:rPr>
              <a:t>3 operands: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 err="1">
                <a:latin typeface="Courier New" pitchFamily="49" charset="0"/>
                <a:cs typeface="Arial" charset="0"/>
              </a:rPr>
              <a:t>rs</a:t>
            </a:r>
            <a:r>
              <a:rPr lang="en-US" sz="2000" dirty="0">
                <a:latin typeface="Times New Roman" pitchFamily="18" charset="0"/>
                <a:cs typeface="Arial" charset="0"/>
              </a:rPr>
              <a:t>, </a:t>
            </a:r>
            <a:r>
              <a:rPr lang="en-US" sz="2000" dirty="0" err="1">
                <a:latin typeface="Courier New" pitchFamily="49" charset="0"/>
                <a:cs typeface="Arial" charset="0"/>
              </a:rPr>
              <a:t>rt</a:t>
            </a:r>
            <a:r>
              <a:rPr lang="en-US" sz="2000" dirty="0">
                <a:latin typeface="Times New Roman" pitchFamily="18" charset="0"/>
                <a:cs typeface="Arial" charset="0"/>
              </a:rPr>
              <a:t>: 	register operands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 err="1">
                <a:latin typeface="Courier New" pitchFamily="49" charset="0"/>
                <a:cs typeface="Arial" charset="0"/>
              </a:rPr>
              <a:t>imm</a:t>
            </a:r>
            <a:r>
              <a:rPr lang="en-US" sz="2000" dirty="0">
                <a:latin typeface="Times New Roman" pitchFamily="18" charset="0"/>
                <a:cs typeface="Arial" charset="0"/>
              </a:rPr>
              <a:t>:	16-bit two’s complement immediate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Times New Roman" pitchFamily="18" charset="0"/>
                <a:cs typeface="Arial" charset="0"/>
              </a:rPr>
              <a:t>Other fields: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Courier New" pitchFamily="49" charset="0"/>
                <a:cs typeface="Arial" charset="0"/>
              </a:rPr>
              <a:t>op</a:t>
            </a:r>
            <a:r>
              <a:rPr lang="en-US" sz="2000" dirty="0">
                <a:latin typeface="Times New Roman" pitchFamily="18" charset="0"/>
                <a:cs typeface="Arial" charset="0"/>
              </a:rPr>
              <a:t>: 	the </a:t>
            </a:r>
            <a:r>
              <a:rPr lang="en-US" sz="2000" dirty="0" err="1">
                <a:latin typeface="Times New Roman" pitchFamily="18" charset="0"/>
                <a:cs typeface="Arial" charset="0"/>
              </a:rPr>
              <a:t>opcode</a:t>
            </a:r>
            <a:endParaRPr lang="en-US" sz="2000" dirty="0">
              <a:latin typeface="Times New Roman" pitchFamily="18" charset="0"/>
              <a:cs typeface="Arial" charset="0"/>
            </a:endParaRP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Times New Roman" pitchFamily="18" charset="0"/>
                <a:cs typeface="Arial" charset="0"/>
              </a:rPr>
              <a:t>Simplicity favors regularity: all instructions have </a:t>
            </a:r>
            <a:r>
              <a:rPr lang="en-US" sz="2000" dirty="0" err="1">
                <a:latin typeface="Times New Roman" pitchFamily="18" charset="0"/>
                <a:cs typeface="Arial" charset="0"/>
              </a:rPr>
              <a:t>opcode</a:t>
            </a:r>
            <a:endParaRPr lang="en-US" sz="2000" dirty="0">
              <a:latin typeface="Times New Roman" pitchFamily="18" charset="0"/>
              <a:cs typeface="Arial" charset="0"/>
            </a:endParaRP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Times New Roman" pitchFamily="18" charset="0"/>
                <a:cs typeface="Arial" charset="0"/>
              </a:rPr>
              <a:t>Operation is completely determined by </a:t>
            </a:r>
            <a:r>
              <a:rPr lang="en-US" sz="2000" dirty="0" err="1" smtClean="0">
                <a:latin typeface="Times New Roman" pitchFamily="18" charset="0"/>
                <a:cs typeface="Arial" charset="0"/>
              </a:rPr>
              <a:t>opcode</a:t>
            </a:r>
            <a:endParaRPr lang="en-US" sz="20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</a:pPr>
            <a:endParaRPr lang="en-US" sz="24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I-Type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638688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9364" name="Object 4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38448025"/>
              </p:ext>
            </p:extLst>
          </p:nvPr>
        </p:nvGraphicFramePr>
        <p:xfrm>
          <a:off x="1828800" y="1066800"/>
          <a:ext cx="5943600" cy="2544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020" name="VISIO" r:id="rId7" imgW="2481840" imgH="1062360" progId="Visio.Drawing.6">
                  <p:embed/>
                </p:oleObj>
              </mc:Choice>
              <mc:Fallback>
                <p:oleObj name="VISIO" r:id="rId7" imgW="2481840" imgH="10623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1066800"/>
                        <a:ext cx="5943600" cy="2544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9366" name="Object 6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248288417"/>
              </p:ext>
            </p:extLst>
          </p:nvPr>
        </p:nvGraphicFramePr>
        <p:xfrm>
          <a:off x="3657600" y="3598863"/>
          <a:ext cx="5257800" cy="2497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021" name="VISIO" r:id="rId9" imgW="2296800" imgH="1090440" progId="Visio.Drawing.6">
                  <p:embed/>
                </p:oleObj>
              </mc:Choice>
              <mc:Fallback>
                <p:oleObj name="VISIO" r:id="rId9" imgW="2296800" imgH="10904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3598863"/>
                        <a:ext cx="5257800" cy="2497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9367" name="Text Box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400" y="3789363"/>
            <a:ext cx="3200400" cy="216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chemeClr val="accent1"/>
                </a:solidFill>
                <a:latin typeface="Times New Roman" pitchFamily="18" charset="0"/>
              </a:rPr>
              <a:t>Note</a:t>
            </a:r>
            <a:r>
              <a:rPr lang="en-US" sz="1800" dirty="0">
                <a:solidFill>
                  <a:schemeClr val="accent1"/>
                </a:solidFill>
                <a:latin typeface="Times New Roman" pitchFamily="18" charset="0"/>
              </a:rPr>
              <a:t> </a:t>
            </a:r>
            <a:r>
              <a:rPr lang="en-US" sz="1800" dirty="0">
                <a:latin typeface="Times New Roman" pitchFamily="18" charset="0"/>
              </a:rPr>
              <a:t>the differing order of registers in </a:t>
            </a:r>
            <a:r>
              <a:rPr lang="en-US" sz="1800" dirty="0" smtClean="0">
                <a:latin typeface="Times New Roman" pitchFamily="18" charset="0"/>
              </a:rPr>
              <a:t>assembly </a:t>
            </a:r>
            <a:r>
              <a:rPr lang="en-US" sz="1800" dirty="0">
                <a:latin typeface="Times New Roman" pitchFamily="18" charset="0"/>
              </a:rPr>
              <a:t>and machine codes:</a:t>
            </a:r>
          </a:p>
          <a:p>
            <a:pPr>
              <a:spcBef>
                <a:spcPct val="50000"/>
              </a:spcBef>
            </a:pP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</a:t>
            </a:r>
            <a:r>
              <a:rPr lang="en-US" sz="1800" dirty="0" err="1">
                <a:latin typeface="Courier New" pitchFamily="49" charset="0"/>
              </a:rPr>
              <a:t>rt</a:t>
            </a:r>
            <a:r>
              <a:rPr lang="en-US" sz="1800" dirty="0">
                <a:latin typeface="Courier New" pitchFamily="49" charset="0"/>
              </a:rPr>
              <a:t>, </a:t>
            </a:r>
            <a:r>
              <a:rPr lang="en-US" sz="1800" dirty="0" err="1">
                <a:latin typeface="Courier New" pitchFamily="49" charset="0"/>
              </a:rPr>
              <a:t>rs</a:t>
            </a:r>
            <a:r>
              <a:rPr lang="en-US" sz="1800" dirty="0">
                <a:latin typeface="Courier New" pitchFamily="49" charset="0"/>
              </a:rPr>
              <a:t>, </a:t>
            </a:r>
            <a:r>
              <a:rPr lang="en-US" sz="1800" dirty="0" err="1">
                <a:latin typeface="Courier New" pitchFamily="49" charset="0"/>
              </a:rPr>
              <a:t>imm</a:t>
            </a:r>
            <a:endParaRPr lang="en-US" sz="1800" dirty="0">
              <a:latin typeface="Courier New" pitchFamily="49" charset="0"/>
            </a:endParaRPr>
          </a:p>
          <a:p>
            <a:pPr>
              <a:spcBef>
                <a:spcPct val="50000"/>
              </a:spcBef>
            </a:pP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</a:t>
            </a:r>
            <a:r>
              <a:rPr lang="en-US" sz="1800" dirty="0" err="1">
                <a:latin typeface="Courier New" pitchFamily="49" charset="0"/>
              </a:rPr>
              <a:t>rt</a:t>
            </a:r>
            <a:r>
              <a:rPr lang="en-US" sz="1800" dirty="0">
                <a:latin typeface="Courier New" pitchFamily="49" charset="0"/>
              </a:rPr>
              <a:t>, </a:t>
            </a:r>
            <a:r>
              <a:rPr lang="en-US" sz="1800" dirty="0" err="1">
                <a:latin typeface="Courier New" pitchFamily="49" charset="0"/>
              </a:rPr>
              <a:t>imm</a:t>
            </a:r>
            <a:r>
              <a:rPr lang="en-US" sz="1800" dirty="0">
                <a:latin typeface="Courier New" pitchFamily="49" charset="0"/>
              </a:rPr>
              <a:t>(</a:t>
            </a:r>
            <a:r>
              <a:rPr lang="en-US" sz="1800" dirty="0" err="1">
                <a:latin typeface="Courier New" pitchFamily="49" charset="0"/>
              </a:rPr>
              <a:t>rs</a:t>
            </a:r>
            <a:r>
              <a:rPr lang="en-US" sz="1800" dirty="0">
                <a:latin typeface="Courier New" pitchFamily="49" charset="0"/>
              </a:rPr>
              <a:t>)</a:t>
            </a:r>
          </a:p>
          <a:p>
            <a:pPr>
              <a:spcBef>
                <a:spcPct val="50000"/>
              </a:spcBef>
            </a:pPr>
            <a:r>
              <a:rPr lang="en-US" sz="1800" dirty="0" err="1">
                <a:latin typeface="Courier New" pitchFamily="49" charset="0"/>
              </a:rPr>
              <a:t>sw</a:t>
            </a:r>
            <a:r>
              <a:rPr lang="en-US" sz="1800" dirty="0">
                <a:latin typeface="Courier New" pitchFamily="49" charset="0"/>
              </a:rPr>
              <a:t>   </a:t>
            </a:r>
            <a:r>
              <a:rPr lang="en-US" sz="1800" dirty="0" err="1">
                <a:latin typeface="Courier New" pitchFamily="49" charset="0"/>
              </a:rPr>
              <a:t>rt</a:t>
            </a:r>
            <a:r>
              <a:rPr lang="en-US" sz="1800" dirty="0">
                <a:latin typeface="Courier New" pitchFamily="49" charset="0"/>
              </a:rPr>
              <a:t>, </a:t>
            </a:r>
            <a:r>
              <a:rPr lang="en-US" sz="1800" dirty="0" err="1">
                <a:latin typeface="Courier New" pitchFamily="49" charset="0"/>
              </a:rPr>
              <a:t>imm</a:t>
            </a:r>
            <a:r>
              <a:rPr lang="en-US" sz="1800" dirty="0">
                <a:latin typeface="Courier New" pitchFamily="49" charset="0"/>
              </a:rPr>
              <a:t>(</a:t>
            </a:r>
            <a:r>
              <a:rPr lang="en-US" sz="1800" dirty="0" err="1">
                <a:latin typeface="Courier New" pitchFamily="49" charset="0"/>
              </a:rPr>
              <a:t>rs</a:t>
            </a:r>
            <a:r>
              <a:rPr lang="en-US" sz="1800" dirty="0">
                <a:latin typeface="Courier New" pitchFamily="49" charset="0"/>
              </a:rPr>
              <a:t>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I-Type Examples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314694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0389" name="Object 5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53678252"/>
              </p:ext>
            </p:extLst>
          </p:nvPr>
        </p:nvGraphicFramePr>
        <p:xfrm>
          <a:off x="1066800" y="2971800"/>
          <a:ext cx="7620000" cy="188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23" name="VISIO" r:id="rId6" imgW="2089800" imgH="517680" progId="Visio.Drawing.6">
                  <p:embed/>
                </p:oleObj>
              </mc:Choice>
              <mc:Fallback>
                <p:oleObj name="VISIO" r:id="rId6" imgW="2089800" imgH="5176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2971800"/>
                        <a:ext cx="7620000" cy="188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0390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2192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i="1" dirty="0">
                <a:latin typeface="Times New Roman" pitchFamily="18" charset="0"/>
                <a:cs typeface="Arial" charset="0"/>
              </a:rPr>
              <a:t>Jump-type</a:t>
            </a: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26-bit address operand (</a:t>
            </a:r>
            <a:r>
              <a:rPr lang="en-US" sz="3200" dirty="0" err="1">
                <a:latin typeface="Courier New" pitchFamily="49" charset="0"/>
                <a:cs typeface="Arial" charset="0"/>
              </a:rPr>
              <a:t>addr</a:t>
            </a:r>
            <a:r>
              <a:rPr lang="en-US" sz="3200" dirty="0">
                <a:latin typeface="Times New Roman" pitchFamily="18" charset="0"/>
                <a:cs typeface="Arial" charset="0"/>
              </a:rPr>
              <a:t>)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Used for jump instructions (</a:t>
            </a:r>
            <a:r>
              <a:rPr lang="en-US" sz="3200" dirty="0">
                <a:latin typeface="Courier New" pitchFamily="49" charset="0"/>
                <a:cs typeface="Arial" charset="0"/>
              </a:rPr>
              <a:t>j</a:t>
            </a:r>
            <a:r>
              <a:rPr lang="en-US" sz="3200" dirty="0">
                <a:latin typeface="Times New Roman" pitchFamily="18" charset="0"/>
                <a:cs typeface="Arial" charset="0"/>
              </a:rPr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Machine Language: J-Type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933630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955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914400" y="1143000"/>
            <a:ext cx="7696200" cy="495300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b="1" dirty="0" smtClean="0"/>
              <a:t>Instructions</a:t>
            </a:r>
            <a:r>
              <a:rPr lang="en-US" b="1" dirty="0"/>
              <a:t>:</a:t>
            </a:r>
            <a:r>
              <a:rPr lang="en-US" dirty="0"/>
              <a:t> </a:t>
            </a:r>
            <a:r>
              <a:rPr lang="en-US" dirty="0" smtClean="0"/>
              <a:t>commands </a:t>
            </a:r>
            <a:r>
              <a:rPr lang="en-US" dirty="0"/>
              <a:t>in a computer’s language</a:t>
            </a:r>
          </a:p>
          <a:p>
            <a:pPr lvl="1">
              <a:lnSpc>
                <a:spcPct val="90000"/>
              </a:lnSpc>
            </a:pPr>
            <a:r>
              <a:rPr lang="en-US" sz="2600" b="1" dirty="0" smtClean="0">
                <a:solidFill>
                  <a:schemeClr val="accent1"/>
                </a:solidFill>
              </a:rPr>
              <a:t>Assembly </a:t>
            </a:r>
            <a:r>
              <a:rPr lang="en-US" sz="2600" b="1" dirty="0">
                <a:solidFill>
                  <a:schemeClr val="accent1"/>
                </a:solidFill>
              </a:rPr>
              <a:t>language:</a:t>
            </a:r>
            <a:r>
              <a:rPr lang="en-US" sz="2600" dirty="0">
                <a:solidFill>
                  <a:schemeClr val="accent1"/>
                </a:solidFill>
              </a:rPr>
              <a:t> </a:t>
            </a:r>
            <a:r>
              <a:rPr lang="en-US" sz="2600" dirty="0"/>
              <a:t>human-readable format of instructions</a:t>
            </a:r>
          </a:p>
          <a:p>
            <a:pPr lvl="1">
              <a:lnSpc>
                <a:spcPct val="90000"/>
              </a:lnSpc>
            </a:pPr>
            <a:r>
              <a:rPr lang="en-US" sz="2600" b="1" dirty="0">
                <a:solidFill>
                  <a:schemeClr val="accent1"/>
                </a:solidFill>
              </a:rPr>
              <a:t>Machine language:</a:t>
            </a:r>
            <a:r>
              <a:rPr lang="en-US" sz="2600" dirty="0">
                <a:solidFill>
                  <a:schemeClr val="accent1"/>
                </a:solidFill>
              </a:rPr>
              <a:t> </a:t>
            </a:r>
            <a:r>
              <a:rPr lang="en-US" sz="2600" dirty="0"/>
              <a:t>computer-readable format (1’s and 0’s)</a:t>
            </a:r>
          </a:p>
          <a:p>
            <a:pPr>
              <a:lnSpc>
                <a:spcPct val="90000"/>
              </a:lnSpc>
            </a:pPr>
            <a:r>
              <a:rPr lang="en-US" b="1" dirty="0"/>
              <a:t>MIPS</a:t>
            </a:r>
            <a:r>
              <a:rPr lang="en-US" dirty="0"/>
              <a:t> architecture:</a:t>
            </a:r>
          </a:p>
          <a:p>
            <a:pPr lvl="1">
              <a:lnSpc>
                <a:spcPct val="90000"/>
              </a:lnSpc>
            </a:pPr>
            <a:r>
              <a:rPr lang="en-US" sz="2600" dirty="0"/>
              <a:t>Developed by John Hennessy and his colleagues at Stanford and in the 1980’s.</a:t>
            </a:r>
          </a:p>
          <a:p>
            <a:pPr lvl="1">
              <a:lnSpc>
                <a:spcPct val="90000"/>
              </a:lnSpc>
            </a:pPr>
            <a:r>
              <a:rPr lang="en-US" sz="2600" dirty="0"/>
              <a:t>Used in many commercial systems, including Silicon Graphics, Nintendo, and Cisco</a:t>
            </a:r>
          </a:p>
          <a:p>
            <a:pPr marL="0" indent="0">
              <a:lnSpc>
                <a:spcPct val="90000"/>
              </a:lnSpc>
              <a:buNone/>
            </a:pPr>
            <a:endParaRPr lang="en-US" sz="2400" dirty="0" smtClean="0"/>
          </a:p>
          <a:p>
            <a:pPr marL="0" indent="0">
              <a:lnSpc>
                <a:spcPct val="90000"/>
              </a:lnSpc>
              <a:buNone/>
            </a:pPr>
            <a:r>
              <a:rPr lang="en-US" sz="2200" dirty="0" smtClean="0"/>
              <a:t>  Once </a:t>
            </a:r>
            <a:r>
              <a:rPr lang="en-US" sz="2200" dirty="0"/>
              <a:t>you’ve learned one architecture, it’s easy to learn </a:t>
            </a:r>
            <a:r>
              <a:rPr lang="en-US" sz="2200" dirty="0" smtClean="0"/>
              <a:t>others</a:t>
            </a:r>
            <a:endParaRPr lang="en-US" sz="2200" dirty="0"/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Assembly Language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09437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9235" name="Object 3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026619438"/>
              </p:ext>
            </p:extLst>
          </p:nvPr>
        </p:nvGraphicFramePr>
        <p:xfrm>
          <a:off x="1600200" y="1219200"/>
          <a:ext cx="6096000" cy="150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89" name="VISIO" r:id="rId8" imgW="2089800" imgH="539640" progId="Visio.Drawing.6">
                  <p:embed/>
                </p:oleObj>
              </mc:Choice>
              <mc:Fallback>
                <p:oleObj name="VISIO" r:id="rId8" imgW="2089800" imgH="5396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1219200"/>
                        <a:ext cx="6096000" cy="1504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9236" name="Object 4"/>
          <p:cNvGraphicFramePr>
            <a:graphicFrameLocks noGrp="1" noChangeAspect="1"/>
          </p:cNvGraphicFramePr>
          <p:nvPr>
            <p:ph sz="quarter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866669976"/>
              </p:ext>
            </p:extLst>
          </p:nvPr>
        </p:nvGraphicFramePr>
        <p:xfrm>
          <a:off x="1600200" y="2819400"/>
          <a:ext cx="6172200" cy="1438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90" name="VISIO" r:id="rId10" imgW="2089800" imgH="510120" progId="Visio.Drawing.6">
                  <p:embed/>
                </p:oleObj>
              </mc:Choice>
              <mc:Fallback>
                <p:oleObj name="VISIO" r:id="rId10" imgW="2089800" imgH="5101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2819400"/>
                        <a:ext cx="6172200" cy="1438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9239" name="Object 7"/>
          <p:cNvGraphicFramePr>
            <a:graphicFrameLocks noGrp="1" noChangeAspect="1"/>
          </p:cNvGraphicFramePr>
          <p:nvPr>
            <p:ph sz="quarter" idx="4294967295"/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397376515"/>
              </p:ext>
            </p:extLst>
          </p:nvPr>
        </p:nvGraphicFramePr>
        <p:xfrm>
          <a:off x="1600200" y="4408488"/>
          <a:ext cx="6172200" cy="152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91" name="VISIO" r:id="rId12" imgW="2089800" imgH="517680" progId="Visio.Drawing.6">
                  <p:embed/>
                </p:oleObj>
              </mc:Choice>
              <mc:Fallback>
                <p:oleObj name="VISIO" r:id="rId12" imgW="2089800" imgH="5176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4408488"/>
                        <a:ext cx="6172200" cy="1527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19238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479925" y="3170238"/>
            <a:ext cx="1841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Review: Instruction Formats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272903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414" name="Rectangle 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14400" y="1219200"/>
            <a:ext cx="81534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32-bit instructions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&amp; data </a:t>
            </a:r>
            <a:r>
              <a:rPr lang="en-US" sz="3200" dirty="0">
                <a:latin typeface="Times New Roman" pitchFamily="18" charset="0"/>
                <a:cs typeface="Arial" charset="0"/>
              </a:rPr>
              <a:t>stored in memory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Sequence of instructions: only difference between two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applications</a:t>
            </a: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To run a new program: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No rewiring required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Simply store new program in memory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 smtClean="0">
                <a:latin typeface="Times New Roman" pitchFamily="18" charset="0"/>
                <a:cs typeface="Arial" charset="0"/>
              </a:rPr>
              <a:t>Program Execution:</a:t>
            </a: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 smtClean="0">
                <a:latin typeface="Times New Roman" pitchFamily="18" charset="0"/>
                <a:cs typeface="Arial" charset="0"/>
              </a:rPr>
              <a:t>Processor </a:t>
            </a:r>
            <a:r>
              <a:rPr lang="en-US" sz="2600" i="1" dirty="0" smtClean="0">
                <a:latin typeface="Times New Roman" pitchFamily="18" charset="0"/>
                <a:cs typeface="Arial" charset="0"/>
              </a:rPr>
              <a:t>fetches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600" dirty="0">
                <a:latin typeface="Times New Roman" pitchFamily="18" charset="0"/>
                <a:cs typeface="Arial" charset="0"/>
              </a:rPr>
              <a:t>(reads)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instructions </a:t>
            </a:r>
            <a:r>
              <a:rPr lang="en-US" sz="2600" dirty="0">
                <a:latin typeface="Times New Roman" pitchFamily="18" charset="0"/>
                <a:cs typeface="Arial" charset="0"/>
              </a:rPr>
              <a:t>from memory in sequence 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 smtClean="0">
                <a:latin typeface="Times New Roman" pitchFamily="18" charset="0"/>
                <a:cs typeface="Arial" charset="0"/>
              </a:rPr>
              <a:t>Processor performs </a:t>
            </a:r>
            <a:r>
              <a:rPr lang="en-US" sz="2600" dirty="0">
                <a:latin typeface="Times New Roman" pitchFamily="18" charset="0"/>
                <a:cs typeface="Arial" charset="0"/>
              </a:rPr>
              <a:t>the specified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operation</a:t>
            </a:r>
            <a:endParaRPr lang="en-US" sz="26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Power of the Stored Program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072557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62245" name="Object 5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428719113"/>
              </p:ext>
            </p:extLst>
          </p:nvPr>
        </p:nvGraphicFramePr>
        <p:xfrm>
          <a:off x="1600200" y="1066800"/>
          <a:ext cx="4516437" cy="548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072" name="VISIO" r:id="rId8" imgW="2286000" imgH="2776680" progId="Visio.Drawing.6">
                  <p:embed/>
                </p:oleObj>
              </mc:Choice>
              <mc:Fallback>
                <p:oleObj name="VISIO" r:id="rId8" imgW="2286000" imgH="27766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1066800"/>
                        <a:ext cx="4516437" cy="548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62242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62244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The Stored Program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172200" y="3352800"/>
            <a:ext cx="28956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2600" b="1" dirty="0" smtClean="0">
                <a:latin typeface="Times New Roman" pitchFamily="18" charset="0"/>
                <a:cs typeface="Arial" charset="0"/>
              </a:rPr>
              <a:t>Program Counter (PC):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 keeps track of current instruction</a:t>
            </a:r>
            <a:endParaRPr lang="en-US" sz="2600" dirty="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34721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404" name="Object 4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05971324"/>
              </p:ext>
            </p:extLst>
          </p:nvPr>
        </p:nvGraphicFramePr>
        <p:xfrm>
          <a:off x="762000" y="4082455"/>
          <a:ext cx="8305800" cy="1708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095" name="VISIO" r:id="rId6" imgW="4672080" imgH="962280" progId="Visio.Drawing.6">
                  <p:embed/>
                </p:oleObj>
              </mc:Choice>
              <mc:Fallback>
                <p:oleObj name="VISIO" r:id="rId6" imgW="4672080" imgH="9622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4082455"/>
                        <a:ext cx="8305800" cy="17087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403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1430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Start with </a:t>
            </a:r>
            <a:r>
              <a:rPr lang="en-US" sz="3200" dirty="0" err="1" smtClean="0">
                <a:latin typeface="Times New Roman" pitchFamily="18" charset="0"/>
                <a:cs typeface="Arial" charset="0"/>
              </a:rPr>
              <a:t>opcode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: tells </a:t>
            </a:r>
            <a:r>
              <a:rPr lang="en-US" sz="3200" dirty="0">
                <a:latin typeface="Times New Roman" pitchFamily="18" charset="0"/>
                <a:cs typeface="Arial" charset="0"/>
              </a:rPr>
              <a:t>how to parse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rest</a:t>
            </a: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If </a:t>
            </a:r>
            <a:r>
              <a:rPr lang="en-US" sz="3200" dirty="0" err="1">
                <a:latin typeface="Times New Roman" pitchFamily="18" charset="0"/>
                <a:cs typeface="Arial" charset="0"/>
              </a:rPr>
              <a:t>opcode</a:t>
            </a:r>
            <a:r>
              <a:rPr lang="en-US" sz="3200" dirty="0">
                <a:latin typeface="Times New Roman" pitchFamily="18" charset="0"/>
                <a:cs typeface="Arial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all </a:t>
            </a:r>
            <a:r>
              <a:rPr lang="en-US" sz="3200" dirty="0">
                <a:latin typeface="Times New Roman" pitchFamily="18" charset="0"/>
                <a:cs typeface="Arial" charset="0"/>
              </a:rPr>
              <a:t>0’s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R-type instruction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Function bits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tell operation </a:t>
            </a:r>
            <a:endParaRPr lang="en-US" sz="26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 smtClean="0">
                <a:latin typeface="Times New Roman" pitchFamily="18" charset="0"/>
                <a:cs typeface="Arial" charset="0"/>
              </a:rPr>
              <a:t>Otherwise</a:t>
            </a: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 err="1">
                <a:latin typeface="Times New Roman" pitchFamily="18" charset="0"/>
                <a:cs typeface="Arial" charset="0"/>
              </a:rPr>
              <a:t>opcode</a:t>
            </a:r>
            <a:r>
              <a:rPr lang="en-US" sz="2600" dirty="0">
                <a:latin typeface="Times New Roman" pitchFamily="18" charset="0"/>
                <a:cs typeface="Arial" charset="0"/>
              </a:rPr>
              <a:t> tells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operation</a:t>
            </a:r>
            <a:endParaRPr lang="en-US" sz="26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Interpreting Machine Code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960913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28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14400" y="11430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High-level languages: 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e.g., C, Java, Python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Written at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higher level of abstraction</a:t>
            </a:r>
            <a:endParaRPr lang="en-US" sz="26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Common high-level software constructs: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if/else statements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for loops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while loops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 smtClean="0">
                <a:latin typeface="Times New Roman" pitchFamily="18" charset="0"/>
                <a:cs typeface="Arial" charset="0"/>
              </a:rPr>
              <a:t>arrays</a:t>
            </a:r>
            <a:endParaRPr lang="en-US" sz="2600" dirty="0">
              <a:latin typeface="Times New Roman" pitchFamily="18" charset="0"/>
              <a:cs typeface="Arial" charset="0"/>
            </a:endParaRP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 smtClean="0">
                <a:latin typeface="Times New Roman" pitchFamily="18" charset="0"/>
                <a:cs typeface="Arial" charset="0"/>
              </a:rPr>
              <a:t>function calls</a:t>
            </a:r>
            <a:endParaRPr lang="en-US" sz="26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Programming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863550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0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14400" y="1600200"/>
            <a:ext cx="44958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Times New Roman" pitchFamily="18" charset="0"/>
                <a:cs typeface="Arial" charset="0"/>
              </a:rPr>
              <a:t>Wrote the first computer program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Times New Roman" pitchFamily="18" charset="0"/>
                <a:cs typeface="Arial" charset="0"/>
              </a:rPr>
              <a:t>Her program calculated the Bernoulli numbers on Charles Babbage’s Analytical Engine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Times New Roman" pitchFamily="18" charset="0"/>
                <a:cs typeface="Arial" charset="0"/>
              </a:rPr>
              <a:t>She was the </a:t>
            </a:r>
            <a:r>
              <a:rPr lang="en-US" sz="2800" dirty="0" smtClean="0">
                <a:latin typeface="Times New Roman" pitchFamily="18" charset="0"/>
                <a:cs typeface="Arial" charset="0"/>
              </a:rPr>
              <a:t>daughter </a:t>
            </a:r>
            <a:r>
              <a:rPr lang="en-US" sz="2800" dirty="0">
                <a:latin typeface="Times New Roman" pitchFamily="18" charset="0"/>
                <a:cs typeface="Arial" charset="0"/>
              </a:rPr>
              <a:t>of the poet Lord Byron</a:t>
            </a:r>
          </a:p>
        </p:txBody>
      </p:sp>
      <p:pic>
        <p:nvPicPr>
          <p:cNvPr id="1177604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600200"/>
            <a:ext cx="2808288" cy="3929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Ada Lovelace, 1815-1852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892590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308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79925" y="3170238"/>
            <a:ext cx="1841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122311" name="Rectangle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1430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000" b="1" dirty="0">
                <a:latin typeface="Courier New" pitchFamily="49" charset="0"/>
                <a:cs typeface="Arial" charset="0"/>
              </a:rPr>
              <a:t>and</a:t>
            </a:r>
            <a:r>
              <a:rPr lang="en-US" sz="3000" b="1" dirty="0">
                <a:latin typeface="Times New Roman" pitchFamily="18" charset="0"/>
                <a:cs typeface="Arial" charset="0"/>
              </a:rPr>
              <a:t>, </a:t>
            </a:r>
            <a:r>
              <a:rPr lang="en-US" sz="3000" b="1" dirty="0">
                <a:latin typeface="Courier New" pitchFamily="49" charset="0"/>
                <a:cs typeface="Arial" charset="0"/>
              </a:rPr>
              <a:t>or</a:t>
            </a:r>
            <a:r>
              <a:rPr lang="en-US" sz="3000" b="1" dirty="0">
                <a:latin typeface="Times New Roman" pitchFamily="18" charset="0"/>
                <a:cs typeface="Arial" charset="0"/>
              </a:rPr>
              <a:t>, </a:t>
            </a:r>
            <a:r>
              <a:rPr lang="en-US" sz="3000" b="1" dirty="0" err="1">
                <a:latin typeface="Courier New" pitchFamily="49" charset="0"/>
                <a:cs typeface="Arial" charset="0"/>
              </a:rPr>
              <a:t>xor</a:t>
            </a:r>
            <a:r>
              <a:rPr lang="en-US" sz="3000" b="1" dirty="0">
                <a:latin typeface="Times New Roman" pitchFamily="18" charset="0"/>
                <a:cs typeface="Arial" charset="0"/>
              </a:rPr>
              <a:t>, </a:t>
            </a:r>
            <a:r>
              <a:rPr lang="en-US" sz="3000" b="1" dirty="0">
                <a:latin typeface="Courier New" pitchFamily="49" charset="0"/>
                <a:cs typeface="Arial" charset="0"/>
              </a:rPr>
              <a:t>nor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200" dirty="0" smtClean="0">
                <a:latin typeface="Courier New" pitchFamily="49" charset="0"/>
                <a:cs typeface="Arial" charset="0"/>
              </a:rPr>
              <a:t>and</a:t>
            </a:r>
            <a:r>
              <a:rPr lang="en-US" sz="2200" dirty="0" smtClean="0">
                <a:latin typeface="Times New Roman" pitchFamily="18" charset="0"/>
                <a:cs typeface="Arial" charset="0"/>
              </a:rPr>
              <a:t>: useful for </a:t>
            </a:r>
            <a:r>
              <a:rPr lang="en-US" sz="22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masking</a:t>
            </a:r>
            <a:r>
              <a:rPr lang="en-US" sz="2200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200" dirty="0" smtClean="0">
                <a:latin typeface="Times New Roman" pitchFamily="18" charset="0"/>
                <a:cs typeface="Arial" charset="0"/>
              </a:rPr>
              <a:t>bits</a:t>
            </a:r>
          </a:p>
          <a:p>
            <a:pPr marL="1257300" lvl="2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200" dirty="0" smtClean="0">
                <a:latin typeface="Times New Roman" pitchFamily="18" charset="0"/>
                <a:cs typeface="Arial" charset="0"/>
              </a:rPr>
              <a:t>Masking  all but the least significant byte of a value: </a:t>
            </a:r>
          </a:p>
          <a:p>
            <a:pPr marL="1257300" lvl="2" indent="-342900">
              <a:lnSpc>
                <a:spcPct val="90000"/>
              </a:lnSpc>
              <a:spcBef>
                <a:spcPct val="20000"/>
              </a:spcBef>
            </a:pPr>
            <a:r>
              <a:rPr lang="en-US" sz="2200" dirty="0" smtClean="0">
                <a:latin typeface="Times New Roman" pitchFamily="18" charset="0"/>
                <a:cs typeface="Arial" charset="0"/>
              </a:rPr>
              <a:t>		0xF234012F AND 0x000000FF = 0x0000002F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200" dirty="0" smtClean="0">
                <a:latin typeface="Courier New" pitchFamily="49" charset="0"/>
                <a:cs typeface="Arial" charset="0"/>
              </a:rPr>
              <a:t>or:</a:t>
            </a:r>
            <a:r>
              <a:rPr lang="en-US" sz="2200" dirty="0" smtClean="0">
                <a:latin typeface="Times New Roman" pitchFamily="18" charset="0"/>
                <a:cs typeface="Arial" charset="0"/>
              </a:rPr>
              <a:t> useful for </a:t>
            </a:r>
            <a:r>
              <a:rPr lang="en-US" sz="22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combining</a:t>
            </a:r>
            <a:r>
              <a:rPr lang="en-US" sz="2200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200" dirty="0" smtClean="0">
                <a:latin typeface="Times New Roman" pitchFamily="18" charset="0"/>
                <a:cs typeface="Arial" charset="0"/>
              </a:rPr>
              <a:t>bit fields</a:t>
            </a:r>
          </a:p>
          <a:p>
            <a:pPr marL="1257300" lvl="2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200" dirty="0" smtClean="0">
                <a:latin typeface="Times New Roman" pitchFamily="18" charset="0"/>
                <a:cs typeface="Arial" charset="0"/>
              </a:rPr>
              <a:t>Combine 0xF2340000 with 0x000012BC: </a:t>
            </a:r>
          </a:p>
          <a:p>
            <a:pPr marL="1257300" lvl="2" indent="-342900">
              <a:lnSpc>
                <a:spcPct val="90000"/>
              </a:lnSpc>
              <a:spcBef>
                <a:spcPct val="20000"/>
              </a:spcBef>
            </a:pPr>
            <a:r>
              <a:rPr lang="en-US" sz="2200" dirty="0" smtClean="0">
                <a:latin typeface="Times New Roman" pitchFamily="18" charset="0"/>
                <a:cs typeface="Arial" charset="0"/>
              </a:rPr>
              <a:t>		0xF2340000 OR 0x000012BC = 0xF23412BC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2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200" dirty="0" smtClean="0">
                <a:latin typeface="Courier New" pitchFamily="49" charset="0"/>
                <a:cs typeface="Arial" charset="0"/>
              </a:rPr>
              <a:t>nor:</a:t>
            </a:r>
            <a:r>
              <a:rPr lang="en-US" sz="2200" dirty="0" smtClean="0">
                <a:latin typeface="Times New Roman" pitchFamily="18" charset="0"/>
                <a:cs typeface="Arial" charset="0"/>
              </a:rPr>
              <a:t> useful for </a:t>
            </a:r>
            <a:r>
              <a:rPr lang="en-US" sz="22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inverting</a:t>
            </a:r>
            <a:r>
              <a:rPr lang="en-US" sz="2200" dirty="0" smtClean="0">
                <a:latin typeface="Times New Roman" pitchFamily="18" charset="0"/>
                <a:cs typeface="Arial" charset="0"/>
              </a:rPr>
              <a:t> bits: </a:t>
            </a:r>
          </a:p>
          <a:p>
            <a:pPr marL="1257300" lvl="2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200" dirty="0" smtClean="0">
                <a:latin typeface="Times New Roman" pitchFamily="18" charset="0"/>
                <a:cs typeface="Arial" charset="0"/>
              </a:rPr>
              <a:t>A NOR $0 = NOT A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000" b="1" dirty="0" err="1" smtClean="0">
                <a:latin typeface="Courier New" pitchFamily="49" charset="0"/>
                <a:cs typeface="Arial" charset="0"/>
              </a:rPr>
              <a:t>andi</a:t>
            </a:r>
            <a:r>
              <a:rPr lang="en-US" sz="3000" b="1" dirty="0">
                <a:latin typeface="Times New Roman" pitchFamily="18" charset="0"/>
                <a:cs typeface="Arial" charset="0"/>
              </a:rPr>
              <a:t>, </a:t>
            </a:r>
            <a:r>
              <a:rPr lang="en-US" sz="3000" b="1" dirty="0" err="1">
                <a:latin typeface="Courier New" pitchFamily="49" charset="0"/>
                <a:cs typeface="Arial" charset="0"/>
              </a:rPr>
              <a:t>ori</a:t>
            </a:r>
            <a:r>
              <a:rPr lang="en-US" sz="3000" b="1" dirty="0">
                <a:latin typeface="Times New Roman" pitchFamily="18" charset="0"/>
                <a:cs typeface="Arial" charset="0"/>
              </a:rPr>
              <a:t>, </a:t>
            </a:r>
            <a:r>
              <a:rPr lang="en-US" sz="3000" b="1" dirty="0" err="1">
                <a:latin typeface="Courier New" pitchFamily="49" charset="0"/>
                <a:cs typeface="Arial" charset="0"/>
              </a:rPr>
              <a:t>xori</a:t>
            </a:r>
            <a:endParaRPr lang="en-US" sz="3000" b="1" dirty="0">
              <a:latin typeface="Times New Roman" pitchFamily="18" charset="0"/>
              <a:cs typeface="Arial" charset="0"/>
            </a:endParaRP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200" dirty="0">
                <a:latin typeface="Times New Roman" pitchFamily="18" charset="0"/>
                <a:cs typeface="Arial" charset="0"/>
              </a:rPr>
              <a:t>16-bit immediate is zero-extended (</a:t>
            </a:r>
            <a:r>
              <a:rPr lang="en-US" sz="2200" i="1" dirty="0">
                <a:latin typeface="Times New Roman" pitchFamily="18" charset="0"/>
                <a:cs typeface="Arial" charset="0"/>
              </a:rPr>
              <a:t>not</a:t>
            </a:r>
            <a:r>
              <a:rPr lang="en-US" sz="2200" dirty="0">
                <a:latin typeface="Times New Roman" pitchFamily="18" charset="0"/>
                <a:cs typeface="Arial" charset="0"/>
              </a:rPr>
              <a:t> sign-extended)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200" dirty="0" err="1">
                <a:latin typeface="Courier New" pitchFamily="49" charset="0"/>
                <a:cs typeface="Arial" charset="0"/>
              </a:rPr>
              <a:t>nori</a:t>
            </a:r>
            <a:r>
              <a:rPr lang="en-US" sz="2200" dirty="0">
                <a:latin typeface="Times New Roman" pitchFamily="18" charset="0"/>
                <a:cs typeface="Arial" charset="0"/>
              </a:rPr>
              <a:t> not needed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Logical Instructions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199008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3337" name="Object 9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46593684"/>
              </p:ext>
            </p:extLst>
          </p:nvPr>
        </p:nvGraphicFramePr>
        <p:xfrm>
          <a:off x="762000" y="1600200"/>
          <a:ext cx="8382000" cy="3562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19" name="VISIO" r:id="rId7" imgW="3618360" imgH="1536480" progId="Visio.Drawing.6">
                  <p:embed/>
                </p:oleObj>
              </mc:Choice>
              <mc:Fallback>
                <p:oleObj name="VISIO" r:id="rId7" imgW="3618360" imgH="15364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600200"/>
                        <a:ext cx="8382000" cy="3562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333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23333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479925" y="3170238"/>
            <a:ext cx="1841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Logical Instructions Example 1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194521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1509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543760754"/>
              </p:ext>
            </p:extLst>
          </p:nvPr>
        </p:nvGraphicFramePr>
        <p:xfrm>
          <a:off x="762000" y="1600200"/>
          <a:ext cx="8382000" cy="3562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43" name="VISIO" r:id="rId7" imgW="3618360" imgH="1536480" progId="Visio.Drawing.6">
                  <p:embed/>
                </p:oleObj>
              </mc:Choice>
              <mc:Fallback>
                <p:oleObj name="VISIO" r:id="rId7" imgW="3618360" imgH="15364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600200"/>
                        <a:ext cx="8382000" cy="3562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1507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1508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479925" y="3170238"/>
            <a:ext cx="1841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Logical Instructions Example 1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271023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0502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073647595"/>
              </p:ext>
            </p:extLst>
          </p:nvPr>
        </p:nvGraphicFramePr>
        <p:xfrm>
          <a:off x="914400" y="2057400"/>
          <a:ext cx="8153400" cy="296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67" name="VISIO" r:id="rId7" imgW="3757680" imgH="1365120" progId="Visio.Drawing.6">
                  <p:embed/>
                </p:oleObj>
              </mc:Choice>
              <mc:Fallback>
                <p:oleObj name="VISIO" r:id="rId7" imgW="3757680" imgH="13651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2057400"/>
                        <a:ext cx="8153400" cy="296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0499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30500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479925" y="3170238"/>
            <a:ext cx="1841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Logical Instructions Example 2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407376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555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914400" y="1295400"/>
            <a:ext cx="4953000" cy="4953000"/>
          </a:xfrm>
        </p:spPr>
        <p:txBody>
          <a:bodyPr/>
          <a:lstStyle/>
          <a:p>
            <a:r>
              <a:rPr lang="en-US" sz="2400" dirty="0"/>
              <a:t>President of Stanford University</a:t>
            </a:r>
          </a:p>
          <a:p>
            <a:r>
              <a:rPr lang="en-US" sz="2400" dirty="0"/>
              <a:t>Professor of Electrical Engineering and Computer Science at Stanford since 1977</a:t>
            </a:r>
          </a:p>
          <a:p>
            <a:r>
              <a:rPr lang="en-US" sz="2400" dirty="0" err="1"/>
              <a:t>Coinvented</a:t>
            </a:r>
            <a:r>
              <a:rPr lang="en-US" sz="2400" dirty="0"/>
              <a:t> the Reduced Instruction Set Computer (RISC</a:t>
            </a:r>
            <a:r>
              <a:rPr lang="en-US" sz="2400" dirty="0" smtClean="0"/>
              <a:t>) with David Patterson</a:t>
            </a:r>
            <a:endParaRPr lang="en-US" sz="2400" dirty="0"/>
          </a:p>
          <a:p>
            <a:r>
              <a:rPr lang="en-US" sz="2400" dirty="0"/>
              <a:t>Developed the MIPS architecture at Stanford in 1984 and cofounded MIPS Computer Systems </a:t>
            </a:r>
          </a:p>
          <a:p>
            <a:r>
              <a:rPr lang="en-US" sz="2400" dirty="0"/>
              <a:t>As of 2004, over 300 million MIPS microprocessors have been sold</a:t>
            </a:r>
          </a:p>
        </p:txBody>
      </p:sp>
      <p:pic>
        <p:nvPicPr>
          <p:cNvPr id="1175556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3775" y="1466850"/>
            <a:ext cx="2689225" cy="417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John Hennessy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14532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3557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58203386"/>
              </p:ext>
            </p:extLst>
          </p:nvPr>
        </p:nvGraphicFramePr>
        <p:xfrm>
          <a:off x="914400" y="2057400"/>
          <a:ext cx="8153400" cy="296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91" name="VISIO" r:id="rId7" imgW="3757680" imgH="1365120" progId="Visio.Drawing.6">
                  <p:embed/>
                </p:oleObj>
              </mc:Choice>
              <mc:Fallback>
                <p:oleObj name="VISIO" r:id="rId7" imgW="3757680" imgH="13651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2057400"/>
                        <a:ext cx="8153400" cy="296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3555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355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479925" y="3170238"/>
            <a:ext cx="1841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Logical Instructions Example 2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707380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0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4960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479925" y="3170238"/>
            <a:ext cx="1841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049608" name="Rectangle 8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143000"/>
            <a:ext cx="85344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 err="1">
                <a:latin typeface="Courier New" pitchFamily="49" charset="0"/>
                <a:cs typeface="Arial" charset="0"/>
              </a:rPr>
              <a:t>sll</a:t>
            </a:r>
            <a:r>
              <a:rPr lang="en-US" sz="3200" dirty="0">
                <a:latin typeface="Courier New" pitchFamily="49" charset="0"/>
                <a:cs typeface="Arial" charset="0"/>
              </a:rPr>
              <a:t>: </a:t>
            </a:r>
            <a:r>
              <a:rPr lang="en-US" sz="3200" dirty="0">
                <a:latin typeface="Times New Roman" pitchFamily="18" charset="0"/>
                <a:cs typeface="Arial" charset="0"/>
              </a:rPr>
              <a:t>shift left logical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200" b="1" dirty="0">
                <a:latin typeface="Times New Roman" pitchFamily="18" charset="0"/>
                <a:cs typeface="Arial" charset="0"/>
              </a:rPr>
              <a:t>Example:</a:t>
            </a:r>
            <a:r>
              <a:rPr lang="en-US" sz="2200" dirty="0">
                <a:latin typeface="Times New Roman" pitchFamily="18" charset="0"/>
                <a:cs typeface="Arial" charset="0"/>
              </a:rPr>
              <a:t>  </a:t>
            </a:r>
            <a:r>
              <a:rPr lang="en-US" sz="2200" dirty="0" err="1">
                <a:latin typeface="Courier New" pitchFamily="49" charset="0"/>
                <a:cs typeface="Arial" charset="0"/>
              </a:rPr>
              <a:t>sll</a:t>
            </a:r>
            <a:r>
              <a:rPr lang="en-US" sz="2200" dirty="0">
                <a:latin typeface="Courier New" pitchFamily="49" charset="0"/>
                <a:cs typeface="Arial" charset="0"/>
              </a:rPr>
              <a:t> $t0, $t1, 5  # $t0 &lt;= $t1 &lt;&lt; 5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 err="1">
                <a:latin typeface="Courier New" pitchFamily="49" charset="0"/>
                <a:cs typeface="Arial" charset="0"/>
              </a:rPr>
              <a:t>srl</a:t>
            </a:r>
            <a:r>
              <a:rPr lang="en-US" sz="3200" dirty="0">
                <a:latin typeface="Courier New" pitchFamily="49" charset="0"/>
                <a:cs typeface="Arial" charset="0"/>
              </a:rPr>
              <a:t>: </a:t>
            </a:r>
            <a:r>
              <a:rPr lang="en-US" sz="3200" dirty="0">
                <a:latin typeface="Times New Roman" pitchFamily="18" charset="0"/>
                <a:cs typeface="Arial" charset="0"/>
              </a:rPr>
              <a:t>shift right logical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200" b="1" dirty="0">
                <a:latin typeface="Times New Roman" pitchFamily="18" charset="0"/>
                <a:cs typeface="Arial" charset="0"/>
              </a:rPr>
              <a:t>Example:</a:t>
            </a:r>
            <a:r>
              <a:rPr lang="en-US" sz="2200" dirty="0">
                <a:latin typeface="Times New Roman" pitchFamily="18" charset="0"/>
                <a:cs typeface="Arial" charset="0"/>
              </a:rPr>
              <a:t>  </a:t>
            </a:r>
            <a:r>
              <a:rPr lang="en-US" sz="2200" dirty="0" err="1">
                <a:latin typeface="Courier New" pitchFamily="49" charset="0"/>
                <a:cs typeface="Arial" charset="0"/>
              </a:rPr>
              <a:t>srl</a:t>
            </a:r>
            <a:r>
              <a:rPr lang="en-US" sz="2200" dirty="0">
                <a:latin typeface="Courier New" pitchFamily="49" charset="0"/>
                <a:cs typeface="Arial" charset="0"/>
              </a:rPr>
              <a:t> $t0, $t1, 5  # $t0 &lt;= $t1 &gt;&gt; 5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 err="1">
                <a:latin typeface="Courier New" pitchFamily="49" charset="0"/>
                <a:cs typeface="Arial" charset="0"/>
              </a:rPr>
              <a:t>sra</a:t>
            </a:r>
            <a:r>
              <a:rPr lang="en-US" sz="3200" dirty="0">
                <a:latin typeface="Courier New" pitchFamily="49" charset="0"/>
                <a:cs typeface="Arial" charset="0"/>
              </a:rPr>
              <a:t>: </a:t>
            </a:r>
            <a:r>
              <a:rPr lang="en-US" sz="3200" dirty="0">
                <a:latin typeface="Times New Roman" pitchFamily="18" charset="0"/>
                <a:cs typeface="Arial" charset="0"/>
              </a:rPr>
              <a:t>shift right arithmetic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200" b="1" dirty="0">
                <a:latin typeface="Times New Roman" pitchFamily="18" charset="0"/>
                <a:cs typeface="Arial" charset="0"/>
              </a:rPr>
              <a:t>Example:</a:t>
            </a:r>
            <a:r>
              <a:rPr lang="en-US" sz="2200" dirty="0">
                <a:latin typeface="Times New Roman" pitchFamily="18" charset="0"/>
                <a:cs typeface="Arial" charset="0"/>
              </a:rPr>
              <a:t>  </a:t>
            </a:r>
            <a:r>
              <a:rPr lang="en-US" sz="2200" dirty="0" err="1">
                <a:latin typeface="Courier New" pitchFamily="49" charset="0"/>
                <a:cs typeface="Arial" charset="0"/>
              </a:rPr>
              <a:t>sra</a:t>
            </a:r>
            <a:r>
              <a:rPr lang="en-US" sz="2200" dirty="0">
                <a:latin typeface="Courier New" pitchFamily="49" charset="0"/>
                <a:cs typeface="Arial" charset="0"/>
              </a:rPr>
              <a:t> $t0, $t1, 5  # $t0 &lt;= $t1 &gt;&gt;&gt; </a:t>
            </a:r>
            <a:r>
              <a:rPr lang="en-US" sz="2200" dirty="0" smtClean="0">
                <a:latin typeface="Courier New" pitchFamily="49" charset="0"/>
                <a:cs typeface="Arial" charset="0"/>
              </a:rPr>
              <a:t>5</a:t>
            </a:r>
            <a:endParaRPr lang="en-US" sz="22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Shift Instructions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483932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0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4960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479925" y="3170238"/>
            <a:ext cx="1841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049608" name="Rectangle 8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38200" y="1143000"/>
            <a:ext cx="85344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 err="1" smtClean="0">
                <a:latin typeface="Courier New" pitchFamily="49" charset="0"/>
                <a:cs typeface="Arial" charset="0"/>
              </a:rPr>
              <a:t>sllv</a:t>
            </a:r>
            <a:r>
              <a:rPr lang="en-US" sz="3200" dirty="0">
                <a:latin typeface="Courier New" pitchFamily="49" charset="0"/>
                <a:cs typeface="Arial" charset="0"/>
              </a:rPr>
              <a:t>: </a:t>
            </a:r>
            <a:r>
              <a:rPr lang="en-US" sz="3200" dirty="0">
                <a:latin typeface="Times New Roman" pitchFamily="18" charset="0"/>
                <a:cs typeface="Arial" charset="0"/>
              </a:rPr>
              <a:t>shift left logical variable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b="1" dirty="0">
                <a:latin typeface="Times New Roman" pitchFamily="18" charset="0"/>
                <a:cs typeface="Arial" charset="0"/>
              </a:rPr>
              <a:t>Example:</a:t>
            </a:r>
            <a:r>
              <a:rPr lang="en-US" sz="2000" dirty="0">
                <a:latin typeface="Times New Roman" pitchFamily="18" charset="0"/>
                <a:cs typeface="Arial" charset="0"/>
              </a:rPr>
              <a:t>  </a:t>
            </a:r>
            <a:r>
              <a:rPr lang="en-US" sz="2000" dirty="0" err="1">
                <a:latin typeface="Courier New" pitchFamily="49" charset="0"/>
                <a:cs typeface="Arial" charset="0"/>
              </a:rPr>
              <a:t>sllv</a:t>
            </a:r>
            <a:r>
              <a:rPr lang="en-US" sz="2000" dirty="0">
                <a:latin typeface="Courier New" pitchFamily="49" charset="0"/>
                <a:cs typeface="Arial" charset="0"/>
              </a:rPr>
              <a:t> $t0, $t1, $t2 # $t0 &lt;= $t1 &lt;&lt; $t2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 err="1">
                <a:latin typeface="Courier New" pitchFamily="49" charset="0"/>
                <a:cs typeface="Arial" charset="0"/>
              </a:rPr>
              <a:t>srlv</a:t>
            </a:r>
            <a:r>
              <a:rPr lang="en-US" sz="3200" dirty="0">
                <a:latin typeface="Courier New" pitchFamily="49" charset="0"/>
                <a:cs typeface="Arial" charset="0"/>
              </a:rPr>
              <a:t>: </a:t>
            </a:r>
            <a:r>
              <a:rPr lang="en-US" sz="3200" dirty="0">
                <a:latin typeface="Times New Roman" pitchFamily="18" charset="0"/>
                <a:cs typeface="Arial" charset="0"/>
              </a:rPr>
              <a:t>shift right logical variable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b="1" dirty="0">
                <a:latin typeface="Times New Roman" pitchFamily="18" charset="0"/>
                <a:cs typeface="Arial" charset="0"/>
              </a:rPr>
              <a:t>Example:</a:t>
            </a:r>
            <a:r>
              <a:rPr lang="en-US" sz="2000" dirty="0">
                <a:latin typeface="Times New Roman" pitchFamily="18" charset="0"/>
                <a:cs typeface="Arial" charset="0"/>
              </a:rPr>
              <a:t>  </a:t>
            </a:r>
            <a:r>
              <a:rPr lang="en-US" sz="2000" dirty="0" err="1">
                <a:latin typeface="Courier New" pitchFamily="49" charset="0"/>
                <a:cs typeface="Arial" charset="0"/>
              </a:rPr>
              <a:t>srlv</a:t>
            </a:r>
            <a:r>
              <a:rPr lang="en-US" sz="2000" dirty="0">
                <a:latin typeface="Courier New" pitchFamily="49" charset="0"/>
                <a:cs typeface="Arial" charset="0"/>
              </a:rPr>
              <a:t> $t0, $t1, $t2 # $t0 &lt;= $t1 &gt;&gt; $t2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 err="1">
                <a:latin typeface="Courier New" pitchFamily="49" charset="0"/>
                <a:cs typeface="Arial" charset="0"/>
              </a:rPr>
              <a:t>srav</a:t>
            </a:r>
            <a:r>
              <a:rPr lang="en-US" sz="3200" dirty="0">
                <a:latin typeface="Courier New" pitchFamily="49" charset="0"/>
                <a:cs typeface="Arial" charset="0"/>
              </a:rPr>
              <a:t>: </a:t>
            </a:r>
            <a:r>
              <a:rPr lang="en-US" sz="3200" dirty="0">
                <a:latin typeface="Times New Roman" pitchFamily="18" charset="0"/>
                <a:cs typeface="Arial" charset="0"/>
              </a:rPr>
              <a:t>shift right arithmetic variable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b="1" dirty="0">
                <a:latin typeface="Times New Roman" pitchFamily="18" charset="0"/>
                <a:cs typeface="Arial" charset="0"/>
              </a:rPr>
              <a:t>Example</a:t>
            </a:r>
            <a:r>
              <a:rPr lang="en-US" sz="2000" dirty="0">
                <a:latin typeface="Times New Roman" pitchFamily="18" charset="0"/>
                <a:cs typeface="Arial" charset="0"/>
              </a:rPr>
              <a:t>:  </a:t>
            </a:r>
            <a:r>
              <a:rPr lang="en-US" sz="2000" dirty="0" err="1">
                <a:latin typeface="Courier New" pitchFamily="49" charset="0"/>
                <a:cs typeface="Arial" charset="0"/>
              </a:rPr>
              <a:t>srav</a:t>
            </a:r>
            <a:r>
              <a:rPr lang="en-US" sz="2000" dirty="0">
                <a:latin typeface="Courier New" pitchFamily="49" charset="0"/>
                <a:cs typeface="Arial" charset="0"/>
              </a:rPr>
              <a:t> $t0, $t1, $t2 # $t0 &lt;= $t1 &gt;&gt;&gt; $t2</a:t>
            </a:r>
            <a:endParaRPr lang="en-US" sz="20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Variable Shift Instructions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503041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0627" name="Object 3"/>
          <p:cNvGraphicFramePr>
            <a:graphicFrameLocks noGrp="1" noChangeAspect="1"/>
          </p:cNvGraphicFramePr>
          <p:nvPr>
            <p:ph sz="quarter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21684623"/>
              </p:ext>
            </p:extLst>
          </p:nvPr>
        </p:nvGraphicFramePr>
        <p:xfrm>
          <a:off x="1524000" y="1219200"/>
          <a:ext cx="6553200" cy="2435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36" name="VISIO" r:id="rId8" imgW="2400480" imgH="892080" progId="Visio.Drawing.6">
                  <p:embed/>
                </p:oleObj>
              </mc:Choice>
              <mc:Fallback>
                <p:oleObj name="VISIO" r:id="rId8" imgW="2400480" imgH="8920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219200"/>
                        <a:ext cx="6553200" cy="2435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0630" name="Object 6"/>
          <p:cNvGraphicFramePr>
            <a:graphicFrameLocks noGrp="1" noChangeAspect="1"/>
          </p:cNvGraphicFramePr>
          <p:nvPr>
            <p:ph sz="quarter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33836229"/>
              </p:ext>
            </p:extLst>
          </p:nvPr>
        </p:nvGraphicFramePr>
        <p:xfrm>
          <a:off x="2133600" y="3786188"/>
          <a:ext cx="6248400" cy="2592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37" name="VISIO" r:id="rId10" imgW="2214720" imgH="919800" progId="Visio.Drawing.6">
                  <p:embed/>
                </p:oleObj>
              </mc:Choice>
              <mc:Fallback>
                <p:oleObj name="VISIO" r:id="rId10" imgW="2214720" imgH="9198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3786188"/>
                        <a:ext cx="6248400" cy="2592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50628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50629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479925" y="3170238"/>
            <a:ext cx="1841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Shift Instructions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062889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31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6531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65317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38200" y="1219200"/>
            <a:ext cx="8305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16-bit constants using </a:t>
            </a:r>
            <a:r>
              <a:rPr lang="en-US" sz="3200" dirty="0" err="1">
                <a:latin typeface="Courier New" pitchFamily="49" charset="0"/>
                <a:cs typeface="Arial" charset="0"/>
              </a:rPr>
              <a:t>addi</a:t>
            </a:r>
            <a:r>
              <a:rPr lang="en-US" sz="3200" dirty="0">
                <a:latin typeface="Times New Roman" pitchFamily="18" charset="0"/>
                <a:cs typeface="Arial" charset="0"/>
              </a:rPr>
              <a:t>: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32-bit constants using load upper immediate (</a:t>
            </a:r>
            <a:r>
              <a:rPr lang="en-US" sz="3200" dirty="0" err="1">
                <a:latin typeface="Courier New" pitchFamily="49" charset="0"/>
                <a:cs typeface="Arial" charset="0"/>
              </a:rPr>
              <a:t>lui</a:t>
            </a:r>
            <a:r>
              <a:rPr lang="en-US" sz="3200" dirty="0">
                <a:latin typeface="Times New Roman" pitchFamily="18" charset="0"/>
                <a:cs typeface="Arial" charset="0"/>
              </a:rPr>
              <a:t>) and </a:t>
            </a:r>
            <a:r>
              <a:rPr lang="en-US" sz="3200" dirty="0" err="1">
                <a:latin typeface="Courier New" pitchFamily="49" charset="0"/>
                <a:cs typeface="Arial" charset="0"/>
              </a:rPr>
              <a:t>ori</a:t>
            </a:r>
            <a:r>
              <a:rPr lang="en-US" sz="3200" dirty="0">
                <a:latin typeface="Times New Roman" pitchFamily="18" charset="0"/>
                <a:cs typeface="Arial" charset="0"/>
              </a:rPr>
              <a:t>: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</a:pPr>
            <a:r>
              <a:rPr lang="en-US" sz="3200" dirty="0">
                <a:latin typeface="Courier New" pitchFamily="49" charset="0"/>
                <a:cs typeface="Arial" charset="0"/>
              </a:rPr>
              <a:t>	</a:t>
            </a:r>
            <a:endParaRPr lang="en-US" sz="32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1165318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66800" y="4572000"/>
            <a:ext cx="36576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C Code</a:t>
            </a:r>
            <a:endParaRPr lang="en-US" sz="2000" b="1" dirty="0">
              <a:solidFill>
                <a:schemeClr val="accent1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800" dirty="0">
                <a:latin typeface="Courier New" pitchFamily="49" charset="0"/>
                <a:cs typeface="Arial" charset="0"/>
              </a:rPr>
              <a:t> a = 0xFEDC8765;</a:t>
            </a:r>
          </a:p>
        </p:txBody>
      </p:sp>
      <p:sp>
        <p:nvSpPr>
          <p:cNvPr id="1165319" name="Rectangle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638800" y="4572000"/>
            <a:ext cx="39624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MIPS assembly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# $s0 = a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 err="1">
                <a:latin typeface="Courier New" pitchFamily="49" charset="0"/>
                <a:cs typeface="Arial" charset="0"/>
              </a:rPr>
              <a:t>lui</a:t>
            </a:r>
            <a:r>
              <a:rPr lang="en-US" sz="1800" dirty="0">
                <a:latin typeface="Courier New" pitchFamily="49" charset="0"/>
                <a:cs typeface="Arial" charset="0"/>
              </a:rPr>
              <a:t> $s0, 0xFEDC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 err="1">
                <a:latin typeface="Courier New" pitchFamily="49" charset="0"/>
                <a:cs typeface="Arial" charset="0"/>
              </a:rPr>
              <a:t>ori</a:t>
            </a:r>
            <a:r>
              <a:rPr lang="en-US" sz="1800" dirty="0">
                <a:latin typeface="Courier New" pitchFamily="49" charset="0"/>
                <a:cs typeface="Arial" charset="0"/>
              </a:rPr>
              <a:t> $s0, $s0, 0x8765</a:t>
            </a:r>
          </a:p>
        </p:txBody>
      </p:sp>
      <p:sp>
        <p:nvSpPr>
          <p:cNvPr id="1165320" name="Rectangle 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90600" y="1828800"/>
            <a:ext cx="44196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C Code</a:t>
            </a:r>
            <a:endParaRPr lang="en-US" sz="2000" b="1" dirty="0">
              <a:solidFill>
                <a:schemeClr val="accent1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//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800" dirty="0">
                <a:latin typeface="Courier New" pitchFamily="49" charset="0"/>
                <a:cs typeface="Arial" charset="0"/>
              </a:rPr>
              <a:t> is a 32-bit signed word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800" dirty="0">
                <a:latin typeface="Courier New" pitchFamily="49" charset="0"/>
                <a:cs typeface="Arial" charset="0"/>
              </a:rPr>
              <a:t> a = 0x4f3c;</a:t>
            </a:r>
          </a:p>
        </p:txBody>
      </p:sp>
      <p:sp>
        <p:nvSpPr>
          <p:cNvPr id="1165321" name="Rectangle 9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562600" y="1828800"/>
            <a:ext cx="39624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MIPS assembly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# $s0 = a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 err="1">
                <a:latin typeface="Courier New" pitchFamily="49" charset="0"/>
                <a:cs typeface="Arial" charset="0"/>
              </a:rPr>
              <a:t>addi</a:t>
            </a:r>
            <a:r>
              <a:rPr lang="en-US" sz="1800" dirty="0">
                <a:latin typeface="Courier New" pitchFamily="49" charset="0"/>
                <a:cs typeface="Arial" charset="0"/>
              </a:rPr>
              <a:t> $s0, $0, 0x4f3c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Generating Constants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462938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47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2947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29477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38200" y="12192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Special registers: </a:t>
            </a:r>
            <a:r>
              <a:rPr lang="en-US" sz="3200" dirty="0">
                <a:latin typeface="Courier New" pitchFamily="49" charset="0"/>
                <a:cs typeface="Arial" charset="0"/>
              </a:rPr>
              <a:t>lo</a:t>
            </a:r>
            <a:r>
              <a:rPr lang="en-US" sz="3200" dirty="0">
                <a:latin typeface="Times New Roman" pitchFamily="18" charset="0"/>
                <a:cs typeface="Arial" charset="0"/>
              </a:rPr>
              <a:t>, </a:t>
            </a:r>
            <a:r>
              <a:rPr lang="en-US" sz="3200" dirty="0">
                <a:latin typeface="Courier New" pitchFamily="49" charset="0"/>
                <a:cs typeface="Arial" charset="0"/>
              </a:rPr>
              <a:t>hi</a:t>
            </a: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32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× 32 multiplication, 64 bit result</a:t>
            </a:r>
          </a:p>
          <a:p>
            <a:pPr marL="838200" lvl="1" indent="-38100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 err="1">
                <a:latin typeface="Courier New" pitchFamily="49" charset="0"/>
                <a:cs typeface="Arial" charset="0"/>
              </a:rPr>
              <a:t>mult</a:t>
            </a:r>
            <a:r>
              <a:rPr lang="en-US" sz="2600" dirty="0">
                <a:latin typeface="Courier New" pitchFamily="49" charset="0"/>
                <a:cs typeface="Arial" charset="0"/>
              </a:rPr>
              <a:t> $s0, $s1 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Result in {</a:t>
            </a:r>
            <a:r>
              <a:rPr lang="en-US" sz="2600" dirty="0">
                <a:latin typeface="Courier New" pitchFamily="49" charset="0"/>
                <a:cs typeface="Times New Roman" pitchFamily="18" charset="0"/>
              </a:rPr>
              <a:t>hi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>
                <a:latin typeface="Courier New" pitchFamily="49" charset="0"/>
                <a:cs typeface="Times New Roman" pitchFamily="18" charset="0"/>
              </a:rPr>
              <a:t>lo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}</a:t>
            </a:r>
            <a:endParaRPr lang="en-US" sz="2600" dirty="0">
              <a:latin typeface="Courier New" pitchFamily="49" charset="0"/>
              <a:cs typeface="Times New Roman" pitchFamily="18" charset="0"/>
            </a:endParaRPr>
          </a:p>
          <a:p>
            <a:pPr marL="457200" indent="-457200"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32-bit division, 32-bit quotient,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remainder</a:t>
            </a:r>
            <a:endParaRPr lang="en-US" sz="3200" dirty="0">
              <a:latin typeface="Courier New" pitchFamily="49" charset="0"/>
              <a:cs typeface="Arial" charset="0"/>
            </a:endParaRPr>
          </a:p>
          <a:p>
            <a:pPr marL="838200" lvl="1" indent="-38100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Courier New" pitchFamily="49" charset="0"/>
                <a:cs typeface="Arial" charset="0"/>
              </a:rPr>
              <a:t>div $s0, $s1 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Quotient in </a:t>
            </a:r>
            <a:r>
              <a:rPr lang="en-US" sz="2600" dirty="0">
                <a:latin typeface="Courier New" pitchFamily="49" charset="0"/>
                <a:cs typeface="Times New Roman" pitchFamily="18" charset="0"/>
              </a:rPr>
              <a:t>lo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Remainder in </a:t>
            </a:r>
            <a:r>
              <a:rPr lang="en-US" sz="2600" dirty="0">
                <a:latin typeface="Courier New" pitchFamily="49" charset="0"/>
                <a:cs typeface="Times New Roman" pitchFamily="18" charset="0"/>
              </a:rPr>
              <a:t>hi</a:t>
            </a:r>
          </a:p>
          <a:p>
            <a:pPr marL="457200" indent="-457200"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Moves from </a:t>
            </a:r>
            <a:r>
              <a:rPr lang="en-US" sz="3200" dirty="0">
                <a:latin typeface="Courier New" pitchFamily="49" charset="0"/>
                <a:cs typeface="Courier New" pitchFamily="49" charset="0"/>
              </a:rPr>
              <a:t>lo</a:t>
            </a:r>
            <a:r>
              <a:rPr lang="en-US" sz="3200" dirty="0">
                <a:latin typeface="Times New Roman" pitchFamily="18" charset="0"/>
                <a:cs typeface="Arial" charset="0"/>
              </a:rPr>
              <a:t>/</a:t>
            </a:r>
            <a:r>
              <a:rPr lang="en-US" sz="3200" dirty="0">
                <a:latin typeface="Courier New" pitchFamily="49" charset="0"/>
                <a:cs typeface="Courier New" pitchFamily="49" charset="0"/>
              </a:rPr>
              <a:t>hi</a:t>
            </a:r>
            <a:r>
              <a:rPr lang="en-US" sz="3200" dirty="0">
                <a:latin typeface="Times New Roman" pitchFamily="18" charset="0"/>
                <a:cs typeface="Arial" charset="0"/>
              </a:rPr>
              <a:t> special registers</a:t>
            </a:r>
          </a:p>
          <a:p>
            <a:pPr marL="838200" lvl="1" indent="-38100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 err="1">
                <a:latin typeface="Courier New" pitchFamily="49" charset="0"/>
                <a:cs typeface="Arial" charset="0"/>
              </a:rPr>
              <a:t>mflo</a:t>
            </a:r>
            <a:r>
              <a:rPr lang="en-US" sz="2600" dirty="0">
                <a:latin typeface="Courier New" pitchFamily="49" charset="0"/>
                <a:cs typeface="Arial" charset="0"/>
              </a:rPr>
              <a:t> $s2</a:t>
            </a:r>
          </a:p>
          <a:p>
            <a:pPr marL="838200" lvl="1" indent="-38100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 err="1">
                <a:latin typeface="Courier New" pitchFamily="49" charset="0"/>
                <a:cs typeface="Arial" charset="0"/>
              </a:rPr>
              <a:t>mfhi</a:t>
            </a:r>
            <a:r>
              <a:rPr lang="en-US" sz="2600" dirty="0">
                <a:latin typeface="Courier New" pitchFamily="49" charset="0"/>
                <a:cs typeface="Arial" charset="0"/>
              </a:rPr>
              <a:t> $s3</a:t>
            </a:r>
          </a:p>
          <a:p>
            <a:pPr marL="838200" lvl="1" indent="-3810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endParaRPr lang="en-US" sz="3200" dirty="0">
              <a:latin typeface="Courier New" pitchFamily="49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Multiplication, Division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363669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677" name="Rectangle 5"/>
          <p:cNvSpPr>
            <a:spLocks noGrp="1" noChangeArrowheads="1"/>
          </p:cNvSpPr>
          <p:nvPr>
            <p:ph sz="half" idx="4294967295"/>
            <p:custDataLst>
              <p:tags r:id="rId1"/>
            </p:custDataLst>
          </p:nvPr>
        </p:nvSpPr>
        <p:spPr>
          <a:xfrm>
            <a:off x="914400" y="1143000"/>
            <a:ext cx="8077200" cy="5181600"/>
          </a:xfrm>
        </p:spPr>
        <p:txBody>
          <a:bodyPr/>
          <a:lstStyle/>
          <a:p>
            <a:r>
              <a:rPr lang="en-US" dirty="0" smtClean="0"/>
              <a:t>Execute </a:t>
            </a:r>
            <a:r>
              <a:rPr lang="en-US" dirty="0"/>
              <a:t>instructions out of </a:t>
            </a:r>
            <a:r>
              <a:rPr lang="en-US" dirty="0" smtClean="0"/>
              <a:t>sequence</a:t>
            </a:r>
            <a:endParaRPr lang="en-US" dirty="0"/>
          </a:p>
          <a:p>
            <a:r>
              <a:rPr lang="en-US" dirty="0" smtClean="0"/>
              <a:t>Types of branches:</a:t>
            </a:r>
            <a:endParaRPr lang="en-US" dirty="0"/>
          </a:p>
          <a:p>
            <a:pPr lvl="1"/>
            <a:r>
              <a:rPr lang="en-US" b="1" dirty="0" smtClean="0">
                <a:solidFill>
                  <a:schemeClr val="accent1"/>
                </a:solidFill>
              </a:rPr>
              <a:t>Conditional</a:t>
            </a:r>
            <a:endParaRPr lang="en-US" b="1" dirty="0">
              <a:solidFill>
                <a:schemeClr val="accent1"/>
              </a:solidFill>
            </a:endParaRPr>
          </a:p>
          <a:p>
            <a:pPr lvl="2"/>
            <a:r>
              <a:rPr lang="en-US" dirty="0"/>
              <a:t>branch if equal (</a:t>
            </a:r>
            <a:r>
              <a:rPr lang="en-US" dirty="0" err="1">
                <a:latin typeface="Courier New" pitchFamily="49" charset="0"/>
              </a:rPr>
              <a:t>beq</a:t>
            </a:r>
            <a:r>
              <a:rPr lang="en-US" dirty="0"/>
              <a:t>)</a:t>
            </a:r>
          </a:p>
          <a:p>
            <a:pPr lvl="2"/>
            <a:r>
              <a:rPr lang="en-US" dirty="0"/>
              <a:t>branch if not equal (</a:t>
            </a:r>
            <a:r>
              <a:rPr lang="en-US" dirty="0" err="1">
                <a:latin typeface="Courier New" pitchFamily="49" charset="0"/>
              </a:rPr>
              <a:t>bne</a:t>
            </a:r>
            <a:r>
              <a:rPr lang="en-US" dirty="0"/>
              <a:t>)</a:t>
            </a:r>
          </a:p>
          <a:p>
            <a:pPr lvl="1"/>
            <a:r>
              <a:rPr lang="en-US" b="1" dirty="0" smtClean="0">
                <a:solidFill>
                  <a:schemeClr val="accent1"/>
                </a:solidFill>
              </a:rPr>
              <a:t>Unconditional</a:t>
            </a:r>
            <a:endParaRPr lang="en-US" b="1" dirty="0">
              <a:solidFill>
                <a:schemeClr val="accent1"/>
              </a:solidFill>
            </a:endParaRPr>
          </a:p>
          <a:p>
            <a:pPr lvl="2"/>
            <a:r>
              <a:rPr lang="en-US" dirty="0"/>
              <a:t>jump (</a:t>
            </a:r>
            <a:r>
              <a:rPr lang="en-US" dirty="0">
                <a:latin typeface="Courier New" pitchFamily="49" charset="0"/>
              </a:rPr>
              <a:t>j</a:t>
            </a:r>
            <a:r>
              <a:rPr lang="en-US" dirty="0"/>
              <a:t>)</a:t>
            </a:r>
          </a:p>
          <a:p>
            <a:pPr lvl="2"/>
            <a:r>
              <a:rPr lang="en-US" dirty="0"/>
              <a:t>jump register (</a:t>
            </a:r>
            <a:r>
              <a:rPr lang="en-US" dirty="0" err="1">
                <a:latin typeface="Courier New" pitchFamily="49" charset="0"/>
              </a:rPr>
              <a:t>jr</a:t>
            </a:r>
            <a:r>
              <a:rPr lang="en-US" dirty="0"/>
              <a:t>)</a:t>
            </a:r>
          </a:p>
          <a:p>
            <a:pPr lvl="2"/>
            <a:r>
              <a:rPr lang="en-US" dirty="0"/>
              <a:t>jump and link (</a:t>
            </a:r>
            <a:r>
              <a:rPr lang="en-US" dirty="0" err="1">
                <a:latin typeface="Courier New" pitchFamily="49" charset="0"/>
              </a:rPr>
              <a:t>jal</a:t>
            </a:r>
            <a:r>
              <a:rPr lang="en-US" dirty="0"/>
              <a:t>)</a:t>
            </a:r>
          </a:p>
        </p:txBody>
      </p:sp>
      <p:sp>
        <p:nvSpPr>
          <p:cNvPr id="1052674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5267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Branching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091419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1653" name="Object 5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761729059"/>
              </p:ext>
            </p:extLst>
          </p:nvPr>
        </p:nvGraphicFramePr>
        <p:xfrm>
          <a:off x="1981200" y="1143000"/>
          <a:ext cx="4516437" cy="548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38" name="VISIO" r:id="rId7" imgW="2286000" imgH="2776680" progId="Visio.Drawing.6">
                  <p:embed/>
                </p:oleObj>
              </mc:Choice>
              <mc:Fallback>
                <p:oleObj name="VISIO" r:id="rId7" imgW="2286000" imgH="27766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1143000"/>
                        <a:ext cx="4516437" cy="548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51650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51652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Review: The Stored Program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830759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701" name="Rectangle 5"/>
          <p:cNvSpPr>
            <a:spLocks noGrp="1" noChangeArrowheads="1"/>
          </p:cNvSpPr>
          <p:nvPr>
            <p:ph sz="half" idx="4294967295"/>
            <p:custDataLst>
              <p:tags r:id="rId1"/>
            </p:custDataLst>
          </p:nvPr>
        </p:nvSpPr>
        <p:spPr>
          <a:xfrm>
            <a:off x="914400" y="1143000"/>
            <a:ext cx="8077200" cy="5181600"/>
          </a:xfrm>
        </p:spPr>
        <p:txBody>
          <a:bodyPr/>
          <a:lstStyle/>
          <a:p>
            <a:pPr>
              <a:buFontTx/>
              <a:buNone/>
            </a:pPr>
            <a:r>
              <a:rPr lang="en-US" b="1" dirty="0">
                <a:solidFill>
                  <a:schemeClr val="accent1"/>
                </a:solidFill>
                <a:latin typeface="Courier New" pitchFamily="49" charset="0"/>
              </a:rPr>
              <a:t># MIPS assembly</a:t>
            </a:r>
            <a:endParaRPr lang="en-US" sz="2000" dirty="0">
              <a:solidFill>
                <a:schemeClr val="accent1"/>
              </a:solidFill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000" dirty="0"/>
              <a:t>  </a:t>
            </a:r>
            <a:r>
              <a:rPr lang="en-US" sz="2000" dirty="0" err="1">
                <a:latin typeface="Courier New" pitchFamily="49" charset="0"/>
              </a:rPr>
              <a:t>addi</a:t>
            </a:r>
            <a:r>
              <a:rPr lang="en-US" sz="2000" dirty="0">
                <a:latin typeface="Courier New" pitchFamily="49" charset="0"/>
              </a:rPr>
              <a:t> 	$s0, $0, 4    	# $s0 = 0 + 4 = 4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</a:t>
            </a:r>
            <a:r>
              <a:rPr lang="en-US" sz="2000" dirty="0" err="1">
                <a:latin typeface="Courier New" pitchFamily="49" charset="0"/>
              </a:rPr>
              <a:t>addi</a:t>
            </a:r>
            <a:r>
              <a:rPr lang="en-US" sz="2000" dirty="0">
                <a:latin typeface="Courier New" pitchFamily="49" charset="0"/>
              </a:rPr>
              <a:t> $s1, $0, 1    	# $s1 = 0 + 1 = 1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</a:t>
            </a:r>
            <a:r>
              <a:rPr lang="en-US" sz="2000" dirty="0" err="1">
                <a:latin typeface="Courier New" pitchFamily="49" charset="0"/>
              </a:rPr>
              <a:t>sll</a:t>
            </a:r>
            <a:r>
              <a:rPr lang="en-US" sz="2000" dirty="0">
                <a:latin typeface="Courier New" pitchFamily="49" charset="0"/>
              </a:rPr>
              <a:t>  $s1, $s1, 2   	# $s1 = 1 &lt;&lt; 2 = 4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</a:t>
            </a:r>
            <a:r>
              <a:rPr lang="en-US" sz="2000" dirty="0" err="1">
                <a:latin typeface="Courier New" pitchFamily="49" charset="0"/>
              </a:rPr>
              <a:t>beq</a:t>
            </a:r>
            <a:r>
              <a:rPr lang="en-US" sz="2000" dirty="0">
                <a:latin typeface="Courier New" pitchFamily="49" charset="0"/>
              </a:rPr>
              <a:t>  $s0, $s1, target	</a:t>
            </a: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# branch is taken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</a:t>
            </a:r>
            <a:r>
              <a:rPr lang="en-US" sz="2000" dirty="0" err="1">
                <a:latin typeface="Courier New" pitchFamily="49" charset="0"/>
              </a:rPr>
              <a:t>addi</a:t>
            </a:r>
            <a:r>
              <a:rPr lang="en-US" sz="2000" dirty="0">
                <a:latin typeface="Courier New" pitchFamily="49" charset="0"/>
              </a:rPr>
              <a:t> $s1, $s1, 1       </a:t>
            </a: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# not executed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sub  $s1, $s1, $s0   	</a:t>
            </a: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# not executed</a:t>
            </a:r>
          </a:p>
          <a:p>
            <a:pPr>
              <a:buFontTx/>
              <a:buNone/>
            </a:pPr>
            <a:endParaRPr lang="en-US" sz="20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target:			# label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add  $s1, $s1, $s0  	# $s1 = 4 + 4 = 8</a:t>
            </a:r>
          </a:p>
          <a:p>
            <a:pPr>
              <a:buFontTx/>
              <a:buNone/>
            </a:pPr>
            <a:endParaRPr lang="en-US" sz="2000" dirty="0">
              <a:latin typeface="Courier New" pitchFamily="49" charset="0"/>
            </a:endParaRPr>
          </a:p>
        </p:txBody>
      </p:sp>
      <p:sp>
        <p:nvSpPr>
          <p:cNvPr id="105369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5370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53702" name="Text Box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90600" y="5241925"/>
            <a:ext cx="7543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chemeClr val="accent1"/>
                </a:solidFill>
                <a:latin typeface="Times New Roman" pitchFamily="18" charset="0"/>
              </a:rPr>
              <a:t>Labels</a:t>
            </a:r>
            <a:r>
              <a:rPr lang="en-US" sz="2000" dirty="0">
                <a:solidFill>
                  <a:schemeClr val="accent1"/>
                </a:solidFill>
                <a:latin typeface="Times New Roman" pitchFamily="18" charset="0"/>
              </a:rPr>
              <a:t> </a:t>
            </a:r>
            <a:r>
              <a:rPr lang="en-US" sz="2000" dirty="0">
                <a:latin typeface="Times New Roman" pitchFamily="18" charset="0"/>
              </a:rPr>
              <a:t>indicate instruction </a:t>
            </a:r>
            <a:r>
              <a:rPr lang="en-US" sz="2000" dirty="0" smtClean="0">
                <a:latin typeface="Times New Roman" pitchFamily="18" charset="0"/>
              </a:rPr>
              <a:t>location. They can’t be </a:t>
            </a:r>
            <a:r>
              <a:rPr lang="en-US" sz="2000" dirty="0">
                <a:latin typeface="Times New Roman" pitchFamily="18" charset="0"/>
              </a:rPr>
              <a:t>reserved words and must be followed by </a:t>
            </a:r>
            <a:r>
              <a:rPr lang="en-US" sz="2000" dirty="0" smtClean="0">
                <a:latin typeface="Times New Roman" pitchFamily="18" charset="0"/>
              </a:rPr>
              <a:t>colon (:)</a:t>
            </a:r>
            <a:endParaRPr lang="en-US" sz="2000" dirty="0">
              <a:latin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Conditional Branching (</a:t>
            </a:r>
            <a:r>
              <a:rPr lang="en-US" sz="4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beq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)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768026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25" name="Rectangle 5"/>
          <p:cNvSpPr>
            <a:spLocks noGrp="1" noChangeArrowheads="1"/>
          </p:cNvSpPr>
          <p:nvPr>
            <p:ph sz="half" idx="4294967295"/>
            <p:custDataLst>
              <p:tags r:id="rId1"/>
            </p:custDataLst>
          </p:nvPr>
        </p:nvSpPr>
        <p:spPr>
          <a:xfrm>
            <a:off x="1066800" y="1143000"/>
            <a:ext cx="8077200" cy="5181600"/>
          </a:xfrm>
        </p:spPr>
        <p:txBody>
          <a:bodyPr/>
          <a:lstStyle/>
          <a:p>
            <a:pPr>
              <a:buFontTx/>
              <a:buNone/>
            </a:pPr>
            <a:r>
              <a:rPr lang="en-US" b="1" dirty="0">
                <a:solidFill>
                  <a:schemeClr val="accent1"/>
                </a:solidFill>
                <a:latin typeface="Courier New" pitchFamily="49" charset="0"/>
              </a:rPr>
              <a:t># MIPS assembly</a:t>
            </a:r>
            <a:r>
              <a:rPr lang="en-US" sz="2000" dirty="0">
                <a:solidFill>
                  <a:schemeClr val="accent1"/>
                </a:solidFill>
              </a:rPr>
              <a:t>  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</a:t>
            </a:r>
            <a:r>
              <a:rPr lang="en-US" sz="2000" dirty="0" err="1">
                <a:latin typeface="Courier New" pitchFamily="49" charset="0"/>
              </a:rPr>
              <a:t>addi</a:t>
            </a:r>
            <a:r>
              <a:rPr lang="en-US" sz="2000" dirty="0">
                <a:latin typeface="Courier New" pitchFamily="49" charset="0"/>
              </a:rPr>
              <a:t> 	$s0, $0, 4          # $s0 = 0 + 4 = 4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</a:t>
            </a:r>
            <a:r>
              <a:rPr lang="en-US" sz="2000" dirty="0" err="1">
                <a:latin typeface="Courier New" pitchFamily="49" charset="0"/>
              </a:rPr>
              <a:t>addi</a:t>
            </a:r>
            <a:r>
              <a:rPr lang="en-US" sz="2000" dirty="0">
                <a:latin typeface="Courier New" pitchFamily="49" charset="0"/>
              </a:rPr>
              <a:t> 	$s1, $0, 1          # $s1 = 0 + 1 = 1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</a:t>
            </a:r>
            <a:r>
              <a:rPr lang="en-US" sz="2000" dirty="0" err="1">
                <a:latin typeface="Courier New" pitchFamily="49" charset="0"/>
              </a:rPr>
              <a:t>sll</a:t>
            </a:r>
            <a:r>
              <a:rPr lang="en-US" sz="2000" dirty="0">
                <a:latin typeface="Courier New" pitchFamily="49" charset="0"/>
              </a:rPr>
              <a:t>  	$s1, $s1, 2         # $s1 = 1 &lt;&lt; 2 = 4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</a:t>
            </a:r>
            <a:r>
              <a:rPr lang="en-US" sz="2000" dirty="0" err="1">
                <a:latin typeface="Courier New" pitchFamily="49" charset="0"/>
              </a:rPr>
              <a:t>bne</a:t>
            </a:r>
            <a:r>
              <a:rPr lang="en-US" sz="2000" dirty="0">
                <a:latin typeface="Courier New" pitchFamily="49" charset="0"/>
              </a:rPr>
              <a:t>  	$s0, $s1, target	  </a:t>
            </a: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# branch not taken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</a:t>
            </a:r>
            <a:r>
              <a:rPr lang="en-US" sz="2000" dirty="0" err="1">
                <a:latin typeface="Courier New" pitchFamily="49" charset="0"/>
              </a:rPr>
              <a:t>addi</a:t>
            </a:r>
            <a:r>
              <a:rPr lang="en-US" sz="2000" dirty="0">
                <a:latin typeface="Courier New" pitchFamily="49" charset="0"/>
              </a:rPr>
              <a:t> 	$s1, $s1, 1      	  # $s1 = 4 + 1 = 5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sub  	$s1, $s1, $s0  	  # $s1 = 5 – 4 = 1</a:t>
            </a:r>
          </a:p>
          <a:p>
            <a:pPr>
              <a:buFontTx/>
              <a:buNone/>
            </a:pPr>
            <a:endParaRPr lang="en-US" sz="20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target: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add  	$s1, $s1, $s0  	  # $s1 = 1 + 4 = 5</a:t>
            </a:r>
          </a:p>
        </p:txBody>
      </p:sp>
      <p:sp>
        <p:nvSpPr>
          <p:cNvPr id="105472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5472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The Branch Not Taken (</a:t>
            </a:r>
            <a:r>
              <a:rPr lang="en-US" sz="4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bne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)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050412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979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914400" y="1219200"/>
            <a:ext cx="7848600" cy="4953000"/>
          </a:xfrm>
        </p:spPr>
        <p:txBody>
          <a:bodyPr/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en-US" dirty="0" smtClean="0"/>
              <a:t>Underlying </a:t>
            </a:r>
            <a:r>
              <a:rPr lang="en-US" dirty="0"/>
              <a:t>design principles, as articulated </a:t>
            </a:r>
            <a:r>
              <a:rPr lang="en-US" dirty="0" smtClean="0"/>
              <a:t>by Hennessy </a:t>
            </a:r>
            <a:r>
              <a:rPr lang="en-US" dirty="0"/>
              <a:t>and Patterson:</a:t>
            </a:r>
          </a:p>
          <a:p>
            <a:pPr marL="1219200" lvl="2" indent="-304800">
              <a:lnSpc>
                <a:spcPct val="90000"/>
              </a:lnSpc>
              <a:buFontTx/>
              <a:buAutoNum type="arabicPeriod"/>
            </a:pPr>
            <a:r>
              <a:rPr lang="en-US" sz="2800" b="1" dirty="0">
                <a:solidFill>
                  <a:schemeClr val="accent1"/>
                </a:solidFill>
              </a:rPr>
              <a:t>Simplicity favors regularity</a:t>
            </a:r>
          </a:p>
          <a:p>
            <a:pPr marL="1219200" lvl="2" indent="-304800">
              <a:lnSpc>
                <a:spcPct val="90000"/>
              </a:lnSpc>
              <a:buFontTx/>
              <a:buAutoNum type="arabicPeriod"/>
            </a:pPr>
            <a:r>
              <a:rPr lang="en-US" sz="2800" b="1" dirty="0">
                <a:solidFill>
                  <a:schemeClr val="accent1"/>
                </a:solidFill>
              </a:rPr>
              <a:t>Make the common case fast</a:t>
            </a:r>
          </a:p>
          <a:p>
            <a:pPr marL="1219200" lvl="2" indent="-304800">
              <a:lnSpc>
                <a:spcPct val="90000"/>
              </a:lnSpc>
              <a:buFontTx/>
              <a:buAutoNum type="arabicPeriod"/>
            </a:pPr>
            <a:r>
              <a:rPr lang="en-US" sz="2800" b="1" dirty="0">
                <a:solidFill>
                  <a:schemeClr val="accent1"/>
                </a:solidFill>
              </a:rPr>
              <a:t>Smaller is faster</a:t>
            </a:r>
          </a:p>
          <a:p>
            <a:pPr marL="1219200" lvl="2" indent="-304800">
              <a:lnSpc>
                <a:spcPct val="90000"/>
              </a:lnSpc>
              <a:buFontTx/>
              <a:buAutoNum type="arabicPeriod"/>
            </a:pPr>
            <a:r>
              <a:rPr lang="en-US" sz="2800" b="1" dirty="0">
                <a:solidFill>
                  <a:schemeClr val="accent1"/>
                </a:solidFill>
              </a:rPr>
              <a:t>Good design demands good compromises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Architecture Design Principles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8414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749" name="Rectangle 5"/>
          <p:cNvSpPr>
            <a:spLocks noGrp="1" noChangeArrowheads="1"/>
          </p:cNvSpPr>
          <p:nvPr>
            <p:ph sz="half" idx="4294967295"/>
            <p:custDataLst>
              <p:tags r:id="rId1"/>
            </p:custDataLst>
          </p:nvPr>
        </p:nvSpPr>
        <p:spPr>
          <a:xfrm>
            <a:off x="1066800" y="1143000"/>
            <a:ext cx="8077200" cy="5181600"/>
          </a:xfrm>
        </p:spPr>
        <p:txBody>
          <a:bodyPr/>
          <a:lstStyle/>
          <a:p>
            <a:pPr>
              <a:buFontTx/>
              <a:buNone/>
            </a:pPr>
            <a:r>
              <a:rPr lang="en-US" b="1" dirty="0">
                <a:solidFill>
                  <a:schemeClr val="accent1"/>
                </a:solidFill>
                <a:latin typeface="Courier New" pitchFamily="49" charset="0"/>
              </a:rPr>
              <a:t># MIPS assembly</a:t>
            </a:r>
            <a:endParaRPr lang="en-US" sz="2000" dirty="0">
              <a:solidFill>
                <a:schemeClr val="accent1"/>
              </a:solidFill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</a:t>
            </a:r>
            <a:r>
              <a:rPr lang="en-US" sz="2000" dirty="0" err="1">
                <a:latin typeface="Courier New" pitchFamily="49" charset="0"/>
              </a:rPr>
              <a:t>addi</a:t>
            </a:r>
            <a:r>
              <a:rPr lang="en-US" sz="2000" dirty="0">
                <a:latin typeface="Courier New" pitchFamily="49" charset="0"/>
              </a:rPr>
              <a:t> $s0, $0, 4     		# $s0 = 4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	</a:t>
            </a:r>
            <a:r>
              <a:rPr lang="en-US" sz="2000" dirty="0" err="1">
                <a:latin typeface="Courier New" pitchFamily="49" charset="0"/>
              </a:rPr>
              <a:t>addi</a:t>
            </a:r>
            <a:r>
              <a:rPr lang="en-US" sz="2000" dirty="0">
                <a:latin typeface="Courier New" pitchFamily="49" charset="0"/>
              </a:rPr>
              <a:t> $s1, $0, 1     		# $s1 = 1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	j    	target      	# jump to target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	</a:t>
            </a:r>
            <a:r>
              <a:rPr lang="en-US" sz="2000" dirty="0" err="1">
                <a:latin typeface="Courier New" pitchFamily="49" charset="0"/>
              </a:rPr>
              <a:t>sra</a:t>
            </a:r>
            <a:r>
              <a:rPr lang="en-US" sz="2000" dirty="0">
                <a:latin typeface="Courier New" pitchFamily="49" charset="0"/>
              </a:rPr>
              <a:t>  	$s1, $s1, 2 	</a:t>
            </a: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# not executed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	</a:t>
            </a:r>
            <a:r>
              <a:rPr lang="en-US" sz="2000" dirty="0" err="1">
                <a:latin typeface="Courier New" pitchFamily="49" charset="0"/>
              </a:rPr>
              <a:t>addi</a:t>
            </a:r>
            <a:r>
              <a:rPr lang="en-US" sz="2000" dirty="0">
                <a:latin typeface="Courier New" pitchFamily="49" charset="0"/>
              </a:rPr>
              <a:t> 	$s1, $s1, 1 	</a:t>
            </a: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# not executed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	sub  	$s1, $s1, $s0  	</a:t>
            </a: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# not executed</a:t>
            </a:r>
          </a:p>
          <a:p>
            <a:pPr>
              <a:buFontTx/>
              <a:buNone/>
            </a:pPr>
            <a:endParaRPr lang="en-US" sz="2000" b="1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target: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	add  	$s1, $s1, $s0  	# $s1 = 1 + 4 = 5</a:t>
            </a:r>
          </a:p>
          <a:p>
            <a:pPr algn="just">
              <a:buFontTx/>
              <a:buNone/>
            </a:pPr>
            <a:endParaRPr lang="en-US" sz="2000" dirty="0">
              <a:latin typeface="Courier New" pitchFamily="49" charset="0"/>
            </a:endParaRPr>
          </a:p>
        </p:txBody>
      </p:sp>
      <p:sp>
        <p:nvSpPr>
          <p:cNvPr id="105574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5574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Unconditional Branching (</a:t>
            </a:r>
            <a:r>
              <a:rPr lang="en-US" sz="4400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j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)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625565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773" name="Rectangle 5"/>
          <p:cNvSpPr>
            <a:spLocks noGrp="1" noChangeArrowheads="1"/>
          </p:cNvSpPr>
          <p:nvPr>
            <p:ph sz="half" idx="4294967295"/>
            <p:custDataLst>
              <p:tags r:id="rId1"/>
            </p:custDataLst>
          </p:nvPr>
        </p:nvSpPr>
        <p:spPr>
          <a:xfrm>
            <a:off x="1066800" y="1143000"/>
            <a:ext cx="8077200" cy="5181600"/>
          </a:xfrm>
        </p:spPr>
        <p:txBody>
          <a:bodyPr/>
          <a:lstStyle/>
          <a:p>
            <a:pPr>
              <a:buFontTx/>
              <a:buNone/>
            </a:pPr>
            <a:r>
              <a:rPr lang="en-US" b="1" dirty="0">
                <a:solidFill>
                  <a:schemeClr val="accent1"/>
                </a:solidFill>
                <a:latin typeface="Courier New" pitchFamily="49" charset="0"/>
              </a:rPr>
              <a:t># MIPS assembly</a:t>
            </a:r>
            <a:endParaRPr lang="en-US" sz="2400" b="1" dirty="0">
              <a:solidFill>
                <a:schemeClr val="accent1"/>
              </a:solidFill>
            </a:endParaRPr>
          </a:p>
          <a:p>
            <a:pPr>
              <a:buFontTx/>
              <a:buNone/>
            </a:pPr>
            <a:r>
              <a:rPr lang="en-US" sz="2400" b="1" dirty="0">
                <a:latin typeface="Courier New" pitchFamily="49" charset="0"/>
              </a:rPr>
              <a:t>0x00002000</a:t>
            </a:r>
            <a:r>
              <a:rPr lang="en-US" sz="2400" dirty="0">
                <a:latin typeface="Courier New" pitchFamily="49" charset="0"/>
              </a:rPr>
              <a:t>       </a:t>
            </a:r>
            <a:r>
              <a:rPr lang="en-US" sz="2400" dirty="0" err="1">
                <a:latin typeface="Courier New" pitchFamily="49" charset="0"/>
              </a:rPr>
              <a:t>addi</a:t>
            </a:r>
            <a:r>
              <a:rPr lang="en-US" sz="2400" dirty="0">
                <a:latin typeface="Courier New" pitchFamily="49" charset="0"/>
              </a:rPr>
              <a:t> $s0, $0, 0x2010</a:t>
            </a:r>
          </a:p>
          <a:p>
            <a:pPr>
              <a:buFontTx/>
              <a:buNone/>
            </a:pPr>
            <a:r>
              <a:rPr lang="en-US" sz="2400" b="1" dirty="0">
                <a:latin typeface="Courier New" pitchFamily="49" charset="0"/>
              </a:rPr>
              <a:t>0x00002004</a:t>
            </a:r>
            <a:r>
              <a:rPr lang="en-US" sz="2400" dirty="0">
                <a:latin typeface="Courier New" pitchFamily="49" charset="0"/>
              </a:rPr>
              <a:t>       </a:t>
            </a:r>
            <a:r>
              <a:rPr lang="en-US" sz="2400" dirty="0" err="1">
                <a:latin typeface="Courier New" pitchFamily="49" charset="0"/>
              </a:rPr>
              <a:t>jr</a:t>
            </a:r>
            <a:r>
              <a:rPr lang="en-US" sz="2400" dirty="0">
                <a:latin typeface="Courier New" pitchFamily="49" charset="0"/>
              </a:rPr>
              <a:t>   $s0               </a:t>
            </a:r>
          </a:p>
          <a:p>
            <a:pPr>
              <a:buFontTx/>
              <a:buNone/>
            </a:pPr>
            <a:r>
              <a:rPr lang="en-US" sz="2400" b="1" dirty="0">
                <a:latin typeface="Courier New" pitchFamily="49" charset="0"/>
              </a:rPr>
              <a:t>0x00002008</a:t>
            </a:r>
            <a:r>
              <a:rPr lang="en-US" sz="2400" dirty="0">
                <a:latin typeface="Courier New" pitchFamily="49" charset="0"/>
              </a:rPr>
              <a:t>       </a:t>
            </a:r>
            <a:r>
              <a:rPr lang="en-US" sz="2400" dirty="0" err="1">
                <a:latin typeface="Courier New" pitchFamily="49" charset="0"/>
              </a:rPr>
              <a:t>addi</a:t>
            </a:r>
            <a:r>
              <a:rPr lang="en-US" sz="2400" dirty="0">
                <a:latin typeface="Courier New" pitchFamily="49" charset="0"/>
              </a:rPr>
              <a:t> $s1, $0, 1</a:t>
            </a:r>
          </a:p>
          <a:p>
            <a:pPr>
              <a:buFontTx/>
              <a:buNone/>
            </a:pPr>
            <a:r>
              <a:rPr lang="en-US" sz="2400" b="1" dirty="0">
                <a:latin typeface="Courier New" pitchFamily="49" charset="0"/>
              </a:rPr>
              <a:t>0x0000200C</a:t>
            </a:r>
            <a:r>
              <a:rPr lang="en-US" sz="2400" dirty="0">
                <a:latin typeface="Courier New" pitchFamily="49" charset="0"/>
              </a:rPr>
              <a:t>       </a:t>
            </a:r>
            <a:r>
              <a:rPr lang="en-US" sz="2400" dirty="0" err="1">
                <a:latin typeface="Courier New" pitchFamily="49" charset="0"/>
              </a:rPr>
              <a:t>sra</a:t>
            </a:r>
            <a:r>
              <a:rPr lang="en-US" sz="2400" dirty="0">
                <a:latin typeface="Courier New" pitchFamily="49" charset="0"/>
              </a:rPr>
              <a:t>  $s1, $s1, 2</a:t>
            </a:r>
          </a:p>
          <a:p>
            <a:pPr>
              <a:buFontTx/>
              <a:buNone/>
            </a:pPr>
            <a:r>
              <a:rPr lang="en-US" sz="2400" b="1" dirty="0">
                <a:latin typeface="Courier New" pitchFamily="49" charset="0"/>
              </a:rPr>
              <a:t>0x00002010</a:t>
            </a:r>
            <a:r>
              <a:rPr lang="en-US" sz="2400" dirty="0">
                <a:latin typeface="Courier New" pitchFamily="49" charset="0"/>
              </a:rPr>
              <a:t>       </a:t>
            </a:r>
            <a:r>
              <a:rPr lang="en-US" sz="2400" dirty="0" err="1">
                <a:latin typeface="Courier New" pitchFamily="49" charset="0"/>
              </a:rPr>
              <a:t>lw</a:t>
            </a:r>
            <a:r>
              <a:rPr lang="en-US" sz="2400" dirty="0">
                <a:latin typeface="Courier New" pitchFamily="49" charset="0"/>
              </a:rPr>
              <a:t>   $s3, 44($s1)</a:t>
            </a:r>
          </a:p>
        </p:txBody>
      </p:sp>
      <p:sp>
        <p:nvSpPr>
          <p:cNvPr id="1056770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5677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56774" name="Text Box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133600" y="4800600"/>
            <a:ext cx="57150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000" dirty="0" err="1" smtClean="0">
                <a:latin typeface="Courier New" pitchFamily="49" charset="0"/>
                <a:cs typeface="Courier New" pitchFamily="49" charset="0"/>
              </a:rPr>
              <a:t>jr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>
                <a:latin typeface="Times New Roman" pitchFamily="18" charset="0"/>
              </a:rPr>
              <a:t>is an </a:t>
            </a:r>
            <a:r>
              <a:rPr lang="en-US" sz="3000" b="1" dirty="0">
                <a:solidFill>
                  <a:schemeClr val="accent1"/>
                </a:solidFill>
                <a:latin typeface="Times New Roman" pitchFamily="18" charset="0"/>
              </a:rPr>
              <a:t>R-type</a:t>
            </a:r>
            <a:r>
              <a:rPr lang="en-US" sz="3000" dirty="0">
                <a:latin typeface="Times New Roman" pitchFamily="18" charset="0"/>
              </a:rPr>
              <a:t> instruction.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Unconditional Branching (</a:t>
            </a:r>
            <a:r>
              <a:rPr lang="en-US" sz="4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jr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)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133480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797" name="Rectangle 5"/>
          <p:cNvSpPr>
            <a:spLocks noGrp="1" noChangeArrowheads="1"/>
          </p:cNvSpPr>
          <p:nvPr>
            <p:ph sz="half" idx="4294967295"/>
            <p:custDataLst>
              <p:tags r:id="rId1"/>
            </p:custDataLst>
          </p:nvPr>
        </p:nvSpPr>
        <p:spPr>
          <a:xfrm>
            <a:off x="914400" y="1219200"/>
            <a:ext cx="8077200" cy="5181600"/>
          </a:xfrm>
        </p:spPr>
        <p:txBody>
          <a:bodyPr/>
          <a:lstStyle/>
          <a:p>
            <a:r>
              <a:rPr lang="en-US" dirty="0">
                <a:latin typeface="Courier10 BT" pitchFamily="49" charset="0"/>
              </a:rPr>
              <a:t>if</a:t>
            </a:r>
            <a:r>
              <a:rPr lang="en-US" dirty="0"/>
              <a:t> statements</a:t>
            </a:r>
          </a:p>
          <a:p>
            <a:r>
              <a:rPr lang="en-US" dirty="0">
                <a:latin typeface="Courier10 BT" pitchFamily="49" charset="0"/>
              </a:rPr>
              <a:t>if/else</a:t>
            </a:r>
            <a:r>
              <a:rPr lang="en-US" dirty="0"/>
              <a:t> statements</a:t>
            </a:r>
          </a:p>
          <a:p>
            <a:r>
              <a:rPr lang="en-US" dirty="0">
                <a:latin typeface="Courier10 BT" pitchFamily="49" charset="0"/>
              </a:rPr>
              <a:t>while</a:t>
            </a:r>
            <a:r>
              <a:rPr lang="en-US" dirty="0"/>
              <a:t> loops</a:t>
            </a:r>
          </a:p>
          <a:p>
            <a:r>
              <a:rPr lang="en-US" dirty="0">
                <a:latin typeface="Courier10 BT" pitchFamily="49" charset="0"/>
              </a:rPr>
              <a:t>for</a:t>
            </a:r>
            <a:r>
              <a:rPr lang="en-US" dirty="0"/>
              <a:t> loops</a:t>
            </a:r>
          </a:p>
        </p:txBody>
      </p:sp>
      <p:sp>
        <p:nvSpPr>
          <p:cNvPr id="1057794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5779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High-Level Code Constructs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797031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81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5882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58822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524000"/>
            <a:ext cx="33528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C Code</a:t>
            </a:r>
            <a:endParaRPr lang="en-US" sz="2000" b="1" dirty="0">
              <a:solidFill>
                <a:schemeClr val="accent1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if (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800" dirty="0">
                <a:latin typeface="Courier New" pitchFamily="49" charset="0"/>
                <a:cs typeface="Arial" charset="0"/>
              </a:rPr>
              <a:t> == j)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f = g + h;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f = f –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800" dirty="0">
                <a:latin typeface="Courier New" pitchFamily="49" charset="0"/>
                <a:cs typeface="Arial" charset="0"/>
              </a:rPr>
              <a:t>;</a:t>
            </a:r>
          </a:p>
        </p:txBody>
      </p:sp>
      <p:sp>
        <p:nvSpPr>
          <p:cNvPr id="1058823" name="Rectangle 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419600" y="1524000"/>
            <a:ext cx="396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MIPS assembly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# $s0 = f, $s1 = g, $s2 = h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# $s3 =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800" dirty="0">
                <a:latin typeface="Courier New" pitchFamily="49" charset="0"/>
                <a:cs typeface="Arial" charset="0"/>
              </a:rPr>
              <a:t>, $s4 = j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If Statement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106269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65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765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7653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524000"/>
            <a:ext cx="33528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C Code</a:t>
            </a:r>
            <a:endParaRPr lang="en-US" sz="2000" b="1" dirty="0">
              <a:solidFill>
                <a:schemeClr val="accent1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if (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800" dirty="0">
                <a:latin typeface="Courier New" pitchFamily="49" charset="0"/>
                <a:cs typeface="Arial" charset="0"/>
              </a:rPr>
              <a:t> == j)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f = g + h;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f = f –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800" dirty="0">
                <a:latin typeface="Courier New" pitchFamily="49" charset="0"/>
                <a:cs typeface="Arial" charset="0"/>
              </a:rPr>
              <a:t>;</a:t>
            </a:r>
          </a:p>
        </p:txBody>
      </p:sp>
      <p:sp>
        <p:nvSpPr>
          <p:cNvPr id="1307654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419600" y="1524000"/>
            <a:ext cx="396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MIPS assembly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# $s0 = f, $s1 = g, $s2 = h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# $s3 =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800" dirty="0">
                <a:latin typeface="Courier New" pitchFamily="49" charset="0"/>
                <a:cs typeface="Arial" charset="0"/>
              </a:rPr>
              <a:t>, $s4 = j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bne</a:t>
            </a:r>
            <a:r>
              <a:rPr lang="en-US" sz="1800" dirty="0">
                <a:latin typeface="Courier New" pitchFamily="49" charset="0"/>
                <a:cs typeface="Arial" charset="0"/>
              </a:rPr>
              <a:t> $s3, $s4, L1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add $s0, $s1, $s2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L1: sub $s0, $s0, $s3</a:t>
            </a:r>
          </a:p>
        </p:txBody>
      </p:sp>
      <p:sp>
        <p:nvSpPr>
          <p:cNvPr id="1307655" name="Text Box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90600" y="4781490"/>
            <a:ext cx="76200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 smtClean="0">
                <a:solidFill>
                  <a:schemeClr val="accent1"/>
                </a:solidFill>
              </a:rPr>
              <a:t>Assembly </a:t>
            </a:r>
            <a:r>
              <a:rPr lang="en-US" sz="2000" dirty="0">
                <a:solidFill>
                  <a:schemeClr val="accent1"/>
                </a:solidFill>
              </a:rPr>
              <a:t>tests </a:t>
            </a:r>
            <a:r>
              <a:rPr lang="en-US" sz="2000" dirty="0" smtClean="0">
                <a:solidFill>
                  <a:schemeClr val="accent1"/>
                </a:solidFill>
              </a:rPr>
              <a:t>opposite </a:t>
            </a:r>
            <a:r>
              <a:rPr lang="en-US" sz="2000" dirty="0">
                <a:solidFill>
                  <a:schemeClr val="accent1"/>
                </a:solidFill>
              </a:rPr>
              <a:t>case (</a:t>
            </a:r>
            <a:r>
              <a:rPr lang="en-US" sz="2000" dirty="0" err="1">
                <a:solidFill>
                  <a:schemeClr val="accent1"/>
                </a:solidFill>
                <a:latin typeface="Courier New" pitchFamily="49" charset="0"/>
              </a:rPr>
              <a:t>i</a:t>
            </a:r>
            <a:r>
              <a:rPr lang="en-US" sz="2000" dirty="0">
                <a:solidFill>
                  <a:schemeClr val="accent1"/>
                </a:solidFill>
                <a:latin typeface="Courier New" pitchFamily="49" charset="0"/>
              </a:rPr>
              <a:t> != j</a:t>
            </a:r>
            <a:r>
              <a:rPr lang="en-US" sz="2000" dirty="0">
                <a:solidFill>
                  <a:schemeClr val="accent1"/>
                </a:solidFill>
              </a:rPr>
              <a:t>) </a:t>
            </a:r>
            <a:r>
              <a:rPr lang="en-US" sz="2000" dirty="0" smtClean="0">
                <a:solidFill>
                  <a:schemeClr val="accent1"/>
                </a:solidFill>
              </a:rPr>
              <a:t>of high-level </a:t>
            </a:r>
            <a:r>
              <a:rPr lang="en-US" sz="2000" dirty="0">
                <a:solidFill>
                  <a:schemeClr val="accent1"/>
                </a:solidFill>
              </a:rPr>
              <a:t>code (</a:t>
            </a:r>
            <a:r>
              <a:rPr lang="en-US" sz="2000" dirty="0" err="1">
                <a:solidFill>
                  <a:schemeClr val="accent1"/>
                </a:solidFill>
                <a:latin typeface="Courier New" pitchFamily="49" charset="0"/>
              </a:rPr>
              <a:t>i</a:t>
            </a:r>
            <a:r>
              <a:rPr lang="en-US" sz="2000" dirty="0">
                <a:solidFill>
                  <a:schemeClr val="accent1"/>
                </a:solidFill>
                <a:latin typeface="Courier New" pitchFamily="49" charset="0"/>
              </a:rPr>
              <a:t> == j</a:t>
            </a:r>
            <a:r>
              <a:rPr lang="en-US" sz="2000" dirty="0" smtClean="0">
                <a:solidFill>
                  <a:schemeClr val="accent1"/>
                </a:solidFill>
              </a:rPr>
              <a:t>)</a:t>
            </a:r>
            <a:endParaRPr lang="en-US" sz="2000" dirty="0">
              <a:solidFill>
                <a:schemeClr val="accent1"/>
              </a:solidFill>
            </a:endParaRPr>
          </a:p>
        </p:txBody>
      </p:sp>
      <p:sp>
        <p:nvSpPr>
          <p:cNvPr id="1307656" name="Rectangle 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90600" y="4648200"/>
            <a:ext cx="7315200" cy="762000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If Statement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558665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969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970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970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524000"/>
            <a:ext cx="33528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C Code</a:t>
            </a:r>
            <a:endParaRPr lang="en-US" sz="2000" b="1" dirty="0">
              <a:solidFill>
                <a:schemeClr val="accent1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if (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800" dirty="0">
                <a:latin typeface="Courier New" pitchFamily="49" charset="0"/>
                <a:cs typeface="Arial" charset="0"/>
              </a:rPr>
              <a:t> == j)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f = g + h;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else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f = f –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800" dirty="0">
                <a:latin typeface="Courier New" pitchFamily="49" charset="0"/>
                <a:cs typeface="Arial" charset="0"/>
              </a:rPr>
              <a:t>;</a:t>
            </a:r>
          </a:p>
        </p:txBody>
      </p:sp>
      <p:sp>
        <p:nvSpPr>
          <p:cNvPr id="1309702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419600" y="1524000"/>
            <a:ext cx="396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MIPS assembly </a:t>
            </a:r>
            <a:r>
              <a:rPr lang="en-US" sz="20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code</a:t>
            </a:r>
            <a:endParaRPr lang="en-US" sz="2000" b="1" dirty="0">
              <a:solidFill>
                <a:schemeClr val="accent1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If/Else Statement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632454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969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970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970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524000"/>
            <a:ext cx="33528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C Code</a:t>
            </a:r>
            <a:endParaRPr lang="en-US" sz="2000" b="1" dirty="0">
              <a:solidFill>
                <a:schemeClr val="accent1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8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if (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800" dirty="0">
                <a:latin typeface="Courier New" pitchFamily="49" charset="0"/>
                <a:cs typeface="Arial" charset="0"/>
              </a:rPr>
              <a:t> == j)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f = g + h;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else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f = f –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800" dirty="0">
                <a:latin typeface="Courier New" pitchFamily="49" charset="0"/>
                <a:cs typeface="Arial" charset="0"/>
              </a:rPr>
              <a:t>;</a:t>
            </a:r>
          </a:p>
        </p:txBody>
      </p:sp>
      <p:sp>
        <p:nvSpPr>
          <p:cNvPr id="1309702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419600" y="1524000"/>
            <a:ext cx="396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MIPS assembly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# $s0 = f, $s1 = g, $s2 = h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# $s3 =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800" dirty="0">
                <a:latin typeface="Courier New" pitchFamily="49" charset="0"/>
                <a:cs typeface="Arial" charset="0"/>
              </a:rPr>
              <a:t>, $s4 = j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 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bne</a:t>
            </a:r>
            <a:r>
              <a:rPr lang="en-US" sz="1800" dirty="0">
                <a:latin typeface="Courier New" pitchFamily="49" charset="0"/>
                <a:cs typeface="Arial" charset="0"/>
              </a:rPr>
              <a:t> $s3, $s4, L1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  add $s0, $s1, $s2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    </a:t>
            </a: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  <a:cs typeface="Arial" charset="0"/>
              </a:rPr>
              <a:t>j   done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L1:   sub $s0, $s0, $s3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done: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If/Else Statement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600270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746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1174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90600" y="1524000"/>
            <a:ext cx="39624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C Code</a:t>
            </a:r>
            <a:endParaRPr lang="en-US" sz="2000" b="1" dirty="0">
              <a:solidFill>
                <a:schemeClr val="accent1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// determines the power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// of x such that 2</a:t>
            </a:r>
            <a:r>
              <a:rPr lang="en-US" sz="1600" baseline="30000" dirty="0">
                <a:latin typeface="Courier New" pitchFamily="49" charset="0"/>
                <a:cs typeface="Arial" charset="0"/>
              </a:rPr>
              <a:t>x</a:t>
            </a:r>
            <a:r>
              <a:rPr lang="en-US" sz="1600" dirty="0">
                <a:latin typeface="Courier New" pitchFamily="49" charset="0"/>
                <a:cs typeface="Arial" charset="0"/>
              </a:rPr>
              <a:t> = 128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600" dirty="0">
                <a:latin typeface="Courier New" pitchFamily="49" charset="0"/>
                <a:cs typeface="Arial" charset="0"/>
              </a:rPr>
              <a:t>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pow</a:t>
            </a:r>
            <a:r>
              <a:rPr lang="en-US" sz="1600" dirty="0">
                <a:latin typeface="Courier New" pitchFamily="49" charset="0"/>
                <a:cs typeface="Arial" charset="0"/>
              </a:rPr>
              <a:t> = 1;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600" dirty="0">
                <a:latin typeface="Courier New" pitchFamily="49" charset="0"/>
                <a:cs typeface="Arial" charset="0"/>
              </a:rPr>
              <a:t> x   = 0;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6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while (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pow</a:t>
            </a:r>
            <a:r>
              <a:rPr lang="en-US" sz="1600" dirty="0">
                <a:latin typeface="Courier New" pitchFamily="49" charset="0"/>
                <a:cs typeface="Arial" charset="0"/>
              </a:rPr>
              <a:t> != 128) {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pow</a:t>
            </a:r>
            <a:r>
              <a:rPr lang="en-US" sz="1600" dirty="0">
                <a:latin typeface="Courier New" pitchFamily="49" charset="0"/>
                <a:cs typeface="Arial" charset="0"/>
              </a:rPr>
              <a:t> =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pow</a:t>
            </a:r>
            <a:r>
              <a:rPr lang="en-US" sz="1600" dirty="0">
                <a:latin typeface="Courier New" pitchFamily="49" charset="0"/>
                <a:cs typeface="Arial" charset="0"/>
              </a:rPr>
              <a:t> * 2;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x = x + 1;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}</a:t>
            </a:r>
          </a:p>
        </p:txBody>
      </p:sp>
      <p:sp>
        <p:nvSpPr>
          <p:cNvPr id="1311749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648200" y="1524000"/>
            <a:ext cx="49530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MIPS assembly </a:t>
            </a:r>
            <a:r>
              <a:rPr lang="en-US" sz="20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code</a:t>
            </a:r>
            <a:endParaRPr lang="en-US" sz="2000" b="1" dirty="0">
              <a:solidFill>
                <a:schemeClr val="accent1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311750" name="Text Box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24000" y="4876800"/>
            <a:ext cx="7086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 smtClean="0">
                <a:solidFill>
                  <a:schemeClr val="accent1"/>
                </a:solidFill>
              </a:rPr>
              <a:t>Assembly </a:t>
            </a:r>
            <a:r>
              <a:rPr lang="en-US" sz="2000" b="1" dirty="0">
                <a:solidFill>
                  <a:schemeClr val="accent1"/>
                </a:solidFill>
              </a:rPr>
              <a:t>tests for the opposite case (</a:t>
            </a:r>
            <a:r>
              <a:rPr lang="en-US" sz="2000" b="1" dirty="0" err="1">
                <a:solidFill>
                  <a:schemeClr val="accent1"/>
                </a:solidFill>
                <a:latin typeface="Courier New" pitchFamily="49" charset="0"/>
              </a:rPr>
              <a:t>pow</a:t>
            </a: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 == 128</a:t>
            </a:r>
            <a:r>
              <a:rPr lang="en-US" sz="2000" b="1" dirty="0">
                <a:solidFill>
                  <a:schemeClr val="accent1"/>
                </a:solidFill>
              </a:rPr>
              <a:t>) </a:t>
            </a:r>
            <a:r>
              <a:rPr lang="en-US" sz="2000" b="1" dirty="0" smtClean="0">
                <a:solidFill>
                  <a:schemeClr val="accent1"/>
                </a:solidFill>
              </a:rPr>
              <a:t>of the C code </a:t>
            </a:r>
            <a:r>
              <a:rPr lang="en-US" sz="2000" b="1" dirty="0">
                <a:solidFill>
                  <a:schemeClr val="accent1"/>
                </a:solidFill>
              </a:rPr>
              <a:t>(</a:t>
            </a:r>
            <a:r>
              <a:rPr lang="en-US" sz="2000" b="1" dirty="0" err="1">
                <a:solidFill>
                  <a:schemeClr val="accent1"/>
                </a:solidFill>
                <a:latin typeface="Courier New" pitchFamily="49" charset="0"/>
              </a:rPr>
              <a:t>pow</a:t>
            </a: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 != 128</a:t>
            </a:r>
            <a:r>
              <a:rPr lang="en-US" sz="2000" b="1" dirty="0">
                <a:solidFill>
                  <a:schemeClr val="accent1"/>
                </a:solidFill>
              </a:rPr>
              <a:t>).</a:t>
            </a:r>
          </a:p>
        </p:txBody>
      </p:sp>
      <p:sp>
        <p:nvSpPr>
          <p:cNvPr id="1311751" name="Rectangle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143000" y="4800600"/>
            <a:ext cx="7315200" cy="762000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While Loops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250327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746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1174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90600" y="1524000"/>
            <a:ext cx="39624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C Code</a:t>
            </a:r>
            <a:endParaRPr lang="en-US" sz="2000" b="1" dirty="0">
              <a:solidFill>
                <a:schemeClr val="accent1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// determines the power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// of x such that 2</a:t>
            </a:r>
            <a:r>
              <a:rPr lang="en-US" sz="1600" baseline="30000" dirty="0">
                <a:latin typeface="Courier New" pitchFamily="49" charset="0"/>
                <a:cs typeface="Arial" charset="0"/>
              </a:rPr>
              <a:t>x</a:t>
            </a:r>
            <a:r>
              <a:rPr lang="en-US" sz="1600" dirty="0">
                <a:latin typeface="Courier New" pitchFamily="49" charset="0"/>
                <a:cs typeface="Arial" charset="0"/>
              </a:rPr>
              <a:t> = 128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600" dirty="0">
                <a:latin typeface="Courier New" pitchFamily="49" charset="0"/>
                <a:cs typeface="Arial" charset="0"/>
              </a:rPr>
              <a:t>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pow</a:t>
            </a:r>
            <a:r>
              <a:rPr lang="en-US" sz="1600" dirty="0">
                <a:latin typeface="Courier New" pitchFamily="49" charset="0"/>
                <a:cs typeface="Arial" charset="0"/>
              </a:rPr>
              <a:t> = 1;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600" dirty="0">
                <a:latin typeface="Courier New" pitchFamily="49" charset="0"/>
                <a:cs typeface="Arial" charset="0"/>
              </a:rPr>
              <a:t> x   = 0;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6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while (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pow</a:t>
            </a:r>
            <a:r>
              <a:rPr lang="en-US" sz="1600" dirty="0">
                <a:latin typeface="Courier New" pitchFamily="49" charset="0"/>
                <a:cs typeface="Arial" charset="0"/>
              </a:rPr>
              <a:t> != 128) {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pow</a:t>
            </a:r>
            <a:r>
              <a:rPr lang="en-US" sz="1600" dirty="0">
                <a:latin typeface="Courier New" pitchFamily="49" charset="0"/>
                <a:cs typeface="Arial" charset="0"/>
              </a:rPr>
              <a:t> =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pow</a:t>
            </a:r>
            <a:r>
              <a:rPr lang="en-US" sz="1600" dirty="0">
                <a:latin typeface="Courier New" pitchFamily="49" charset="0"/>
                <a:cs typeface="Arial" charset="0"/>
              </a:rPr>
              <a:t> * 2;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x = x + 1;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}</a:t>
            </a:r>
          </a:p>
        </p:txBody>
      </p:sp>
      <p:sp>
        <p:nvSpPr>
          <p:cNvPr id="1311749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648200" y="1524000"/>
            <a:ext cx="49530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MIPS assembly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# $s0 =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pow</a:t>
            </a:r>
            <a:r>
              <a:rPr lang="en-US" sz="1600" dirty="0">
                <a:latin typeface="Courier New" pitchFamily="49" charset="0"/>
                <a:cs typeface="Arial" charset="0"/>
              </a:rPr>
              <a:t>, $s1 = x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6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addi</a:t>
            </a:r>
            <a:r>
              <a:rPr lang="en-US" sz="1600" dirty="0">
                <a:latin typeface="Courier New" pitchFamily="49" charset="0"/>
                <a:cs typeface="Arial" charset="0"/>
              </a:rPr>
              <a:t> $s0, $0, 1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add  $s1, $0, $0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addi</a:t>
            </a:r>
            <a:r>
              <a:rPr lang="en-US" sz="1600" dirty="0">
                <a:latin typeface="Courier New" pitchFamily="49" charset="0"/>
                <a:cs typeface="Arial" charset="0"/>
              </a:rPr>
              <a:t> $t0, $0, 128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while: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beq</a:t>
            </a:r>
            <a:r>
              <a:rPr lang="en-US" sz="1600" dirty="0">
                <a:latin typeface="Courier New" pitchFamily="49" charset="0"/>
                <a:cs typeface="Arial" charset="0"/>
              </a:rPr>
              <a:t>  $s0, $t0, done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sll</a:t>
            </a:r>
            <a:r>
              <a:rPr lang="en-US" sz="1600" dirty="0">
                <a:latin typeface="Courier New" pitchFamily="49" charset="0"/>
                <a:cs typeface="Arial" charset="0"/>
              </a:rPr>
              <a:t>  $s0, $s0, 1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addi</a:t>
            </a:r>
            <a:r>
              <a:rPr lang="en-US" sz="1600" dirty="0">
                <a:latin typeface="Courier New" pitchFamily="49" charset="0"/>
                <a:cs typeface="Arial" charset="0"/>
              </a:rPr>
              <a:t> $s1, $s1, 1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j    while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done:</a:t>
            </a:r>
          </a:p>
        </p:txBody>
      </p:sp>
      <p:sp>
        <p:nvSpPr>
          <p:cNvPr id="1311750" name="Text Box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24000" y="4876800"/>
            <a:ext cx="7086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 smtClean="0">
                <a:solidFill>
                  <a:schemeClr val="accent1"/>
                </a:solidFill>
              </a:rPr>
              <a:t>Assembly </a:t>
            </a:r>
            <a:r>
              <a:rPr lang="en-US" sz="2000" b="1" dirty="0">
                <a:solidFill>
                  <a:schemeClr val="accent1"/>
                </a:solidFill>
              </a:rPr>
              <a:t>tests for the opposite case (</a:t>
            </a:r>
            <a:r>
              <a:rPr lang="en-US" sz="2000" b="1" dirty="0" err="1">
                <a:solidFill>
                  <a:schemeClr val="accent1"/>
                </a:solidFill>
                <a:latin typeface="Courier New" pitchFamily="49" charset="0"/>
              </a:rPr>
              <a:t>pow</a:t>
            </a: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 == 128</a:t>
            </a:r>
            <a:r>
              <a:rPr lang="en-US" sz="2000" b="1" dirty="0">
                <a:solidFill>
                  <a:schemeClr val="accent1"/>
                </a:solidFill>
              </a:rPr>
              <a:t>) </a:t>
            </a:r>
            <a:r>
              <a:rPr lang="en-US" sz="2000" b="1" dirty="0" smtClean="0">
                <a:solidFill>
                  <a:schemeClr val="accent1"/>
                </a:solidFill>
              </a:rPr>
              <a:t>of the C code </a:t>
            </a:r>
            <a:r>
              <a:rPr lang="en-US" sz="2000" b="1" dirty="0">
                <a:solidFill>
                  <a:schemeClr val="accent1"/>
                </a:solidFill>
              </a:rPr>
              <a:t>(</a:t>
            </a:r>
            <a:r>
              <a:rPr lang="en-US" sz="2000" b="1" dirty="0" err="1">
                <a:solidFill>
                  <a:schemeClr val="accent1"/>
                </a:solidFill>
                <a:latin typeface="Courier New" pitchFamily="49" charset="0"/>
              </a:rPr>
              <a:t>pow</a:t>
            </a: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 != 128</a:t>
            </a:r>
            <a:r>
              <a:rPr lang="en-US" sz="2000" b="1" dirty="0">
                <a:solidFill>
                  <a:schemeClr val="accent1"/>
                </a:solidFill>
              </a:rPr>
              <a:t>).</a:t>
            </a:r>
          </a:p>
        </p:txBody>
      </p:sp>
      <p:sp>
        <p:nvSpPr>
          <p:cNvPr id="1311751" name="Rectangle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143000" y="4800600"/>
            <a:ext cx="7315200" cy="762000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While Loops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412094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893" name="Rectangle 5"/>
          <p:cNvSpPr>
            <a:spLocks noGrp="1" noChangeArrowheads="1"/>
          </p:cNvSpPr>
          <p:nvPr>
            <p:ph sz="half" idx="4294967295"/>
            <p:custDataLst>
              <p:tags r:id="rId1"/>
            </p:custDataLst>
          </p:nvPr>
        </p:nvSpPr>
        <p:spPr>
          <a:xfrm>
            <a:off x="914400" y="1143000"/>
            <a:ext cx="8077200" cy="5181600"/>
          </a:xfrm>
        </p:spPr>
        <p:txBody>
          <a:bodyPr/>
          <a:lstStyle/>
          <a:p>
            <a:pPr>
              <a:buFontTx/>
              <a:buNone/>
            </a:pPr>
            <a:r>
              <a:rPr lang="en-US" sz="2400" dirty="0"/>
              <a:t>	</a:t>
            </a:r>
            <a:r>
              <a:rPr lang="en-US" sz="2000" b="1" dirty="0">
                <a:latin typeface="Courier New" pitchFamily="49" charset="0"/>
              </a:rPr>
              <a:t>for (initialization; condition; loop operation)</a:t>
            </a:r>
          </a:p>
          <a:p>
            <a:pPr>
              <a:buFontTx/>
              <a:buNone/>
            </a:pPr>
            <a:r>
              <a:rPr lang="en-US" sz="2000" b="1" dirty="0">
                <a:latin typeface="Courier New" pitchFamily="49" charset="0"/>
              </a:rPr>
              <a:t>    </a:t>
            </a:r>
            <a:r>
              <a:rPr lang="en-US" sz="2000" b="1" dirty="0" smtClean="0">
                <a:latin typeface="Courier New" pitchFamily="49" charset="0"/>
              </a:rPr>
              <a:t>statement</a:t>
            </a:r>
            <a:endParaRPr lang="en-US" sz="20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2000" dirty="0">
              <a:latin typeface="Courier New" pitchFamily="49" charset="0"/>
            </a:endParaRPr>
          </a:p>
          <a:p>
            <a:r>
              <a:rPr lang="en-US" sz="2400" b="1" dirty="0">
                <a:solidFill>
                  <a:schemeClr val="accent1"/>
                </a:solidFill>
                <a:latin typeface="Courier New" pitchFamily="49" charset="0"/>
              </a:rPr>
              <a:t>initialization:</a:t>
            </a:r>
            <a:r>
              <a:rPr lang="en-US" sz="2400" dirty="0"/>
              <a:t> executes before the loop begins</a:t>
            </a:r>
          </a:p>
          <a:p>
            <a:r>
              <a:rPr lang="en-US" sz="2400" b="1" dirty="0">
                <a:solidFill>
                  <a:schemeClr val="accent1"/>
                </a:solidFill>
                <a:latin typeface="Courier New" pitchFamily="49" charset="0"/>
              </a:rPr>
              <a:t>condition:</a:t>
            </a:r>
            <a:r>
              <a:rPr lang="en-US" sz="2400" dirty="0"/>
              <a:t> is tested at the beginning of each iteration</a:t>
            </a:r>
          </a:p>
          <a:p>
            <a:r>
              <a:rPr lang="en-US" sz="2400" b="1" dirty="0">
                <a:solidFill>
                  <a:schemeClr val="accent1"/>
                </a:solidFill>
                <a:latin typeface="Courier New" pitchFamily="49" charset="0"/>
              </a:rPr>
              <a:t>loop operation:</a:t>
            </a:r>
            <a:r>
              <a:rPr lang="en-US" sz="2400" dirty="0"/>
              <a:t> executes at the end of each iteration</a:t>
            </a:r>
          </a:p>
          <a:p>
            <a:r>
              <a:rPr lang="en-US" sz="2400" b="1" dirty="0" smtClean="0">
                <a:solidFill>
                  <a:schemeClr val="accent1"/>
                </a:solidFill>
                <a:latin typeface="Courier New" pitchFamily="49" charset="0"/>
              </a:rPr>
              <a:t>statement:</a:t>
            </a:r>
            <a:r>
              <a:rPr lang="en-US" sz="2400" dirty="0" smtClean="0"/>
              <a:t> </a:t>
            </a:r>
            <a:r>
              <a:rPr lang="en-US" sz="2400" dirty="0"/>
              <a:t>executes each time the condition is met</a:t>
            </a:r>
          </a:p>
          <a:p>
            <a:pPr>
              <a:buFontTx/>
              <a:buNone/>
            </a:pPr>
            <a:endParaRPr lang="en-US" sz="2400" dirty="0"/>
          </a:p>
        </p:txBody>
      </p:sp>
      <p:sp>
        <p:nvSpPr>
          <p:cNvPr id="106189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For Loops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479469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04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24007" name="Rectangle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2192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add:</a:t>
            </a:r>
            <a:r>
              <a:rPr lang="en-US" sz="2400" dirty="0">
                <a:latin typeface="Times New Roman" pitchFamily="18" charset="0"/>
                <a:cs typeface="Arial" charset="0"/>
              </a:rPr>
              <a:t> mnemonic indicates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operation </a:t>
            </a:r>
            <a:r>
              <a:rPr lang="en-US" sz="2400" dirty="0">
                <a:latin typeface="Times New Roman" pitchFamily="18" charset="0"/>
                <a:cs typeface="Arial" charset="0"/>
              </a:rPr>
              <a:t>to perform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b, c: </a:t>
            </a:r>
            <a:r>
              <a:rPr lang="en-US" sz="2400" dirty="0">
                <a:latin typeface="Times New Roman" pitchFamily="18" charset="0"/>
                <a:cs typeface="Arial" charset="0"/>
              </a:rPr>
              <a:t>source operands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(on </a:t>
            </a:r>
            <a:r>
              <a:rPr lang="en-US" sz="2400" dirty="0">
                <a:latin typeface="Times New Roman" pitchFamily="18" charset="0"/>
                <a:cs typeface="Arial" charset="0"/>
              </a:rPr>
              <a:t>which the operation is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performed)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a:</a:t>
            </a:r>
            <a:r>
              <a:rPr lang="en-US" sz="2400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	</a:t>
            </a:r>
            <a:r>
              <a:rPr lang="en-US" sz="2400" dirty="0">
                <a:latin typeface="Times New Roman" pitchFamily="18" charset="0"/>
                <a:cs typeface="Arial" charset="0"/>
              </a:rPr>
              <a:t>destination operand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(to </a:t>
            </a:r>
            <a:r>
              <a:rPr lang="en-US" sz="2400" dirty="0">
                <a:latin typeface="Times New Roman" pitchFamily="18" charset="0"/>
                <a:cs typeface="Arial" charset="0"/>
              </a:rPr>
              <a:t>which the result is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written)</a:t>
            </a:r>
            <a:endParaRPr lang="en-US" sz="24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1024008" name="Rectangle 8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90600" y="2286000"/>
            <a:ext cx="36576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C Code</a:t>
            </a:r>
            <a:endParaRPr lang="en-US" sz="2000" b="1" dirty="0">
              <a:solidFill>
                <a:schemeClr val="accent1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a = b + c;</a:t>
            </a:r>
          </a:p>
        </p:txBody>
      </p:sp>
      <p:sp>
        <p:nvSpPr>
          <p:cNvPr id="1024010" name="Rectangle 10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648200" y="2286000"/>
            <a:ext cx="36576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MIPS assembly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add a, b, c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Instructions: Addition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956115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524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04800" y="1524000"/>
            <a:ext cx="39624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High-level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// add the numbers from 0 to 9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600" dirty="0">
                <a:latin typeface="Courier New" pitchFamily="49" charset="0"/>
                <a:cs typeface="Arial" charset="0"/>
              </a:rPr>
              <a:t> sum = 0;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600" dirty="0">
                <a:latin typeface="Courier New" pitchFamily="49" charset="0"/>
                <a:cs typeface="Arial" charset="0"/>
              </a:rPr>
              <a:t>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6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for (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=0;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!=10;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 = i+1) {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sum = sum +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}</a:t>
            </a:r>
          </a:p>
        </p:txBody>
      </p:sp>
      <p:sp>
        <p:nvSpPr>
          <p:cNvPr id="1131525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724400" y="1524000"/>
            <a:ext cx="41910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MIPS assembly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>
                <a:latin typeface="Courier New" pitchFamily="49" charset="0"/>
                <a:cs typeface="Arial" charset="0"/>
              </a:rPr>
              <a:t># $s0 = i, $s1 = sum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>
                <a:latin typeface="Courier New" pitchFamily="49" charset="0"/>
                <a:cs typeface="Arial" charset="0"/>
              </a:rPr>
              <a:t>      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For Loops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223032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795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90600" y="1524000"/>
            <a:ext cx="39624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C Code</a:t>
            </a:r>
            <a:endParaRPr lang="en-US" sz="2000" b="1" dirty="0">
              <a:solidFill>
                <a:schemeClr val="accent1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// add the numbers from 0 to 9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600" dirty="0">
                <a:latin typeface="Courier New" pitchFamily="49" charset="0"/>
                <a:cs typeface="Arial" charset="0"/>
              </a:rPr>
              <a:t> sum = 0;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600" dirty="0">
                <a:latin typeface="Courier New" pitchFamily="49" charset="0"/>
                <a:cs typeface="Arial" charset="0"/>
              </a:rPr>
              <a:t>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6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for (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=0;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!=10;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 = i+1) {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sum = sum +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}</a:t>
            </a:r>
          </a:p>
        </p:txBody>
      </p:sp>
      <p:sp>
        <p:nvSpPr>
          <p:cNvPr id="131379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181600" y="1524000"/>
            <a:ext cx="41910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MIPS assembly </a:t>
            </a:r>
            <a:r>
              <a:rPr lang="en-US" sz="20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code</a:t>
            </a:r>
            <a:endParaRPr lang="en-US" sz="2000" b="1" dirty="0">
              <a:solidFill>
                <a:schemeClr val="accent1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For Loops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766616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795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90600" y="1524000"/>
            <a:ext cx="39624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C Code</a:t>
            </a:r>
            <a:endParaRPr lang="en-US" sz="2000" b="1" dirty="0">
              <a:solidFill>
                <a:schemeClr val="accent1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// add the numbers from 0 to 9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600" dirty="0">
                <a:latin typeface="Courier New" pitchFamily="49" charset="0"/>
                <a:cs typeface="Arial" charset="0"/>
              </a:rPr>
              <a:t> sum = 0;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600" dirty="0">
                <a:latin typeface="Courier New" pitchFamily="49" charset="0"/>
                <a:cs typeface="Arial" charset="0"/>
              </a:rPr>
              <a:t>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6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for (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=0;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!=10;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 = i+1) {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sum = sum +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}</a:t>
            </a:r>
          </a:p>
        </p:txBody>
      </p:sp>
      <p:sp>
        <p:nvSpPr>
          <p:cNvPr id="131379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181600" y="1524000"/>
            <a:ext cx="41910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MIPS assembly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# $s0 =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, $s1 = sum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addi</a:t>
            </a:r>
            <a:r>
              <a:rPr lang="en-US" sz="1600" dirty="0">
                <a:latin typeface="Courier New" pitchFamily="49" charset="0"/>
                <a:cs typeface="Arial" charset="0"/>
              </a:rPr>
              <a:t> $s1, $0, 0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add  $s0, $0, $0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addi</a:t>
            </a:r>
            <a:r>
              <a:rPr lang="en-US" sz="1600" dirty="0">
                <a:latin typeface="Courier New" pitchFamily="49" charset="0"/>
                <a:cs typeface="Arial" charset="0"/>
              </a:rPr>
              <a:t> $t0, $0, 10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for:  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beq</a:t>
            </a:r>
            <a:r>
              <a:rPr lang="en-US" sz="1600" dirty="0">
                <a:latin typeface="Courier New" pitchFamily="49" charset="0"/>
                <a:cs typeface="Arial" charset="0"/>
              </a:rPr>
              <a:t>  $s0, $t0, done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add  $s1, $s1, $s0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addi</a:t>
            </a:r>
            <a:r>
              <a:rPr lang="en-US" sz="1600" dirty="0">
                <a:latin typeface="Courier New" pitchFamily="49" charset="0"/>
                <a:cs typeface="Arial" charset="0"/>
              </a:rPr>
              <a:t> $s0, $s0, 1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j    for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done: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For Loops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150868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842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15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15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90600" y="1524000"/>
            <a:ext cx="39624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C Code</a:t>
            </a:r>
            <a:endParaRPr lang="en-US" sz="2000" b="1" dirty="0">
              <a:solidFill>
                <a:schemeClr val="accent1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// add the powers of 2 from 1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// to 100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600" dirty="0">
                <a:latin typeface="Courier New" pitchFamily="49" charset="0"/>
                <a:cs typeface="Arial" charset="0"/>
              </a:rPr>
              <a:t> sum = 0;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600" dirty="0">
                <a:latin typeface="Courier New" pitchFamily="49" charset="0"/>
                <a:cs typeface="Arial" charset="0"/>
              </a:rPr>
              <a:t>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6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for (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=1;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 &lt; 101;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 =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*2) {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sum = sum +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}</a:t>
            </a:r>
          </a:p>
        </p:txBody>
      </p:sp>
      <p:sp>
        <p:nvSpPr>
          <p:cNvPr id="1315846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181600" y="1524000"/>
            <a:ext cx="396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MIPS assembly </a:t>
            </a:r>
            <a:r>
              <a:rPr lang="en-US" sz="20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code</a:t>
            </a:r>
            <a:endParaRPr lang="en-US" sz="2000" b="1" dirty="0">
              <a:solidFill>
                <a:schemeClr val="accent1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Less Than Comparison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385578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842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158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158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90600" y="1524000"/>
            <a:ext cx="39624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C Code</a:t>
            </a:r>
            <a:endParaRPr lang="en-US" sz="2000" b="1" dirty="0">
              <a:solidFill>
                <a:schemeClr val="accent1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// add the powers of 2 from 1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// to 100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600" dirty="0">
                <a:latin typeface="Courier New" pitchFamily="49" charset="0"/>
                <a:cs typeface="Arial" charset="0"/>
              </a:rPr>
              <a:t> sum = 0;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600" dirty="0">
                <a:latin typeface="Courier New" pitchFamily="49" charset="0"/>
                <a:cs typeface="Arial" charset="0"/>
              </a:rPr>
              <a:t>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6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for (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=1;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 &lt; 101;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 =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*2) {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sum = sum +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}</a:t>
            </a:r>
          </a:p>
        </p:txBody>
      </p:sp>
      <p:sp>
        <p:nvSpPr>
          <p:cNvPr id="1315846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181600" y="1524000"/>
            <a:ext cx="396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MIPS assembly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# $s0 =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600" dirty="0">
                <a:latin typeface="Courier New" pitchFamily="49" charset="0"/>
                <a:cs typeface="Arial" charset="0"/>
              </a:rPr>
              <a:t>, $s1 = sum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addi</a:t>
            </a:r>
            <a:r>
              <a:rPr lang="en-US" sz="1600" dirty="0">
                <a:latin typeface="Courier New" pitchFamily="49" charset="0"/>
                <a:cs typeface="Arial" charset="0"/>
              </a:rPr>
              <a:t> $s1, $0, 0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addi</a:t>
            </a:r>
            <a:r>
              <a:rPr lang="en-US" sz="1600" dirty="0">
                <a:latin typeface="Courier New" pitchFamily="49" charset="0"/>
                <a:cs typeface="Arial" charset="0"/>
              </a:rPr>
              <a:t> $s0, $0, 1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addi</a:t>
            </a:r>
            <a:r>
              <a:rPr lang="en-US" sz="1600" dirty="0">
                <a:latin typeface="Courier New" pitchFamily="49" charset="0"/>
                <a:cs typeface="Arial" charset="0"/>
              </a:rPr>
              <a:t> $t0, $0, 101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loop: 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slt</a:t>
            </a:r>
            <a:r>
              <a:rPr lang="en-US" sz="1600" dirty="0">
                <a:latin typeface="Courier New" pitchFamily="49" charset="0"/>
                <a:cs typeface="Arial" charset="0"/>
              </a:rPr>
              <a:t>  $t1, $s0, $t0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beq</a:t>
            </a:r>
            <a:r>
              <a:rPr lang="en-US" sz="1600" dirty="0">
                <a:latin typeface="Courier New" pitchFamily="49" charset="0"/>
                <a:cs typeface="Arial" charset="0"/>
              </a:rPr>
              <a:t>  $t1, $0, done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add  $s1, $s1, $s0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sll</a:t>
            </a:r>
            <a:r>
              <a:rPr lang="en-US" sz="1600" dirty="0">
                <a:latin typeface="Courier New" pitchFamily="49" charset="0"/>
                <a:cs typeface="Arial" charset="0"/>
              </a:rPr>
              <a:t>  $s0, $s0, 1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     j    loop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done:</a:t>
            </a:r>
          </a:p>
        </p:txBody>
      </p:sp>
      <p:sp>
        <p:nvSpPr>
          <p:cNvPr id="1315847" name="Text Box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257800" y="4937125"/>
            <a:ext cx="2514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chemeClr val="accent1"/>
                </a:solidFill>
              </a:rPr>
              <a:t>$t1 = 1 </a:t>
            </a:r>
            <a:r>
              <a:rPr lang="en-US" sz="2000" b="1" dirty="0" smtClean="0">
                <a:solidFill>
                  <a:schemeClr val="accent1"/>
                </a:solidFill>
              </a:rPr>
              <a:t>  if   </a:t>
            </a:r>
            <a:r>
              <a:rPr lang="en-US" sz="2000" b="1" dirty="0" err="1" smtClean="0">
                <a:solidFill>
                  <a:schemeClr val="accent1"/>
                </a:solidFill>
              </a:rPr>
              <a:t>i</a:t>
            </a:r>
            <a:r>
              <a:rPr lang="en-US" sz="2000" b="1" dirty="0" smtClean="0">
                <a:solidFill>
                  <a:schemeClr val="accent1"/>
                </a:solidFill>
              </a:rPr>
              <a:t> </a:t>
            </a:r>
            <a:r>
              <a:rPr lang="en-US" sz="2000" b="1" dirty="0">
                <a:solidFill>
                  <a:schemeClr val="accent1"/>
                </a:solidFill>
              </a:rPr>
              <a:t>&lt; </a:t>
            </a:r>
            <a:r>
              <a:rPr lang="en-US" sz="2000" b="1" dirty="0" smtClean="0">
                <a:solidFill>
                  <a:schemeClr val="accent1"/>
                </a:solidFill>
              </a:rPr>
              <a:t>101</a:t>
            </a:r>
            <a:endParaRPr lang="en-US" sz="2000" b="1" dirty="0">
              <a:solidFill>
                <a:schemeClr val="accent1"/>
              </a:solidFill>
            </a:endParaRPr>
          </a:p>
        </p:txBody>
      </p:sp>
      <p:sp>
        <p:nvSpPr>
          <p:cNvPr id="1315848" name="Rectangle 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181600" y="4876800"/>
            <a:ext cx="2209800" cy="533400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Less Than Comparison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910202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572" name="Rectangle 4"/>
          <p:cNvSpPr>
            <a:spLocks noGrp="1" noChangeArrowheads="1"/>
          </p:cNvSpPr>
          <p:nvPr>
            <p:ph sz="half" idx="4294967295"/>
            <p:custDataLst>
              <p:tags r:id="rId1"/>
            </p:custDataLst>
          </p:nvPr>
        </p:nvSpPr>
        <p:spPr>
          <a:xfrm>
            <a:off x="1066800" y="1143000"/>
            <a:ext cx="8077200" cy="5181600"/>
          </a:xfrm>
        </p:spPr>
        <p:txBody>
          <a:bodyPr/>
          <a:lstStyle/>
          <a:p>
            <a:pPr>
              <a:buFontTx/>
              <a:buNone/>
            </a:pPr>
            <a:endParaRPr lang="en-US" sz="2400"/>
          </a:p>
          <a:p>
            <a:pPr>
              <a:buFontTx/>
              <a:buNone/>
            </a:pPr>
            <a:endParaRPr lang="en-US" sz="1800"/>
          </a:p>
          <a:p>
            <a:pPr>
              <a:buFontTx/>
              <a:buNone/>
            </a:pPr>
            <a:endParaRPr lang="en-US" sz="1800"/>
          </a:p>
        </p:txBody>
      </p:sp>
      <p:sp>
        <p:nvSpPr>
          <p:cNvPr id="1133570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33575" name="Rectangle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2954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 smtClean="0">
                <a:latin typeface="Times New Roman" pitchFamily="18" charset="0"/>
                <a:cs typeface="Arial" charset="0"/>
              </a:rPr>
              <a:t>Access large </a:t>
            </a:r>
            <a:r>
              <a:rPr lang="en-US" sz="2400" dirty="0">
                <a:latin typeface="Times New Roman" pitchFamily="18" charset="0"/>
                <a:cs typeface="Arial" charset="0"/>
              </a:rPr>
              <a:t>amounts of similar data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Index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: access each element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Size</a:t>
            </a:r>
            <a:r>
              <a:rPr lang="en-US" sz="2400" i="1" dirty="0">
                <a:latin typeface="Times New Roman" pitchFamily="18" charset="0"/>
                <a:cs typeface="Arial" charset="0"/>
              </a:rPr>
              <a:t>:</a:t>
            </a:r>
            <a:r>
              <a:rPr lang="en-US" sz="2400" dirty="0">
                <a:latin typeface="Times New Roman" pitchFamily="18" charset="0"/>
                <a:cs typeface="Arial" charset="0"/>
              </a:rPr>
              <a:t> number of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elements</a:t>
            </a:r>
            <a:endParaRPr lang="en-US" sz="24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Arrays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369185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668" name="Rectangle 4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1066800" y="1143000"/>
            <a:ext cx="8077200" cy="5181600"/>
          </a:xfrm>
        </p:spPr>
        <p:txBody>
          <a:bodyPr/>
          <a:lstStyle/>
          <a:p>
            <a:pPr>
              <a:buFontTx/>
              <a:buNone/>
            </a:pPr>
            <a:endParaRPr lang="en-US" sz="2400"/>
          </a:p>
          <a:p>
            <a:pPr>
              <a:buFontTx/>
              <a:buNone/>
            </a:pPr>
            <a:endParaRPr lang="en-US" sz="1800"/>
          </a:p>
          <a:p>
            <a:pPr>
              <a:buFontTx/>
              <a:buNone/>
            </a:pPr>
            <a:endParaRPr lang="en-US" sz="1800"/>
          </a:p>
        </p:txBody>
      </p:sp>
      <p:graphicFrame>
        <p:nvGraphicFramePr>
          <p:cNvPr id="1137670" name="Object 6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622194093"/>
              </p:ext>
            </p:extLst>
          </p:nvPr>
        </p:nvGraphicFramePr>
        <p:xfrm>
          <a:off x="2643187" y="3429000"/>
          <a:ext cx="3529013" cy="267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262" name="VISIO" r:id="rId9" imgW="1877760" imgH="1491840" progId="Visio.Drawing.6">
                  <p:embed/>
                </p:oleObj>
              </mc:Choice>
              <mc:Fallback>
                <p:oleObj name="VISIO" r:id="rId9" imgW="1877760" imgH="14918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3187" y="3429000"/>
                        <a:ext cx="3529013" cy="267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7666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37669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37671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144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Times New Roman" pitchFamily="18" charset="0"/>
                <a:cs typeface="Arial" charset="0"/>
              </a:rPr>
              <a:t>5-element array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Base address</a:t>
            </a:r>
            <a:r>
              <a:rPr lang="en-US" sz="2400" dirty="0">
                <a:latin typeface="Times New Roman" pitchFamily="18" charset="0"/>
                <a:cs typeface="Arial" charset="0"/>
              </a:rPr>
              <a:t> = 0x12348000 (address of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first element</a:t>
            </a:r>
            <a:r>
              <a:rPr lang="en-US" sz="2400" dirty="0">
                <a:latin typeface="Times New Roman" pitchFamily="18" charset="0"/>
                <a:cs typeface="Arial" charset="0"/>
              </a:rPr>
              <a:t>, </a:t>
            </a:r>
            <a:r>
              <a:rPr lang="en-US" sz="2400" dirty="0">
                <a:latin typeface="Courier New" pitchFamily="49" charset="0"/>
                <a:cs typeface="Arial" charset="0"/>
              </a:rPr>
              <a:t>array[0]</a:t>
            </a:r>
            <a:r>
              <a:rPr lang="en-US" sz="2400" dirty="0">
                <a:latin typeface="Times New Roman" pitchFamily="18" charset="0"/>
                <a:cs typeface="Arial" charset="0"/>
              </a:rPr>
              <a:t>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Times New Roman" pitchFamily="18" charset="0"/>
                <a:cs typeface="Arial" charset="0"/>
              </a:rPr>
              <a:t>First step in accessing an array: load base address into a register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Arrays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861409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892" name="Rectangle 4"/>
          <p:cNvSpPr>
            <a:spLocks noGrp="1" noChangeArrowheads="1"/>
          </p:cNvSpPr>
          <p:nvPr>
            <p:ph sz="half" idx="4294967295"/>
            <p:custDataLst>
              <p:tags r:id="rId1"/>
            </p:custDataLst>
          </p:nvPr>
        </p:nvSpPr>
        <p:spPr>
          <a:xfrm>
            <a:off x="1066800" y="1143000"/>
            <a:ext cx="8077200" cy="5181600"/>
          </a:xfrm>
        </p:spPr>
        <p:txBody>
          <a:bodyPr/>
          <a:lstStyle/>
          <a:p>
            <a:pPr>
              <a:buFontTx/>
              <a:buNone/>
            </a:pPr>
            <a:endParaRPr lang="en-US" sz="2400"/>
          </a:p>
          <a:p>
            <a:pPr>
              <a:buFontTx/>
              <a:buNone/>
            </a:pPr>
            <a:endParaRPr lang="en-US" sz="1800"/>
          </a:p>
          <a:p>
            <a:pPr>
              <a:buFontTx/>
              <a:buNone/>
            </a:pPr>
            <a:endParaRPr lang="en-US" sz="1800"/>
          </a:p>
        </p:txBody>
      </p:sp>
      <p:sp>
        <p:nvSpPr>
          <p:cNvPr id="1317894" name="Rectangle 6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914400" y="1143000"/>
            <a:ext cx="8915400" cy="5181600"/>
          </a:xfrm>
        </p:spPr>
        <p:txBody>
          <a:bodyPr/>
          <a:lstStyle/>
          <a:p>
            <a:pPr>
              <a:buFontTx/>
              <a:buNone/>
            </a:pPr>
            <a:r>
              <a:rPr lang="en-US" sz="1600" b="1" dirty="0">
                <a:solidFill>
                  <a:schemeClr val="accent1"/>
                </a:solidFill>
                <a:latin typeface="Courier New" pitchFamily="49" charset="0"/>
              </a:rPr>
              <a:t>// </a:t>
            </a:r>
            <a:r>
              <a:rPr lang="en-US" sz="1600" b="1" dirty="0" smtClean="0">
                <a:solidFill>
                  <a:schemeClr val="accent1"/>
                </a:solidFill>
                <a:latin typeface="Courier New" pitchFamily="49" charset="0"/>
              </a:rPr>
              <a:t>C Code</a:t>
            </a:r>
            <a:endParaRPr lang="en-US" sz="1600" b="1" dirty="0">
              <a:solidFill>
                <a:schemeClr val="accent1"/>
              </a:solidFill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600" dirty="0">
                <a:latin typeface="Courier10 BT" pitchFamily="49" charset="0"/>
              </a:rPr>
              <a:t>	</a:t>
            </a:r>
            <a:r>
              <a:rPr lang="en-US" sz="1600" dirty="0" err="1">
                <a:latin typeface="Courier10 BT" pitchFamily="49" charset="0"/>
              </a:rPr>
              <a:t>int</a:t>
            </a:r>
            <a:r>
              <a:rPr lang="en-US" sz="1600" dirty="0">
                <a:latin typeface="Courier10 BT" pitchFamily="49" charset="0"/>
              </a:rPr>
              <a:t> array[5];</a:t>
            </a:r>
          </a:p>
          <a:p>
            <a:pPr>
              <a:buFontTx/>
              <a:buNone/>
            </a:pPr>
            <a:r>
              <a:rPr lang="en-US" sz="1600" dirty="0">
                <a:latin typeface="Courier10 BT" pitchFamily="49" charset="0"/>
              </a:rPr>
              <a:t>	array[0] = array[0] * 2;</a:t>
            </a:r>
          </a:p>
          <a:p>
            <a:pPr>
              <a:buFontTx/>
              <a:buNone/>
            </a:pPr>
            <a:r>
              <a:rPr lang="en-US" sz="1600" dirty="0">
                <a:latin typeface="Courier10 BT" pitchFamily="49" charset="0"/>
              </a:rPr>
              <a:t>	array[1] = array[1] * 2;</a:t>
            </a:r>
          </a:p>
          <a:p>
            <a:pPr>
              <a:buFontTx/>
              <a:buNone/>
            </a:pPr>
            <a:endParaRPr lang="en-US" sz="1600" dirty="0">
              <a:latin typeface="Courier10 BT" pitchFamily="49" charset="0"/>
            </a:endParaRPr>
          </a:p>
        </p:txBody>
      </p:sp>
      <p:sp>
        <p:nvSpPr>
          <p:cNvPr id="1317890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17893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Accessing Arrays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465791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892" name="Rectangle 4"/>
          <p:cNvSpPr>
            <a:spLocks noGrp="1" noChangeArrowheads="1"/>
          </p:cNvSpPr>
          <p:nvPr>
            <p:ph sz="half" idx="4294967295"/>
            <p:custDataLst>
              <p:tags r:id="rId1"/>
            </p:custDataLst>
          </p:nvPr>
        </p:nvSpPr>
        <p:spPr>
          <a:xfrm>
            <a:off x="1066800" y="1143000"/>
            <a:ext cx="8077200" cy="5181600"/>
          </a:xfrm>
        </p:spPr>
        <p:txBody>
          <a:bodyPr/>
          <a:lstStyle/>
          <a:p>
            <a:pPr>
              <a:buFontTx/>
              <a:buNone/>
            </a:pPr>
            <a:endParaRPr lang="en-US" sz="2400"/>
          </a:p>
          <a:p>
            <a:pPr>
              <a:buFontTx/>
              <a:buNone/>
            </a:pPr>
            <a:endParaRPr lang="en-US" sz="1800"/>
          </a:p>
          <a:p>
            <a:pPr>
              <a:buFontTx/>
              <a:buNone/>
            </a:pPr>
            <a:endParaRPr lang="en-US" sz="1800"/>
          </a:p>
        </p:txBody>
      </p:sp>
      <p:sp>
        <p:nvSpPr>
          <p:cNvPr id="1317894" name="Rectangle 6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914400" y="1143000"/>
            <a:ext cx="8915400" cy="5181600"/>
          </a:xfrm>
        </p:spPr>
        <p:txBody>
          <a:bodyPr/>
          <a:lstStyle/>
          <a:p>
            <a:pPr>
              <a:buFontTx/>
              <a:buNone/>
            </a:pPr>
            <a:r>
              <a:rPr lang="en-US" sz="1600" b="1" dirty="0">
                <a:solidFill>
                  <a:schemeClr val="accent1"/>
                </a:solidFill>
                <a:latin typeface="Courier New" pitchFamily="49" charset="0"/>
              </a:rPr>
              <a:t>// </a:t>
            </a:r>
            <a:r>
              <a:rPr lang="en-US" sz="1600" b="1" dirty="0" smtClean="0">
                <a:solidFill>
                  <a:schemeClr val="accent1"/>
                </a:solidFill>
                <a:latin typeface="Courier New" pitchFamily="49" charset="0"/>
              </a:rPr>
              <a:t>C Code</a:t>
            </a:r>
            <a:endParaRPr lang="en-US" sz="1600" b="1" dirty="0">
              <a:solidFill>
                <a:schemeClr val="accent1"/>
              </a:solidFill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600" dirty="0">
                <a:latin typeface="Courier10 BT" pitchFamily="49" charset="0"/>
              </a:rPr>
              <a:t>	</a:t>
            </a:r>
            <a:r>
              <a:rPr lang="en-US" sz="1600" dirty="0" err="1">
                <a:latin typeface="Courier10 BT" pitchFamily="49" charset="0"/>
              </a:rPr>
              <a:t>int</a:t>
            </a:r>
            <a:r>
              <a:rPr lang="en-US" sz="1600" dirty="0">
                <a:latin typeface="Courier10 BT" pitchFamily="49" charset="0"/>
              </a:rPr>
              <a:t> array[5];</a:t>
            </a:r>
          </a:p>
          <a:p>
            <a:pPr>
              <a:buFontTx/>
              <a:buNone/>
            </a:pPr>
            <a:r>
              <a:rPr lang="en-US" sz="1600" dirty="0">
                <a:latin typeface="Courier10 BT" pitchFamily="49" charset="0"/>
              </a:rPr>
              <a:t>	array[0] = array[0] * 2;</a:t>
            </a:r>
          </a:p>
          <a:p>
            <a:pPr>
              <a:buFontTx/>
              <a:buNone/>
            </a:pPr>
            <a:r>
              <a:rPr lang="en-US" sz="1600" dirty="0">
                <a:latin typeface="Courier10 BT" pitchFamily="49" charset="0"/>
              </a:rPr>
              <a:t>	array[1] = array[1] * 2;</a:t>
            </a:r>
          </a:p>
          <a:p>
            <a:pPr>
              <a:buFontTx/>
              <a:buNone/>
            </a:pPr>
            <a:endParaRPr lang="en-US" sz="1600" dirty="0">
              <a:latin typeface="Courier10 BT" pitchFamily="49" charset="0"/>
            </a:endParaRPr>
          </a:p>
          <a:p>
            <a:pPr>
              <a:buFontTx/>
              <a:buNone/>
            </a:pPr>
            <a:r>
              <a:rPr lang="en-US" sz="1600" b="1" dirty="0">
                <a:solidFill>
                  <a:schemeClr val="accent1"/>
                </a:solidFill>
                <a:latin typeface="Courier New" pitchFamily="49" charset="0"/>
              </a:rPr>
              <a:t># MIPS assembly code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# </a:t>
            </a:r>
            <a:r>
              <a:rPr lang="en-US" sz="1600" dirty="0" smtClean="0">
                <a:latin typeface="Courier New" pitchFamily="49" charset="0"/>
              </a:rPr>
              <a:t>$s0 = array base address</a:t>
            </a:r>
            <a:endParaRPr lang="en-US" sz="16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600" dirty="0"/>
              <a:t>     </a:t>
            </a:r>
            <a:r>
              <a:rPr lang="en-US" sz="1600" dirty="0" err="1">
                <a:latin typeface="Courier10 BT" pitchFamily="49" charset="0"/>
              </a:rPr>
              <a:t>lui</a:t>
            </a:r>
            <a:r>
              <a:rPr lang="en-US" sz="1600" dirty="0">
                <a:latin typeface="Courier10 BT" pitchFamily="49" charset="0"/>
              </a:rPr>
              <a:t>  $s0, 0x1234        	# </a:t>
            </a:r>
            <a:r>
              <a:rPr lang="en-US" sz="1600" dirty="0" smtClean="0">
                <a:latin typeface="Courier10 BT" pitchFamily="49" charset="0"/>
              </a:rPr>
              <a:t>0x1234 </a:t>
            </a:r>
            <a:r>
              <a:rPr lang="en-US" sz="1600" dirty="0">
                <a:latin typeface="Courier10 BT" pitchFamily="49" charset="0"/>
              </a:rPr>
              <a:t>in upper half of </a:t>
            </a:r>
            <a:r>
              <a:rPr lang="en-US" sz="1600" dirty="0" smtClean="0">
                <a:latin typeface="Courier10 BT" pitchFamily="49" charset="0"/>
              </a:rPr>
              <a:t>$s0</a:t>
            </a:r>
            <a:endParaRPr lang="en-US" sz="1600" dirty="0">
              <a:latin typeface="Courier10 BT" pitchFamily="49" charset="0"/>
            </a:endParaRPr>
          </a:p>
          <a:p>
            <a:pPr>
              <a:buFontTx/>
              <a:buNone/>
            </a:pPr>
            <a:r>
              <a:rPr lang="en-US" sz="1600" dirty="0">
                <a:latin typeface="Courier10 BT" pitchFamily="49" charset="0"/>
              </a:rPr>
              <a:t>  </a:t>
            </a:r>
            <a:r>
              <a:rPr lang="en-US" sz="1600" dirty="0" err="1">
                <a:latin typeface="Courier10 BT" pitchFamily="49" charset="0"/>
              </a:rPr>
              <a:t>ori</a:t>
            </a:r>
            <a:r>
              <a:rPr lang="en-US" sz="1600" dirty="0">
                <a:latin typeface="Courier10 BT" pitchFamily="49" charset="0"/>
              </a:rPr>
              <a:t>  $s0, $s0, 0x8000   	# </a:t>
            </a:r>
            <a:r>
              <a:rPr lang="en-US" sz="1600" dirty="0" smtClean="0">
                <a:latin typeface="Courier10 BT" pitchFamily="49" charset="0"/>
              </a:rPr>
              <a:t>0x8000 </a:t>
            </a:r>
            <a:r>
              <a:rPr lang="en-US" sz="1600" dirty="0">
                <a:latin typeface="Courier10 BT" pitchFamily="49" charset="0"/>
              </a:rPr>
              <a:t>in lower half of $s0</a:t>
            </a:r>
          </a:p>
          <a:p>
            <a:pPr>
              <a:buFontTx/>
              <a:buNone/>
            </a:pPr>
            <a:endParaRPr lang="en-US" sz="1600" dirty="0">
              <a:latin typeface="Courier10 BT" pitchFamily="49" charset="0"/>
            </a:endParaRPr>
          </a:p>
          <a:p>
            <a:pPr>
              <a:buFontTx/>
              <a:buNone/>
            </a:pPr>
            <a:r>
              <a:rPr lang="en-US" sz="1600" dirty="0">
                <a:latin typeface="Courier10 BT" pitchFamily="49" charset="0"/>
              </a:rPr>
              <a:t>  </a:t>
            </a:r>
            <a:r>
              <a:rPr lang="en-US" sz="1600" dirty="0" err="1">
                <a:latin typeface="Courier10 BT" pitchFamily="49" charset="0"/>
              </a:rPr>
              <a:t>lw</a:t>
            </a:r>
            <a:r>
              <a:rPr lang="en-US" sz="1600" dirty="0">
                <a:latin typeface="Courier10 BT" pitchFamily="49" charset="0"/>
              </a:rPr>
              <a:t>   $t1, 0($s0)        	# $t1 = array[0]</a:t>
            </a:r>
          </a:p>
          <a:p>
            <a:pPr>
              <a:buFontTx/>
              <a:buNone/>
            </a:pPr>
            <a:r>
              <a:rPr lang="en-US" sz="1600" dirty="0">
                <a:latin typeface="Courier10 BT" pitchFamily="49" charset="0"/>
              </a:rPr>
              <a:t>  </a:t>
            </a:r>
            <a:r>
              <a:rPr lang="en-US" sz="1600" dirty="0" err="1">
                <a:latin typeface="Courier10 BT" pitchFamily="49" charset="0"/>
              </a:rPr>
              <a:t>sll</a:t>
            </a:r>
            <a:r>
              <a:rPr lang="en-US" sz="1600" dirty="0">
                <a:latin typeface="Courier10 BT" pitchFamily="49" charset="0"/>
              </a:rPr>
              <a:t>  $t1, $t1, 1        	# $t1 = $t1 * 2</a:t>
            </a:r>
          </a:p>
          <a:p>
            <a:pPr>
              <a:buFontTx/>
              <a:buNone/>
            </a:pPr>
            <a:r>
              <a:rPr lang="en-US" sz="1600" dirty="0">
                <a:latin typeface="Courier10 BT" pitchFamily="49" charset="0"/>
              </a:rPr>
              <a:t>  </a:t>
            </a:r>
            <a:r>
              <a:rPr lang="en-US" sz="1600" dirty="0" err="1">
                <a:latin typeface="Courier10 BT" pitchFamily="49" charset="0"/>
              </a:rPr>
              <a:t>sw</a:t>
            </a:r>
            <a:r>
              <a:rPr lang="en-US" sz="1600" dirty="0">
                <a:latin typeface="Courier10 BT" pitchFamily="49" charset="0"/>
              </a:rPr>
              <a:t>   $t1, 0($s0)        	# array[0] = $t1</a:t>
            </a:r>
          </a:p>
          <a:p>
            <a:pPr>
              <a:buFontTx/>
              <a:buNone/>
            </a:pPr>
            <a:endParaRPr lang="en-US" sz="1600" dirty="0">
              <a:latin typeface="Courier10 BT" pitchFamily="49" charset="0"/>
            </a:endParaRPr>
          </a:p>
          <a:p>
            <a:pPr>
              <a:buFontTx/>
              <a:buNone/>
            </a:pPr>
            <a:r>
              <a:rPr lang="en-US" sz="1600" dirty="0">
                <a:latin typeface="Courier10 BT" pitchFamily="49" charset="0"/>
              </a:rPr>
              <a:t>  </a:t>
            </a:r>
            <a:r>
              <a:rPr lang="en-US" sz="1600" dirty="0" err="1">
                <a:latin typeface="Courier10 BT" pitchFamily="49" charset="0"/>
              </a:rPr>
              <a:t>lw</a:t>
            </a:r>
            <a:r>
              <a:rPr lang="en-US" sz="1600" dirty="0">
                <a:latin typeface="Courier10 BT" pitchFamily="49" charset="0"/>
              </a:rPr>
              <a:t>   $t1, 4($s0)        	# $t1 = array[1]</a:t>
            </a:r>
          </a:p>
          <a:p>
            <a:pPr>
              <a:buFontTx/>
              <a:buNone/>
            </a:pPr>
            <a:r>
              <a:rPr lang="en-US" sz="1600" dirty="0">
                <a:latin typeface="Courier10 BT" pitchFamily="49" charset="0"/>
              </a:rPr>
              <a:t>  </a:t>
            </a:r>
            <a:r>
              <a:rPr lang="en-US" sz="1600" dirty="0" err="1">
                <a:latin typeface="Courier10 BT" pitchFamily="49" charset="0"/>
              </a:rPr>
              <a:t>sll</a:t>
            </a:r>
            <a:r>
              <a:rPr lang="en-US" sz="1600" dirty="0">
                <a:latin typeface="Courier10 BT" pitchFamily="49" charset="0"/>
              </a:rPr>
              <a:t>  $t1, $t1, 1        	# $t1 = $t1 * 2</a:t>
            </a:r>
          </a:p>
          <a:p>
            <a:pPr>
              <a:buFontTx/>
              <a:buNone/>
            </a:pPr>
            <a:r>
              <a:rPr lang="en-US" sz="1600" dirty="0">
                <a:latin typeface="Courier10 BT" pitchFamily="49" charset="0"/>
              </a:rPr>
              <a:t>  </a:t>
            </a:r>
            <a:r>
              <a:rPr lang="en-US" sz="1600" dirty="0" err="1">
                <a:latin typeface="Courier10 BT" pitchFamily="49" charset="0"/>
              </a:rPr>
              <a:t>sw</a:t>
            </a:r>
            <a:r>
              <a:rPr lang="en-US" sz="1600" dirty="0">
                <a:latin typeface="Courier10 BT" pitchFamily="49" charset="0"/>
              </a:rPr>
              <a:t>   $t1, 4($s0)        	# array[1] = $t1</a:t>
            </a:r>
          </a:p>
        </p:txBody>
      </p:sp>
      <p:sp>
        <p:nvSpPr>
          <p:cNvPr id="1317890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17893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Accessing Arrays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059863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620" name="Rectangle 4"/>
          <p:cNvSpPr>
            <a:spLocks noGrp="1" noChangeArrowheads="1"/>
          </p:cNvSpPr>
          <p:nvPr>
            <p:ph sz="half" idx="4294967295"/>
            <p:custDataLst>
              <p:tags r:id="rId1"/>
            </p:custDataLst>
          </p:nvPr>
        </p:nvSpPr>
        <p:spPr>
          <a:xfrm>
            <a:off x="914400" y="1143000"/>
            <a:ext cx="7848600" cy="5181600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// </a:t>
            </a:r>
            <a:r>
              <a:rPr lang="en-US" sz="1800" b="1" dirty="0" smtClean="0">
                <a:solidFill>
                  <a:schemeClr val="accent1"/>
                </a:solidFill>
                <a:latin typeface="Courier New" pitchFamily="49" charset="0"/>
              </a:rPr>
              <a:t>C Code</a:t>
            </a:r>
            <a:endParaRPr lang="en-US" sz="1800" b="1" dirty="0">
              <a:solidFill>
                <a:schemeClr val="accent1"/>
              </a:solidFill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	</a:t>
            </a:r>
            <a:r>
              <a:rPr lang="en-US" sz="1800" dirty="0" err="1">
                <a:latin typeface="Courier New" pitchFamily="49" charset="0"/>
              </a:rPr>
              <a:t>int</a:t>
            </a:r>
            <a:r>
              <a:rPr lang="en-US" sz="1800" dirty="0">
                <a:latin typeface="Courier New" pitchFamily="49" charset="0"/>
              </a:rPr>
              <a:t> array[1000];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	</a:t>
            </a:r>
            <a:r>
              <a:rPr lang="en-US" sz="1800" dirty="0" err="1">
                <a:latin typeface="Courier New" pitchFamily="49" charset="0"/>
              </a:rPr>
              <a:t>int</a:t>
            </a:r>
            <a:r>
              <a:rPr lang="en-US" sz="1800" dirty="0">
                <a:latin typeface="Courier New" pitchFamily="49" charset="0"/>
              </a:rPr>
              <a:t> </a:t>
            </a:r>
            <a:r>
              <a:rPr lang="en-US" sz="1800" dirty="0" err="1">
                <a:latin typeface="Courier New" pitchFamily="49" charset="0"/>
              </a:rPr>
              <a:t>i</a:t>
            </a:r>
            <a:r>
              <a:rPr lang="en-US" sz="1800" dirty="0">
                <a:latin typeface="Courier New" pitchFamily="49" charset="0"/>
              </a:rPr>
              <a:t>;</a:t>
            </a: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	for (</a:t>
            </a:r>
            <a:r>
              <a:rPr lang="en-US" sz="1800" dirty="0" err="1">
                <a:latin typeface="Courier New" pitchFamily="49" charset="0"/>
              </a:rPr>
              <a:t>i</a:t>
            </a:r>
            <a:r>
              <a:rPr lang="en-US" sz="1800" dirty="0">
                <a:latin typeface="Courier New" pitchFamily="49" charset="0"/>
              </a:rPr>
              <a:t>=0; </a:t>
            </a:r>
            <a:r>
              <a:rPr lang="en-US" sz="1800" dirty="0" err="1">
                <a:latin typeface="Courier New" pitchFamily="49" charset="0"/>
              </a:rPr>
              <a:t>i</a:t>
            </a:r>
            <a:r>
              <a:rPr lang="en-US" sz="1800" dirty="0">
                <a:latin typeface="Courier New" pitchFamily="49" charset="0"/>
              </a:rPr>
              <a:t> &lt; 1000; </a:t>
            </a:r>
            <a:r>
              <a:rPr lang="en-US" sz="1800" dirty="0" err="1">
                <a:latin typeface="Courier New" pitchFamily="49" charset="0"/>
              </a:rPr>
              <a:t>i</a:t>
            </a:r>
            <a:r>
              <a:rPr lang="en-US" sz="1800" dirty="0">
                <a:latin typeface="Courier New" pitchFamily="49" charset="0"/>
              </a:rPr>
              <a:t> = </a:t>
            </a:r>
            <a:r>
              <a:rPr lang="en-US" sz="1800" dirty="0" err="1">
                <a:latin typeface="Courier New" pitchFamily="49" charset="0"/>
              </a:rPr>
              <a:t>i</a:t>
            </a:r>
            <a:r>
              <a:rPr lang="en-US" sz="1800" dirty="0">
                <a:latin typeface="Courier New" pitchFamily="49" charset="0"/>
              </a:rPr>
              <a:t> + 1)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		array[</a:t>
            </a:r>
            <a:r>
              <a:rPr lang="en-US" sz="1800" dirty="0" err="1">
                <a:latin typeface="Courier New" pitchFamily="49" charset="0"/>
              </a:rPr>
              <a:t>i</a:t>
            </a:r>
            <a:r>
              <a:rPr lang="en-US" sz="1800" dirty="0">
                <a:latin typeface="Courier New" pitchFamily="49" charset="0"/>
              </a:rPr>
              <a:t>] = array[</a:t>
            </a:r>
            <a:r>
              <a:rPr lang="en-US" sz="1800" dirty="0" err="1">
                <a:latin typeface="Courier New" pitchFamily="49" charset="0"/>
              </a:rPr>
              <a:t>i</a:t>
            </a:r>
            <a:r>
              <a:rPr lang="en-US" sz="1800" dirty="0">
                <a:latin typeface="Courier New" pitchFamily="49" charset="0"/>
              </a:rPr>
              <a:t>] * 8;</a:t>
            </a:r>
          </a:p>
          <a:p>
            <a:pPr>
              <a:buFontTx/>
              <a:buNone/>
            </a:pPr>
            <a:endParaRPr lang="en-US" sz="1800" dirty="0">
              <a:solidFill>
                <a:schemeClr val="accent1"/>
              </a:solidFill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600" b="1" dirty="0">
                <a:solidFill>
                  <a:schemeClr val="accent1"/>
                </a:solidFill>
                <a:latin typeface="Courier New" pitchFamily="49" charset="0"/>
              </a:rPr>
              <a:t># MIPS assembly code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# $s0 = array base address, $s1 = </a:t>
            </a:r>
            <a:r>
              <a:rPr lang="en-US" sz="1600" dirty="0" err="1">
                <a:latin typeface="Courier New" pitchFamily="49" charset="0"/>
              </a:rPr>
              <a:t>i</a:t>
            </a:r>
            <a:endParaRPr lang="en-US" sz="1600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</p:txBody>
      </p:sp>
      <p:sp>
        <p:nvSpPr>
          <p:cNvPr id="113561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Arrays using For Loops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487493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755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9875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219200"/>
            <a:ext cx="8077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 smtClean="0">
                <a:latin typeface="Times New Roman" pitchFamily="18" charset="0"/>
                <a:cs typeface="Arial" charset="0"/>
              </a:rPr>
              <a:t>Similar </a:t>
            </a:r>
            <a:r>
              <a:rPr lang="en-US" sz="2400" dirty="0">
                <a:latin typeface="Times New Roman" pitchFamily="18" charset="0"/>
                <a:cs typeface="Arial" charset="0"/>
              </a:rPr>
              <a:t>to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addition - only mnemonic changes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sub:</a:t>
            </a:r>
            <a:r>
              <a:rPr lang="en-US" sz="24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mnemonic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b, c: </a:t>
            </a:r>
            <a:r>
              <a:rPr lang="en-US" sz="2400" dirty="0">
                <a:latin typeface="Times New Roman" pitchFamily="18" charset="0"/>
                <a:cs typeface="Arial" charset="0"/>
              </a:rPr>
              <a:t>source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operands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a:</a:t>
            </a:r>
            <a:r>
              <a:rPr lang="en-US" sz="2400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	 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destination operand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4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1098757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90600" y="2286000"/>
            <a:ext cx="36576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C Code</a:t>
            </a:r>
            <a:endParaRPr lang="en-US" sz="2000" b="1" dirty="0">
              <a:solidFill>
                <a:schemeClr val="accent1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a = b - c;</a:t>
            </a:r>
          </a:p>
        </p:txBody>
      </p:sp>
      <p:sp>
        <p:nvSpPr>
          <p:cNvPr id="1098758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648200" y="2286000"/>
            <a:ext cx="36576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MIPS assembly code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sub a, b, c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Instructions: Subtraction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968076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692" name="Rectangle 4"/>
          <p:cNvSpPr>
            <a:spLocks noGrp="1" noChangeArrowheads="1"/>
          </p:cNvSpPr>
          <p:nvPr>
            <p:ph sz="half" idx="4294967295"/>
            <p:custDataLst>
              <p:tags r:id="rId1"/>
            </p:custDataLst>
          </p:nvPr>
        </p:nvSpPr>
        <p:spPr>
          <a:xfrm>
            <a:off x="2057400" y="1143000"/>
            <a:ext cx="7086600" cy="5181600"/>
          </a:xfrm>
          <a:noFill/>
          <a:ln/>
        </p:spPr>
        <p:txBody>
          <a:bodyPr>
            <a:normAutofit lnSpcReduction="10000"/>
          </a:bodyPr>
          <a:lstStyle/>
          <a:p>
            <a:pPr>
              <a:buFontTx/>
              <a:buNone/>
            </a:pPr>
            <a:r>
              <a:rPr lang="en-US" sz="1600" b="1" dirty="0">
                <a:solidFill>
                  <a:schemeClr val="accent1"/>
                </a:solidFill>
                <a:latin typeface="Courier New" pitchFamily="49" charset="0"/>
              </a:rPr>
              <a:t># MIPS assembly code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# $s0 = array base address, $s1 = </a:t>
            </a:r>
            <a:r>
              <a:rPr lang="en-US" sz="1600" dirty="0" err="1">
                <a:latin typeface="Courier New" pitchFamily="49" charset="0"/>
              </a:rPr>
              <a:t>i</a:t>
            </a:r>
            <a:endParaRPr lang="en-US" sz="16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# initialization code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dirty="0" err="1">
                <a:latin typeface="Courier New" pitchFamily="49" charset="0"/>
              </a:rPr>
              <a:t>lui</a:t>
            </a:r>
            <a:r>
              <a:rPr lang="en-US" sz="1600" dirty="0">
                <a:latin typeface="Courier New" pitchFamily="49" charset="0"/>
              </a:rPr>
              <a:t>  $s0, 0x23B8        # $s0 = 0x23B80000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dirty="0" err="1">
                <a:latin typeface="Courier New" pitchFamily="49" charset="0"/>
              </a:rPr>
              <a:t>ori</a:t>
            </a:r>
            <a:r>
              <a:rPr lang="en-US" sz="1600" dirty="0">
                <a:latin typeface="Courier New" pitchFamily="49" charset="0"/>
              </a:rPr>
              <a:t>  $s0, $s0, 0xF000   # $s0 = 0x23B8F000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dirty="0" err="1">
                <a:latin typeface="Courier New" pitchFamily="49" charset="0"/>
              </a:rPr>
              <a:t>addi</a:t>
            </a:r>
            <a:r>
              <a:rPr lang="en-US" sz="1600" dirty="0">
                <a:latin typeface="Courier New" pitchFamily="49" charset="0"/>
              </a:rPr>
              <a:t> $s1, $0, 0         # </a:t>
            </a:r>
            <a:r>
              <a:rPr lang="en-US" sz="1600" dirty="0" err="1">
                <a:latin typeface="Courier New" pitchFamily="49" charset="0"/>
              </a:rPr>
              <a:t>i</a:t>
            </a:r>
            <a:r>
              <a:rPr lang="en-US" sz="1600" dirty="0">
                <a:latin typeface="Courier New" pitchFamily="49" charset="0"/>
              </a:rPr>
              <a:t> = 0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dirty="0" err="1">
                <a:latin typeface="Courier New" pitchFamily="49" charset="0"/>
              </a:rPr>
              <a:t>addi</a:t>
            </a:r>
            <a:r>
              <a:rPr lang="en-US" sz="1600" dirty="0">
                <a:latin typeface="Courier New" pitchFamily="49" charset="0"/>
              </a:rPr>
              <a:t> $t2, $0, 1000      # $t2 = 1000</a:t>
            </a:r>
          </a:p>
          <a:p>
            <a:pPr>
              <a:buFontTx/>
              <a:buNone/>
            </a:pPr>
            <a:endParaRPr lang="en-US" sz="16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loop: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dirty="0" err="1">
                <a:latin typeface="Courier New" pitchFamily="49" charset="0"/>
              </a:rPr>
              <a:t>slt</a:t>
            </a:r>
            <a:r>
              <a:rPr lang="en-US" sz="1600" dirty="0">
                <a:latin typeface="Courier New" pitchFamily="49" charset="0"/>
              </a:rPr>
              <a:t>  $t0, $s1, $t2      # </a:t>
            </a:r>
            <a:r>
              <a:rPr lang="en-US" sz="1600" dirty="0" err="1">
                <a:latin typeface="Courier New" pitchFamily="49" charset="0"/>
              </a:rPr>
              <a:t>i</a:t>
            </a:r>
            <a:r>
              <a:rPr lang="en-US" sz="1600" dirty="0">
                <a:latin typeface="Courier New" pitchFamily="49" charset="0"/>
              </a:rPr>
              <a:t> &lt; 1000?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dirty="0" err="1">
                <a:latin typeface="Courier New" pitchFamily="49" charset="0"/>
              </a:rPr>
              <a:t>beq</a:t>
            </a:r>
            <a:r>
              <a:rPr lang="en-US" sz="1600" dirty="0">
                <a:latin typeface="Courier New" pitchFamily="49" charset="0"/>
              </a:rPr>
              <a:t>  $t0, $0, done      # if not then done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dirty="0" err="1">
                <a:latin typeface="Courier New" pitchFamily="49" charset="0"/>
              </a:rPr>
              <a:t>sll</a:t>
            </a:r>
            <a:r>
              <a:rPr lang="en-US" sz="1600" dirty="0">
                <a:latin typeface="Courier New" pitchFamily="49" charset="0"/>
              </a:rPr>
              <a:t>  $t0, $s1, 2        # $t0 = </a:t>
            </a:r>
            <a:r>
              <a:rPr lang="en-US" sz="1600" dirty="0" err="1">
                <a:latin typeface="Courier New" pitchFamily="49" charset="0"/>
              </a:rPr>
              <a:t>i</a:t>
            </a:r>
            <a:r>
              <a:rPr lang="en-US" sz="1600" dirty="0">
                <a:latin typeface="Courier New" pitchFamily="49" charset="0"/>
              </a:rPr>
              <a:t> * 4 (byte offset)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add  $t0, $t0, $s0      # address of array[</a:t>
            </a:r>
            <a:r>
              <a:rPr lang="en-US" sz="1600" dirty="0" err="1">
                <a:latin typeface="Courier New" pitchFamily="49" charset="0"/>
              </a:rPr>
              <a:t>i</a:t>
            </a:r>
            <a:r>
              <a:rPr lang="en-US" sz="1600" dirty="0">
                <a:latin typeface="Courier New" pitchFamily="49" charset="0"/>
              </a:rPr>
              <a:t>]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dirty="0" err="1">
                <a:latin typeface="Courier New" pitchFamily="49" charset="0"/>
              </a:rPr>
              <a:t>lw</a:t>
            </a:r>
            <a:r>
              <a:rPr lang="en-US" sz="1600" dirty="0">
                <a:latin typeface="Courier New" pitchFamily="49" charset="0"/>
              </a:rPr>
              <a:t>   $t1, 0($t0)        # $t1 = array[</a:t>
            </a:r>
            <a:r>
              <a:rPr lang="en-US" sz="1600" dirty="0" err="1">
                <a:latin typeface="Courier New" pitchFamily="49" charset="0"/>
              </a:rPr>
              <a:t>i</a:t>
            </a:r>
            <a:r>
              <a:rPr lang="en-US" sz="1600" dirty="0">
                <a:latin typeface="Courier New" pitchFamily="49" charset="0"/>
              </a:rPr>
              <a:t>]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dirty="0" err="1">
                <a:latin typeface="Courier New" pitchFamily="49" charset="0"/>
              </a:rPr>
              <a:t>sll</a:t>
            </a:r>
            <a:r>
              <a:rPr lang="en-US" sz="1600" dirty="0">
                <a:latin typeface="Courier New" pitchFamily="49" charset="0"/>
              </a:rPr>
              <a:t>  $t1, $t1, 3        # $t1 = array[</a:t>
            </a:r>
            <a:r>
              <a:rPr lang="en-US" sz="1600" dirty="0" err="1">
                <a:latin typeface="Courier New" pitchFamily="49" charset="0"/>
              </a:rPr>
              <a:t>i</a:t>
            </a:r>
            <a:r>
              <a:rPr lang="en-US" sz="1600" dirty="0">
                <a:latin typeface="Courier New" pitchFamily="49" charset="0"/>
              </a:rPr>
              <a:t>] * 8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dirty="0" err="1">
                <a:latin typeface="Courier New" pitchFamily="49" charset="0"/>
              </a:rPr>
              <a:t>sw</a:t>
            </a:r>
            <a:r>
              <a:rPr lang="en-US" sz="1600" dirty="0">
                <a:latin typeface="Courier New" pitchFamily="49" charset="0"/>
              </a:rPr>
              <a:t>   $t1, 0($t0)        # array[</a:t>
            </a:r>
            <a:r>
              <a:rPr lang="en-US" sz="1600" dirty="0" err="1">
                <a:latin typeface="Courier New" pitchFamily="49" charset="0"/>
              </a:rPr>
              <a:t>i</a:t>
            </a:r>
            <a:r>
              <a:rPr lang="en-US" sz="1600" dirty="0">
                <a:latin typeface="Courier New" pitchFamily="49" charset="0"/>
              </a:rPr>
              <a:t>] = array[</a:t>
            </a:r>
            <a:r>
              <a:rPr lang="en-US" sz="1600" dirty="0" err="1">
                <a:latin typeface="Courier New" pitchFamily="49" charset="0"/>
              </a:rPr>
              <a:t>i</a:t>
            </a:r>
            <a:r>
              <a:rPr lang="en-US" sz="1600" dirty="0">
                <a:latin typeface="Courier New" pitchFamily="49" charset="0"/>
              </a:rPr>
              <a:t>] * 8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</a:t>
            </a:r>
            <a:r>
              <a:rPr lang="en-US" sz="1600" dirty="0" err="1">
                <a:latin typeface="Courier New" pitchFamily="49" charset="0"/>
              </a:rPr>
              <a:t>addi</a:t>
            </a:r>
            <a:r>
              <a:rPr lang="en-US" sz="1600" dirty="0">
                <a:latin typeface="Courier New" pitchFamily="49" charset="0"/>
              </a:rPr>
              <a:t> $s1, $s1, 1        # </a:t>
            </a:r>
            <a:r>
              <a:rPr lang="en-US" sz="1600" dirty="0" err="1">
                <a:latin typeface="Courier New" pitchFamily="49" charset="0"/>
              </a:rPr>
              <a:t>i</a:t>
            </a:r>
            <a:r>
              <a:rPr lang="en-US" sz="1600" dirty="0">
                <a:latin typeface="Courier New" pitchFamily="49" charset="0"/>
              </a:rPr>
              <a:t> = </a:t>
            </a:r>
            <a:r>
              <a:rPr lang="en-US" sz="1600" dirty="0" err="1">
                <a:latin typeface="Courier New" pitchFamily="49" charset="0"/>
              </a:rPr>
              <a:t>i</a:t>
            </a:r>
            <a:r>
              <a:rPr lang="en-US" sz="1600" dirty="0">
                <a:latin typeface="Courier New" pitchFamily="49" charset="0"/>
              </a:rPr>
              <a:t> + 1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j    loop               # repeat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done:</a:t>
            </a:r>
          </a:p>
          <a:p>
            <a:pPr>
              <a:buFontTx/>
              <a:buNone/>
            </a:pPr>
            <a:endParaRPr lang="en-US" sz="1600" dirty="0">
              <a:latin typeface="Courier New" pitchFamily="49" charset="0"/>
            </a:endParaRPr>
          </a:p>
        </p:txBody>
      </p:sp>
      <p:sp>
        <p:nvSpPr>
          <p:cNvPr id="1138690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Arrays Using For Loops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707053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580" name="Rectangle 4"/>
          <p:cNvSpPr>
            <a:spLocks noGrp="1" noChangeArrowheads="1"/>
          </p:cNvSpPr>
          <p:nvPr>
            <p:ph sz="half" idx="4294967295"/>
            <p:custDataLst>
              <p:tags r:id="rId1"/>
            </p:custDataLst>
          </p:nvPr>
        </p:nvSpPr>
        <p:spPr>
          <a:xfrm>
            <a:off x="914400" y="1143000"/>
            <a:ext cx="7620000" cy="5181600"/>
          </a:xfrm>
          <a:noFill/>
          <a:ln/>
        </p:spPr>
        <p:txBody>
          <a:bodyPr>
            <a:normAutofit/>
          </a:bodyPr>
          <a:lstStyle/>
          <a:p>
            <a:r>
              <a:rPr lang="en-US" i="1" dirty="0"/>
              <a:t>American Standard Code for Information Interchange</a:t>
            </a:r>
            <a:endParaRPr lang="en-US" dirty="0"/>
          </a:p>
          <a:p>
            <a:r>
              <a:rPr lang="en-US" sz="3600" dirty="0" smtClean="0"/>
              <a:t>Each </a:t>
            </a:r>
            <a:r>
              <a:rPr lang="en-US" sz="3600" dirty="0"/>
              <a:t>text character </a:t>
            </a:r>
            <a:r>
              <a:rPr lang="en-US" sz="3600" dirty="0" smtClean="0"/>
              <a:t>has </a:t>
            </a:r>
            <a:r>
              <a:rPr lang="en-US" sz="3600" dirty="0"/>
              <a:t>unique byte value</a:t>
            </a:r>
          </a:p>
          <a:p>
            <a:pPr lvl="1"/>
            <a:r>
              <a:rPr lang="en-US" dirty="0"/>
              <a:t>For example, S = 0x53, a = 0x61, A = 0x41</a:t>
            </a:r>
          </a:p>
          <a:p>
            <a:pPr lvl="1"/>
            <a:r>
              <a:rPr lang="en-US" dirty="0"/>
              <a:t>Lower-case and upper-case </a:t>
            </a:r>
            <a:r>
              <a:rPr lang="en-US" dirty="0" smtClean="0"/>
              <a:t>differ </a:t>
            </a:r>
            <a:r>
              <a:rPr lang="en-US" dirty="0"/>
              <a:t>by 0x20 (32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17657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ASCII Code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392763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9940" name="Picture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295400"/>
            <a:ext cx="5410200" cy="522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Cast of Characters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443316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64" name="Rectangle 4"/>
          <p:cNvSpPr>
            <a:spLocks noGrp="1" noChangeArrowheads="1"/>
          </p:cNvSpPr>
          <p:nvPr>
            <p:ph sz="half" idx="4294967295"/>
            <p:custDataLst>
              <p:tags r:id="rId1"/>
            </p:custDataLst>
          </p:nvPr>
        </p:nvSpPr>
        <p:spPr>
          <a:xfrm>
            <a:off x="1066800" y="1143000"/>
            <a:ext cx="8077200" cy="5181600"/>
          </a:xfrm>
          <a:noFill/>
          <a:ln/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Caller</a:t>
            </a:r>
            <a:r>
              <a:rPr lang="en-US" b="1" dirty="0">
                <a:solidFill>
                  <a:schemeClr val="accent1"/>
                </a:solidFill>
              </a:rPr>
              <a:t>:</a:t>
            </a:r>
            <a:r>
              <a:rPr lang="en-US" dirty="0"/>
              <a:t> calling </a:t>
            </a:r>
            <a:r>
              <a:rPr lang="en-US" dirty="0" smtClean="0"/>
              <a:t>function (in </a:t>
            </a:r>
            <a:r>
              <a:rPr lang="en-US" dirty="0"/>
              <a:t>this case, </a:t>
            </a:r>
            <a:r>
              <a:rPr lang="en-US" dirty="0">
                <a:latin typeface="Courier New" pitchFamily="49" charset="0"/>
              </a:rPr>
              <a:t>main</a:t>
            </a:r>
            <a:r>
              <a:rPr lang="en-US" dirty="0"/>
              <a:t>)</a:t>
            </a:r>
          </a:p>
          <a:p>
            <a:r>
              <a:rPr lang="en-US" b="1" dirty="0" err="1">
                <a:solidFill>
                  <a:schemeClr val="accent1"/>
                </a:solidFill>
              </a:rPr>
              <a:t>Callee</a:t>
            </a:r>
            <a:r>
              <a:rPr lang="en-US" b="1" dirty="0">
                <a:solidFill>
                  <a:schemeClr val="accent1"/>
                </a:solidFill>
              </a:rPr>
              <a:t>:</a:t>
            </a:r>
            <a:r>
              <a:rPr lang="en-US" dirty="0"/>
              <a:t> called </a:t>
            </a:r>
            <a:r>
              <a:rPr lang="en-US" dirty="0" smtClean="0"/>
              <a:t>function (in </a:t>
            </a:r>
            <a:r>
              <a:rPr lang="en-US" dirty="0"/>
              <a:t>this case, </a:t>
            </a:r>
            <a:r>
              <a:rPr lang="en-US" dirty="0">
                <a:latin typeface="Courier New" pitchFamily="49" charset="0"/>
              </a:rPr>
              <a:t>sum</a:t>
            </a:r>
            <a:r>
              <a:rPr lang="en-US" dirty="0"/>
              <a:t>)</a:t>
            </a:r>
          </a:p>
        </p:txBody>
      </p:sp>
      <p:sp>
        <p:nvSpPr>
          <p:cNvPr id="1064963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6496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895600" y="2743200"/>
            <a:ext cx="4953000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C Code</a:t>
            </a:r>
            <a:endParaRPr lang="en-US" sz="2000" b="1" dirty="0">
              <a:solidFill>
                <a:schemeClr val="accent1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void main()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{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600" dirty="0">
                <a:latin typeface="Courier New" pitchFamily="49" charset="0"/>
                <a:cs typeface="Arial" charset="0"/>
              </a:rPr>
              <a:t> y;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y = sum(42, 7);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...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}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6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600" dirty="0">
                <a:latin typeface="Courier New" pitchFamily="49" charset="0"/>
                <a:cs typeface="Arial" charset="0"/>
              </a:rPr>
              <a:t> sum(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600" dirty="0">
                <a:latin typeface="Courier New" pitchFamily="49" charset="0"/>
                <a:cs typeface="Arial" charset="0"/>
              </a:rPr>
              <a:t> a, </a:t>
            </a:r>
            <a:r>
              <a:rPr lang="en-US" sz="16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600" dirty="0">
                <a:latin typeface="Courier New" pitchFamily="49" charset="0"/>
                <a:cs typeface="Arial" charset="0"/>
              </a:rPr>
              <a:t> b)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{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  return (a + b);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600" dirty="0">
                <a:latin typeface="Courier New" pitchFamily="49" charset="0"/>
                <a:cs typeface="Arial" charset="0"/>
              </a:rPr>
              <a:t>}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Function Calls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978943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548" name="Rectangle 4"/>
          <p:cNvSpPr>
            <a:spLocks noGrp="1" noChangeArrowheads="1"/>
          </p:cNvSpPr>
          <p:nvPr>
            <p:ph sz="half" idx="4294967295"/>
            <p:custDataLst>
              <p:tags r:id="rId1"/>
            </p:custDataLst>
          </p:nvPr>
        </p:nvSpPr>
        <p:spPr>
          <a:xfrm>
            <a:off x="1066800" y="1143000"/>
            <a:ext cx="8077200" cy="5181600"/>
          </a:xfrm>
          <a:noFill/>
          <a:ln/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Caller</a:t>
            </a:r>
            <a:r>
              <a:rPr lang="en-US" b="1" dirty="0">
                <a:solidFill>
                  <a:schemeClr val="accent1"/>
                </a:solidFill>
              </a:rPr>
              <a:t>:</a:t>
            </a:r>
          </a:p>
          <a:p>
            <a:pPr lvl="1"/>
            <a:r>
              <a:rPr lang="en-US" sz="2600" dirty="0"/>
              <a:t>passes </a:t>
            </a:r>
            <a:r>
              <a:rPr lang="en-US" sz="2600" b="1" dirty="0"/>
              <a:t>arguments</a:t>
            </a:r>
            <a:r>
              <a:rPr lang="en-US" sz="2600" dirty="0"/>
              <a:t> to </a:t>
            </a:r>
            <a:r>
              <a:rPr lang="en-US" sz="2600" dirty="0" err="1" smtClean="0"/>
              <a:t>callee</a:t>
            </a:r>
            <a:endParaRPr lang="en-US" sz="2600" dirty="0"/>
          </a:p>
          <a:p>
            <a:pPr lvl="1"/>
            <a:r>
              <a:rPr lang="en-US" sz="2600" dirty="0"/>
              <a:t>jumps to </a:t>
            </a:r>
            <a:r>
              <a:rPr lang="en-US" sz="2600" dirty="0" err="1" smtClean="0"/>
              <a:t>callee</a:t>
            </a:r>
            <a:endParaRPr lang="en-US" sz="2600" dirty="0"/>
          </a:p>
          <a:p>
            <a:r>
              <a:rPr lang="en-US" b="1" dirty="0" err="1">
                <a:solidFill>
                  <a:schemeClr val="accent1"/>
                </a:solidFill>
              </a:rPr>
              <a:t>Callee</a:t>
            </a:r>
            <a:r>
              <a:rPr lang="en-US" b="1" dirty="0">
                <a:solidFill>
                  <a:schemeClr val="accent1"/>
                </a:solidFill>
              </a:rPr>
              <a:t>: </a:t>
            </a:r>
          </a:p>
          <a:p>
            <a:pPr lvl="1"/>
            <a:r>
              <a:rPr lang="en-US" sz="2600" b="1" dirty="0"/>
              <a:t>performs </a:t>
            </a:r>
            <a:r>
              <a:rPr lang="en-US" sz="2600" dirty="0"/>
              <a:t>the f</a:t>
            </a:r>
            <a:r>
              <a:rPr lang="en-US" sz="2600" dirty="0" smtClean="0"/>
              <a:t>unction</a:t>
            </a:r>
            <a:endParaRPr lang="en-US" sz="2600" dirty="0"/>
          </a:p>
          <a:p>
            <a:pPr lvl="1"/>
            <a:r>
              <a:rPr lang="en-US" sz="2600" b="1" dirty="0"/>
              <a:t>returns </a:t>
            </a:r>
            <a:r>
              <a:rPr lang="en-US" sz="2600" dirty="0" smtClean="0"/>
              <a:t>result </a:t>
            </a:r>
            <a:r>
              <a:rPr lang="en-US" sz="2600" dirty="0"/>
              <a:t>to caller</a:t>
            </a:r>
          </a:p>
          <a:p>
            <a:pPr lvl="1"/>
            <a:r>
              <a:rPr lang="en-US" sz="2600" b="1" dirty="0"/>
              <a:t>returns </a:t>
            </a:r>
            <a:r>
              <a:rPr lang="en-US" sz="2600" dirty="0"/>
              <a:t>to </a:t>
            </a:r>
            <a:r>
              <a:rPr lang="en-US" sz="2600" dirty="0" smtClean="0"/>
              <a:t>point </a:t>
            </a:r>
            <a:r>
              <a:rPr lang="en-US" sz="2600" dirty="0"/>
              <a:t>of call</a:t>
            </a:r>
          </a:p>
          <a:p>
            <a:pPr lvl="1"/>
            <a:r>
              <a:rPr lang="en-US" sz="2600" b="1" dirty="0"/>
              <a:t>must  not overwrite</a:t>
            </a:r>
            <a:r>
              <a:rPr lang="en-US" sz="2600" dirty="0"/>
              <a:t> registers or memory needed by </a:t>
            </a:r>
            <a:r>
              <a:rPr lang="en-US" sz="2600" dirty="0" smtClean="0"/>
              <a:t>caller</a:t>
            </a:r>
            <a:endParaRPr lang="en-US" dirty="0"/>
          </a:p>
        </p:txBody>
      </p:sp>
      <p:sp>
        <p:nvSpPr>
          <p:cNvPr id="1132547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Function Conventions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976655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548" name="Rectangle 4"/>
          <p:cNvSpPr>
            <a:spLocks noGrp="1" noChangeArrowheads="1"/>
          </p:cNvSpPr>
          <p:nvPr>
            <p:ph sz="half" idx="4294967295"/>
            <p:custDataLst>
              <p:tags r:id="rId1"/>
            </p:custDataLst>
          </p:nvPr>
        </p:nvSpPr>
        <p:spPr>
          <a:xfrm>
            <a:off x="1066800" y="1143000"/>
            <a:ext cx="8077200" cy="5181600"/>
          </a:xfrm>
          <a:noFill/>
          <a:ln/>
        </p:spPr>
        <p:txBody>
          <a:bodyPr>
            <a:noAutofit/>
          </a:bodyPr>
          <a:lstStyle/>
          <a:p>
            <a:r>
              <a:rPr lang="en-US" b="1" dirty="0" smtClean="0"/>
              <a:t>Call Function:</a:t>
            </a:r>
            <a:r>
              <a:rPr lang="en-US" dirty="0" smtClean="0"/>
              <a:t> </a:t>
            </a:r>
            <a:r>
              <a:rPr lang="en-US" dirty="0"/>
              <a:t>jump and link (</a:t>
            </a:r>
            <a:r>
              <a:rPr lang="en-US" dirty="0" err="1">
                <a:latin typeface="Courier New" pitchFamily="49" charset="0"/>
              </a:rPr>
              <a:t>jal</a:t>
            </a:r>
            <a:r>
              <a:rPr lang="en-US" dirty="0"/>
              <a:t>) </a:t>
            </a:r>
          </a:p>
          <a:p>
            <a:r>
              <a:rPr lang="en-US" b="1" dirty="0"/>
              <a:t>Return</a:t>
            </a:r>
            <a:r>
              <a:rPr lang="en-US" dirty="0"/>
              <a:t> from f</a:t>
            </a:r>
            <a:r>
              <a:rPr lang="en-US" dirty="0" smtClean="0"/>
              <a:t>unction: </a:t>
            </a:r>
            <a:r>
              <a:rPr lang="en-US" dirty="0"/>
              <a:t>jump register (</a:t>
            </a:r>
            <a:r>
              <a:rPr lang="en-US" dirty="0" err="1">
                <a:latin typeface="Courier New" pitchFamily="49" charset="0"/>
              </a:rPr>
              <a:t>jr</a:t>
            </a:r>
            <a:r>
              <a:rPr lang="en-US" dirty="0"/>
              <a:t>)</a:t>
            </a:r>
            <a:endParaRPr lang="en-US" dirty="0">
              <a:latin typeface="Courier New" pitchFamily="49" charset="0"/>
            </a:endParaRPr>
          </a:p>
          <a:p>
            <a:r>
              <a:rPr lang="en-US" b="1" dirty="0" smtClean="0"/>
              <a:t>Arguments</a:t>
            </a:r>
            <a:r>
              <a:rPr lang="en-US" dirty="0"/>
              <a:t>: </a:t>
            </a:r>
            <a:r>
              <a:rPr lang="en-US" dirty="0">
                <a:latin typeface="Courier10 BT" pitchFamily="49" charset="0"/>
              </a:rPr>
              <a:t>$a0 - $a3</a:t>
            </a:r>
          </a:p>
          <a:p>
            <a:r>
              <a:rPr lang="en-US" b="1" dirty="0"/>
              <a:t>Return value</a:t>
            </a:r>
            <a:r>
              <a:rPr lang="en-US" dirty="0"/>
              <a:t>: </a:t>
            </a:r>
            <a:r>
              <a:rPr lang="en-US" dirty="0">
                <a:latin typeface="Courier10 BT" pitchFamily="49" charset="0"/>
              </a:rPr>
              <a:t>$v0</a:t>
            </a:r>
          </a:p>
          <a:p>
            <a:pPr>
              <a:buFontTx/>
              <a:buNone/>
            </a:pPr>
            <a:endParaRPr lang="en-US" dirty="0"/>
          </a:p>
        </p:txBody>
      </p:sp>
      <p:sp>
        <p:nvSpPr>
          <p:cNvPr id="1132547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MIPS Function Conventions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250652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990" name="Rectangle 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66800" y="1524000"/>
            <a:ext cx="39624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C Code</a:t>
            </a:r>
            <a:endParaRPr lang="en-US" sz="2000" b="1" dirty="0">
              <a:solidFill>
                <a:schemeClr val="accent1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7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700" dirty="0">
                <a:latin typeface="Courier New" pitchFamily="49" charset="0"/>
                <a:cs typeface="Arial" charset="0"/>
              </a:rPr>
              <a:t> main() {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700" dirty="0">
                <a:latin typeface="Courier New" pitchFamily="49" charset="0"/>
                <a:cs typeface="Arial" charset="0"/>
              </a:rPr>
              <a:t>  simple();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700" dirty="0">
                <a:latin typeface="Courier New" pitchFamily="49" charset="0"/>
                <a:cs typeface="Arial" charset="0"/>
              </a:rPr>
              <a:t>  a = b + c;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700" dirty="0">
                <a:latin typeface="Courier New" pitchFamily="49" charset="0"/>
                <a:cs typeface="Arial" charset="0"/>
              </a:rPr>
              <a:t>}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7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700" dirty="0">
                <a:latin typeface="Courier New" pitchFamily="49" charset="0"/>
                <a:cs typeface="Arial" charset="0"/>
              </a:rPr>
              <a:t>void simple() {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700" dirty="0">
                <a:latin typeface="Courier New" pitchFamily="49" charset="0"/>
                <a:cs typeface="Arial" charset="0"/>
              </a:rPr>
              <a:t>  return;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700" dirty="0">
                <a:latin typeface="Courier New" pitchFamily="49" charset="0"/>
                <a:cs typeface="Arial" charset="0"/>
              </a:rPr>
              <a:t>}</a:t>
            </a:r>
          </a:p>
        </p:txBody>
      </p:sp>
      <p:sp>
        <p:nvSpPr>
          <p:cNvPr id="1065991" name="Rectangle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962400" y="1524000"/>
            <a:ext cx="49530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MIPS assembly code</a:t>
            </a:r>
            <a:endParaRPr lang="en-US" sz="1700" b="1" dirty="0">
              <a:solidFill>
                <a:schemeClr val="accent1"/>
              </a:solidFill>
              <a:latin typeface="Courier New" pitchFamily="49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1700" b="1" dirty="0">
              <a:latin typeface="Courier New" pitchFamily="49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1700" b="1" dirty="0">
                <a:latin typeface="Courier New" pitchFamily="49" charset="0"/>
                <a:cs typeface="Arial" charset="0"/>
              </a:rPr>
              <a:t>0x00400200</a:t>
            </a:r>
            <a:r>
              <a:rPr lang="en-US" sz="1700" dirty="0">
                <a:latin typeface="Courier New" pitchFamily="49" charset="0"/>
                <a:cs typeface="Arial" charset="0"/>
              </a:rPr>
              <a:t> main: </a:t>
            </a:r>
            <a:r>
              <a:rPr lang="en-US" sz="1700" dirty="0" err="1">
                <a:latin typeface="Courier New" pitchFamily="49" charset="0"/>
                <a:cs typeface="Arial" charset="0"/>
              </a:rPr>
              <a:t>jal</a:t>
            </a:r>
            <a:r>
              <a:rPr lang="en-US" sz="1700" dirty="0">
                <a:latin typeface="Courier New" pitchFamily="49" charset="0"/>
                <a:cs typeface="Arial" charset="0"/>
              </a:rPr>
              <a:t>  simple </a:t>
            </a:r>
          </a:p>
          <a:p>
            <a:pPr marL="342900" indent="-342900">
              <a:spcBef>
                <a:spcPct val="20000"/>
              </a:spcBef>
            </a:pPr>
            <a:r>
              <a:rPr lang="en-US" sz="1700" b="1" dirty="0">
                <a:latin typeface="Courier New" pitchFamily="49" charset="0"/>
                <a:cs typeface="Arial" charset="0"/>
              </a:rPr>
              <a:t>0x00400204</a:t>
            </a:r>
            <a:r>
              <a:rPr lang="en-US" sz="1700" dirty="0">
                <a:latin typeface="Courier New" pitchFamily="49" charset="0"/>
                <a:cs typeface="Arial" charset="0"/>
              </a:rPr>
              <a:t>       add  $s0, $s1, $s2</a:t>
            </a:r>
          </a:p>
          <a:p>
            <a:pPr marL="342900" indent="-342900">
              <a:spcBef>
                <a:spcPct val="20000"/>
              </a:spcBef>
            </a:pPr>
            <a:r>
              <a:rPr lang="en-US" sz="1700" dirty="0">
                <a:latin typeface="Courier New" pitchFamily="49" charset="0"/>
                <a:cs typeface="Arial" charset="0"/>
              </a:rPr>
              <a:t>...</a:t>
            </a:r>
          </a:p>
          <a:p>
            <a:pPr marL="342900" indent="-342900">
              <a:spcBef>
                <a:spcPct val="20000"/>
              </a:spcBef>
            </a:pPr>
            <a:endParaRPr lang="en-US" sz="1700" b="1" dirty="0">
              <a:latin typeface="Courier New" pitchFamily="49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1700" b="1" dirty="0">
                <a:latin typeface="Courier New" pitchFamily="49" charset="0"/>
                <a:cs typeface="Arial" charset="0"/>
              </a:rPr>
              <a:t>0x00401020</a:t>
            </a:r>
            <a:r>
              <a:rPr lang="en-US" sz="1700" dirty="0">
                <a:latin typeface="Courier New" pitchFamily="49" charset="0"/>
                <a:cs typeface="Arial" charset="0"/>
              </a:rPr>
              <a:t> simple: </a:t>
            </a:r>
            <a:r>
              <a:rPr lang="en-US" sz="1700" dirty="0" err="1">
                <a:latin typeface="Courier New" pitchFamily="49" charset="0"/>
                <a:cs typeface="Arial" charset="0"/>
              </a:rPr>
              <a:t>jr</a:t>
            </a:r>
            <a:r>
              <a:rPr lang="en-US" sz="1700" dirty="0">
                <a:latin typeface="Courier New" pitchFamily="49" charset="0"/>
                <a:cs typeface="Arial" charset="0"/>
              </a:rPr>
              <a:t> $</a:t>
            </a:r>
            <a:r>
              <a:rPr lang="en-US" sz="1700" dirty="0" err="1">
                <a:latin typeface="Courier New" pitchFamily="49" charset="0"/>
                <a:cs typeface="Arial" charset="0"/>
              </a:rPr>
              <a:t>ra</a:t>
            </a:r>
            <a:endParaRPr lang="en-US" sz="1700" dirty="0">
              <a:latin typeface="Courier New" pitchFamily="49" charset="0"/>
              <a:cs typeface="Arial" charset="0"/>
            </a:endParaRPr>
          </a:p>
        </p:txBody>
      </p:sp>
      <p:sp>
        <p:nvSpPr>
          <p:cNvPr id="1065992" name="Text Box 8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676400" y="4632325"/>
            <a:ext cx="5715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void</a:t>
            </a:r>
            <a:r>
              <a:rPr lang="en-US" sz="2000" b="1" dirty="0">
                <a:solidFill>
                  <a:schemeClr val="accent1"/>
                </a:solidFill>
              </a:rPr>
              <a:t> means that </a:t>
            </a: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simple</a:t>
            </a:r>
            <a:r>
              <a:rPr lang="en-US" sz="2000" b="1" dirty="0">
                <a:solidFill>
                  <a:schemeClr val="accent1"/>
                </a:solidFill>
              </a:rPr>
              <a:t> doesn’t return a </a:t>
            </a:r>
            <a:r>
              <a:rPr lang="en-US" sz="2000" b="1" dirty="0" smtClean="0">
                <a:solidFill>
                  <a:schemeClr val="accent1"/>
                </a:solidFill>
              </a:rPr>
              <a:t>value</a:t>
            </a:r>
            <a:endParaRPr lang="en-US" sz="2000" b="1" dirty="0">
              <a:solidFill>
                <a:schemeClr val="accent1"/>
              </a:solidFill>
            </a:endParaRPr>
          </a:p>
        </p:txBody>
      </p:sp>
      <p:sp>
        <p:nvSpPr>
          <p:cNvPr id="1065993" name="Rectangle 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600200" y="4572000"/>
            <a:ext cx="5715000" cy="533400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Function Calls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833352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787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66800" y="1524000"/>
            <a:ext cx="39624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C Code</a:t>
            </a:r>
            <a:endParaRPr lang="en-US" sz="2000" b="1" dirty="0">
              <a:solidFill>
                <a:schemeClr val="accent1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7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700" dirty="0">
                <a:latin typeface="Courier New" pitchFamily="49" charset="0"/>
                <a:cs typeface="Arial" charset="0"/>
              </a:rPr>
              <a:t> main() {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700" dirty="0">
                <a:latin typeface="Courier New" pitchFamily="49" charset="0"/>
                <a:cs typeface="Arial" charset="0"/>
              </a:rPr>
              <a:t>  simple();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700" dirty="0">
                <a:latin typeface="Courier New" pitchFamily="49" charset="0"/>
                <a:cs typeface="Arial" charset="0"/>
              </a:rPr>
              <a:t>  a = b + c;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700" dirty="0">
                <a:latin typeface="Courier New" pitchFamily="49" charset="0"/>
                <a:cs typeface="Arial" charset="0"/>
              </a:rPr>
              <a:t>}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7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700" dirty="0">
                <a:latin typeface="Courier New" pitchFamily="49" charset="0"/>
                <a:cs typeface="Arial" charset="0"/>
              </a:rPr>
              <a:t>void simple() {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700" dirty="0">
                <a:latin typeface="Courier New" pitchFamily="49" charset="0"/>
                <a:cs typeface="Arial" charset="0"/>
              </a:rPr>
              <a:t>  return;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1700" dirty="0">
                <a:latin typeface="Courier New" pitchFamily="49" charset="0"/>
                <a:cs typeface="Arial" charset="0"/>
              </a:rPr>
              <a:t>}</a:t>
            </a:r>
          </a:p>
        </p:txBody>
      </p:sp>
      <p:sp>
        <p:nvSpPr>
          <p:cNvPr id="114278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962400" y="1524000"/>
            <a:ext cx="49530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MIPS assembly code</a:t>
            </a:r>
            <a:endParaRPr lang="en-US" sz="1700" b="1" dirty="0">
              <a:solidFill>
                <a:schemeClr val="accent1"/>
              </a:solidFill>
              <a:latin typeface="Courier New" pitchFamily="49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1700" b="1" dirty="0">
              <a:latin typeface="Courier New" pitchFamily="49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1700" b="1" dirty="0">
                <a:latin typeface="Courier New" pitchFamily="49" charset="0"/>
                <a:cs typeface="Arial" charset="0"/>
              </a:rPr>
              <a:t>0x00400200</a:t>
            </a:r>
            <a:r>
              <a:rPr lang="en-US" sz="1700" dirty="0">
                <a:latin typeface="Courier New" pitchFamily="49" charset="0"/>
                <a:cs typeface="Arial" charset="0"/>
              </a:rPr>
              <a:t> main: </a:t>
            </a:r>
            <a:r>
              <a:rPr lang="en-US" sz="1700" b="1" dirty="0" err="1">
                <a:solidFill>
                  <a:schemeClr val="accent1"/>
                </a:solidFill>
                <a:latin typeface="Courier New" pitchFamily="49" charset="0"/>
                <a:cs typeface="Arial" charset="0"/>
              </a:rPr>
              <a:t>jal</a:t>
            </a:r>
            <a:r>
              <a:rPr lang="en-US" sz="1700" b="1" dirty="0">
                <a:solidFill>
                  <a:schemeClr val="accent1"/>
                </a:solidFill>
                <a:latin typeface="Courier New" pitchFamily="49" charset="0"/>
                <a:cs typeface="Arial" charset="0"/>
              </a:rPr>
              <a:t>  simple </a:t>
            </a:r>
          </a:p>
          <a:p>
            <a:pPr marL="342900" indent="-342900">
              <a:spcBef>
                <a:spcPct val="20000"/>
              </a:spcBef>
            </a:pPr>
            <a:r>
              <a:rPr lang="en-US" sz="1700" b="1" dirty="0">
                <a:latin typeface="Courier New" pitchFamily="49" charset="0"/>
                <a:cs typeface="Arial" charset="0"/>
              </a:rPr>
              <a:t>0x00400204</a:t>
            </a:r>
            <a:r>
              <a:rPr lang="en-US" sz="1700" dirty="0">
                <a:latin typeface="Courier New" pitchFamily="49" charset="0"/>
                <a:cs typeface="Arial" charset="0"/>
              </a:rPr>
              <a:t>       add  $s0, $s1, $s2</a:t>
            </a:r>
          </a:p>
          <a:p>
            <a:pPr marL="342900" indent="-342900">
              <a:spcBef>
                <a:spcPct val="20000"/>
              </a:spcBef>
            </a:pPr>
            <a:r>
              <a:rPr lang="en-US" sz="1700" dirty="0">
                <a:latin typeface="Courier New" pitchFamily="49" charset="0"/>
                <a:cs typeface="Arial" charset="0"/>
              </a:rPr>
              <a:t>...</a:t>
            </a:r>
          </a:p>
          <a:p>
            <a:pPr marL="342900" indent="-342900">
              <a:spcBef>
                <a:spcPct val="20000"/>
              </a:spcBef>
            </a:pPr>
            <a:endParaRPr lang="en-US" sz="1700" b="1" dirty="0">
              <a:latin typeface="Courier New" pitchFamily="49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1700" b="1" dirty="0">
                <a:latin typeface="Courier New" pitchFamily="49" charset="0"/>
                <a:cs typeface="Arial" charset="0"/>
              </a:rPr>
              <a:t>0x00401020</a:t>
            </a:r>
            <a:r>
              <a:rPr lang="en-US" sz="1700" dirty="0">
                <a:latin typeface="Courier New" pitchFamily="49" charset="0"/>
                <a:cs typeface="Arial" charset="0"/>
              </a:rPr>
              <a:t> simple: </a:t>
            </a:r>
            <a:r>
              <a:rPr lang="en-US" sz="1700" b="1" dirty="0" err="1">
                <a:solidFill>
                  <a:schemeClr val="accent1"/>
                </a:solidFill>
                <a:latin typeface="Courier New" pitchFamily="49" charset="0"/>
                <a:cs typeface="Arial" charset="0"/>
              </a:rPr>
              <a:t>jr</a:t>
            </a:r>
            <a:r>
              <a:rPr lang="en-US" sz="1700" b="1" dirty="0">
                <a:solidFill>
                  <a:schemeClr val="accent1"/>
                </a:solidFill>
                <a:latin typeface="Courier New" pitchFamily="49" charset="0"/>
                <a:cs typeface="Arial" charset="0"/>
              </a:rPr>
              <a:t> $</a:t>
            </a:r>
            <a:r>
              <a:rPr lang="en-US" sz="1700" b="1" dirty="0" err="1">
                <a:solidFill>
                  <a:schemeClr val="accent1"/>
                </a:solidFill>
                <a:latin typeface="Courier New" pitchFamily="49" charset="0"/>
                <a:cs typeface="Arial" charset="0"/>
              </a:rPr>
              <a:t>ra</a:t>
            </a:r>
            <a:endParaRPr lang="en-US" sz="1700" b="1" dirty="0">
              <a:solidFill>
                <a:schemeClr val="accent1"/>
              </a:solidFill>
              <a:latin typeface="Courier New" pitchFamily="49" charset="0"/>
              <a:cs typeface="Arial" charset="0"/>
            </a:endParaRPr>
          </a:p>
        </p:txBody>
      </p:sp>
      <p:sp>
        <p:nvSpPr>
          <p:cNvPr id="1142791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38200" y="4556125"/>
            <a:ext cx="8153400" cy="115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000" b="1" dirty="0" err="1">
                <a:solidFill>
                  <a:schemeClr val="accent1"/>
                </a:solidFill>
                <a:latin typeface="Courier New" pitchFamily="49" charset="0"/>
              </a:rPr>
              <a:t>jal</a:t>
            </a: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:</a:t>
            </a:r>
            <a:r>
              <a:rPr lang="en-US" sz="2000" dirty="0">
                <a:latin typeface="Times New Roman" pitchFamily="18" charset="0"/>
              </a:rPr>
              <a:t> jumps to </a:t>
            </a:r>
            <a:r>
              <a:rPr lang="en-US" sz="2000" dirty="0" smtClean="0">
                <a:latin typeface="Courier New" pitchFamily="49" charset="0"/>
              </a:rPr>
              <a:t>simple</a:t>
            </a:r>
            <a:endParaRPr lang="en-US" sz="2000" dirty="0">
              <a:latin typeface="Times New Roman" pitchFamily="18" charset="0"/>
            </a:endParaRPr>
          </a:p>
          <a:p>
            <a:r>
              <a:rPr lang="en-US" sz="2000" dirty="0">
                <a:latin typeface="Times New Roman" pitchFamily="18" charset="0"/>
              </a:rPr>
              <a:t>          </a:t>
            </a:r>
            <a:r>
              <a:rPr lang="en-US" sz="2000" dirty="0" smtClean="0">
                <a:latin typeface="Courier New" pitchFamily="49" charset="0"/>
              </a:rPr>
              <a:t>$</a:t>
            </a:r>
            <a:r>
              <a:rPr lang="en-US" sz="2000" dirty="0" err="1" smtClean="0">
                <a:latin typeface="Courier New" pitchFamily="49" charset="0"/>
              </a:rPr>
              <a:t>ra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>
                <a:latin typeface="Times New Roman" pitchFamily="18" charset="0"/>
              </a:rPr>
              <a:t>= </a:t>
            </a:r>
            <a:r>
              <a:rPr lang="en-US" sz="2000" dirty="0" smtClean="0">
                <a:latin typeface="Times New Roman" pitchFamily="18" charset="0"/>
              </a:rPr>
              <a:t>PC + 4 = 0x00400204</a:t>
            </a:r>
            <a:endParaRPr lang="en-US" sz="2000" dirty="0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n-US" sz="2000" b="1" dirty="0" err="1">
                <a:solidFill>
                  <a:schemeClr val="accent1"/>
                </a:solidFill>
                <a:latin typeface="Courier New" pitchFamily="49" charset="0"/>
              </a:rPr>
              <a:t>jr</a:t>
            </a: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 $</a:t>
            </a:r>
            <a:r>
              <a:rPr lang="en-US" sz="2000" b="1" dirty="0" err="1">
                <a:solidFill>
                  <a:schemeClr val="accent1"/>
                </a:solidFill>
                <a:latin typeface="Courier New" pitchFamily="49" charset="0"/>
              </a:rPr>
              <a:t>ra</a:t>
            </a:r>
            <a:r>
              <a:rPr lang="en-US" sz="2000" b="1" dirty="0">
                <a:solidFill>
                  <a:schemeClr val="accent1"/>
                </a:solidFill>
                <a:latin typeface="Times New Roman" pitchFamily="18" charset="0"/>
              </a:rPr>
              <a:t>: </a:t>
            </a:r>
            <a:r>
              <a:rPr lang="en-US" sz="2000" dirty="0">
                <a:latin typeface="Times New Roman" pitchFamily="18" charset="0"/>
              </a:rPr>
              <a:t>jumps to address in </a:t>
            </a:r>
            <a:r>
              <a:rPr lang="en-US" sz="2000" dirty="0">
                <a:latin typeface="Courier New" pitchFamily="49" charset="0"/>
              </a:rPr>
              <a:t>$</a:t>
            </a:r>
            <a:r>
              <a:rPr lang="en-US" sz="2000" dirty="0" err="1" smtClean="0">
                <a:latin typeface="Courier New" pitchFamily="49" charset="0"/>
              </a:rPr>
              <a:t>ra</a:t>
            </a:r>
            <a:r>
              <a:rPr lang="en-US" sz="2000" dirty="0" smtClean="0">
                <a:latin typeface="Times New Roman" pitchFamily="18" charset="0"/>
              </a:rPr>
              <a:t> (0x00400204</a:t>
            </a:r>
            <a:r>
              <a:rPr lang="en-US" sz="2000" dirty="0">
                <a:latin typeface="Times New Roman" pitchFamily="18" charset="0"/>
              </a:rPr>
              <a:t>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Function Calls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41310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035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6803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1430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2000">
              <a:latin typeface="Times New Roman" pitchFamily="18" charset="0"/>
              <a:cs typeface="Arial" charset="0"/>
            </a:endParaRPr>
          </a:p>
        </p:txBody>
      </p:sp>
      <p:sp>
        <p:nvSpPr>
          <p:cNvPr id="1068039" name="Rectangle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90600" y="12954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32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MIPS conventions: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Times New Roman" pitchFamily="18" charset="0"/>
                <a:cs typeface="Arial" charset="0"/>
              </a:rPr>
              <a:t>Argument values: </a:t>
            </a:r>
            <a:r>
              <a:rPr lang="en-US" sz="2600" dirty="0">
                <a:latin typeface="Courier New" pitchFamily="49" charset="0"/>
                <a:cs typeface="Arial" charset="0"/>
              </a:rPr>
              <a:t>$a0</a:t>
            </a:r>
            <a:r>
              <a:rPr lang="en-US" sz="2600" dirty="0">
                <a:latin typeface="Times New Roman" pitchFamily="18" charset="0"/>
                <a:cs typeface="Arial" charset="0"/>
              </a:rPr>
              <a:t> - </a:t>
            </a:r>
            <a:r>
              <a:rPr lang="en-US" sz="2600" dirty="0">
                <a:latin typeface="Courier New" pitchFamily="49" charset="0"/>
                <a:cs typeface="Arial" charset="0"/>
              </a:rPr>
              <a:t>$a3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Times New Roman" pitchFamily="18" charset="0"/>
                <a:cs typeface="Arial" charset="0"/>
              </a:rPr>
              <a:t>Return value: </a:t>
            </a:r>
            <a:r>
              <a:rPr lang="en-US" sz="2600" dirty="0">
                <a:latin typeface="Courier New" pitchFamily="49" charset="0"/>
                <a:cs typeface="Arial" charset="0"/>
              </a:rPr>
              <a:t>$v0</a:t>
            </a:r>
          </a:p>
          <a:p>
            <a:pPr marL="342900" indent="-342900">
              <a:spcBef>
                <a:spcPct val="20000"/>
              </a:spcBef>
            </a:pPr>
            <a:endParaRPr lang="en-US" sz="32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Input Arguments &amp; Return Value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150502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811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4381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1430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2000">
              <a:latin typeface="Times New Roman" pitchFamily="18" charset="0"/>
              <a:cs typeface="Arial" charset="0"/>
            </a:endParaRPr>
          </a:p>
        </p:txBody>
      </p:sp>
      <p:sp>
        <p:nvSpPr>
          <p:cNvPr id="1143813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906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C Code</a:t>
            </a:r>
            <a:endParaRPr lang="en-US" sz="2400" b="1" dirty="0">
              <a:solidFill>
                <a:schemeClr val="accent1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18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800" dirty="0">
                <a:latin typeface="Courier New" pitchFamily="49" charset="0"/>
                <a:cs typeface="Arial" charset="0"/>
              </a:rPr>
              <a:t> main() 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{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800" dirty="0">
                <a:latin typeface="Courier New" pitchFamily="49" charset="0"/>
                <a:cs typeface="Arial" charset="0"/>
              </a:rPr>
              <a:t> y;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...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y =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diffofsums</a:t>
            </a:r>
            <a:r>
              <a:rPr lang="en-US" sz="1800" dirty="0">
                <a:latin typeface="Courier New" pitchFamily="49" charset="0"/>
                <a:cs typeface="Arial" charset="0"/>
              </a:rPr>
              <a:t>(2, 3, 4, 5);  // 4 arguments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...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}</a:t>
            </a:r>
          </a:p>
          <a:p>
            <a:pPr marL="342900" indent="-342900">
              <a:spcBef>
                <a:spcPct val="20000"/>
              </a:spcBef>
            </a:pPr>
            <a:endParaRPr lang="en-US" sz="800" dirty="0">
              <a:latin typeface="Courier New" pitchFamily="49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18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800" dirty="0">
                <a:latin typeface="Courier New" pitchFamily="49" charset="0"/>
                <a:cs typeface="Arial" charset="0"/>
              </a:rPr>
              <a:t>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diffofsums</a:t>
            </a:r>
            <a:r>
              <a:rPr lang="en-US" sz="1800" dirty="0">
                <a:latin typeface="Courier New" pitchFamily="49" charset="0"/>
                <a:cs typeface="Arial" charset="0"/>
              </a:rPr>
              <a:t>(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800" dirty="0">
                <a:latin typeface="Courier New" pitchFamily="49" charset="0"/>
                <a:cs typeface="Arial" charset="0"/>
              </a:rPr>
              <a:t> f,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800" dirty="0">
                <a:latin typeface="Courier New" pitchFamily="49" charset="0"/>
                <a:cs typeface="Arial" charset="0"/>
              </a:rPr>
              <a:t> g,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800" dirty="0">
                <a:latin typeface="Courier New" pitchFamily="49" charset="0"/>
                <a:cs typeface="Arial" charset="0"/>
              </a:rPr>
              <a:t> h,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800" dirty="0">
                <a:latin typeface="Courier New" pitchFamily="49" charset="0"/>
                <a:cs typeface="Arial" charset="0"/>
              </a:rPr>
              <a:t>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800" dirty="0">
                <a:latin typeface="Courier New" pitchFamily="49" charset="0"/>
                <a:cs typeface="Arial" charset="0"/>
              </a:rPr>
              <a:t>)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{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int</a:t>
            </a:r>
            <a:r>
              <a:rPr lang="en-US" sz="1800" dirty="0">
                <a:latin typeface="Courier New" pitchFamily="49" charset="0"/>
                <a:cs typeface="Arial" charset="0"/>
              </a:rPr>
              <a:t> result;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result = (f + g) - (h + </a:t>
            </a:r>
            <a:r>
              <a:rPr lang="en-US" sz="1800" dirty="0" err="1">
                <a:latin typeface="Courier New" pitchFamily="49" charset="0"/>
                <a:cs typeface="Arial" charset="0"/>
              </a:rPr>
              <a:t>i</a:t>
            </a:r>
            <a:r>
              <a:rPr lang="en-US" sz="1800" dirty="0">
                <a:latin typeface="Courier New" pitchFamily="49" charset="0"/>
                <a:cs typeface="Arial" charset="0"/>
              </a:rPr>
              <a:t>);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  return result;               // return value</a:t>
            </a:r>
          </a:p>
          <a:p>
            <a:pPr marL="342900" indent="-342900">
              <a:spcBef>
                <a:spcPct val="20000"/>
              </a:spcBef>
            </a:pPr>
            <a:r>
              <a:rPr lang="en-US" sz="1800" dirty="0">
                <a:latin typeface="Courier New" pitchFamily="49" charset="0"/>
                <a:cs typeface="Arial" charset="0"/>
              </a:rPr>
              <a:t>}</a:t>
            </a:r>
          </a:p>
          <a:p>
            <a:pPr marL="342900" indent="-342900">
              <a:spcBef>
                <a:spcPct val="20000"/>
              </a:spcBef>
            </a:pPr>
            <a:endParaRPr lang="en-US" sz="1800" dirty="0">
              <a:latin typeface="Courier New" pitchFamily="49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Input Arguments &amp; Return Value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728576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029" name="Rectangle 5"/>
          <p:cNvSpPr>
            <a:spLocks noGrp="1" noChangeArrowheads="1"/>
          </p:cNvSpPr>
          <p:nvPr>
            <p:ph sz="half" idx="4294967295"/>
            <p:custDataLst>
              <p:tags r:id="rId1"/>
            </p:custDataLst>
          </p:nvPr>
        </p:nvSpPr>
        <p:spPr>
          <a:xfrm>
            <a:off x="1066800" y="1143000"/>
            <a:ext cx="8077200" cy="5181600"/>
          </a:xfrm>
        </p:spPr>
        <p:txBody>
          <a:bodyPr/>
          <a:lstStyle/>
          <a:p>
            <a:pPr>
              <a:buFontTx/>
              <a:buNone/>
            </a:pPr>
            <a:r>
              <a:rPr lang="en-US" sz="3600" b="1" dirty="0">
                <a:solidFill>
                  <a:schemeClr val="accent1"/>
                </a:solidFill>
              </a:rPr>
              <a:t>Simplicity favors regularity</a:t>
            </a:r>
          </a:p>
          <a:p>
            <a:r>
              <a:rPr lang="en-US" dirty="0"/>
              <a:t>Consistent instruction format</a:t>
            </a:r>
          </a:p>
          <a:p>
            <a:r>
              <a:rPr lang="en-US" dirty="0"/>
              <a:t>Same number of operands (two sources and one destination)</a:t>
            </a:r>
          </a:p>
          <a:p>
            <a:r>
              <a:rPr lang="en-US" dirty="0"/>
              <a:t>E</a:t>
            </a:r>
            <a:r>
              <a:rPr lang="en-US" smtClean="0"/>
              <a:t>asier </a:t>
            </a:r>
            <a:r>
              <a:rPr lang="en-US" dirty="0"/>
              <a:t>to encode and handle in hardware</a:t>
            </a:r>
          </a:p>
        </p:txBody>
      </p:sp>
      <p:sp>
        <p:nvSpPr>
          <p:cNvPr id="102502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2502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Design Principle 1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278899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059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6906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1430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2000">
              <a:latin typeface="Times New Roman" pitchFamily="18" charset="0"/>
              <a:cs typeface="Arial" charset="0"/>
            </a:endParaRPr>
          </a:p>
        </p:txBody>
      </p:sp>
      <p:sp>
        <p:nvSpPr>
          <p:cNvPr id="106906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38200" y="12954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1600">
              <a:latin typeface="Times New Roman" pitchFamily="18" charset="0"/>
              <a:cs typeface="Arial" charset="0"/>
            </a:endParaRPr>
          </a:p>
        </p:txBody>
      </p:sp>
      <p:sp>
        <p:nvSpPr>
          <p:cNvPr id="1069062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447800" y="990600"/>
            <a:ext cx="7162800" cy="5432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chemeClr val="accent1"/>
                </a:solidFill>
                <a:latin typeface="Times New Roman" pitchFamily="18" charset="0"/>
              </a:rPr>
              <a:t>MIPS assembly code</a:t>
            </a:r>
          </a:p>
          <a:p>
            <a:r>
              <a:rPr lang="en-US" sz="1700" dirty="0">
                <a:latin typeface="Courier New" pitchFamily="49" charset="0"/>
              </a:rPr>
              <a:t># $s0 = y</a:t>
            </a:r>
          </a:p>
          <a:p>
            <a:endParaRPr lang="en-US" sz="1700" dirty="0">
              <a:latin typeface="Courier New" pitchFamily="49" charset="0"/>
            </a:endParaRPr>
          </a:p>
          <a:p>
            <a:r>
              <a:rPr lang="en-US" sz="1700" dirty="0">
                <a:latin typeface="Courier New" pitchFamily="49" charset="0"/>
              </a:rPr>
              <a:t>main:  </a:t>
            </a:r>
          </a:p>
          <a:p>
            <a:r>
              <a:rPr lang="en-US" sz="1700" dirty="0">
                <a:latin typeface="Courier New" pitchFamily="49" charset="0"/>
              </a:rPr>
              <a:t>  ...</a:t>
            </a:r>
          </a:p>
          <a:p>
            <a:r>
              <a:rPr lang="en-US" sz="1700" dirty="0">
                <a:latin typeface="Courier New" pitchFamily="49" charset="0"/>
              </a:rPr>
              <a:t>  </a:t>
            </a:r>
            <a:r>
              <a:rPr lang="en-US" sz="1700" dirty="0" err="1">
                <a:latin typeface="Courier New" pitchFamily="49" charset="0"/>
              </a:rPr>
              <a:t>addi</a:t>
            </a:r>
            <a:r>
              <a:rPr lang="en-US" sz="1700" dirty="0">
                <a:latin typeface="Courier New" pitchFamily="49" charset="0"/>
              </a:rPr>
              <a:t> $a0, $0, 2    # argument 0 = 2</a:t>
            </a:r>
          </a:p>
          <a:p>
            <a:r>
              <a:rPr lang="en-US" sz="1700" dirty="0">
                <a:latin typeface="Courier New" pitchFamily="49" charset="0"/>
              </a:rPr>
              <a:t>  </a:t>
            </a:r>
            <a:r>
              <a:rPr lang="en-US" sz="1700" dirty="0" err="1">
                <a:latin typeface="Courier New" pitchFamily="49" charset="0"/>
              </a:rPr>
              <a:t>addi</a:t>
            </a:r>
            <a:r>
              <a:rPr lang="en-US" sz="1700" dirty="0">
                <a:latin typeface="Courier New" pitchFamily="49" charset="0"/>
              </a:rPr>
              <a:t> $a1, $0, 3    # argument 1 = 3</a:t>
            </a:r>
          </a:p>
          <a:p>
            <a:r>
              <a:rPr lang="en-US" sz="1700" dirty="0">
                <a:latin typeface="Courier New" pitchFamily="49" charset="0"/>
              </a:rPr>
              <a:t>  </a:t>
            </a:r>
            <a:r>
              <a:rPr lang="en-US" sz="1700" dirty="0" err="1">
                <a:latin typeface="Courier New" pitchFamily="49" charset="0"/>
              </a:rPr>
              <a:t>addi</a:t>
            </a:r>
            <a:r>
              <a:rPr lang="en-US" sz="1700" dirty="0">
                <a:latin typeface="Courier New" pitchFamily="49" charset="0"/>
              </a:rPr>
              <a:t> $a2, $0, 4    # argument 2 = 4</a:t>
            </a:r>
          </a:p>
          <a:p>
            <a:r>
              <a:rPr lang="en-US" sz="1700" dirty="0">
                <a:latin typeface="Courier New" pitchFamily="49" charset="0"/>
              </a:rPr>
              <a:t>  </a:t>
            </a:r>
            <a:r>
              <a:rPr lang="en-US" sz="1700" dirty="0" err="1">
                <a:latin typeface="Courier New" pitchFamily="49" charset="0"/>
              </a:rPr>
              <a:t>addi</a:t>
            </a:r>
            <a:r>
              <a:rPr lang="en-US" sz="1700" dirty="0">
                <a:latin typeface="Courier New" pitchFamily="49" charset="0"/>
              </a:rPr>
              <a:t> $a3, $0, 5    # argument 3 = 5</a:t>
            </a:r>
          </a:p>
          <a:p>
            <a:r>
              <a:rPr lang="en-US" sz="1700" dirty="0">
                <a:latin typeface="Courier New" pitchFamily="49" charset="0"/>
              </a:rPr>
              <a:t>  </a:t>
            </a:r>
            <a:r>
              <a:rPr lang="en-US" sz="1700" dirty="0" err="1">
                <a:latin typeface="Courier New" pitchFamily="49" charset="0"/>
              </a:rPr>
              <a:t>jal</a:t>
            </a:r>
            <a:r>
              <a:rPr lang="en-US" sz="1700" dirty="0">
                <a:latin typeface="Courier New" pitchFamily="49" charset="0"/>
              </a:rPr>
              <a:t>  </a:t>
            </a:r>
            <a:r>
              <a:rPr lang="en-US" sz="1700" dirty="0" err="1">
                <a:latin typeface="Courier New" pitchFamily="49" charset="0"/>
              </a:rPr>
              <a:t>diffofsums</a:t>
            </a:r>
            <a:r>
              <a:rPr lang="en-US" sz="1700" dirty="0">
                <a:latin typeface="Courier New" pitchFamily="49" charset="0"/>
              </a:rPr>
              <a:t>    # call </a:t>
            </a:r>
            <a:r>
              <a:rPr lang="en-US" sz="1700" dirty="0" smtClean="0">
                <a:latin typeface="Courier New" pitchFamily="49" charset="0"/>
              </a:rPr>
              <a:t>Function</a:t>
            </a:r>
            <a:endParaRPr lang="en-US" sz="1700" dirty="0">
              <a:latin typeface="Courier New" pitchFamily="49" charset="0"/>
            </a:endParaRPr>
          </a:p>
          <a:p>
            <a:r>
              <a:rPr lang="en-US" sz="1700" dirty="0">
                <a:latin typeface="Courier New" pitchFamily="49" charset="0"/>
              </a:rPr>
              <a:t>  add  $s0, $v0, $0  # y = returned value</a:t>
            </a:r>
          </a:p>
          <a:p>
            <a:r>
              <a:rPr lang="en-US" sz="1700" dirty="0">
                <a:latin typeface="Courier New" pitchFamily="49" charset="0"/>
              </a:rPr>
              <a:t>  ...</a:t>
            </a:r>
          </a:p>
          <a:p>
            <a:endParaRPr lang="en-US" sz="1700" dirty="0">
              <a:latin typeface="Courier New" pitchFamily="49" charset="0"/>
            </a:endParaRPr>
          </a:p>
          <a:p>
            <a:r>
              <a:rPr lang="en-US" sz="1700" dirty="0">
                <a:latin typeface="Courier New" pitchFamily="49" charset="0"/>
              </a:rPr>
              <a:t># $s0 = result</a:t>
            </a:r>
          </a:p>
          <a:p>
            <a:r>
              <a:rPr lang="en-US" sz="1700" dirty="0" err="1">
                <a:latin typeface="Courier New" pitchFamily="49" charset="0"/>
              </a:rPr>
              <a:t>diffofsums</a:t>
            </a:r>
            <a:r>
              <a:rPr lang="en-US" sz="1700" dirty="0">
                <a:latin typeface="Courier New" pitchFamily="49" charset="0"/>
              </a:rPr>
              <a:t>:</a:t>
            </a:r>
          </a:p>
          <a:p>
            <a:r>
              <a:rPr lang="en-US" sz="1700" dirty="0">
                <a:latin typeface="Courier New" pitchFamily="49" charset="0"/>
              </a:rPr>
              <a:t>  add $t0, $a0, $a1  # $t0 = f + g</a:t>
            </a:r>
          </a:p>
          <a:p>
            <a:r>
              <a:rPr lang="en-US" sz="1700" dirty="0">
                <a:latin typeface="Courier New" pitchFamily="49" charset="0"/>
              </a:rPr>
              <a:t>  add $t1, $a2, $a3  # $t1 = h + </a:t>
            </a:r>
            <a:r>
              <a:rPr lang="en-US" sz="1700" dirty="0" err="1">
                <a:latin typeface="Courier New" pitchFamily="49" charset="0"/>
              </a:rPr>
              <a:t>i</a:t>
            </a:r>
            <a:endParaRPr lang="en-US" sz="1700" dirty="0">
              <a:latin typeface="Courier New" pitchFamily="49" charset="0"/>
            </a:endParaRPr>
          </a:p>
          <a:p>
            <a:r>
              <a:rPr lang="en-US" sz="1700" dirty="0">
                <a:latin typeface="Courier New" pitchFamily="49" charset="0"/>
              </a:rPr>
              <a:t>  sub $s0, $t0, $t1  # result = (f + g) - (h + </a:t>
            </a:r>
            <a:r>
              <a:rPr lang="en-US" sz="1700" dirty="0" err="1">
                <a:latin typeface="Courier New" pitchFamily="49" charset="0"/>
              </a:rPr>
              <a:t>i</a:t>
            </a:r>
            <a:r>
              <a:rPr lang="en-US" sz="1700" dirty="0">
                <a:latin typeface="Courier New" pitchFamily="49" charset="0"/>
              </a:rPr>
              <a:t>)</a:t>
            </a:r>
          </a:p>
          <a:p>
            <a:r>
              <a:rPr lang="en-US" sz="1700" dirty="0">
                <a:latin typeface="Courier New" pitchFamily="49" charset="0"/>
              </a:rPr>
              <a:t>  add $v0, $s0, $0   # put return value in $v0</a:t>
            </a:r>
          </a:p>
          <a:p>
            <a:r>
              <a:rPr lang="en-US" sz="1700" dirty="0">
                <a:latin typeface="Courier New" pitchFamily="49" charset="0"/>
              </a:rPr>
              <a:t>  </a:t>
            </a:r>
            <a:r>
              <a:rPr lang="en-US" sz="1700" dirty="0" err="1">
                <a:latin typeface="Courier New" pitchFamily="49" charset="0"/>
              </a:rPr>
              <a:t>jr</a:t>
            </a:r>
            <a:r>
              <a:rPr lang="en-US" sz="1700" dirty="0">
                <a:latin typeface="Courier New" pitchFamily="49" charset="0"/>
              </a:rPr>
              <a:t>  $</a:t>
            </a:r>
            <a:r>
              <a:rPr lang="en-US" sz="1700" dirty="0" err="1">
                <a:latin typeface="Courier New" pitchFamily="49" charset="0"/>
              </a:rPr>
              <a:t>ra</a:t>
            </a:r>
            <a:r>
              <a:rPr lang="en-US" sz="1700" dirty="0">
                <a:latin typeface="Courier New" pitchFamily="49" charset="0"/>
              </a:rPr>
              <a:t>            # return to caller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Input Arguments &amp; Return Value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038349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739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4074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1430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2000">
              <a:latin typeface="Times New Roman" pitchFamily="18" charset="0"/>
              <a:cs typeface="Arial" charset="0"/>
            </a:endParaRPr>
          </a:p>
        </p:txBody>
      </p:sp>
      <p:sp>
        <p:nvSpPr>
          <p:cNvPr id="114074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38200" y="12954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1600">
              <a:latin typeface="Times New Roman" pitchFamily="18" charset="0"/>
              <a:cs typeface="Arial" charset="0"/>
            </a:endParaRPr>
          </a:p>
        </p:txBody>
      </p:sp>
      <p:sp>
        <p:nvSpPr>
          <p:cNvPr id="1140742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447800" y="990600"/>
            <a:ext cx="7162800" cy="2292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chemeClr val="accent1"/>
                </a:solidFill>
                <a:latin typeface="Times New Roman" pitchFamily="18" charset="0"/>
              </a:rPr>
              <a:t>MIPS assembly code</a:t>
            </a:r>
          </a:p>
          <a:p>
            <a:r>
              <a:rPr lang="en-US" sz="1700" dirty="0">
                <a:latin typeface="Courier New" pitchFamily="49" charset="0"/>
              </a:rPr>
              <a:t># $s0 = result</a:t>
            </a:r>
          </a:p>
          <a:p>
            <a:r>
              <a:rPr lang="en-US" sz="1700" dirty="0" err="1">
                <a:latin typeface="Courier New" pitchFamily="49" charset="0"/>
              </a:rPr>
              <a:t>diffofsums</a:t>
            </a:r>
            <a:r>
              <a:rPr lang="en-US" sz="1700" dirty="0">
                <a:latin typeface="Courier New" pitchFamily="49" charset="0"/>
              </a:rPr>
              <a:t>:</a:t>
            </a:r>
          </a:p>
          <a:p>
            <a:r>
              <a:rPr lang="en-US" sz="1700" dirty="0">
                <a:latin typeface="Courier New" pitchFamily="49" charset="0"/>
              </a:rPr>
              <a:t>  add </a:t>
            </a:r>
            <a:r>
              <a:rPr lang="en-US" sz="1700" b="1" dirty="0">
                <a:solidFill>
                  <a:srgbClr val="FF3300"/>
                </a:solidFill>
                <a:latin typeface="Courier New" pitchFamily="49" charset="0"/>
              </a:rPr>
              <a:t>$t0</a:t>
            </a:r>
            <a:r>
              <a:rPr lang="en-US" sz="1700" dirty="0">
                <a:latin typeface="Courier New" pitchFamily="49" charset="0"/>
              </a:rPr>
              <a:t>, $a0, $a1  # $t0 = f + g</a:t>
            </a:r>
          </a:p>
          <a:p>
            <a:r>
              <a:rPr lang="en-US" sz="1700" dirty="0">
                <a:latin typeface="Courier New" pitchFamily="49" charset="0"/>
              </a:rPr>
              <a:t>  add </a:t>
            </a:r>
            <a:r>
              <a:rPr lang="en-US" sz="1700" b="1" dirty="0">
                <a:solidFill>
                  <a:srgbClr val="FF3300"/>
                </a:solidFill>
                <a:latin typeface="Courier New" pitchFamily="49" charset="0"/>
              </a:rPr>
              <a:t>$t1</a:t>
            </a:r>
            <a:r>
              <a:rPr lang="en-US" sz="1700" dirty="0">
                <a:latin typeface="Courier New" pitchFamily="49" charset="0"/>
              </a:rPr>
              <a:t>, $a2, $a3  # $t1 = h + </a:t>
            </a:r>
            <a:r>
              <a:rPr lang="en-US" sz="1700" dirty="0" err="1">
                <a:latin typeface="Courier New" pitchFamily="49" charset="0"/>
              </a:rPr>
              <a:t>i</a:t>
            </a:r>
            <a:endParaRPr lang="en-US" sz="1700" dirty="0">
              <a:latin typeface="Courier New" pitchFamily="49" charset="0"/>
            </a:endParaRPr>
          </a:p>
          <a:p>
            <a:r>
              <a:rPr lang="en-US" sz="1700" dirty="0">
                <a:latin typeface="Courier New" pitchFamily="49" charset="0"/>
              </a:rPr>
              <a:t>  sub </a:t>
            </a:r>
            <a:r>
              <a:rPr lang="en-US" sz="1700" b="1" dirty="0">
                <a:solidFill>
                  <a:srgbClr val="FF3300"/>
                </a:solidFill>
                <a:latin typeface="Courier New" pitchFamily="49" charset="0"/>
              </a:rPr>
              <a:t>$s0</a:t>
            </a:r>
            <a:r>
              <a:rPr lang="en-US" sz="1700" dirty="0">
                <a:latin typeface="Courier New" pitchFamily="49" charset="0"/>
              </a:rPr>
              <a:t>, $t0, $t1  # result = (f + g) - (h + </a:t>
            </a:r>
            <a:r>
              <a:rPr lang="en-US" sz="1700" dirty="0" err="1">
                <a:latin typeface="Courier New" pitchFamily="49" charset="0"/>
              </a:rPr>
              <a:t>i</a:t>
            </a:r>
            <a:r>
              <a:rPr lang="en-US" sz="1700" dirty="0">
                <a:latin typeface="Courier New" pitchFamily="49" charset="0"/>
              </a:rPr>
              <a:t>)</a:t>
            </a:r>
          </a:p>
          <a:p>
            <a:r>
              <a:rPr lang="en-US" sz="1700" dirty="0">
                <a:latin typeface="Courier New" pitchFamily="49" charset="0"/>
              </a:rPr>
              <a:t>  add $v0, $s0, $0   # put return value in $v0</a:t>
            </a:r>
          </a:p>
          <a:p>
            <a:r>
              <a:rPr lang="en-US" sz="1700" dirty="0">
                <a:latin typeface="Courier New" pitchFamily="49" charset="0"/>
              </a:rPr>
              <a:t>  </a:t>
            </a:r>
            <a:r>
              <a:rPr lang="en-US" sz="1700" dirty="0" err="1">
                <a:latin typeface="Courier New" pitchFamily="49" charset="0"/>
              </a:rPr>
              <a:t>jr</a:t>
            </a:r>
            <a:r>
              <a:rPr lang="en-US" sz="1700" dirty="0">
                <a:latin typeface="Courier New" pitchFamily="49" charset="0"/>
              </a:rPr>
              <a:t>  $</a:t>
            </a:r>
            <a:r>
              <a:rPr lang="en-US" sz="1700" dirty="0" err="1">
                <a:latin typeface="Courier New" pitchFamily="49" charset="0"/>
              </a:rPr>
              <a:t>ra</a:t>
            </a:r>
            <a:r>
              <a:rPr lang="en-US" sz="1700" dirty="0">
                <a:latin typeface="Courier New" pitchFamily="49" charset="0"/>
              </a:rPr>
              <a:t>            # return to caller</a:t>
            </a:r>
          </a:p>
        </p:txBody>
      </p:sp>
      <p:sp>
        <p:nvSpPr>
          <p:cNvPr id="1140743" name="Rectangle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38200" y="3733800"/>
            <a:ext cx="8229600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Courier New" pitchFamily="49" charset="0"/>
              </a:rPr>
              <a:t>diffofsums</a:t>
            </a:r>
            <a:r>
              <a:rPr lang="en-US" sz="2600" dirty="0">
                <a:latin typeface="Times New Roman" pitchFamily="18" charset="0"/>
              </a:rPr>
              <a:t> overwrote 3 registers:</a:t>
            </a:r>
            <a:r>
              <a:rPr lang="en-US" sz="2600" dirty="0"/>
              <a:t> </a:t>
            </a:r>
            <a:r>
              <a:rPr lang="en-US" sz="2600" dirty="0">
                <a:latin typeface="Courier New" pitchFamily="49" charset="0"/>
              </a:rPr>
              <a:t>$t0</a:t>
            </a:r>
            <a:r>
              <a:rPr lang="en-US" sz="2600" dirty="0"/>
              <a:t>, </a:t>
            </a:r>
            <a:r>
              <a:rPr lang="en-US" sz="2600" dirty="0">
                <a:latin typeface="Courier New" pitchFamily="49" charset="0"/>
              </a:rPr>
              <a:t>$t1</a:t>
            </a:r>
            <a:r>
              <a:rPr lang="en-US" sz="2600" dirty="0"/>
              <a:t>, </a:t>
            </a:r>
            <a:r>
              <a:rPr lang="en-US" sz="2600" dirty="0" smtClean="0">
                <a:latin typeface="Courier New" pitchFamily="49" charset="0"/>
              </a:rPr>
              <a:t>$</a:t>
            </a:r>
            <a:r>
              <a:rPr lang="en-US" sz="2600" dirty="0">
                <a:latin typeface="Courier New" pitchFamily="49" charset="0"/>
              </a:rPr>
              <a:t>s0</a:t>
            </a:r>
            <a:endParaRPr lang="en-US" sz="2600" dirty="0">
              <a:latin typeface="Times New Roman" pitchFamily="18" charset="0"/>
            </a:endParaRPr>
          </a:p>
          <a:p>
            <a:pPr>
              <a:buFontTx/>
              <a:buChar char="•"/>
            </a:pPr>
            <a:r>
              <a:rPr lang="en-US" sz="2600" dirty="0" err="1">
                <a:latin typeface="Courier New" pitchFamily="49" charset="0"/>
              </a:rPr>
              <a:t>diffofsums</a:t>
            </a:r>
            <a:r>
              <a:rPr lang="en-US" sz="2600" dirty="0">
                <a:latin typeface="Times New Roman" pitchFamily="18" charset="0"/>
              </a:rPr>
              <a:t> can use </a:t>
            </a:r>
            <a:r>
              <a:rPr lang="en-US" sz="2600" i="1" dirty="0" smtClean="0">
                <a:latin typeface="Times New Roman" pitchFamily="18" charset="0"/>
              </a:rPr>
              <a:t>stack </a:t>
            </a:r>
            <a:r>
              <a:rPr lang="en-US" sz="2600" dirty="0">
                <a:latin typeface="Times New Roman" pitchFamily="18" charset="0"/>
              </a:rPr>
              <a:t>to temporarily store registers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Input Arguments &amp; Return Value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718308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8281" name="Object 9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33946018"/>
              </p:ext>
            </p:extLst>
          </p:nvPr>
        </p:nvGraphicFramePr>
        <p:xfrm>
          <a:off x="6172200" y="1447800"/>
          <a:ext cx="2465387" cy="441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286" r:id="rId8" imgW="1104900" imgH="1981200" progId="">
                  <p:embed/>
                </p:oleObj>
              </mc:Choice>
              <mc:Fallback>
                <p:oleObj r:id="rId8" imgW="1104900" imgH="19812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2200" y="1447800"/>
                        <a:ext cx="2465387" cy="441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78275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7827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38200" y="12954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1600">
              <a:latin typeface="Times New Roman" pitchFamily="18" charset="0"/>
              <a:cs typeface="Arial" charset="0"/>
            </a:endParaRPr>
          </a:p>
        </p:txBody>
      </p:sp>
      <p:sp>
        <p:nvSpPr>
          <p:cNvPr id="1078280" name="Rectangle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14400" y="1143000"/>
            <a:ext cx="53340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Memory used to temporarily save variables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Like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stack </a:t>
            </a:r>
            <a:r>
              <a:rPr lang="en-US" sz="3200" dirty="0">
                <a:latin typeface="Times New Roman" pitchFamily="18" charset="0"/>
                <a:cs typeface="Arial" charset="0"/>
              </a:rPr>
              <a:t>of dishes, last-in-first-out (LIFO) queue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i="1" dirty="0">
                <a:latin typeface="Times New Roman" pitchFamily="18" charset="0"/>
                <a:cs typeface="Arial" charset="0"/>
              </a:rPr>
              <a:t>Expands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:</a:t>
            </a:r>
            <a:r>
              <a:rPr lang="en-US" sz="3200" dirty="0">
                <a:latin typeface="Times New Roman" pitchFamily="18" charset="0"/>
                <a:cs typeface="Arial" charset="0"/>
              </a:rPr>
              <a:t> uses more memory when more space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needed</a:t>
            </a: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i="1" dirty="0">
                <a:latin typeface="Times New Roman" pitchFamily="18" charset="0"/>
                <a:cs typeface="Arial" charset="0"/>
              </a:rPr>
              <a:t>Contracts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: </a:t>
            </a:r>
            <a:r>
              <a:rPr lang="en-US" sz="3200" dirty="0">
                <a:latin typeface="Times New Roman" pitchFamily="18" charset="0"/>
                <a:cs typeface="Arial" charset="0"/>
              </a:rPr>
              <a:t>uses less memory when the space is no longer needed</a:t>
            </a:r>
          </a:p>
          <a:p>
            <a:pPr marL="342900" indent="-342900">
              <a:spcBef>
                <a:spcPct val="20000"/>
              </a:spcBef>
            </a:pPr>
            <a:endParaRPr lang="en-US" sz="32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The Stack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244955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44838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390600685"/>
              </p:ext>
            </p:extLst>
          </p:nvPr>
        </p:nvGraphicFramePr>
        <p:xfrm>
          <a:off x="839788" y="3055937"/>
          <a:ext cx="8304212" cy="304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10" name="VISIO" r:id="rId8" imgW="3656520" imgH="1400040" progId="Visio.Drawing.6">
                  <p:embed/>
                </p:oleObj>
              </mc:Choice>
              <mc:Fallback>
                <p:oleObj name="VISIO" r:id="rId8" imgW="3656520" imgH="14000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9788" y="3055937"/>
                        <a:ext cx="8304212" cy="3040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44835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4483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1430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2000">
              <a:latin typeface="Times New Roman" pitchFamily="18" charset="0"/>
              <a:cs typeface="Arial" charset="0"/>
            </a:endParaRPr>
          </a:p>
        </p:txBody>
      </p:sp>
      <p:sp>
        <p:nvSpPr>
          <p:cNvPr id="1144839" name="Rectangle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14400" y="11430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Grows down (from higher to lower memory addresses)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Stack pointer: </a:t>
            </a:r>
            <a:r>
              <a:rPr lang="en-US" sz="3200" dirty="0">
                <a:latin typeface="Courier New" pitchFamily="49" charset="0"/>
                <a:cs typeface="Arial" charset="0"/>
              </a:rPr>
              <a:t>$</a:t>
            </a:r>
            <a:r>
              <a:rPr lang="en-US" sz="3200" dirty="0" err="1" smtClean="0">
                <a:latin typeface="Courier New" pitchFamily="49" charset="0"/>
                <a:cs typeface="Arial" charset="0"/>
              </a:rPr>
              <a:t>sp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3200" dirty="0">
                <a:latin typeface="Times New Roman" pitchFamily="18" charset="0"/>
                <a:cs typeface="Arial" charset="0"/>
              </a:rPr>
              <a:t>points to top of the stack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The Stack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656135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303" name="Rectangle 7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1447800" y="3335338"/>
            <a:ext cx="7772400" cy="2913062"/>
          </a:xfrm>
          <a:noFill/>
          <a:ln/>
        </p:spPr>
        <p:txBody>
          <a:bodyPr>
            <a:normAutofit lnSpcReduction="10000"/>
          </a:bodyPr>
          <a:lstStyle/>
          <a:p>
            <a:pPr>
              <a:buFontTx/>
              <a:buNone/>
            </a:pP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# MIPS assembly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# $s0 = result</a:t>
            </a:r>
          </a:p>
          <a:p>
            <a:pPr>
              <a:buFontTx/>
              <a:buNone/>
            </a:pPr>
            <a:r>
              <a:rPr lang="en-US" sz="2000" dirty="0" err="1">
                <a:latin typeface="Courier New" pitchFamily="49" charset="0"/>
              </a:rPr>
              <a:t>diffofsums</a:t>
            </a:r>
            <a:r>
              <a:rPr lang="en-US" sz="2000" dirty="0">
                <a:latin typeface="Courier New" pitchFamily="49" charset="0"/>
              </a:rPr>
              <a:t>: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add </a:t>
            </a:r>
            <a:r>
              <a:rPr lang="en-US" sz="2000" b="1" dirty="0">
                <a:solidFill>
                  <a:srgbClr val="FF3300"/>
                </a:solidFill>
                <a:latin typeface="Courier New" pitchFamily="49" charset="0"/>
              </a:rPr>
              <a:t>$t0</a:t>
            </a:r>
            <a:r>
              <a:rPr lang="en-US" sz="2000" dirty="0">
                <a:latin typeface="Courier New" pitchFamily="49" charset="0"/>
              </a:rPr>
              <a:t>, $a0, $a1  # $t0 = f + g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add </a:t>
            </a:r>
            <a:r>
              <a:rPr lang="en-US" sz="2000" b="1" dirty="0">
                <a:solidFill>
                  <a:srgbClr val="FF3300"/>
                </a:solidFill>
                <a:latin typeface="Courier New" pitchFamily="49" charset="0"/>
              </a:rPr>
              <a:t>$t1</a:t>
            </a:r>
            <a:r>
              <a:rPr lang="en-US" sz="2000" dirty="0">
                <a:latin typeface="Courier New" pitchFamily="49" charset="0"/>
              </a:rPr>
              <a:t>, $a2, $a3  # $t1 = h + </a:t>
            </a:r>
            <a:r>
              <a:rPr lang="en-US" sz="2000" dirty="0" err="1">
                <a:latin typeface="Courier New" pitchFamily="49" charset="0"/>
              </a:rPr>
              <a:t>i</a:t>
            </a:r>
            <a:endParaRPr lang="en-US" sz="20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sub </a:t>
            </a:r>
            <a:r>
              <a:rPr lang="en-US" sz="2000" b="1" dirty="0">
                <a:solidFill>
                  <a:srgbClr val="FF3300"/>
                </a:solidFill>
                <a:latin typeface="Courier New" pitchFamily="49" charset="0"/>
              </a:rPr>
              <a:t>$s0</a:t>
            </a:r>
            <a:r>
              <a:rPr lang="en-US" sz="2000" dirty="0">
                <a:latin typeface="Courier New" pitchFamily="49" charset="0"/>
              </a:rPr>
              <a:t>, $t0, $t1  # result = (f + g) - (h + </a:t>
            </a:r>
            <a:r>
              <a:rPr lang="en-US" sz="2000" dirty="0" err="1">
                <a:latin typeface="Courier New" pitchFamily="49" charset="0"/>
              </a:rPr>
              <a:t>i</a:t>
            </a:r>
            <a:r>
              <a:rPr lang="en-US" sz="2000" dirty="0">
                <a:latin typeface="Courier New" pitchFamily="49" charset="0"/>
              </a:rPr>
              <a:t>)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add $v0, $s0, $0   # put return value in $v0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</a:t>
            </a:r>
            <a:r>
              <a:rPr lang="en-US" sz="2000" dirty="0" err="1">
                <a:latin typeface="Courier New" pitchFamily="49" charset="0"/>
              </a:rPr>
              <a:t>jr</a:t>
            </a:r>
            <a:r>
              <a:rPr lang="en-US" sz="2000" dirty="0">
                <a:latin typeface="Courier New" pitchFamily="49" charset="0"/>
              </a:rPr>
              <a:t>  $</a:t>
            </a:r>
            <a:r>
              <a:rPr lang="en-US" sz="2000" dirty="0" err="1">
                <a:latin typeface="Courier New" pitchFamily="49" charset="0"/>
              </a:rPr>
              <a:t>ra</a:t>
            </a:r>
            <a:r>
              <a:rPr lang="en-US" sz="2000" dirty="0">
                <a:latin typeface="Courier New" pitchFamily="49" charset="0"/>
              </a:rPr>
              <a:t>            # return to caller</a:t>
            </a:r>
          </a:p>
        </p:txBody>
      </p:sp>
      <p:sp>
        <p:nvSpPr>
          <p:cNvPr id="1079299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7930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11430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2000">
              <a:latin typeface="Times New Roman" pitchFamily="18" charset="0"/>
              <a:cs typeface="Arial" charset="0"/>
            </a:endParaRPr>
          </a:p>
        </p:txBody>
      </p:sp>
      <p:sp>
        <p:nvSpPr>
          <p:cNvPr id="1079301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38200" y="12954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1600">
              <a:latin typeface="Times New Roman" pitchFamily="18" charset="0"/>
              <a:cs typeface="Arial" charset="0"/>
            </a:endParaRPr>
          </a:p>
        </p:txBody>
      </p:sp>
      <p:sp>
        <p:nvSpPr>
          <p:cNvPr id="1079304" name="Rectangle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144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000" dirty="0">
                <a:latin typeface="Times New Roman" pitchFamily="18" charset="0"/>
                <a:cs typeface="Arial" charset="0"/>
              </a:rPr>
              <a:t>Called f</a:t>
            </a:r>
            <a:r>
              <a:rPr lang="en-US" sz="3000" dirty="0" smtClean="0">
                <a:latin typeface="Times New Roman" pitchFamily="18" charset="0"/>
                <a:cs typeface="Arial" charset="0"/>
              </a:rPr>
              <a:t>unctions </a:t>
            </a:r>
            <a:r>
              <a:rPr lang="en-US" sz="3000" dirty="0">
                <a:latin typeface="Times New Roman" pitchFamily="18" charset="0"/>
                <a:cs typeface="Arial" charset="0"/>
              </a:rPr>
              <a:t>must have no </a:t>
            </a:r>
            <a:r>
              <a:rPr lang="en-US" sz="3000" dirty="0" smtClean="0">
                <a:latin typeface="Times New Roman" pitchFamily="18" charset="0"/>
                <a:cs typeface="Arial" charset="0"/>
              </a:rPr>
              <a:t>unintended </a:t>
            </a:r>
            <a:r>
              <a:rPr lang="en-US" sz="3000" dirty="0">
                <a:latin typeface="Times New Roman" pitchFamily="18" charset="0"/>
                <a:cs typeface="Arial" charset="0"/>
              </a:rPr>
              <a:t>side </a:t>
            </a:r>
            <a:r>
              <a:rPr lang="en-US" sz="3000" dirty="0" smtClean="0">
                <a:latin typeface="Times New Roman" pitchFamily="18" charset="0"/>
                <a:cs typeface="Arial" charset="0"/>
              </a:rPr>
              <a:t>effects</a:t>
            </a:r>
            <a:endParaRPr lang="en-US" sz="30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000" dirty="0">
                <a:latin typeface="Times New Roman" pitchFamily="18" charset="0"/>
                <a:cs typeface="Arial" charset="0"/>
              </a:rPr>
              <a:t>But </a:t>
            </a:r>
            <a:r>
              <a:rPr lang="en-US" sz="3000" dirty="0" err="1">
                <a:latin typeface="Courier New" pitchFamily="49" charset="0"/>
                <a:cs typeface="Arial" charset="0"/>
              </a:rPr>
              <a:t>diffofsums</a:t>
            </a:r>
            <a:r>
              <a:rPr lang="en-US" sz="3000" dirty="0">
                <a:latin typeface="Times New Roman" pitchFamily="18" charset="0"/>
                <a:cs typeface="Arial" charset="0"/>
              </a:rPr>
              <a:t> overwrites 3 registers: </a:t>
            </a:r>
            <a:r>
              <a:rPr lang="en-US" sz="3000" dirty="0">
                <a:latin typeface="Courier New" pitchFamily="49" charset="0"/>
                <a:cs typeface="Arial" charset="0"/>
              </a:rPr>
              <a:t>$t0</a:t>
            </a:r>
            <a:r>
              <a:rPr lang="en-US" sz="3000" dirty="0">
                <a:latin typeface="Times New Roman" pitchFamily="18" charset="0"/>
                <a:cs typeface="Arial" charset="0"/>
              </a:rPr>
              <a:t>, </a:t>
            </a:r>
            <a:r>
              <a:rPr lang="en-US" sz="3000" dirty="0">
                <a:latin typeface="Courier New" pitchFamily="49" charset="0"/>
                <a:cs typeface="Arial" charset="0"/>
              </a:rPr>
              <a:t>$t1</a:t>
            </a:r>
            <a:r>
              <a:rPr lang="en-US" sz="3000" dirty="0">
                <a:latin typeface="Times New Roman" pitchFamily="18" charset="0"/>
                <a:cs typeface="Arial" charset="0"/>
              </a:rPr>
              <a:t>, </a:t>
            </a:r>
            <a:r>
              <a:rPr lang="en-US" sz="3000" dirty="0">
                <a:latin typeface="Courier New" pitchFamily="49" charset="0"/>
                <a:cs typeface="Arial" charset="0"/>
              </a:rPr>
              <a:t>$s0</a:t>
            </a:r>
            <a:endParaRPr lang="en-US" sz="30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How Functions use the Stack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114942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326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1371600" y="1143000"/>
            <a:ext cx="7772400" cy="4953000"/>
          </a:xfrm>
        </p:spPr>
        <p:txBody>
          <a:bodyPr>
            <a:normAutofit lnSpcReduction="10000"/>
          </a:bodyPr>
          <a:lstStyle/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# $s0 = result</a:t>
            </a:r>
          </a:p>
          <a:p>
            <a:pPr>
              <a:buFontTx/>
              <a:buNone/>
            </a:pPr>
            <a:r>
              <a:rPr lang="en-US" sz="1800" dirty="0" err="1">
                <a:latin typeface="Courier New" pitchFamily="49" charset="0"/>
              </a:rPr>
              <a:t>diffofsums</a:t>
            </a:r>
            <a:r>
              <a:rPr lang="en-US" sz="1800" dirty="0">
                <a:latin typeface="Courier New" pitchFamily="49" charset="0"/>
              </a:rPr>
              <a:t>:</a:t>
            </a:r>
          </a:p>
          <a:p>
            <a:pPr>
              <a:buFontTx/>
              <a:buNone/>
            </a:pPr>
            <a:r>
              <a:rPr lang="en-US" sz="1800" b="1" dirty="0">
                <a:solidFill>
                  <a:schemeClr val="accent2"/>
                </a:solidFill>
                <a:latin typeface="Courier New" pitchFamily="49" charset="0"/>
              </a:rPr>
              <a:t>  </a:t>
            </a:r>
            <a:r>
              <a:rPr lang="en-US" sz="1800" b="1" dirty="0" err="1">
                <a:solidFill>
                  <a:schemeClr val="accent1"/>
                </a:solidFill>
                <a:latin typeface="Courier New" pitchFamily="49" charset="0"/>
              </a:rPr>
              <a:t>addi</a:t>
            </a: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 $</a:t>
            </a:r>
            <a:r>
              <a:rPr lang="en-US" sz="1800" b="1" dirty="0" err="1">
                <a:solidFill>
                  <a:schemeClr val="accent1"/>
                </a:solidFill>
                <a:latin typeface="Courier New" pitchFamily="49" charset="0"/>
              </a:rPr>
              <a:t>sp</a:t>
            </a: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, $</a:t>
            </a:r>
            <a:r>
              <a:rPr lang="en-US" sz="1800" b="1" dirty="0" err="1">
                <a:solidFill>
                  <a:schemeClr val="accent1"/>
                </a:solidFill>
                <a:latin typeface="Courier New" pitchFamily="49" charset="0"/>
              </a:rPr>
              <a:t>sp</a:t>
            </a: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, -12  # make space on stack</a:t>
            </a:r>
          </a:p>
          <a:p>
            <a:pPr>
              <a:buFontTx/>
              <a:buNone/>
            </a:pP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                      # to store 3 registers</a:t>
            </a:r>
          </a:p>
          <a:p>
            <a:pPr>
              <a:buFontTx/>
              <a:buNone/>
            </a:pP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  </a:t>
            </a:r>
            <a:r>
              <a:rPr lang="en-US" sz="1800" b="1" dirty="0" err="1">
                <a:solidFill>
                  <a:schemeClr val="accent1"/>
                </a:solidFill>
                <a:latin typeface="Courier New" pitchFamily="49" charset="0"/>
              </a:rPr>
              <a:t>sw</a:t>
            </a: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   $s0, 8($</a:t>
            </a:r>
            <a:r>
              <a:rPr lang="en-US" sz="1800" b="1" dirty="0" err="1">
                <a:solidFill>
                  <a:schemeClr val="accent1"/>
                </a:solidFill>
                <a:latin typeface="Courier New" pitchFamily="49" charset="0"/>
              </a:rPr>
              <a:t>sp</a:t>
            </a: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)    # save $s0 on stack</a:t>
            </a:r>
          </a:p>
          <a:p>
            <a:pPr>
              <a:buFontTx/>
              <a:buNone/>
            </a:pP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  </a:t>
            </a:r>
            <a:r>
              <a:rPr lang="en-US" sz="1800" b="1" dirty="0" err="1">
                <a:solidFill>
                  <a:schemeClr val="accent1"/>
                </a:solidFill>
                <a:latin typeface="Courier New" pitchFamily="49" charset="0"/>
              </a:rPr>
              <a:t>sw</a:t>
            </a: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   $t0, 4($</a:t>
            </a:r>
            <a:r>
              <a:rPr lang="en-US" sz="1800" b="1" dirty="0" err="1">
                <a:solidFill>
                  <a:schemeClr val="accent1"/>
                </a:solidFill>
                <a:latin typeface="Courier New" pitchFamily="49" charset="0"/>
              </a:rPr>
              <a:t>sp</a:t>
            </a: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)    # save $t0 on stack</a:t>
            </a:r>
          </a:p>
          <a:p>
            <a:pPr>
              <a:buFontTx/>
              <a:buNone/>
            </a:pP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  </a:t>
            </a:r>
            <a:r>
              <a:rPr lang="en-US" sz="1800" b="1" dirty="0" err="1">
                <a:solidFill>
                  <a:schemeClr val="accent1"/>
                </a:solidFill>
                <a:latin typeface="Courier New" pitchFamily="49" charset="0"/>
              </a:rPr>
              <a:t>sw</a:t>
            </a: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   $t1, 0($</a:t>
            </a:r>
            <a:r>
              <a:rPr lang="en-US" sz="1800" b="1" dirty="0" err="1">
                <a:solidFill>
                  <a:schemeClr val="accent1"/>
                </a:solidFill>
                <a:latin typeface="Courier New" pitchFamily="49" charset="0"/>
              </a:rPr>
              <a:t>sp</a:t>
            </a: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)    # save $t1 on stack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add  $t0, $a0, $a1  # $t0 = f + g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add  $t1, $a2, $a3  # $t1 = h + </a:t>
            </a:r>
            <a:r>
              <a:rPr lang="en-US" sz="1800" dirty="0" err="1">
                <a:latin typeface="Courier New" pitchFamily="49" charset="0"/>
              </a:rPr>
              <a:t>i</a:t>
            </a:r>
            <a:endParaRPr lang="en-US" sz="18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sub  $s0, $t0, $t1  # result = (f + g) - (h + </a:t>
            </a:r>
            <a:r>
              <a:rPr lang="en-US" sz="1800" dirty="0" err="1">
                <a:latin typeface="Courier New" pitchFamily="49" charset="0"/>
              </a:rPr>
              <a:t>i</a:t>
            </a:r>
            <a:r>
              <a:rPr lang="en-US" sz="1800" dirty="0">
                <a:latin typeface="Courier New" pitchFamily="49" charset="0"/>
              </a:rPr>
              <a:t>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add  $v0, $s0, $0   # put return value in $v0</a:t>
            </a:r>
          </a:p>
          <a:p>
            <a:pPr>
              <a:buFontTx/>
              <a:buNone/>
            </a:pPr>
            <a:r>
              <a:rPr lang="en-US" sz="1800" b="1" dirty="0">
                <a:solidFill>
                  <a:schemeClr val="accent2"/>
                </a:solidFill>
                <a:latin typeface="Courier New" pitchFamily="49" charset="0"/>
              </a:rPr>
              <a:t>  </a:t>
            </a:r>
            <a:r>
              <a:rPr lang="en-US" sz="1800" b="1" dirty="0" err="1">
                <a:solidFill>
                  <a:schemeClr val="accent1"/>
                </a:solidFill>
                <a:latin typeface="Courier New" pitchFamily="49" charset="0"/>
              </a:rPr>
              <a:t>lw</a:t>
            </a: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   $t1, 0($</a:t>
            </a:r>
            <a:r>
              <a:rPr lang="en-US" sz="1800" b="1" dirty="0" err="1">
                <a:solidFill>
                  <a:schemeClr val="accent1"/>
                </a:solidFill>
                <a:latin typeface="Courier New" pitchFamily="49" charset="0"/>
              </a:rPr>
              <a:t>sp</a:t>
            </a: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)    # restore $t1 from stack</a:t>
            </a:r>
          </a:p>
          <a:p>
            <a:pPr>
              <a:buFontTx/>
              <a:buNone/>
            </a:pP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  </a:t>
            </a:r>
            <a:r>
              <a:rPr lang="en-US" sz="1800" b="1" dirty="0" err="1">
                <a:solidFill>
                  <a:schemeClr val="accent1"/>
                </a:solidFill>
                <a:latin typeface="Courier New" pitchFamily="49" charset="0"/>
              </a:rPr>
              <a:t>lw</a:t>
            </a: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   $t0, 4($</a:t>
            </a:r>
            <a:r>
              <a:rPr lang="en-US" sz="1800" b="1" dirty="0" err="1">
                <a:solidFill>
                  <a:schemeClr val="accent1"/>
                </a:solidFill>
                <a:latin typeface="Courier New" pitchFamily="49" charset="0"/>
              </a:rPr>
              <a:t>sp</a:t>
            </a: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)    # restore $t0 from stack</a:t>
            </a:r>
          </a:p>
          <a:p>
            <a:pPr>
              <a:buFontTx/>
              <a:buNone/>
            </a:pP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  </a:t>
            </a:r>
            <a:r>
              <a:rPr lang="en-US" sz="1800" b="1" dirty="0" err="1">
                <a:solidFill>
                  <a:schemeClr val="accent1"/>
                </a:solidFill>
                <a:latin typeface="Courier New" pitchFamily="49" charset="0"/>
              </a:rPr>
              <a:t>lw</a:t>
            </a: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   $s0, 8($</a:t>
            </a:r>
            <a:r>
              <a:rPr lang="en-US" sz="1800" b="1" dirty="0" err="1">
                <a:solidFill>
                  <a:schemeClr val="accent1"/>
                </a:solidFill>
                <a:latin typeface="Courier New" pitchFamily="49" charset="0"/>
              </a:rPr>
              <a:t>sp</a:t>
            </a: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)    # restore $s0 from stack</a:t>
            </a:r>
          </a:p>
          <a:p>
            <a:pPr>
              <a:buFontTx/>
              <a:buNone/>
            </a:pP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  </a:t>
            </a:r>
            <a:r>
              <a:rPr lang="en-US" sz="1800" b="1" dirty="0" err="1">
                <a:solidFill>
                  <a:schemeClr val="accent1"/>
                </a:solidFill>
                <a:latin typeface="Courier New" pitchFamily="49" charset="0"/>
              </a:rPr>
              <a:t>addi</a:t>
            </a: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 $</a:t>
            </a:r>
            <a:r>
              <a:rPr lang="en-US" sz="1800" b="1" dirty="0" err="1">
                <a:solidFill>
                  <a:schemeClr val="accent1"/>
                </a:solidFill>
                <a:latin typeface="Courier New" pitchFamily="49" charset="0"/>
              </a:rPr>
              <a:t>sp</a:t>
            </a: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, $</a:t>
            </a:r>
            <a:r>
              <a:rPr lang="en-US" sz="1800" b="1" dirty="0" err="1">
                <a:solidFill>
                  <a:schemeClr val="accent1"/>
                </a:solidFill>
                <a:latin typeface="Courier New" pitchFamily="49" charset="0"/>
              </a:rPr>
              <a:t>sp</a:t>
            </a: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, 12   # </a:t>
            </a:r>
            <a:r>
              <a:rPr lang="en-US" sz="1800" b="1" dirty="0" err="1">
                <a:solidFill>
                  <a:schemeClr val="accent1"/>
                </a:solidFill>
                <a:latin typeface="Courier New" pitchFamily="49" charset="0"/>
              </a:rPr>
              <a:t>deallocate</a:t>
            </a: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 stack space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</a:t>
            </a:r>
            <a:r>
              <a:rPr lang="en-US" sz="1800" dirty="0" err="1">
                <a:latin typeface="Courier New" pitchFamily="49" charset="0"/>
              </a:rPr>
              <a:t>jr</a:t>
            </a:r>
            <a:r>
              <a:rPr lang="en-US" sz="1800" dirty="0">
                <a:latin typeface="Courier New" pitchFamily="49" charset="0"/>
              </a:rPr>
              <a:t>   $</a:t>
            </a:r>
            <a:r>
              <a:rPr lang="en-US" sz="1800" dirty="0" err="1">
                <a:latin typeface="Courier New" pitchFamily="49" charset="0"/>
              </a:rPr>
              <a:t>ra</a:t>
            </a:r>
            <a:r>
              <a:rPr lang="en-US" sz="1800" dirty="0">
                <a:latin typeface="Courier New" pitchFamily="49" charset="0"/>
              </a:rPr>
              <a:t>            # return to caller</a:t>
            </a: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</p:txBody>
      </p:sp>
      <p:sp>
        <p:nvSpPr>
          <p:cNvPr id="1080323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8032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11430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2000">
              <a:latin typeface="Times New Roman" pitchFamily="18" charset="0"/>
              <a:cs typeface="Arial" charset="0"/>
            </a:endParaRPr>
          </a:p>
        </p:txBody>
      </p:sp>
      <p:sp>
        <p:nvSpPr>
          <p:cNvPr id="108032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38200" y="12954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160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dirty="0" smtClean="0">
                <a:solidFill>
                  <a:schemeClr val="bg1"/>
                </a:solidFill>
                <a:latin typeface="+mj-lt"/>
              </a:rPr>
              <a:t>Storing Register Values on the Stack</a:t>
            </a:r>
            <a:endParaRPr lang="en-US" sz="41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762038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1350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778207531"/>
              </p:ext>
            </p:extLst>
          </p:nvPr>
        </p:nvGraphicFramePr>
        <p:xfrm>
          <a:off x="990600" y="1752600"/>
          <a:ext cx="7772400" cy="294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34" name="VISIO" r:id="rId8" imgW="3504240" imgH="1388520" progId="Visio.Drawing.6">
                  <p:embed/>
                </p:oleObj>
              </mc:Choice>
              <mc:Fallback>
                <p:oleObj name="VISIO" r:id="rId8" imgW="3504240" imgH="13885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752600"/>
                        <a:ext cx="7772400" cy="2944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81347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81348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1430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2000">
              <a:latin typeface="Times New Roman" pitchFamily="18" charset="0"/>
              <a:cs typeface="Arial" charset="0"/>
            </a:endParaRPr>
          </a:p>
        </p:txBody>
      </p:sp>
      <p:sp>
        <p:nvSpPr>
          <p:cNvPr id="1081349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38200" y="12954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160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dirty="0" smtClean="0">
                <a:solidFill>
                  <a:schemeClr val="bg1"/>
                </a:solidFill>
                <a:latin typeface="+mj-lt"/>
              </a:rPr>
              <a:t>The stack during </a:t>
            </a:r>
            <a:r>
              <a:rPr lang="en-US" sz="41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diffofsums</a:t>
            </a:r>
            <a:r>
              <a:rPr lang="en-US" sz="4100" dirty="0" smtClean="0">
                <a:solidFill>
                  <a:schemeClr val="bg1"/>
                </a:solidFill>
                <a:latin typeface="+mj-lt"/>
              </a:rPr>
              <a:t> Call</a:t>
            </a:r>
            <a:endParaRPr lang="en-US" sz="41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366404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2399" name="Group 31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614057240"/>
              </p:ext>
            </p:extLst>
          </p:nvPr>
        </p:nvGraphicFramePr>
        <p:xfrm>
          <a:off x="1295400" y="1447800"/>
          <a:ext cx="7162800" cy="4126992"/>
        </p:xfrm>
        <a:graphic>
          <a:graphicData uri="http://schemas.openxmlformats.org/drawingml/2006/table">
            <a:tbl>
              <a:tblPr/>
              <a:tblGrid>
                <a:gridCol w="3581400"/>
                <a:gridCol w="3581400"/>
              </a:tblGrid>
              <a:tr h="838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Preserved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Callee</a:t>
                      </a: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-Saved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Nonpreserved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Caller-Saved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$s0-$s7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$t0-$t9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$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ra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$a0-$a3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$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sp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$v0-$v1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stack above 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$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sp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stack below 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$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sp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8237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38200" y="12954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1600">
              <a:latin typeface="Times New Roman" pitchFamily="18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Registers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858909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398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600200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proc1:</a:t>
            </a:r>
          </a:p>
          <a:p>
            <a:pPr>
              <a:buFontTx/>
              <a:buNone/>
            </a:pPr>
            <a:r>
              <a:rPr lang="en-US" sz="2000" b="1" dirty="0">
                <a:solidFill>
                  <a:srgbClr val="000099"/>
                </a:solidFill>
                <a:latin typeface="Courier New" pitchFamily="49" charset="0"/>
              </a:rPr>
              <a:t>  </a:t>
            </a:r>
            <a:r>
              <a:rPr lang="en-US" sz="2000" b="1" dirty="0" err="1">
                <a:solidFill>
                  <a:schemeClr val="accent1"/>
                </a:solidFill>
                <a:latin typeface="Courier New" pitchFamily="49" charset="0"/>
              </a:rPr>
              <a:t>addi</a:t>
            </a: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 $</a:t>
            </a:r>
            <a:r>
              <a:rPr lang="en-US" sz="2000" b="1" dirty="0" err="1">
                <a:solidFill>
                  <a:schemeClr val="accent1"/>
                </a:solidFill>
                <a:latin typeface="Courier New" pitchFamily="49" charset="0"/>
              </a:rPr>
              <a:t>sp</a:t>
            </a: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, $</a:t>
            </a:r>
            <a:r>
              <a:rPr lang="en-US" sz="2000" b="1" dirty="0" err="1">
                <a:solidFill>
                  <a:schemeClr val="accent1"/>
                </a:solidFill>
                <a:latin typeface="Courier New" pitchFamily="49" charset="0"/>
              </a:rPr>
              <a:t>sp</a:t>
            </a: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, -4   # make space on stack</a:t>
            </a:r>
          </a:p>
          <a:p>
            <a:pPr>
              <a:buFontTx/>
              <a:buNone/>
            </a:pP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  </a:t>
            </a:r>
            <a:r>
              <a:rPr lang="en-US" sz="2000" b="1" dirty="0" err="1">
                <a:solidFill>
                  <a:schemeClr val="accent1"/>
                </a:solidFill>
                <a:latin typeface="Courier New" pitchFamily="49" charset="0"/>
              </a:rPr>
              <a:t>sw</a:t>
            </a: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   $</a:t>
            </a:r>
            <a:r>
              <a:rPr lang="en-US" sz="2000" b="1" dirty="0" err="1">
                <a:solidFill>
                  <a:schemeClr val="accent1"/>
                </a:solidFill>
                <a:latin typeface="Courier New" pitchFamily="49" charset="0"/>
              </a:rPr>
              <a:t>ra</a:t>
            </a: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, 0($</a:t>
            </a:r>
            <a:r>
              <a:rPr lang="en-US" sz="2000" b="1" dirty="0" err="1">
                <a:solidFill>
                  <a:schemeClr val="accent1"/>
                </a:solidFill>
                <a:latin typeface="Courier New" pitchFamily="49" charset="0"/>
              </a:rPr>
              <a:t>sp</a:t>
            </a: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)    # save $</a:t>
            </a:r>
            <a:r>
              <a:rPr lang="en-US" sz="2000" b="1" dirty="0" err="1">
                <a:solidFill>
                  <a:schemeClr val="accent1"/>
                </a:solidFill>
                <a:latin typeface="Courier New" pitchFamily="49" charset="0"/>
              </a:rPr>
              <a:t>ra</a:t>
            </a: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 on stack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</a:t>
            </a:r>
            <a:r>
              <a:rPr lang="en-US" sz="2000" dirty="0" err="1">
                <a:latin typeface="Courier New" pitchFamily="49" charset="0"/>
              </a:rPr>
              <a:t>jal</a:t>
            </a:r>
            <a:r>
              <a:rPr lang="en-US" sz="2000" dirty="0">
                <a:latin typeface="Courier New" pitchFamily="49" charset="0"/>
              </a:rPr>
              <a:t>  proc2	    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...</a:t>
            </a:r>
          </a:p>
          <a:p>
            <a:pPr>
              <a:buFontTx/>
              <a:buNone/>
            </a:pPr>
            <a:r>
              <a:rPr lang="en-US" sz="2000" b="1" dirty="0">
                <a:solidFill>
                  <a:srgbClr val="000099"/>
                </a:solidFill>
                <a:latin typeface="Courier New" pitchFamily="49" charset="0"/>
              </a:rPr>
              <a:t>  </a:t>
            </a:r>
            <a:r>
              <a:rPr lang="en-US" sz="2000" b="1" dirty="0" err="1">
                <a:solidFill>
                  <a:schemeClr val="accent1"/>
                </a:solidFill>
                <a:latin typeface="Courier New" pitchFamily="49" charset="0"/>
              </a:rPr>
              <a:t>lw</a:t>
            </a: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   $</a:t>
            </a:r>
            <a:r>
              <a:rPr lang="en-US" sz="2000" b="1" dirty="0" err="1">
                <a:solidFill>
                  <a:schemeClr val="accent1"/>
                </a:solidFill>
                <a:latin typeface="Courier New" pitchFamily="49" charset="0"/>
              </a:rPr>
              <a:t>ra</a:t>
            </a: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, 0($</a:t>
            </a:r>
            <a:r>
              <a:rPr lang="en-US" sz="2000" b="1" dirty="0" err="1">
                <a:solidFill>
                  <a:schemeClr val="accent1"/>
                </a:solidFill>
                <a:latin typeface="Courier New" pitchFamily="49" charset="0"/>
              </a:rPr>
              <a:t>sp</a:t>
            </a: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)    # restore $s0 from stack</a:t>
            </a:r>
          </a:p>
          <a:p>
            <a:pPr>
              <a:buFontTx/>
              <a:buNone/>
            </a:pP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  </a:t>
            </a:r>
            <a:r>
              <a:rPr lang="en-US" sz="2000" b="1" dirty="0" err="1">
                <a:solidFill>
                  <a:schemeClr val="accent1"/>
                </a:solidFill>
                <a:latin typeface="Courier New" pitchFamily="49" charset="0"/>
              </a:rPr>
              <a:t>addi</a:t>
            </a: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 $</a:t>
            </a:r>
            <a:r>
              <a:rPr lang="en-US" sz="2000" b="1" dirty="0" err="1">
                <a:solidFill>
                  <a:schemeClr val="accent1"/>
                </a:solidFill>
                <a:latin typeface="Courier New" pitchFamily="49" charset="0"/>
              </a:rPr>
              <a:t>sp</a:t>
            </a: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, $</a:t>
            </a:r>
            <a:r>
              <a:rPr lang="en-US" sz="2000" b="1" dirty="0" err="1">
                <a:solidFill>
                  <a:schemeClr val="accent1"/>
                </a:solidFill>
                <a:latin typeface="Courier New" pitchFamily="49" charset="0"/>
              </a:rPr>
              <a:t>sp</a:t>
            </a: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, 4    # </a:t>
            </a:r>
            <a:r>
              <a:rPr lang="en-US" sz="2000" b="1" dirty="0" err="1">
                <a:solidFill>
                  <a:schemeClr val="accent1"/>
                </a:solidFill>
                <a:latin typeface="Courier New" pitchFamily="49" charset="0"/>
              </a:rPr>
              <a:t>deallocate</a:t>
            </a: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 stack space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</a:t>
            </a:r>
            <a:r>
              <a:rPr lang="en-US" sz="2000" dirty="0" err="1">
                <a:latin typeface="Courier New" pitchFamily="49" charset="0"/>
              </a:rPr>
              <a:t>jr</a:t>
            </a:r>
            <a:r>
              <a:rPr lang="en-US" sz="2000" dirty="0">
                <a:latin typeface="Courier New" pitchFamily="49" charset="0"/>
              </a:rPr>
              <a:t>  $</a:t>
            </a:r>
            <a:r>
              <a:rPr lang="en-US" sz="2000" dirty="0" err="1">
                <a:latin typeface="Courier New" pitchFamily="49" charset="0"/>
              </a:rPr>
              <a:t>ra</a:t>
            </a:r>
            <a:r>
              <a:rPr lang="en-US" sz="2000" dirty="0">
                <a:latin typeface="Courier New" pitchFamily="49" charset="0"/>
              </a:rPr>
              <a:t>             # return to caller</a:t>
            </a:r>
          </a:p>
          <a:p>
            <a:pPr>
              <a:buFontTx/>
              <a:buNone/>
            </a:pPr>
            <a:endParaRPr lang="en-US" sz="2000" dirty="0">
              <a:latin typeface="Courier New" pitchFamily="49" charset="0"/>
            </a:endParaRPr>
          </a:p>
        </p:txBody>
      </p:sp>
      <p:sp>
        <p:nvSpPr>
          <p:cNvPr id="1083394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83395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11430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2000">
              <a:latin typeface="Times New Roman" pitchFamily="18" charset="0"/>
              <a:cs typeface="Arial" charset="0"/>
            </a:endParaRPr>
          </a:p>
        </p:txBody>
      </p:sp>
      <p:sp>
        <p:nvSpPr>
          <p:cNvPr id="108339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38200" y="12954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160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Multiple Function Calls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961017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030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95400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# $s0 = result</a:t>
            </a:r>
          </a:p>
          <a:p>
            <a:pPr>
              <a:buFontTx/>
              <a:buNone/>
            </a:pPr>
            <a:r>
              <a:rPr lang="en-US" sz="2000" dirty="0" err="1">
                <a:latin typeface="Courier New" pitchFamily="49" charset="0"/>
              </a:rPr>
              <a:t>diffofsums</a:t>
            </a:r>
            <a:r>
              <a:rPr lang="en-US" sz="2000" dirty="0">
                <a:latin typeface="Courier New" pitchFamily="49" charset="0"/>
              </a:rPr>
              <a:t>:</a:t>
            </a:r>
          </a:p>
          <a:p>
            <a:pPr>
              <a:buFontTx/>
              <a:buNone/>
            </a:pPr>
            <a:r>
              <a:rPr lang="en-US" sz="2000" b="1" dirty="0">
                <a:solidFill>
                  <a:srgbClr val="000099"/>
                </a:solidFill>
                <a:latin typeface="Courier New" pitchFamily="49" charset="0"/>
              </a:rPr>
              <a:t>  </a:t>
            </a:r>
            <a:r>
              <a:rPr lang="en-US" sz="2000" b="1" dirty="0" err="1">
                <a:solidFill>
                  <a:schemeClr val="accent1"/>
                </a:solidFill>
                <a:latin typeface="Courier New" pitchFamily="49" charset="0"/>
              </a:rPr>
              <a:t>addi</a:t>
            </a: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 $</a:t>
            </a:r>
            <a:r>
              <a:rPr lang="en-US" sz="2000" b="1" dirty="0" err="1">
                <a:solidFill>
                  <a:schemeClr val="accent1"/>
                </a:solidFill>
                <a:latin typeface="Courier New" pitchFamily="49" charset="0"/>
              </a:rPr>
              <a:t>sp</a:t>
            </a: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, $</a:t>
            </a:r>
            <a:r>
              <a:rPr lang="en-US" sz="2000" b="1" dirty="0" err="1">
                <a:solidFill>
                  <a:schemeClr val="accent1"/>
                </a:solidFill>
                <a:latin typeface="Courier New" pitchFamily="49" charset="0"/>
              </a:rPr>
              <a:t>sp</a:t>
            </a: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, -4  # make space on stack to </a:t>
            </a:r>
          </a:p>
          <a:p>
            <a:pPr>
              <a:buFontTx/>
              <a:buNone/>
            </a:pP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				   # store one register</a:t>
            </a:r>
          </a:p>
          <a:p>
            <a:pPr>
              <a:buFontTx/>
              <a:buNone/>
            </a:pP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  </a:t>
            </a:r>
            <a:r>
              <a:rPr lang="en-US" sz="2000" b="1" dirty="0" err="1">
                <a:solidFill>
                  <a:schemeClr val="accent1"/>
                </a:solidFill>
                <a:latin typeface="Courier New" pitchFamily="49" charset="0"/>
              </a:rPr>
              <a:t>sw</a:t>
            </a: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  $s0, 0($</a:t>
            </a:r>
            <a:r>
              <a:rPr lang="en-US" sz="2000" b="1" dirty="0" err="1">
                <a:solidFill>
                  <a:schemeClr val="accent1"/>
                </a:solidFill>
                <a:latin typeface="Courier New" pitchFamily="49" charset="0"/>
              </a:rPr>
              <a:t>sp</a:t>
            </a: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)    # save $s0 on stack</a:t>
            </a:r>
          </a:p>
          <a:p>
            <a:pPr>
              <a:buFontTx/>
              <a:buNone/>
            </a:pP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                     # no need to save $t0 or $t1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add $t0, $a0, $a1  # $t0 = f + g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add $t1, $a2, $a3  # $t1 = h + </a:t>
            </a:r>
            <a:r>
              <a:rPr lang="en-US" sz="2000" dirty="0" err="1">
                <a:latin typeface="Courier New" pitchFamily="49" charset="0"/>
              </a:rPr>
              <a:t>i</a:t>
            </a:r>
            <a:endParaRPr lang="en-US" sz="20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sub $s0, $t0, $t1  # result = (f + g) - (h + </a:t>
            </a:r>
            <a:r>
              <a:rPr lang="en-US" sz="2000" dirty="0" err="1">
                <a:latin typeface="Courier New" pitchFamily="49" charset="0"/>
              </a:rPr>
              <a:t>i</a:t>
            </a:r>
            <a:r>
              <a:rPr lang="en-US" sz="2000" dirty="0">
                <a:latin typeface="Courier New" pitchFamily="49" charset="0"/>
              </a:rPr>
              <a:t>)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add $v0, $s0, $0   # put return value in $v0</a:t>
            </a:r>
          </a:p>
          <a:p>
            <a:pPr>
              <a:buFontTx/>
              <a:buNone/>
            </a:pPr>
            <a:r>
              <a:rPr lang="en-US" sz="2000" b="1" dirty="0">
                <a:solidFill>
                  <a:srgbClr val="000099"/>
                </a:solidFill>
                <a:latin typeface="Courier New" pitchFamily="49" charset="0"/>
              </a:rPr>
              <a:t>  </a:t>
            </a:r>
            <a:r>
              <a:rPr lang="en-US" sz="2000" b="1" dirty="0" err="1">
                <a:solidFill>
                  <a:schemeClr val="accent1"/>
                </a:solidFill>
                <a:latin typeface="Courier New" pitchFamily="49" charset="0"/>
              </a:rPr>
              <a:t>lw</a:t>
            </a: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  $s0, 0($</a:t>
            </a:r>
            <a:r>
              <a:rPr lang="en-US" sz="2000" b="1" dirty="0" err="1">
                <a:solidFill>
                  <a:schemeClr val="accent1"/>
                </a:solidFill>
                <a:latin typeface="Courier New" pitchFamily="49" charset="0"/>
              </a:rPr>
              <a:t>sp</a:t>
            </a: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)    # restore $s0 from stack</a:t>
            </a:r>
          </a:p>
          <a:p>
            <a:pPr>
              <a:buFontTx/>
              <a:buNone/>
            </a:pP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  </a:t>
            </a:r>
            <a:r>
              <a:rPr lang="en-US" sz="2000" b="1" dirty="0" err="1">
                <a:solidFill>
                  <a:schemeClr val="accent1"/>
                </a:solidFill>
                <a:latin typeface="Courier New" pitchFamily="49" charset="0"/>
              </a:rPr>
              <a:t>addi</a:t>
            </a: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 $</a:t>
            </a:r>
            <a:r>
              <a:rPr lang="en-US" sz="2000" b="1" dirty="0" err="1">
                <a:solidFill>
                  <a:schemeClr val="accent1"/>
                </a:solidFill>
                <a:latin typeface="Courier New" pitchFamily="49" charset="0"/>
              </a:rPr>
              <a:t>sp</a:t>
            </a: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, $</a:t>
            </a:r>
            <a:r>
              <a:rPr lang="en-US" sz="2000" b="1" dirty="0" err="1">
                <a:solidFill>
                  <a:schemeClr val="accent1"/>
                </a:solidFill>
                <a:latin typeface="Courier New" pitchFamily="49" charset="0"/>
              </a:rPr>
              <a:t>sp</a:t>
            </a: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, 4   # </a:t>
            </a:r>
            <a:r>
              <a:rPr lang="en-US" sz="2000" b="1" dirty="0" err="1">
                <a:solidFill>
                  <a:schemeClr val="accent1"/>
                </a:solidFill>
                <a:latin typeface="Courier New" pitchFamily="49" charset="0"/>
              </a:rPr>
              <a:t>deallocate</a:t>
            </a:r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 stack space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</a:t>
            </a:r>
            <a:r>
              <a:rPr lang="en-US" sz="2000" dirty="0" err="1">
                <a:latin typeface="Courier New" pitchFamily="49" charset="0"/>
              </a:rPr>
              <a:t>jr</a:t>
            </a:r>
            <a:r>
              <a:rPr lang="en-US" sz="2000" dirty="0">
                <a:latin typeface="Courier New" pitchFamily="49" charset="0"/>
              </a:rPr>
              <a:t>  $</a:t>
            </a:r>
            <a:r>
              <a:rPr lang="en-US" sz="2000" dirty="0" err="1">
                <a:latin typeface="Courier New" pitchFamily="49" charset="0"/>
              </a:rPr>
              <a:t>ra</a:t>
            </a:r>
            <a:r>
              <a:rPr lang="en-US" sz="2000" dirty="0">
                <a:latin typeface="Courier New" pitchFamily="49" charset="0"/>
              </a:rPr>
              <a:t>            # return to caller</a:t>
            </a:r>
          </a:p>
          <a:p>
            <a:pPr>
              <a:buFontTx/>
              <a:buNone/>
            </a:pPr>
            <a:endParaRPr lang="en-US" sz="2000" dirty="0">
              <a:latin typeface="Courier New" pitchFamily="49" charset="0"/>
            </a:endParaRPr>
          </a:p>
        </p:txBody>
      </p:sp>
      <p:sp>
        <p:nvSpPr>
          <p:cNvPr id="115302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53027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11430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2000">
              <a:latin typeface="Times New Roman" pitchFamily="18" charset="0"/>
              <a:cs typeface="Arial" charset="0"/>
            </a:endParaRPr>
          </a:p>
        </p:txBody>
      </p:sp>
      <p:sp>
        <p:nvSpPr>
          <p:cNvPr id="1153028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38200" y="12954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160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dirty="0" smtClean="0">
                <a:solidFill>
                  <a:schemeClr val="bg1"/>
                </a:solidFill>
                <a:latin typeface="+mj-lt"/>
              </a:rPr>
              <a:t>Storing Saved Registers on the Stack</a:t>
            </a:r>
            <a:endParaRPr lang="en-US" sz="41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543480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Instructor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Instructor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Instructor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Instructor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6886</TotalTime>
  <Words>6100</Words>
  <Application>Microsoft Office PowerPoint</Application>
  <PresentationFormat>On-screen Show (4:3)</PresentationFormat>
  <Paragraphs>1420</Paragraphs>
  <Slides>135</Slides>
  <Notes>134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135</vt:i4>
      </vt:variant>
    </vt:vector>
  </HeadingPairs>
  <TitlesOfParts>
    <vt:vector size="138" baseType="lpstr">
      <vt:lpstr>Office Theme</vt:lpstr>
      <vt:lpstr>VISIO</vt:lpstr>
      <vt:lpstr>Microsoft Visio Drawing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Harvey Mudd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sharris</dc:creator>
  <cp:lastModifiedBy>sharris</cp:lastModifiedBy>
  <cp:revision>82</cp:revision>
  <dcterms:created xsi:type="dcterms:W3CDTF">2012-08-07T04:56:47Z</dcterms:created>
  <dcterms:modified xsi:type="dcterms:W3CDTF">2014-03-29T23:43:34Z</dcterms:modified>
</cp:coreProperties>
</file>