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tags/tag5.xml" ContentType="application/vnd.openxmlformats-officedocument.presentationml.tags+xml"/>
  <Override PartName="/ppt/notesSlides/notesSlide4.xml" ContentType="application/vnd.openxmlformats-officedocument.presentationml.notesSlide+xml"/>
  <Override PartName="/ppt/tags/tag6.xml" ContentType="application/vnd.openxmlformats-officedocument.presentationml.tags+xml"/>
  <Override PartName="/ppt/notesSlides/notesSlide5.xml" ContentType="application/vnd.openxmlformats-officedocument.presentationml.notesSlide+xml"/>
  <Override PartName="/ppt/tags/tag7.xml" ContentType="application/vnd.openxmlformats-officedocument.presentationml.tags+xml"/>
  <Override PartName="/ppt/notesSlides/notesSlide6.xml" ContentType="application/vnd.openxmlformats-officedocument.presentationml.notesSlide+xml"/>
  <Override PartName="/ppt/tags/tag8.xml" ContentType="application/vnd.openxmlformats-officedocument.presentationml.tags+xml"/>
  <Override PartName="/ppt/notesSlides/notesSlide7.xml" ContentType="application/vnd.openxmlformats-officedocument.presentationml.notesSlide+xml"/>
  <Override PartName="/ppt/tags/tag9.xml" ContentType="application/vnd.openxmlformats-officedocument.presentationml.tags+xml"/>
  <Override PartName="/ppt/notesSlides/notesSlide8.xml" ContentType="application/vnd.openxmlformats-officedocument.presentationml.notesSlide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notesSlides/notesSlide9.xml" ContentType="application/vnd.openxmlformats-officedocument.presentationml.notesSlide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notesSlides/notesSlide10.xml" ContentType="application/vnd.openxmlformats-officedocument.presentationml.notesSlide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notesSlides/notesSlide11.xml" ContentType="application/vnd.openxmlformats-officedocument.presentationml.notesSlide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notesSlides/notesSlide12.xml" ContentType="application/vnd.openxmlformats-officedocument.presentationml.notesSlide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notesSlides/notesSlide13.xml" ContentType="application/vnd.openxmlformats-officedocument.presentationml.notesSlide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notesSlides/notesSlide14.xml" ContentType="application/vnd.openxmlformats-officedocument.presentationml.notesSlide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notesSlides/notesSlide15.xml" ContentType="application/vnd.openxmlformats-officedocument.presentationml.notesSlide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notesSlides/notesSlide16.xml" ContentType="application/vnd.openxmlformats-officedocument.presentationml.notesSlide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notesSlides/notesSlide17.xml" ContentType="application/vnd.openxmlformats-officedocument.presentationml.notesSlide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notesSlides/notesSlide18.xml" ContentType="application/vnd.openxmlformats-officedocument.presentationml.notesSlide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notesSlides/notesSlide19.xml" ContentType="application/vnd.openxmlformats-officedocument.presentationml.notesSlide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notesSlides/notesSlide20.xml" ContentType="application/vnd.openxmlformats-officedocument.presentationml.notesSlide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notesSlides/notesSlide21.xml" ContentType="application/vnd.openxmlformats-officedocument.presentationml.notesSlide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notesSlides/notesSlide22.xml" ContentType="application/vnd.openxmlformats-officedocument.presentationml.notesSlide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notesSlides/notesSlide23.xml" ContentType="application/vnd.openxmlformats-officedocument.presentationml.notesSlide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notesSlides/notesSlide24.xml" ContentType="application/vnd.openxmlformats-officedocument.presentationml.notesSlide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notesSlides/notesSlide25.xml" ContentType="application/vnd.openxmlformats-officedocument.presentationml.notesSlide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notesSlides/notesSlide26.xml" ContentType="application/vnd.openxmlformats-officedocument.presentationml.notesSlide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notesSlides/notesSlide27.xml" ContentType="application/vnd.openxmlformats-officedocument.presentationml.notesSlide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notesSlides/notesSlide28.xml" ContentType="application/vnd.openxmlformats-officedocument.presentationml.notesSlide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notesSlides/notesSlide29.xml" ContentType="application/vnd.openxmlformats-officedocument.presentationml.notesSlide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notesSlides/notesSlide30.xml" ContentType="application/vnd.openxmlformats-officedocument.presentationml.notesSlide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notesSlides/notesSlide31.xml" ContentType="application/vnd.openxmlformats-officedocument.presentationml.notesSlide+xml"/>
  <Override PartName="/ppt/tags/tag77.xml" ContentType="application/vnd.openxmlformats-officedocument.presentationml.tags+xml"/>
  <Override PartName="/ppt/notesSlides/notesSlide32.xml" ContentType="application/vnd.openxmlformats-officedocument.presentationml.notesSlide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notesSlides/notesSlide33.xml" ContentType="application/vnd.openxmlformats-officedocument.presentationml.notesSlide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notesSlides/notesSlide34.xml" ContentType="application/vnd.openxmlformats-officedocument.presentationml.notesSlide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notesSlides/notesSlide35.xml" ContentType="application/vnd.openxmlformats-officedocument.presentationml.notesSlide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notesSlides/notesSlide36.xml" ContentType="application/vnd.openxmlformats-officedocument.presentationml.notesSlide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notesSlides/notesSlide37.xml" ContentType="application/vnd.openxmlformats-officedocument.presentationml.notesSlide+xml"/>
  <Override PartName="/ppt/tags/tag96.xml" ContentType="application/vnd.openxmlformats-officedocument.presentationml.tags+xml"/>
  <Override PartName="/ppt/notesSlides/notesSlide38.xml" ContentType="application/vnd.openxmlformats-officedocument.presentationml.notesSlide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notesSlides/notesSlide39.xml" ContentType="application/vnd.openxmlformats-officedocument.presentationml.notesSlide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notesSlides/notesSlide40.xml" ContentType="application/vnd.openxmlformats-officedocument.presentationml.notesSlide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notesSlides/notesSlide41.xml" ContentType="application/vnd.openxmlformats-officedocument.presentationml.notesSlide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notesSlides/notesSlide42.xml" ContentType="application/vnd.openxmlformats-officedocument.presentationml.notesSlide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notesSlides/notesSlide43.xml" ContentType="application/vnd.openxmlformats-officedocument.presentationml.notesSlide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notesSlides/notesSlide44.xml" ContentType="application/vnd.openxmlformats-officedocument.presentationml.notesSlide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notesSlides/notesSlide45.xml" ContentType="application/vnd.openxmlformats-officedocument.presentationml.notesSlide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notesSlides/notesSlide46.xml" ContentType="application/vnd.openxmlformats-officedocument.presentationml.notesSlide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notesSlides/notesSlide47.xml" ContentType="application/vnd.openxmlformats-officedocument.presentationml.notesSlide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notesSlides/notesSlide48.xml" ContentType="application/vnd.openxmlformats-officedocument.presentationml.notesSlide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notesSlides/notesSlide49.xml" ContentType="application/vnd.openxmlformats-officedocument.presentationml.notesSlide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notesSlides/notesSlide50.xml" ContentType="application/vnd.openxmlformats-officedocument.presentationml.notesSlide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notesSlides/notesSlide51.xml" ContentType="application/vnd.openxmlformats-officedocument.presentationml.notesSlide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notesSlides/notesSlide52.xml" ContentType="application/vnd.openxmlformats-officedocument.presentationml.notesSlide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notesSlides/notesSlide53.xml" ContentType="application/vnd.openxmlformats-officedocument.presentationml.notesSlide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notesSlides/notesSlide54.xml" ContentType="application/vnd.openxmlformats-officedocument.presentationml.notesSlide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notesSlides/notesSlide55.xml" ContentType="application/vnd.openxmlformats-officedocument.presentationml.notesSlide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notesSlides/notesSlide56.xml" ContentType="application/vnd.openxmlformats-officedocument.presentationml.notesSlide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notesSlides/notesSlide57.xml" ContentType="application/vnd.openxmlformats-officedocument.presentationml.notesSlide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notesSlides/notesSlide58.xml" ContentType="application/vnd.openxmlformats-officedocument.presentationml.notesSlide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notesSlides/notesSlide59.xml" ContentType="application/vnd.openxmlformats-officedocument.presentationml.notesSlide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notesSlides/notesSlide60.xml" ContentType="application/vnd.openxmlformats-officedocument.presentationml.notesSlide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notesSlides/notesSlide61.xml" ContentType="application/vnd.openxmlformats-officedocument.presentationml.notesSlide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notesSlides/notesSlide62.xml" ContentType="application/vnd.openxmlformats-officedocument.presentationml.notesSlide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notesSlides/notesSlide63.xml" ContentType="application/vnd.openxmlformats-officedocument.presentationml.notesSlide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notesSlides/notesSlide64.xml" ContentType="application/vnd.openxmlformats-officedocument.presentationml.notesSlide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notesSlides/notesSlide65.xml" ContentType="application/vnd.openxmlformats-officedocument.presentationml.notesSlide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notesSlides/notesSlide66.xml" ContentType="application/vnd.openxmlformats-officedocument.presentationml.notesSlide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notesSlides/notesSlide67.xml" ContentType="application/vnd.openxmlformats-officedocument.presentationml.notesSlide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notesSlides/notesSlide68.xml" ContentType="application/vnd.openxmlformats-officedocument.presentationml.notesSlide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notesSlides/notesSlide69.xml" ContentType="application/vnd.openxmlformats-officedocument.presentationml.notesSlide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notesSlides/notesSlide70.xml" ContentType="application/vnd.openxmlformats-officedocument.presentationml.notesSlide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notesSlides/notesSlide71.xml" ContentType="application/vnd.openxmlformats-officedocument.presentationml.notesSlide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notesSlides/notesSlide72.xml" ContentType="application/vnd.openxmlformats-officedocument.presentationml.notesSlide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notesSlides/notesSlide73.xml" ContentType="application/vnd.openxmlformats-officedocument.presentationml.notesSlide+xml"/>
  <Override PartName="/ppt/tags/tag209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notesSlides/notesSlide74.xml" ContentType="application/vnd.openxmlformats-officedocument.presentationml.notesSlide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notesSlides/notesSlide75.xml" ContentType="application/vnd.openxmlformats-officedocument.presentationml.notesSlide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notesSlides/notesSlide76.xml" ContentType="application/vnd.openxmlformats-officedocument.presentationml.notesSlide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0.xml" ContentType="application/vnd.openxmlformats-officedocument.presentationml.tags+xml"/>
  <Override PartName="/ppt/notesSlides/notesSlide77.xml" ContentType="application/vnd.openxmlformats-officedocument.presentationml.notesSlide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notesSlides/notesSlide78.xml" ContentType="application/vnd.openxmlformats-officedocument.presentationml.notesSlide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notesSlides/notesSlide79.xml" ContentType="application/vnd.openxmlformats-officedocument.presentationml.notesSlide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0.xml" ContentType="application/vnd.openxmlformats-officedocument.presentationml.tags+xml"/>
  <Override PartName="/ppt/notesSlides/notesSlide80.xml" ContentType="application/vnd.openxmlformats-officedocument.presentationml.notesSlide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notesSlides/notesSlide81.xml" ContentType="application/vnd.openxmlformats-officedocument.presentationml.notesSlide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notesSlides/notesSlide82.xml" ContentType="application/vnd.openxmlformats-officedocument.presentationml.notesSlide+xml"/>
  <Override PartName="/ppt/tags/tag239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notesSlides/notesSlide83.xml" ContentType="application/vnd.openxmlformats-officedocument.presentationml.notesSlide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notesSlides/notesSlide84.xml" ContentType="application/vnd.openxmlformats-officedocument.presentationml.notesSlide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notesSlides/notesSlide85.xml" ContentType="application/vnd.openxmlformats-officedocument.presentationml.notesSlide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notesSlides/notesSlide86.xml" ContentType="application/vnd.openxmlformats-officedocument.presentationml.notesSlide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notesSlides/notesSlide87.xml" ContentType="application/vnd.openxmlformats-officedocument.presentationml.notesSlide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notesSlides/notesSlide88.xml" ContentType="application/vnd.openxmlformats-officedocument.presentationml.notesSlide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notesSlides/notesSlide89.xml" ContentType="application/vnd.openxmlformats-officedocument.presentationml.notesSlide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notesSlides/notesSlide90.xml" ContentType="application/vnd.openxmlformats-officedocument.presentationml.notesSlide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notesSlides/notesSlide91.xml" ContentType="application/vnd.openxmlformats-officedocument.presentationml.notesSlide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notesSlides/notesSlide92.xml" ContentType="application/vnd.openxmlformats-officedocument.presentationml.notesSlide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notesSlides/notesSlide93.xml" ContentType="application/vnd.openxmlformats-officedocument.presentationml.notesSlide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notesSlides/notesSlide94.xml" ContentType="application/vnd.openxmlformats-officedocument.presentationml.notesSlide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notesSlides/notesSlide95.xml" ContentType="application/vnd.openxmlformats-officedocument.presentationml.notesSlide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notesSlides/notesSlide96.xml" ContentType="application/vnd.openxmlformats-officedocument.presentationml.notesSlide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notesSlides/notesSlide97.xml" ContentType="application/vnd.openxmlformats-officedocument.presentationml.notesSlide+xml"/>
  <Override PartName="/ppt/tags/tag309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notesSlides/notesSlide98.xml" ContentType="application/vnd.openxmlformats-officedocument.presentationml.notesSlide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notesSlides/notesSlide99.xml" ContentType="application/vnd.openxmlformats-officedocument.presentationml.notesSlide+xml"/>
  <Override PartName="/ppt/tags/tag319.xml" ContentType="application/vnd.openxmlformats-officedocument.presentationml.tags+xml"/>
  <Override PartName="/ppt/notesSlides/notesSlide100.xml" ContentType="application/vnd.openxmlformats-officedocument.presentationml.notesSlide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notesSlides/notesSlide101.xml" ContentType="application/vnd.openxmlformats-officedocument.presentationml.notesSlide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notesSlides/notesSlide102.xml" ContentType="application/vnd.openxmlformats-officedocument.presentationml.notesSlide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notesSlides/notesSlide103.xml" ContentType="application/vnd.openxmlformats-officedocument.presentationml.notesSlide+xml"/>
  <Override PartName="/ppt/tags/tag329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notesSlides/notesSlide104.xml" ContentType="application/vnd.openxmlformats-officedocument.presentationml.notesSlide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notesSlides/notesSlide105.xml" ContentType="application/vnd.openxmlformats-officedocument.presentationml.notesSlide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notesSlides/notesSlide106.xml" ContentType="application/vnd.openxmlformats-officedocument.presentationml.notesSlide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0.xml" ContentType="application/vnd.openxmlformats-officedocument.presentationml.tags+xml"/>
  <Override PartName="/ppt/notesSlides/notesSlide107.xml" ContentType="application/vnd.openxmlformats-officedocument.presentationml.notesSlide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notesSlides/notesSlide108.xml" ContentType="application/vnd.openxmlformats-officedocument.presentationml.notesSlide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notesSlides/notesSlide109.xml" ContentType="application/vnd.openxmlformats-officedocument.presentationml.notesSlide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notesSlides/notesSlide110.xml" ContentType="application/vnd.openxmlformats-officedocument.presentationml.notesSlide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notesSlides/notesSlide111.xml" ContentType="application/vnd.openxmlformats-officedocument.presentationml.notesSlide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notesSlides/notesSlide112.xml" ContentType="application/vnd.openxmlformats-officedocument.presentationml.notesSlide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0.xml" ContentType="application/vnd.openxmlformats-officedocument.presentationml.tags+xml"/>
  <Override PartName="/ppt/notesSlides/notesSlide113.xml" ContentType="application/vnd.openxmlformats-officedocument.presentationml.notesSlide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notesSlides/notesSlide114.xml" ContentType="application/vnd.openxmlformats-officedocument.presentationml.notesSlide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notesSlides/notesSlide115.xml" ContentType="application/vnd.openxmlformats-officedocument.presentationml.notesSlide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0.xml" ContentType="application/vnd.openxmlformats-officedocument.presentationml.tags+xml"/>
  <Override PartName="/ppt/notesSlides/notesSlide116.xml" ContentType="application/vnd.openxmlformats-officedocument.presentationml.notesSlide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notesSlides/notesSlide117.xml" ContentType="application/vnd.openxmlformats-officedocument.presentationml.notesSlide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notesSlides/notesSlide118.xml" ContentType="application/vnd.openxmlformats-officedocument.presentationml.notesSlide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0.xml" ContentType="application/vnd.openxmlformats-officedocument.presentationml.tags+xml"/>
  <Override PartName="/ppt/notesSlides/notesSlide119.xml" ContentType="application/vnd.openxmlformats-officedocument.presentationml.notesSlide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notesSlides/notesSlide120.xml" ContentType="application/vnd.openxmlformats-officedocument.presentationml.notesSlide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notesSlides/notesSlide121.xml" ContentType="application/vnd.openxmlformats-officedocument.presentationml.notesSlide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notesSlides/notesSlide122.xml" ContentType="application/vnd.openxmlformats-officedocument.presentationml.notesSlide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notesSlides/notesSlide123.xml" ContentType="application/vnd.openxmlformats-officedocument.presentationml.notesSlide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notesSlides/notesSlide124.xml" ContentType="application/vnd.openxmlformats-officedocument.presentationml.notesSlide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notesSlides/notesSlide125.xml" ContentType="application/vnd.openxmlformats-officedocument.presentationml.notesSlide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notesSlides/notesSlide126.xml" ContentType="application/vnd.openxmlformats-officedocument.presentationml.notesSlide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notesSlides/notesSlide127.xml" ContentType="application/vnd.openxmlformats-officedocument.presentationml.notesSlide+xml"/>
  <Override PartName="/ppt/tags/tag409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notesSlides/notesSlide128.xml" ContentType="application/vnd.openxmlformats-officedocument.presentationml.notesSlide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notesSlides/notesSlide129.xml" ContentType="application/vnd.openxmlformats-officedocument.presentationml.notesSlide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notesSlides/notesSlide130.xml" ContentType="application/vnd.openxmlformats-officedocument.presentationml.notesSlide+xml"/>
  <Override PartName="/ppt/tags/tag417.xml" ContentType="application/vnd.openxmlformats-officedocument.presentationml.tags+xml"/>
  <Override PartName="/ppt/notesSlides/notesSlide131.xml" ContentType="application/vnd.openxmlformats-officedocument.presentationml.notesSlide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notesSlides/notesSlide132.xml" ContentType="application/vnd.openxmlformats-officedocument.presentationml.notesSlide+xml"/>
  <Override PartName="/ppt/tags/tag420.xml" ContentType="application/vnd.openxmlformats-officedocument.presentationml.tags+xml"/>
  <Override PartName="/ppt/notesSlides/notesSlide13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6"/>
  </p:notesMasterIdLst>
  <p:sldIdLst>
    <p:sldId id="256" r:id="rId2"/>
    <p:sldId id="257" r:id="rId3"/>
    <p:sldId id="399" r:id="rId4"/>
    <p:sldId id="400" r:id="rId5"/>
    <p:sldId id="401" r:id="rId6"/>
    <p:sldId id="402" r:id="rId7"/>
    <p:sldId id="403" r:id="rId8"/>
    <p:sldId id="404" r:id="rId9"/>
    <p:sldId id="405" r:id="rId10"/>
    <p:sldId id="406" r:id="rId11"/>
    <p:sldId id="407" r:id="rId12"/>
    <p:sldId id="408" r:id="rId13"/>
    <p:sldId id="409" r:id="rId14"/>
    <p:sldId id="410" r:id="rId15"/>
    <p:sldId id="411" r:id="rId16"/>
    <p:sldId id="412" r:id="rId17"/>
    <p:sldId id="413" r:id="rId18"/>
    <p:sldId id="414" r:id="rId19"/>
    <p:sldId id="415" r:id="rId20"/>
    <p:sldId id="416" r:id="rId21"/>
    <p:sldId id="417" r:id="rId22"/>
    <p:sldId id="418" r:id="rId23"/>
    <p:sldId id="419" r:id="rId24"/>
    <p:sldId id="420" r:id="rId25"/>
    <p:sldId id="421" r:id="rId26"/>
    <p:sldId id="422" r:id="rId27"/>
    <p:sldId id="423" r:id="rId28"/>
    <p:sldId id="532" r:id="rId29"/>
    <p:sldId id="425" r:id="rId30"/>
    <p:sldId id="426" r:id="rId31"/>
    <p:sldId id="428" r:id="rId32"/>
    <p:sldId id="533" r:id="rId33"/>
    <p:sldId id="429" r:id="rId34"/>
    <p:sldId id="430" r:id="rId35"/>
    <p:sldId id="431" r:id="rId36"/>
    <p:sldId id="433" r:id="rId37"/>
    <p:sldId id="534" r:id="rId38"/>
    <p:sldId id="435" r:id="rId39"/>
    <p:sldId id="436" r:id="rId40"/>
    <p:sldId id="437" r:id="rId41"/>
    <p:sldId id="438" r:id="rId42"/>
    <p:sldId id="439" r:id="rId43"/>
    <p:sldId id="440" r:id="rId44"/>
    <p:sldId id="441" r:id="rId45"/>
    <p:sldId id="442" r:id="rId46"/>
    <p:sldId id="443" r:id="rId47"/>
    <p:sldId id="444" r:id="rId48"/>
    <p:sldId id="445" r:id="rId49"/>
    <p:sldId id="446" r:id="rId50"/>
    <p:sldId id="447" r:id="rId51"/>
    <p:sldId id="448" r:id="rId52"/>
    <p:sldId id="449" r:id="rId53"/>
    <p:sldId id="450" r:id="rId54"/>
    <p:sldId id="451" r:id="rId55"/>
    <p:sldId id="452" r:id="rId56"/>
    <p:sldId id="453" r:id="rId57"/>
    <p:sldId id="454" r:id="rId58"/>
    <p:sldId id="455" r:id="rId59"/>
    <p:sldId id="456" r:id="rId60"/>
    <p:sldId id="457" r:id="rId61"/>
    <p:sldId id="458" r:id="rId62"/>
    <p:sldId id="459" r:id="rId63"/>
    <p:sldId id="460" r:id="rId64"/>
    <p:sldId id="461" r:id="rId65"/>
    <p:sldId id="462" r:id="rId66"/>
    <p:sldId id="463" r:id="rId67"/>
    <p:sldId id="464" r:id="rId68"/>
    <p:sldId id="465" r:id="rId69"/>
    <p:sldId id="467" r:id="rId70"/>
    <p:sldId id="535" r:id="rId71"/>
    <p:sldId id="469" r:id="rId72"/>
    <p:sldId id="472" r:id="rId73"/>
    <p:sldId id="539" r:id="rId74"/>
    <p:sldId id="540" r:id="rId75"/>
    <p:sldId id="473" r:id="rId76"/>
    <p:sldId id="474" r:id="rId77"/>
    <p:sldId id="475" r:id="rId78"/>
    <p:sldId id="476" r:id="rId79"/>
    <p:sldId id="477" r:id="rId80"/>
    <p:sldId id="478" r:id="rId81"/>
    <p:sldId id="479" r:id="rId82"/>
    <p:sldId id="480" r:id="rId83"/>
    <p:sldId id="481" r:id="rId84"/>
    <p:sldId id="482" r:id="rId85"/>
    <p:sldId id="483" r:id="rId86"/>
    <p:sldId id="484" r:id="rId87"/>
    <p:sldId id="485" r:id="rId88"/>
    <p:sldId id="486" r:id="rId89"/>
    <p:sldId id="487" r:id="rId90"/>
    <p:sldId id="488" r:id="rId91"/>
    <p:sldId id="489" r:id="rId92"/>
    <p:sldId id="490" r:id="rId93"/>
    <p:sldId id="491" r:id="rId94"/>
    <p:sldId id="492" r:id="rId95"/>
    <p:sldId id="493" r:id="rId96"/>
    <p:sldId id="494" r:id="rId97"/>
    <p:sldId id="495" r:id="rId98"/>
    <p:sldId id="496" r:id="rId99"/>
    <p:sldId id="497" r:id="rId100"/>
    <p:sldId id="498" r:id="rId101"/>
    <p:sldId id="499" r:id="rId102"/>
    <p:sldId id="536" r:id="rId103"/>
    <p:sldId id="501" r:id="rId104"/>
    <p:sldId id="502" r:id="rId105"/>
    <p:sldId id="503" r:id="rId106"/>
    <p:sldId id="504" r:id="rId107"/>
    <p:sldId id="537" r:id="rId108"/>
    <p:sldId id="505" r:id="rId109"/>
    <p:sldId id="506" r:id="rId110"/>
    <p:sldId id="507" r:id="rId111"/>
    <p:sldId id="508" r:id="rId112"/>
    <p:sldId id="509" r:id="rId113"/>
    <p:sldId id="511" r:id="rId114"/>
    <p:sldId id="510" r:id="rId115"/>
    <p:sldId id="512" r:id="rId116"/>
    <p:sldId id="513" r:id="rId117"/>
    <p:sldId id="514" r:id="rId118"/>
    <p:sldId id="515" r:id="rId119"/>
    <p:sldId id="516" r:id="rId120"/>
    <p:sldId id="517" r:id="rId121"/>
    <p:sldId id="518" r:id="rId122"/>
    <p:sldId id="519" r:id="rId123"/>
    <p:sldId id="520" r:id="rId124"/>
    <p:sldId id="521" r:id="rId125"/>
    <p:sldId id="522" r:id="rId126"/>
    <p:sldId id="523" r:id="rId127"/>
    <p:sldId id="524" r:id="rId128"/>
    <p:sldId id="525" r:id="rId129"/>
    <p:sldId id="526" r:id="rId130"/>
    <p:sldId id="527" r:id="rId131"/>
    <p:sldId id="538" r:id="rId132"/>
    <p:sldId id="529" r:id="rId133"/>
    <p:sldId id="530" r:id="rId134"/>
    <p:sldId id="531" r:id="rId13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40EF"/>
    <a:srgbClr val="32A6D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561" autoAdjust="0"/>
    <p:restoredTop sz="94142" autoAdjust="0"/>
  </p:normalViewPr>
  <p:slideViewPr>
    <p:cSldViewPr>
      <p:cViewPr varScale="1">
        <p:scale>
          <a:sx n="131" d="100"/>
          <a:sy n="131" d="100"/>
        </p:scale>
        <p:origin x="-162" y="-27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38" Type="http://schemas.openxmlformats.org/officeDocument/2006/relationships/viewProps" Target="viewProps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28" Type="http://schemas.openxmlformats.org/officeDocument/2006/relationships/slide" Target="slides/slide127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134" Type="http://schemas.openxmlformats.org/officeDocument/2006/relationships/slide" Target="slides/slide133.xml"/><Relationship Id="rId139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16" Type="http://schemas.openxmlformats.org/officeDocument/2006/relationships/slide" Target="slides/slide115.xml"/><Relationship Id="rId124" Type="http://schemas.openxmlformats.org/officeDocument/2006/relationships/slide" Target="slides/slide123.xml"/><Relationship Id="rId129" Type="http://schemas.openxmlformats.org/officeDocument/2006/relationships/slide" Target="slides/slide128.xml"/><Relationship Id="rId137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4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30" Type="http://schemas.openxmlformats.org/officeDocument/2006/relationships/slide" Target="slides/slide129.xml"/><Relationship Id="rId135" Type="http://schemas.openxmlformats.org/officeDocument/2006/relationships/slide" Target="slides/slide13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slide" Target="slides/slide130.xml"/><Relationship Id="rId136" Type="http://schemas.openxmlformats.org/officeDocument/2006/relationships/notesMaster" Target="notesMasters/notesMaster1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w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w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w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w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w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w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w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w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w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w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w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w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w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w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w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w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w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w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wmf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wmf"/></Relationships>
</file>

<file path=ppt/drawings/_rels/vmlDrawing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wmf"/></Relationships>
</file>

<file path=ppt/drawings/_rels/vmlDrawing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wmf"/></Relationships>
</file>

<file path=ppt/drawings/_rels/vmlDrawing34.vml.rels><?xml version="1.0" encoding="UTF-8" standalone="yes"?>
<Relationships xmlns="http://schemas.openxmlformats.org/package/2006/relationships"><Relationship Id="rId2" Type="http://schemas.openxmlformats.org/officeDocument/2006/relationships/image" Target="../media/image35.wmf"/><Relationship Id="rId1" Type="http://schemas.openxmlformats.org/officeDocument/2006/relationships/image" Target="../media/image34.wmf"/></Relationships>
</file>

<file path=ppt/drawings/_rels/vmlDrawing35.vml.rels><?xml version="1.0" encoding="UTF-8" standalone="yes"?>
<Relationships xmlns="http://schemas.openxmlformats.org/package/2006/relationships"><Relationship Id="rId2" Type="http://schemas.openxmlformats.org/officeDocument/2006/relationships/image" Target="../media/image36.wmf"/><Relationship Id="rId1" Type="http://schemas.openxmlformats.org/officeDocument/2006/relationships/image" Target="../media/image34.wmf"/></Relationships>
</file>

<file path=ppt/drawings/_rels/vmlDrawing36.vml.rels><?xml version="1.0" encoding="UTF-8" standalone="yes"?>
<Relationships xmlns="http://schemas.openxmlformats.org/package/2006/relationships"><Relationship Id="rId2" Type="http://schemas.openxmlformats.org/officeDocument/2006/relationships/image" Target="../media/image38.wmf"/><Relationship Id="rId1" Type="http://schemas.openxmlformats.org/officeDocument/2006/relationships/image" Target="../media/image37.wmf"/></Relationships>
</file>

<file path=ppt/drawings/_rels/vmlDrawing37.vml.rels><?xml version="1.0" encoding="UTF-8" standalone="yes"?>
<Relationships xmlns="http://schemas.openxmlformats.org/package/2006/relationships"><Relationship Id="rId2" Type="http://schemas.openxmlformats.org/officeDocument/2006/relationships/image" Target="../media/image40.wmf"/><Relationship Id="rId1" Type="http://schemas.openxmlformats.org/officeDocument/2006/relationships/image" Target="../media/image39.wmf"/></Relationships>
</file>

<file path=ppt/drawings/_rels/vmlDrawing38.vml.rels><?xml version="1.0" encoding="UTF-8" standalone="yes"?>
<Relationships xmlns="http://schemas.openxmlformats.org/package/2006/relationships"><Relationship Id="rId2" Type="http://schemas.openxmlformats.org/officeDocument/2006/relationships/image" Target="../media/image40.wmf"/><Relationship Id="rId1" Type="http://schemas.openxmlformats.org/officeDocument/2006/relationships/image" Target="../media/image41.wmf"/></Relationships>
</file>

<file path=ppt/drawings/_rels/vmlDrawing39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drawings/_rels/vmlDrawing40.vml.rels><?xml version="1.0" encoding="UTF-8" standalone="yes"?>
<Relationships xmlns="http://schemas.openxmlformats.org/package/2006/relationships"><Relationship Id="rId1" Type="http://schemas.openxmlformats.org/officeDocument/2006/relationships/image" Target="../media/image43.wmf"/></Relationships>
</file>

<file path=ppt/drawings/_rels/vmlDrawing4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wmf"/></Relationships>
</file>

<file path=ppt/drawings/_rels/vmlDrawing4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5.wmf"/></Relationships>
</file>

<file path=ppt/drawings/_rels/vmlDrawing4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6.wmf"/></Relationships>
</file>

<file path=ppt/drawings/_rels/vmlDrawing4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7.wmf"/></Relationships>
</file>

<file path=ppt/drawings/_rels/vmlDrawing4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8.wmf"/></Relationships>
</file>

<file path=ppt/drawings/_rels/vmlDrawing4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9.wmf"/></Relationships>
</file>

<file path=ppt/drawings/_rels/vmlDrawing47.vml.rels><?xml version="1.0" encoding="UTF-8" standalone="yes"?>
<Relationships xmlns="http://schemas.openxmlformats.org/package/2006/relationships"><Relationship Id="rId1" Type="http://schemas.openxmlformats.org/officeDocument/2006/relationships/image" Target="../media/image50.wmf"/></Relationships>
</file>

<file path=ppt/drawings/_rels/vmlDrawing48.vml.rels><?xml version="1.0" encoding="UTF-8" standalone="yes"?>
<Relationships xmlns="http://schemas.openxmlformats.org/package/2006/relationships"><Relationship Id="rId1" Type="http://schemas.openxmlformats.org/officeDocument/2006/relationships/image" Target="../media/image51.wmf"/></Relationships>
</file>

<file path=ppt/drawings/_rels/vmlDrawing49.vml.rels><?xml version="1.0" encoding="UTF-8" standalone="yes"?>
<Relationships xmlns="http://schemas.openxmlformats.org/package/2006/relationships"><Relationship Id="rId1" Type="http://schemas.openxmlformats.org/officeDocument/2006/relationships/image" Target="../media/image52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drawings/_rels/vmlDrawing50.vml.rels><?xml version="1.0" encoding="UTF-8" standalone="yes"?>
<Relationships xmlns="http://schemas.openxmlformats.org/package/2006/relationships"><Relationship Id="rId1" Type="http://schemas.openxmlformats.org/officeDocument/2006/relationships/image" Target="../media/image53.wmf"/></Relationships>
</file>

<file path=ppt/drawings/_rels/vmlDrawing5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4.wmf"/></Relationships>
</file>

<file path=ppt/drawings/_rels/vmlDrawing5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5.wmf"/></Relationships>
</file>

<file path=ppt/drawings/_rels/vmlDrawing5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6.wmf"/></Relationships>
</file>

<file path=ppt/drawings/_rels/vmlDrawing5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7.wmf"/></Relationships>
</file>

<file path=ppt/drawings/_rels/vmlDrawing5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8.wmf"/></Relationships>
</file>

<file path=ppt/drawings/_rels/vmlDrawing56.vml.rels><?xml version="1.0" encoding="UTF-8" standalone="yes"?>
<Relationships xmlns="http://schemas.openxmlformats.org/package/2006/relationships"><Relationship Id="rId1" Type="http://schemas.openxmlformats.org/officeDocument/2006/relationships/image" Target="../media/image59.wmf"/></Relationships>
</file>

<file path=ppt/drawings/_rels/vmlDrawing57.vml.rels><?xml version="1.0" encoding="UTF-8" standalone="yes"?>
<Relationships xmlns="http://schemas.openxmlformats.org/package/2006/relationships"><Relationship Id="rId1" Type="http://schemas.openxmlformats.org/officeDocument/2006/relationships/image" Target="../media/image60.wmf"/></Relationships>
</file>

<file path=ppt/drawings/_rels/vmlDrawing58.vml.rels><?xml version="1.0" encoding="UTF-8" standalone="yes"?>
<Relationships xmlns="http://schemas.openxmlformats.org/package/2006/relationships"><Relationship Id="rId1" Type="http://schemas.openxmlformats.org/officeDocument/2006/relationships/image" Target="../media/image61.wmf"/></Relationships>
</file>

<file path=ppt/drawings/_rels/vmlDrawing59.vml.rels><?xml version="1.0" encoding="UTF-8" standalone="yes"?>
<Relationships xmlns="http://schemas.openxmlformats.org/package/2006/relationships"><Relationship Id="rId1" Type="http://schemas.openxmlformats.org/officeDocument/2006/relationships/image" Target="../media/image62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drawings/_rels/vmlDrawing60.vml.rels><?xml version="1.0" encoding="UTF-8" standalone="yes"?>
<Relationships xmlns="http://schemas.openxmlformats.org/package/2006/relationships"><Relationship Id="rId1" Type="http://schemas.openxmlformats.org/officeDocument/2006/relationships/image" Target="../media/image63.wmf"/></Relationships>
</file>

<file path=ppt/drawings/_rels/vmlDrawing6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4.wmf"/></Relationships>
</file>

<file path=ppt/drawings/_rels/vmlDrawing6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5.wmf"/></Relationships>
</file>

<file path=ppt/drawings/_rels/vmlDrawing6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6.wmf"/></Relationships>
</file>

<file path=ppt/drawings/_rels/vmlDrawing6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7.wmf"/></Relationships>
</file>

<file path=ppt/drawings/_rels/vmlDrawing6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8.wmf"/></Relationships>
</file>

<file path=ppt/drawings/_rels/vmlDrawing6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9.wmf"/></Relationships>
</file>

<file path=ppt/drawings/_rels/vmlDrawing67.vml.rels><?xml version="1.0" encoding="UTF-8" standalone="yes"?>
<Relationships xmlns="http://schemas.openxmlformats.org/package/2006/relationships"><Relationship Id="rId1" Type="http://schemas.openxmlformats.org/officeDocument/2006/relationships/image" Target="../media/image70.wmf"/></Relationships>
</file>

<file path=ppt/drawings/_rels/vmlDrawing68.vml.rels><?xml version="1.0" encoding="UTF-8" standalone="yes"?>
<Relationships xmlns="http://schemas.openxmlformats.org/package/2006/relationships"><Relationship Id="rId1" Type="http://schemas.openxmlformats.org/officeDocument/2006/relationships/image" Target="../media/image71.wmf"/></Relationships>
</file>

<file path=ppt/drawings/_rels/vmlDrawing69.vml.rels><?xml version="1.0" encoding="UTF-8" standalone="yes"?>
<Relationships xmlns="http://schemas.openxmlformats.org/package/2006/relationships"><Relationship Id="rId1" Type="http://schemas.openxmlformats.org/officeDocument/2006/relationships/image" Target="../media/image73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drawings/_rels/vmlDrawing70.vml.rels><?xml version="1.0" encoding="UTF-8" standalone="yes"?>
<Relationships xmlns="http://schemas.openxmlformats.org/package/2006/relationships"><Relationship Id="rId1" Type="http://schemas.openxmlformats.org/officeDocument/2006/relationships/image" Target="../media/image74.wmf"/></Relationships>
</file>

<file path=ppt/drawings/_rels/vmlDrawing7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5.wmf"/></Relationships>
</file>

<file path=ppt/drawings/_rels/vmlDrawing7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6.wmf"/></Relationships>
</file>

<file path=ppt/drawings/_rels/vmlDrawing7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7.wmf"/></Relationships>
</file>

<file path=ppt/drawings/_rels/vmlDrawing7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8.wmf"/></Relationships>
</file>

<file path=ppt/drawings/_rels/vmlDrawing7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9.wmf"/></Relationships>
</file>

<file path=ppt/drawings/_rels/vmlDrawing76.vml.rels><?xml version="1.0" encoding="UTF-8" standalone="yes"?>
<Relationships xmlns="http://schemas.openxmlformats.org/package/2006/relationships"><Relationship Id="rId1" Type="http://schemas.openxmlformats.org/officeDocument/2006/relationships/image" Target="../media/image80.wmf"/></Relationships>
</file>

<file path=ppt/drawings/_rels/vmlDrawing7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1.wmf"/></Relationships>
</file>

<file path=ppt/drawings/_rels/vmlDrawing78.vml.rels><?xml version="1.0" encoding="UTF-8" standalone="yes"?>
<Relationships xmlns="http://schemas.openxmlformats.org/package/2006/relationships"><Relationship Id="rId1" Type="http://schemas.openxmlformats.org/officeDocument/2006/relationships/image" Target="../media/image82.wmf"/></Relationships>
</file>

<file path=ppt/drawings/_rels/vmlDrawing79.vml.rels><?xml version="1.0" encoding="UTF-8" standalone="yes"?>
<Relationships xmlns="http://schemas.openxmlformats.org/package/2006/relationships"><Relationship Id="rId1" Type="http://schemas.openxmlformats.org/officeDocument/2006/relationships/image" Target="../media/image83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ABD5E47-F045-4C01-A154-66E3997AD169}" type="datetimeFigureOut">
              <a:rPr lang="en-US" smtClean="0"/>
              <a:t>4/8/2014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3EC52C-64D1-4EF5-AC14-14AF6A3FC3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48102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0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1.xml"/><Relationship Id="rId1" Type="http://schemas.openxmlformats.org/officeDocument/2006/relationships/notesMaster" Target="../notesMasters/notesMaster1.xml"/></Relationships>
</file>

<file path=ppt/notesSlides/_rels/notesSlide10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2.xml"/><Relationship Id="rId1" Type="http://schemas.openxmlformats.org/officeDocument/2006/relationships/notesMaster" Target="../notesMasters/notesMaster1.xml"/></Relationships>
</file>

<file path=ppt/notesSlides/_rels/notesSlide10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3.xml"/><Relationship Id="rId1" Type="http://schemas.openxmlformats.org/officeDocument/2006/relationships/notesMaster" Target="../notesMasters/notesMaster1.xml"/></Relationships>
</file>

<file path=ppt/notesSlides/_rels/notesSlide10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4.xml"/><Relationship Id="rId1" Type="http://schemas.openxmlformats.org/officeDocument/2006/relationships/notesMaster" Target="../notesMasters/notesMaster1.xml"/></Relationships>
</file>

<file path=ppt/notesSlides/_rels/notesSlide10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5.xml"/><Relationship Id="rId1" Type="http://schemas.openxmlformats.org/officeDocument/2006/relationships/notesMaster" Target="../notesMasters/notesMaster1.xml"/></Relationships>
</file>

<file path=ppt/notesSlides/_rels/notesSlide10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6.xml"/><Relationship Id="rId1" Type="http://schemas.openxmlformats.org/officeDocument/2006/relationships/notesMaster" Target="../notesMasters/notesMaster1.xml"/></Relationships>
</file>

<file path=ppt/notesSlides/_rels/notesSlide10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7.xml"/><Relationship Id="rId1" Type="http://schemas.openxmlformats.org/officeDocument/2006/relationships/notesMaster" Target="../notesMasters/notesMaster1.xml"/></Relationships>
</file>

<file path=ppt/notesSlides/_rels/notesSlide10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8.xml"/><Relationship Id="rId1" Type="http://schemas.openxmlformats.org/officeDocument/2006/relationships/notesMaster" Target="../notesMasters/notesMaster1.xml"/></Relationships>
</file>

<file path=ppt/notesSlides/_rels/notesSlide10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9.xml"/><Relationship Id="rId1" Type="http://schemas.openxmlformats.org/officeDocument/2006/relationships/notesMaster" Target="../notesMasters/notesMaster1.xml"/></Relationships>
</file>

<file path=ppt/notesSlides/_rels/notesSlide10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1.xml"/><Relationship Id="rId1" Type="http://schemas.openxmlformats.org/officeDocument/2006/relationships/notesMaster" Target="../notesMasters/notesMaster1.xml"/></Relationships>
</file>

<file path=ppt/notesSlides/_rels/notesSlide1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2.xml"/><Relationship Id="rId1" Type="http://schemas.openxmlformats.org/officeDocument/2006/relationships/notesMaster" Target="../notesMasters/notesMaster1.xml"/></Relationships>
</file>

<file path=ppt/notesSlides/_rels/notesSlide1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3.xml"/><Relationship Id="rId1" Type="http://schemas.openxmlformats.org/officeDocument/2006/relationships/notesMaster" Target="../notesMasters/notesMaster1.xml"/></Relationships>
</file>

<file path=ppt/notesSlides/_rels/notesSlide1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4.xml"/><Relationship Id="rId1" Type="http://schemas.openxmlformats.org/officeDocument/2006/relationships/notesMaster" Target="../notesMasters/notesMaster1.xml"/></Relationships>
</file>

<file path=ppt/notesSlides/_rels/notesSlide1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5.xml"/><Relationship Id="rId1" Type="http://schemas.openxmlformats.org/officeDocument/2006/relationships/notesMaster" Target="../notesMasters/notesMaster1.xml"/></Relationships>
</file>

<file path=ppt/notesSlides/_rels/notesSlide1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6.xml"/><Relationship Id="rId1" Type="http://schemas.openxmlformats.org/officeDocument/2006/relationships/notesMaster" Target="../notesMasters/notesMaster1.xml"/></Relationships>
</file>

<file path=ppt/notesSlides/_rels/notesSlide1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7.xml"/><Relationship Id="rId1" Type="http://schemas.openxmlformats.org/officeDocument/2006/relationships/notesMaster" Target="../notesMasters/notesMaster1.xml"/></Relationships>
</file>

<file path=ppt/notesSlides/_rels/notesSlide1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8.xml"/><Relationship Id="rId1" Type="http://schemas.openxmlformats.org/officeDocument/2006/relationships/notesMaster" Target="../notesMasters/notesMaster1.xml"/></Relationships>
</file>

<file path=ppt/notesSlides/_rels/notesSlide1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9.xml"/><Relationship Id="rId1" Type="http://schemas.openxmlformats.org/officeDocument/2006/relationships/notesMaster" Target="../notesMasters/notesMaster1.xml"/></Relationships>
</file>

<file path=ppt/notesSlides/_rels/notesSlide1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0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1.xml"/><Relationship Id="rId1" Type="http://schemas.openxmlformats.org/officeDocument/2006/relationships/notesMaster" Target="../notesMasters/notesMaster1.xml"/></Relationships>
</file>

<file path=ppt/notesSlides/_rels/notesSlide1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2.xml"/><Relationship Id="rId1" Type="http://schemas.openxmlformats.org/officeDocument/2006/relationships/notesMaster" Target="../notesMasters/notesMaster1.xml"/></Relationships>
</file>

<file path=ppt/notesSlides/_rels/notesSlide1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3.xml"/><Relationship Id="rId1" Type="http://schemas.openxmlformats.org/officeDocument/2006/relationships/notesMaster" Target="../notesMasters/notesMaster1.xml"/></Relationships>
</file>

<file path=ppt/notesSlides/_rels/notesSlide1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4.xml"/><Relationship Id="rId1" Type="http://schemas.openxmlformats.org/officeDocument/2006/relationships/notesMaster" Target="../notesMasters/notesMaster1.xml"/></Relationships>
</file>

<file path=ppt/notesSlides/_rels/notesSlide1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5.xml"/><Relationship Id="rId1" Type="http://schemas.openxmlformats.org/officeDocument/2006/relationships/notesMaster" Target="../notesMasters/notesMaster1.xml"/></Relationships>
</file>

<file path=ppt/notesSlides/_rels/notesSlide1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6.xml"/><Relationship Id="rId1" Type="http://schemas.openxmlformats.org/officeDocument/2006/relationships/notesMaster" Target="../notesMasters/notesMaster1.xml"/></Relationships>
</file>

<file path=ppt/notesSlides/_rels/notesSlide1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7.xml"/><Relationship Id="rId1" Type="http://schemas.openxmlformats.org/officeDocument/2006/relationships/notesMaster" Target="../notesMasters/notesMaster1.xml"/></Relationships>
</file>

<file path=ppt/notesSlides/_rels/notesSlide1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8.xml"/><Relationship Id="rId1" Type="http://schemas.openxmlformats.org/officeDocument/2006/relationships/notesMaster" Target="../notesMasters/notesMaster1.xml"/></Relationships>
</file>

<file path=ppt/notesSlides/_rels/notesSlide1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9.xml"/><Relationship Id="rId1" Type="http://schemas.openxmlformats.org/officeDocument/2006/relationships/notesMaster" Target="../notesMasters/notesMaster1.xml"/></Relationships>
</file>

<file path=ppt/notesSlides/_rels/notesSlide1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1.xml"/><Relationship Id="rId1" Type="http://schemas.openxmlformats.org/officeDocument/2006/relationships/notesMaster" Target="../notesMasters/notesMaster1.xml"/></Relationships>
</file>

<file path=ppt/notesSlides/_rels/notesSlide1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2.xml"/><Relationship Id="rId1" Type="http://schemas.openxmlformats.org/officeDocument/2006/relationships/notesMaster" Target="../notesMasters/notesMaster1.xml"/></Relationships>
</file>

<file path=ppt/notesSlides/_rels/notesSlide1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3.xml"/><Relationship Id="rId1" Type="http://schemas.openxmlformats.org/officeDocument/2006/relationships/notesMaster" Target="../notesMasters/notesMaster1.xml"/></Relationships>
</file>

<file path=ppt/notesSlides/_rels/notesSlide1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8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8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9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9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9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4.xml"/><Relationship Id="rId1" Type="http://schemas.openxmlformats.org/officeDocument/2006/relationships/notesMaster" Target="../notesMasters/notesMaster1.xml"/></Relationships>
</file>

<file path=ppt/notesSlides/_rels/notesSlide9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5.xml"/><Relationship Id="rId1" Type="http://schemas.openxmlformats.org/officeDocument/2006/relationships/notesMaster" Target="../notesMasters/notesMaster1.xml"/></Relationships>
</file>

<file path=ppt/notesSlides/_rels/notesSlide9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6.xml"/><Relationship Id="rId1" Type="http://schemas.openxmlformats.org/officeDocument/2006/relationships/notesMaster" Target="../notesMasters/notesMaster1.xml"/></Relationships>
</file>

<file path=ppt/notesSlides/_rels/notesSlide9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7.xml"/><Relationship Id="rId1" Type="http://schemas.openxmlformats.org/officeDocument/2006/relationships/notesMaster" Target="../notesMasters/notesMaster1.xml"/></Relationships>
</file>

<file path=ppt/notesSlides/_rels/notesSlide9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8.xml"/><Relationship Id="rId1" Type="http://schemas.openxmlformats.org/officeDocument/2006/relationships/notesMaster" Target="../notesMasters/notesMaster1.xml"/></Relationships>
</file>

<file path=ppt/notesSlides/_rels/notesSlide9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9.xml"/><Relationship Id="rId1" Type="http://schemas.openxmlformats.org/officeDocument/2006/relationships/notesMaster" Target="../notesMasters/notesMaster1.xml"/></Relationships>
</file>

<file path=ppt/notesSlides/_rels/notesSlide9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107E65D-A422-4C30-B3F0-AE1AD199FA59}" type="slidenum">
              <a:rPr lang="en-US" sz="1200">
                <a:latin typeface="Times New Roman" pitchFamily="18" charset="0"/>
              </a:rPr>
              <a:pPr eaLnBrk="1" hangingPunct="1"/>
              <a:t>2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85D2DB2-BA90-4463-B0A8-AE12B0A66EE8}" type="slidenum">
              <a:rPr lang="en-US"/>
              <a:pPr/>
              <a:t>11</a:t>
            </a:fld>
            <a:endParaRPr lang="en-US"/>
          </a:p>
        </p:txBody>
      </p:sp>
      <p:sp>
        <p:nvSpPr>
          <p:cNvPr id="13639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639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0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12C5325-BD0A-4DE7-8C01-F5B129B4F7C0}" type="slidenum">
              <a:rPr lang="en-US"/>
              <a:pPr/>
              <a:t>101</a:t>
            </a:fld>
            <a:endParaRPr lang="en-US"/>
          </a:p>
        </p:txBody>
      </p:sp>
      <p:sp>
        <p:nvSpPr>
          <p:cNvPr id="15319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19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0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738793D-B5D1-4153-AB60-8BAB3035712A}" type="slidenum">
              <a:rPr lang="en-US"/>
              <a:pPr/>
              <a:t>102</a:t>
            </a:fld>
            <a:endParaRPr lang="en-US"/>
          </a:p>
        </p:txBody>
      </p:sp>
      <p:sp>
        <p:nvSpPr>
          <p:cNvPr id="14551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551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0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738793D-B5D1-4153-AB60-8BAB3035712A}" type="slidenum">
              <a:rPr lang="en-US"/>
              <a:pPr/>
              <a:t>103</a:t>
            </a:fld>
            <a:endParaRPr lang="en-US"/>
          </a:p>
        </p:txBody>
      </p:sp>
      <p:sp>
        <p:nvSpPr>
          <p:cNvPr id="14551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551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0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5384BA1-219F-4B11-A353-85AD5E96ACFB}" type="slidenum">
              <a:rPr lang="en-US"/>
              <a:pPr/>
              <a:t>104</a:t>
            </a:fld>
            <a:endParaRPr lang="en-US"/>
          </a:p>
        </p:txBody>
      </p:sp>
      <p:sp>
        <p:nvSpPr>
          <p:cNvPr id="14561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561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0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F9BE6B2-1B9C-4B23-AF73-FDB55FF9BE0C}" type="slidenum">
              <a:rPr lang="en-US"/>
              <a:pPr/>
              <a:t>105</a:t>
            </a:fld>
            <a:endParaRPr lang="en-US"/>
          </a:p>
        </p:txBody>
      </p:sp>
      <p:sp>
        <p:nvSpPr>
          <p:cNvPr id="14571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571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0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E8361B8-36CE-4106-9A9C-35C780634501}" type="slidenum">
              <a:rPr lang="en-US"/>
              <a:pPr/>
              <a:t>106</a:t>
            </a:fld>
            <a:endParaRPr lang="en-US"/>
          </a:p>
        </p:txBody>
      </p:sp>
      <p:sp>
        <p:nvSpPr>
          <p:cNvPr id="14581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581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0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E8361B8-36CE-4106-9A9C-35C780634501}" type="slidenum">
              <a:rPr lang="en-US"/>
              <a:pPr/>
              <a:t>107</a:t>
            </a:fld>
            <a:endParaRPr lang="en-US"/>
          </a:p>
        </p:txBody>
      </p:sp>
      <p:sp>
        <p:nvSpPr>
          <p:cNvPr id="14581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581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0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C119D20-0457-482E-9A4E-BCB05FD318B1}" type="slidenum">
              <a:rPr lang="en-US"/>
              <a:pPr/>
              <a:t>108</a:t>
            </a:fld>
            <a:endParaRPr lang="en-US"/>
          </a:p>
        </p:txBody>
      </p:sp>
      <p:sp>
        <p:nvSpPr>
          <p:cNvPr id="14592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592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0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AB668EB-63C5-4C76-A281-58379F203D36}" type="slidenum">
              <a:rPr lang="en-US"/>
              <a:pPr/>
              <a:t>109</a:t>
            </a:fld>
            <a:endParaRPr lang="en-US"/>
          </a:p>
        </p:txBody>
      </p:sp>
      <p:sp>
        <p:nvSpPr>
          <p:cNvPr id="14602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602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0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A7A051F-ABB8-465D-8C47-801C5CA8FF4F}" type="slidenum">
              <a:rPr lang="en-US"/>
              <a:pPr/>
              <a:t>110</a:t>
            </a:fld>
            <a:endParaRPr lang="en-US"/>
          </a:p>
        </p:txBody>
      </p:sp>
      <p:sp>
        <p:nvSpPr>
          <p:cNvPr id="14612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612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26C829F-7ED2-40C6-BF34-D0B3FCC86EBA}" type="slidenum">
              <a:rPr lang="en-US"/>
              <a:pPr/>
              <a:t>12</a:t>
            </a:fld>
            <a:endParaRPr lang="en-US"/>
          </a:p>
        </p:txBody>
      </p:sp>
      <p:sp>
        <p:nvSpPr>
          <p:cNvPr id="13649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649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593C0D3-DFD6-4E09-8B48-6E05B8829C9D}" type="slidenum">
              <a:rPr lang="en-US"/>
              <a:pPr/>
              <a:t>111</a:t>
            </a:fld>
            <a:endParaRPr lang="en-US"/>
          </a:p>
        </p:txBody>
      </p:sp>
      <p:sp>
        <p:nvSpPr>
          <p:cNvPr id="14622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622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381EB2C-279C-4F34-984B-EA4531D881C7}" type="slidenum">
              <a:rPr lang="en-US"/>
              <a:pPr/>
              <a:t>112</a:t>
            </a:fld>
            <a:endParaRPr lang="en-US"/>
          </a:p>
        </p:txBody>
      </p:sp>
      <p:sp>
        <p:nvSpPr>
          <p:cNvPr id="14643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643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38024C6-87C7-4242-B183-695331F6F3C8}" type="slidenum">
              <a:rPr lang="en-US"/>
              <a:pPr/>
              <a:t>113</a:t>
            </a:fld>
            <a:endParaRPr lang="en-US"/>
          </a:p>
        </p:txBody>
      </p:sp>
      <p:sp>
        <p:nvSpPr>
          <p:cNvPr id="14673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673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2AFCA00-4BD3-4213-A01B-A64121EFA4E8}" type="slidenum">
              <a:rPr lang="en-US"/>
              <a:pPr/>
              <a:t>114</a:t>
            </a:fld>
            <a:endParaRPr lang="en-US"/>
          </a:p>
        </p:txBody>
      </p:sp>
      <p:sp>
        <p:nvSpPr>
          <p:cNvPr id="14663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663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DA5F79E-BEBA-4CA0-97A4-7B0A9455AC73}" type="slidenum">
              <a:rPr lang="en-US"/>
              <a:pPr/>
              <a:t>115</a:t>
            </a:fld>
            <a:endParaRPr lang="en-US"/>
          </a:p>
        </p:txBody>
      </p:sp>
      <p:sp>
        <p:nvSpPr>
          <p:cNvPr id="14684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684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F0913E8-79FF-4AEB-9A75-85C49707BFC6}" type="slidenum">
              <a:rPr lang="en-US"/>
              <a:pPr/>
              <a:t>116</a:t>
            </a:fld>
            <a:endParaRPr lang="en-US"/>
          </a:p>
        </p:txBody>
      </p:sp>
      <p:sp>
        <p:nvSpPr>
          <p:cNvPr id="14694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694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E09B68F-BB09-412A-8618-FB1FAAD0AAC3}" type="slidenum">
              <a:rPr lang="en-US"/>
              <a:pPr/>
              <a:t>117</a:t>
            </a:fld>
            <a:endParaRPr lang="en-US"/>
          </a:p>
        </p:txBody>
      </p:sp>
      <p:sp>
        <p:nvSpPr>
          <p:cNvPr id="14704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704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2D57A0A-9F8C-4737-A3F9-0D72E38FF074}" type="slidenum">
              <a:rPr lang="en-US"/>
              <a:pPr/>
              <a:t>118</a:t>
            </a:fld>
            <a:endParaRPr lang="en-US"/>
          </a:p>
        </p:txBody>
      </p:sp>
      <p:sp>
        <p:nvSpPr>
          <p:cNvPr id="14714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714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11DC253-3114-42E5-87D4-56BA4E1EA771}" type="slidenum">
              <a:rPr lang="en-US"/>
              <a:pPr/>
              <a:t>119</a:t>
            </a:fld>
            <a:endParaRPr lang="en-US"/>
          </a:p>
        </p:txBody>
      </p:sp>
      <p:sp>
        <p:nvSpPr>
          <p:cNvPr id="14725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725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F85577E-5C37-4CC8-9CB9-BF0367170214}" type="slidenum">
              <a:rPr lang="en-US"/>
              <a:pPr/>
              <a:t>120</a:t>
            </a:fld>
            <a:endParaRPr lang="en-US"/>
          </a:p>
        </p:txBody>
      </p:sp>
      <p:sp>
        <p:nvSpPr>
          <p:cNvPr id="14735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735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B1C4C82-1E05-4440-9F7E-6FAEB2EAAE75}" type="slidenum">
              <a:rPr lang="en-US"/>
              <a:pPr/>
              <a:t>13</a:t>
            </a:fld>
            <a:endParaRPr lang="en-US"/>
          </a:p>
        </p:txBody>
      </p:sp>
      <p:sp>
        <p:nvSpPr>
          <p:cNvPr id="13660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660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CF70ACA-11B1-4E66-8D91-C65B08C616C7}" type="slidenum">
              <a:rPr lang="en-US"/>
              <a:pPr/>
              <a:t>121</a:t>
            </a:fld>
            <a:endParaRPr lang="en-US"/>
          </a:p>
        </p:txBody>
      </p:sp>
      <p:sp>
        <p:nvSpPr>
          <p:cNvPr id="1474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74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7C530B4-8073-4B12-B94F-3C40EBFDFC48}" type="slidenum">
              <a:rPr lang="en-US"/>
              <a:pPr/>
              <a:t>122</a:t>
            </a:fld>
            <a:endParaRPr lang="en-US"/>
          </a:p>
        </p:txBody>
      </p:sp>
      <p:sp>
        <p:nvSpPr>
          <p:cNvPr id="14755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755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9A6A2C7-0542-4912-85FB-E8455F8251AB}" type="slidenum">
              <a:rPr lang="en-US"/>
              <a:pPr/>
              <a:t>123</a:t>
            </a:fld>
            <a:endParaRPr lang="en-US"/>
          </a:p>
        </p:txBody>
      </p:sp>
      <p:sp>
        <p:nvSpPr>
          <p:cNvPr id="14766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766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100B824-E040-4414-AF7F-ED074F5F8E71}" type="slidenum">
              <a:rPr lang="en-US"/>
              <a:pPr/>
              <a:t>124</a:t>
            </a:fld>
            <a:endParaRPr lang="en-US"/>
          </a:p>
        </p:txBody>
      </p:sp>
      <p:sp>
        <p:nvSpPr>
          <p:cNvPr id="1477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776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DD97CEA-9E85-442A-887F-380AD7765851}" type="slidenum">
              <a:rPr lang="en-US"/>
              <a:pPr/>
              <a:t>125</a:t>
            </a:fld>
            <a:endParaRPr lang="en-US"/>
          </a:p>
        </p:txBody>
      </p:sp>
      <p:sp>
        <p:nvSpPr>
          <p:cNvPr id="14786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786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F764D62-7399-4839-AD1B-04006C7C3824}" type="slidenum">
              <a:rPr lang="en-US"/>
              <a:pPr/>
              <a:t>126</a:t>
            </a:fld>
            <a:endParaRPr lang="en-US"/>
          </a:p>
        </p:txBody>
      </p:sp>
      <p:sp>
        <p:nvSpPr>
          <p:cNvPr id="14796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796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3CF946A-6720-4E28-BFD2-C4DA39E14602}" type="slidenum">
              <a:rPr lang="en-US"/>
              <a:pPr/>
              <a:t>127</a:t>
            </a:fld>
            <a:endParaRPr lang="en-US"/>
          </a:p>
        </p:txBody>
      </p:sp>
      <p:sp>
        <p:nvSpPr>
          <p:cNvPr id="14807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807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A5B3889-2A1B-49B7-8B85-F923DE23B8C1}" type="slidenum">
              <a:rPr lang="en-US"/>
              <a:pPr/>
              <a:t>128</a:t>
            </a:fld>
            <a:endParaRPr lang="en-US"/>
          </a:p>
        </p:txBody>
      </p:sp>
      <p:sp>
        <p:nvSpPr>
          <p:cNvPr id="14817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817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ACA80EE-7CC1-4E39-B7FE-BA4CE30C8D0D}" type="slidenum">
              <a:rPr lang="en-US"/>
              <a:pPr/>
              <a:t>129</a:t>
            </a:fld>
            <a:endParaRPr lang="en-US"/>
          </a:p>
        </p:txBody>
      </p:sp>
      <p:sp>
        <p:nvSpPr>
          <p:cNvPr id="14827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827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BC42F8F-B3B4-4541-A719-73EBA94EF251}" type="slidenum">
              <a:rPr lang="en-US"/>
              <a:pPr/>
              <a:t>130</a:t>
            </a:fld>
            <a:endParaRPr lang="en-US"/>
          </a:p>
        </p:txBody>
      </p:sp>
      <p:sp>
        <p:nvSpPr>
          <p:cNvPr id="1483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837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E622678-56B4-4083-93DF-293C377DC8BB}" type="slidenum">
              <a:rPr lang="en-US"/>
              <a:pPr/>
              <a:t>14</a:t>
            </a:fld>
            <a:endParaRPr lang="en-US"/>
          </a:p>
        </p:txBody>
      </p:sp>
      <p:sp>
        <p:nvSpPr>
          <p:cNvPr id="13670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670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BC42F8F-B3B4-4541-A719-73EBA94EF251}" type="slidenum">
              <a:rPr lang="en-US"/>
              <a:pPr/>
              <a:t>131</a:t>
            </a:fld>
            <a:endParaRPr lang="en-US"/>
          </a:p>
        </p:txBody>
      </p:sp>
      <p:sp>
        <p:nvSpPr>
          <p:cNvPr id="1483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837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E9B4C39-5F56-48D1-B818-B0BD6B2512E3}" type="slidenum">
              <a:rPr lang="en-US"/>
              <a:pPr/>
              <a:t>132</a:t>
            </a:fld>
            <a:endParaRPr lang="en-US"/>
          </a:p>
        </p:txBody>
      </p:sp>
      <p:sp>
        <p:nvSpPr>
          <p:cNvPr id="1484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848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293AF8E-FB36-42C1-9FD0-E0CF2B653514}" type="slidenum">
              <a:rPr lang="en-US"/>
              <a:pPr/>
              <a:t>133</a:t>
            </a:fld>
            <a:endParaRPr lang="en-US"/>
          </a:p>
        </p:txBody>
      </p:sp>
      <p:sp>
        <p:nvSpPr>
          <p:cNvPr id="14858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858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6138E7A-87EA-49C2-97C7-D8E400A9FFA8}" type="slidenum">
              <a:rPr lang="en-US"/>
              <a:pPr/>
              <a:t>134</a:t>
            </a:fld>
            <a:endParaRPr lang="en-US"/>
          </a:p>
        </p:txBody>
      </p:sp>
      <p:sp>
        <p:nvSpPr>
          <p:cNvPr id="14868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868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172405B-27BD-44F4-A341-1CD560017CD2}" type="slidenum">
              <a:rPr lang="en-US"/>
              <a:pPr/>
              <a:t>15</a:t>
            </a:fld>
            <a:endParaRPr lang="en-US"/>
          </a:p>
        </p:txBody>
      </p:sp>
      <p:sp>
        <p:nvSpPr>
          <p:cNvPr id="13680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680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C0268C7-9330-4FF6-B88E-8F9390C46787}" type="slidenum">
              <a:rPr lang="en-US"/>
              <a:pPr/>
              <a:t>16</a:t>
            </a:fld>
            <a:endParaRPr lang="en-US"/>
          </a:p>
        </p:txBody>
      </p:sp>
      <p:sp>
        <p:nvSpPr>
          <p:cNvPr id="13690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690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C004A31-E7AA-49B9-AB13-6ACD4B3FFBA8}" type="slidenum">
              <a:rPr lang="en-US"/>
              <a:pPr/>
              <a:t>17</a:t>
            </a:fld>
            <a:endParaRPr lang="en-US"/>
          </a:p>
        </p:txBody>
      </p:sp>
      <p:sp>
        <p:nvSpPr>
          <p:cNvPr id="13701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701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2BCE9A0-E7EE-465F-A9E2-2A09D0577B70}" type="slidenum">
              <a:rPr lang="en-US"/>
              <a:pPr/>
              <a:t>18</a:t>
            </a:fld>
            <a:endParaRPr lang="en-US"/>
          </a:p>
        </p:txBody>
      </p:sp>
      <p:sp>
        <p:nvSpPr>
          <p:cNvPr id="13711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711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EA40A60-4161-4AA9-B4A0-BB2E25B9069F}" type="slidenum">
              <a:rPr lang="en-US"/>
              <a:pPr/>
              <a:t>19</a:t>
            </a:fld>
            <a:endParaRPr lang="en-US"/>
          </a:p>
        </p:txBody>
      </p:sp>
      <p:sp>
        <p:nvSpPr>
          <p:cNvPr id="13742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742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E0B36AC-B89B-4A9D-8A2F-8274ABA61DB6}" type="slidenum">
              <a:rPr lang="en-US"/>
              <a:pPr/>
              <a:t>20</a:t>
            </a:fld>
            <a:endParaRPr lang="en-US"/>
          </a:p>
        </p:txBody>
      </p:sp>
      <p:sp>
        <p:nvSpPr>
          <p:cNvPr id="13752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752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6A12898-5B80-4728-A62A-50D6A1DE6BF0}" type="slidenum">
              <a:rPr lang="en-US"/>
              <a:pPr/>
              <a:t>3</a:t>
            </a:fld>
            <a:endParaRPr lang="en-US"/>
          </a:p>
        </p:txBody>
      </p:sp>
      <p:sp>
        <p:nvSpPr>
          <p:cNvPr id="1355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557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A59057C-BDDE-4681-B946-256AB01FDE58}" type="slidenum">
              <a:rPr lang="en-US"/>
              <a:pPr/>
              <a:t>21</a:t>
            </a:fld>
            <a:endParaRPr lang="en-US"/>
          </a:p>
        </p:txBody>
      </p:sp>
      <p:sp>
        <p:nvSpPr>
          <p:cNvPr id="13762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762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F028B51-CF9E-468C-84F0-CAC51ED7FFBF}" type="slidenum">
              <a:rPr lang="en-US"/>
              <a:pPr/>
              <a:t>22</a:t>
            </a:fld>
            <a:endParaRPr lang="en-US"/>
          </a:p>
        </p:txBody>
      </p:sp>
      <p:sp>
        <p:nvSpPr>
          <p:cNvPr id="13772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772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44F61A6-2541-4277-A2F9-36E5595FA60B}" type="slidenum">
              <a:rPr lang="en-US"/>
              <a:pPr/>
              <a:t>23</a:t>
            </a:fld>
            <a:endParaRPr lang="en-US"/>
          </a:p>
        </p:txBody>
      </p:sp>
      <p:sp>
        <p:nvSpPr>
          <p:cNvPr id="13783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783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343838E-1E82-43E4-B8DE-813DBE74A75D}" type="slidenum">
              <a:rPr lang="en-US"/>
              <a:pPr/>
              <a:t>24</a:t>
            </a:fld>
            <a:endParaRPr lang="en-US"/>
          </a:p>
        </p:txBody>
      </p:sp>
      <p:sp>
        <p:nvSpPr>
          <p:cNvPr id="13793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793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69A03F2-2321-4F48-A899-1BD0031E880D}" type="slidenum">
              <a:rPr lang="en-US"/>
              <a:pPr/>
              <a:t>25</a:t>
            </a:fld>
            <a:endParaRPr lang="en-US"/>
          </a:p>
        </p:txBody>
      </p:sp>
      <p:sp>
        <p:nvSpPr>
          <p:cNvPr id="1488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888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5524AF9-8E72-4B4E-8C5A-1E1E37A3B6CF}" type="slidenum">
              <a:rPr lang="en-US"/>
              <a:pPr/>
              <a:t>26</a:t>
            </a:fld>
            <a:endParaRPr lang="en-US"/>
          </a:p>
        </p:txBody>
      </p:sp>
      <p:sp>
        <p:nvSpPr>
          <p:cNvPr id="13721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721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6D994F5-F061-44A3-908C-7C3DEF08D5CA}" type="slidenum">
              <a:rPr lang="en-US"/>
              <a:pPr/>
              <a:t>27</a:t>
            </a:fld>
            <a:endParaRPr lang="en-US"/>
          </a:p>
        </p:txBody>
      </p:sp>
      <p:sp>
        <p:nvSpPr>
          <p:cNvPr id="13803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803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AB11CED-087E-456E-A6A4-BC02949A7AE6}" type="slidenum">
              <a:rPr lang="en-US"/>
              <a:pPr/>
              <a:t>28</a:t>
            </a:fld>
            <a:endParaRPr lang="en-US"/>
          </a:p>
        </p:txBody>
      </p:sp>
      <p:sp>
        <p:nvSpPr>
          <p:cNvPr id="14960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960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AB11CED-087E-456E-A6A4-BC02949A7AE6}" type="slidenum">
              <a:rPr lang="en-US"/>
              <a:pPr/>
              <a:t>29</a:t>
            </a:fld>
            <a:endParaRPr lang="en-US"/>
          </a:p>
        </p:txBody>
      </p:sp>
      <p:sp>
        <p:nvSpPr>
          <p:cNvPr id="14960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960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CA920F2-DC38-4F6F-A77B-A47900AD3A10}" type="slidenum">
              <a:rPr lang="en-US"/>
              <a:pPr/>
              <a:t>30</a:t>
            </a:fld>
            <a:endParaRPr lang="en-US"/>
          </a:p>
        </p:txBody>
      </p:sp>
      <p:sp>
        <p:nvSpPr>
          <p:cNvPr id="13834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834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2AA02A9-81E7-4FC0-8A31-24B525F14208}" type="slidenum">
              <a:rPr lang="en-US"/>
              <a:pPr/>
              <a:t>4</a:t>
            </a:fld>
            <a:endParaRPr lang="en-US"/>
          </a:p>
        </p:txBody>
      </p:sp>
      <p:sp>
        <p:nvSpPr>
          <p:cNvPr id="1356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568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847C84D-A971-4CF1-98EF-58C3F19EC904}" type="slidenum">
              <a:rPr lang="en-US"/>
              <a:pPr/>
              <a:t>31</a:t>
            </a:fld>
            <a:endParaRPr lang="en-US"/>
          </a:p>
        </p:txBody>
      </p:sp>
      <p:sp>
        <p:nvSpPr>
          <p:cNvPr id="14981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981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847C84D-A971-4CF1-98EF-58C3F19EC904}" type="slidenum">
              <a:rPr lang="en-US"/>
              <a:pPr/>
              <a:t>32</a:t>
            </a:fld>
            <a:endParaRPr lang="en-US"/>
          </a:p>
        </p:txBody>
      </p:sp>
      <p:sp>
        <p:nvSpPr>
          <p:cNvPr id="14981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981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2D9DE6C-94EB-4595-8F93-B562C19E80F3}" type="slidenum">
              <a:rPr lang="en-US"/>
              <a:pPr/>
              <a:t>33</a:t>
            </a:fld>
            <a:endParaRPr lang="en-US"/>
          </a:p>
        </p:txBody>
      </p:sp>
      <p:sp>
        <p:nvSpPr>
          <p:cNvPr id="15360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0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87116BC-9845-471E-87D1-5CAE8EC4FE68}" type="slidenum">
              <a:rPr lang="en-US"/>
              <a:pPr/>
              <a:t>34</a:t>
            </a:fld>
            <a:endParaRPr lang="en-US"/>
          </a:p>
        </p:txBody>
      </p:sp>
      <p:sp>
        <p:nvSpPr>
          <p:cNvPr id="13864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864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73AA932-E6E5-4D21-89D3-9B7F63FC33F5}" type="slidenum">
              <a:rPr lang="en-US"/>
              <a:pPr/>
              <a:t>35</a:t>
            </a:fld>
            <a:endParaRPr lang="en-US"/>
          </a:p>
        </p:txBody>
      </p:sp>
      <p:sp>
        <p:nvSpPr>
          <p:cNvPr id="13875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875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DA4D85A-B427-48AE-B378-B47345FE1CD1}" type="slidenum">
              <a:rPr lang="en-US"/>
              <a:pPr/>
              <a:t>36</a:t>
            </a:fld>
            <a:endParaRPr lang="en-US"/>
          </a:p>
        </p:txBody>
      </p:sp>
      <p:sp>
        <p:nvSpPr>
          <p:cNvPr id="15063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063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DA4D85A-B427-48AE-B378-B47345FE1CD1}" type="slidenum">
              <a:rPr lang="en-US"/>
              <a:pPr/>
              <a:t>37</a:t>
            </a:fld>
            <a:endParaRPr lang="en-US"/>
          </a:p>
        </p:txBody>
      </p:sp>
      <p:sp>
        <p:nvSpPr>
          <p:cNvPr id="15063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063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3892480-A986-40A2-BCD8-1F86C64961F0}" type="slidenum">
              <a:rPr lang="en-US"/>
              <a:pPr/>
              <a:t>38</a:t>
            </a:fld>
            <a:endParaRPr lang="en-US"/>
          </a:p>
        </p:txBody>
      </p:sp>
      <p:sp>
        <p:nvSpPr>
          <p:cNvPr id="15001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001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5E8EF40-91B1-421E-92B6-E19FF298737A}" type="slidenum">
              <a:rPr lang="en-US"/>
              <a:pPr/>
              <a:t>39</a:t>
            </a:fld>
            <a:endParaRPr lang="en-US"/>
          </a:p>
        </p:txBody>
      </p:sp>
      <p:sp>
        <p:nvSpPr>
          <p:cNvPr id="13905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90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978179E-AA07-44A3-8B05-F6226C0FBDE4}" type="slidenum">
              <a:rPr lang="en-US"/>
              <a:pPr/>
              <a:t>40</a:t>
            </a:fld>
            <a:endParaRPr lang="en-US"/>
          </a:p>
        </p:txBody>
      </p:sp>
      <p:sp>
        <p:nvSpPr>
          <p:cNvPr id="13916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916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8DC739A-9C17-47CD-9F20-15742CBE6C74}" type="slidenum">
              <a:rPr lang="en-US"/>
              <a:pPr/>
              <a:t>5</a:t>
            </a:fld>
            <a:endParaRPr lang="en-US"/>
          </a:p>
        </p:txBody>
      </p:sp>
      <p:sp>
        <p:nvSpPr>
          <p:cNvPr id="13578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578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7B0D39A-A66A-40DB-8874-60674FBA9AB5}" type="slidenum">
              <a:rPr lang="en-US"/>
              <a:pPr/>
              <a:t>41</a:t>
            </a:fld>
            <a:endParaRPr lang="en-US"/>
          </a:p>
        </p:txBody>
      </p:sp>
      <p:sp>
        <p:nvSpPr>
          <p:cNvPr id="13936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936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F5CE023-FBA8-432C-927B-41A14ED06F98}" type="slidenum">
              <a:rPr lang="en-US"/>
              <a:pPr/>
              <a:t>42</a:t>
            </a:fld>
            <a:endParaRPr lang="en-US"/>
          </a:p>
        </p:txBody>
      </p:sp>
      <p:sp>
        <p:nvSpPr>
          <p:cNvPr id="13957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957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940CE31-B9AB-4E8F-85BF-F6B5053178B4}" type="slidenum">
              <a:rPr lang="en-US"/>
              <a:pPr/>
              <a:t>43</a:t>
            </a:fld>
            <a:endParaRPr lang="en-US"/>
          </a:p>
        </p:txBody>
      </p:sp>
      <p:sp>
        <p:nvSpPr>
          <p:cNvPr id="13967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967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276A372-B076-4BD4-8B6B-5EFE102C3D7C}" type="slidenum">
              <a:rPr lang="en-US"/>
              <a:pPr/>
              <a:t>44</a:t>
            </a:fld>
            <a:endParaRPr lang="en-US"/>
          </a:p>
        </p:txBody>
      </p:sp>
      <p:sp>
        <p:nvSpPr>
          <p:cNvPr id="13987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987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2C3CF00-53FD-4EC4-AA76-ED57C6ED0CE5}" type="slidenum">
              <a:rPr lang="en-US"/>
              <a:pPr/>
              <a:t>45</a:t>
            </a:fld>
            <a:endParaRPr lang="en-US"/>
          </a:p>
        </p:txBody>
      </p:sp>
      <p:sp>
        <p:nvSpPr>
          <p:cNvPr id="13998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998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1F5C8C5-F143-4EF2-8770-B4CA20903ACA}" type="slidenum">
              <a:rPr lang="en-US"/>
              <a:pPr/>
              <a:t>46</a:t>
            </a:fld>
            <a:endParaRPr lang="en-US"/>
          </a:p>
        </p:txBody>
      </p:sp>
      <p:sp>
        <p:nvSpPr>
          <p:cNvPr id="14008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008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E102650-1280-436C-B31C-078740FDD024}" type="slidenum">
              <a:rPr lang="en-US"/>
              <a:pPr/>
              <a:t>47</a:t>
            </a:fld>
            <a:endParaRPr lang="en-US"/>
          </a:p>
        </p:txBody>
      </p:sp>
      <p:sp>
        <p:nvSpPr>
          <p:cNvPr id="14018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018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905E55D-E1B3-4D24-BC5E-4AB59900FF09}" type="slidenum">
              <a:rPr lang="en-US"/>
              <a:pPr/>
              <a:t>48</a:t>
            </a:fld>
            <a:endParaRPr lang="en-US"/>
          </a:p>
        </p:txBody>
      </p:sp>
      <p:sp>
        <p:nvSpPr>
          <p:cNvPr id="14028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028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6B81BB1-3957-41BF-B808-F5DC72124A2A}" type="slidenum">
              <a:rPr lang="en-US"/>
              <a:pPr/>
              <a:t>49</a:t>
            </a:fld>
            <a:endParaRPr lang="en-US"/>
          </a:p>
        </p:txBody>
      </p:sp>
      <p:sp>
        <p:nvSpPr>
          <p:cNvPr id="14049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049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0C3F9E9-4C7D-4C8C-B4A2-7798B431B1C8}" type="slidenum">
              <a:rPr lang="en-US"/>
              <a:pPr/>
              <a:t>50</a:t>
            </a:fld>
            <a:endParaRPr lang="en-US"/>
          </a:p>
        </p:txBody>
      </p:sp>
      <p:sp>
        <p:nvSpPr>
          <p:cNvPr id="14059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059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E46671D-A8C6-47B3-A75A-9352EA65CFB7}" type="slidenum">
              <a:rPr lang="en-US"/>
              <a:pPr/>
              <a:t>6</a:t>
            </a:fld>
            <a:endParaRPr lang="en-US"/>
          </a:p>
        </p:txBody>
      </p:sp>
      <p:sp>
        <p:nvSpPr>
          <p:cNvPr id="13588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588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4976475-67CF-4992-815A-DD875D6A7AC4}" type="slidenum">
              <a:rPr lang="en-US"/>
              <a:pPr/>
              <a:t>51</a:t>
            </a:fld>
            <a:endParaRPr lang="en-US"/>
          </a:p>
        </p:txBody>
      </p:sp>
      <p:sp>
        <p:nvSpPr>
          <p:cNvPr id="14080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080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F6612F5-24BD-4EFD-9A6D-759B23633A65}" type="slidenum">
              <a:rPr lang="en-US"/>
              <a:pPr/>
              <a:t>52</a:t>
            </a:fld>
            <a:endParaRPr lang="en-US"/>
          </a:p>
        </p:txBody>
      </p:sp>
      <p:sp>
        <p:nvSpPr>
          <p:cNvPr id="14090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090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4571284-1B79-4AFD-9A6D-9A8DAC1A8E10}" type="slidenum">
              <a:rPr lang="en-US"/>
              <a:pPr/>
              <a:t>53</a:t>
            </a:fld>
            <a:endParaRPr lang="en-US"/>
          </a:p>
        </p:txBody>
      </p:sp>
      <p:sp>
        <p:nvSpPr>
          <p:cNvPr id="14110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110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B490720-7D24-47BC-B4CC-ADBEC2621C87}" type="slidenum">
              <a:rPr lang="en-US"/>
              <a:pPr/>
              <a:t>54</a:t>
            </a:fld>
            <a:endParaRPr lang="en-US"/>
          </a:p>
        </p:txBody>
      </p:sp>
      <p:sp>
        <p:nvSpPr>
          <p:cNvPr id="15144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144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A727CD3-8663-475F-9C54-7E46CC622A44}" type="slidenum">
              <a:rPr lang="en-US"/>
              <a:pPr/>
              <a:t>55</a:t>
            </a:fld>
            <a:endParaRPr lang="en-US"/>
          </a:p>
        </p:txBody>
      </p:sp>
      <p:sp>
        <p:nvSpPr>
          <p:cNvPr id="14120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12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F2D3AE3-BEA1-4576-93E5-E4729F4CB26F}" type="slidenum">
              <a:rPr lang="en-US"/>
              <a:pPr/>
              <a:t>56</a:t>
            </a:fld>
            <a:endParaRPr lang="en-US"/>
          </a:p>
        </p:txBody>
      </p:sp>
      <p:sp>
        <p:nvSpPr>
          <p:cNvPr id="14131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131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5873AFB-06D8-44D8-869F-85B0E026D068}" type="slidenum">
              <a:rPr lang="en-US"/>
              <a:pPr/>
              <a:t>57</a:t>
            </a:fld>
            <a:endParaRPr lang="en-US"/>
          </a:p>
        </p:txBody>
      </p:sp>
      <p:sp>
        <p:nvSpPr>
          <p:cNvPr id="15165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165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88E4369-C59B-4132-AEF9-B908C8515B57}" type="slidenum">
              <a:rPr lang="en-US"/>
              <a:pPr/>
              <a:t>58</a:t>
            </a:fld>
            <a:endParaRPr lang="en-US"/>
          </a:p>
        </p:txBody>
      </p:sp>
      <p:sp>
        <p:nvSpPr>
          <p:cNvPr id="14141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141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D2A29C2-1754-4C70-A74F-89D7AF981303}" type="slidenum">
              <a:rPr lang="en-US"/>
              <a:pPr/>
              <a:t>59</a:t>
            </a:fld>
            <a:endParaRPr lang="en-US"/>
          </a:p>
        </p:txBody>
      </p:sp>
      <p:sp>
        <p:nvSpPr>
          <p:cNvPr id="1415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15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C7E090C-9127-4D69-BD1F-73F10E6BFF94}" type="slidenum">
              <a:rPr lang="en-US"/>
              <a:pPr/>
              <a:t>60</a:t>
            </a:fld>
            <a:endParaRPr lang="en-US"/>
          </a:p>
        </p:txBody>
      </p:sp>
      <p:sp>
        <p:nvSpPr>
          <p:cNvPr id="14161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161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9A1A6FD-BBE4-472C-9682-C83E0F98297A}" type="slidenum">
              <a:rPr lang="en-US"/>
              <a:pPr/>
              <a:t>7</a:t>
            </a:fld>
            <a:endParaRPr lang="en-US"/>
          </a:p>
        </p:txBody>
      </p:sp>
      <p:sp>
        <p:nvSpPr>
          <p:cNvPr id="13598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598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CD43E8E-3198-4483-8CE5-D7EA68858CBD}" type="slidenum">
              <a:rPr lang="en-US"/>
              <a:pPr/>
              <a:t>61</a:t>
            </a:fld>
            <a:endParaRPr lang="en-US"/>
          </a:p>
        </p:txBody>
      </p:sp>
      <p:sp>
        <p:nvSpPr>
          <p:cNvPr id="14172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172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107937B-67E4-4A18-8020-062B046C5AE8}" type="slidenum">
              <a:rPr lang="en-US"/>
              <a:pPr/>
              <a:t>62</a:t>
            </a:fld>
            <a:endParaRPr lang="en-US"/>
          </a:p>
        </p:txBody>
      </p:sp>
      <p:sp>
        <p:nvSpPr>
          <p:cNvPr id="14182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18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2D00EB5-F414-42B8-9E69-B057DE5BC989}" type="slidenum">
              <a:rPr lang="en-US"/>
              <a:pPr/>
              <a:t>63</a:t>
            </a:fld>
            <a:endParaRPr lang="en-US"/>
          </a:p>
        </p:txBody>
      </p:sp>
      <p:sp>
        <p:nvSpPr>
          <p:cNvPr id="14202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202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F349C43-1199-4F71-BC7B-6A4E9346E921}" type="slidenum">
              <a:rPr lang="en-US"/>
              <a:pPr/>
              <a:t>64</a:t>
            </a:fld>
            <a:endParaRPr lang="en-US"/>
          </a:p>
        </p:txBody>
      </p:sp>
      <p:sp>
        <p:nvSpPr>
          <p:cNvPr id="15185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18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76E1A18-7F52-4A81-B492-26613CD9EBDF}" type="slidenum">
              <a:rPr lang="en-US"/>
              <a:pPr/>
              <a:t>65</a:t>
            </a:fld>
            <a:endParaRPr lang="en-US"/>
          </a:p>
        </p:txBody>
      </p:sp>
      <p:sp>
        <p:nvSpPr>
          <p:cNvPr id="14213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213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5B4A452-600B-4266-A186-5B72F9BB75FD}" type="slidenum">
              <a:rPr lang="en-US"/>
              <a:pPr/>
              <a:t>66</a:t>
            </a:fld>
            <a:endParaRPr lang="en-US"/>
          </a:p>
        </p:txBody>
      </p:sp>
      <p:sp>
        <p:nvSpPr>
          <p:cNvPr id="14223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223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A817798-D3EE-48B6-AB9B-E3071B702F06}" type="slidenum">
              <a:rPr lang="en-US"/>
              <a:pPr/>
              <a:t>67</a:t>
            </a:fld>
            <a:endParaRPr lang="en-US"/>
          </a:p>
        </p:txBody>
      </p:sp>
      <p:sp>
        <p:nvSpPr>
          <p:cNvPr id="15206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20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5F48B08-792C-4BB4-9021-8F53B11D9C7E}" type="slidenum">
              <a:rPr lang="en-US"/>
              <a:pPr/>
              <a:t>68</a:t>
            </a:fld>
            <a:endParaRPr lang="en-US"/>
          </a:p>
        </p:txBody>
      </p:sp>
      <p:sp>
        <p:nvSpPr>
          <p:cNvPr id="14233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233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652CE4E-D4E8-4018-AB00-F83A89CFFEF1}" type="slidenum">
              <a:rPr lang="en-US"/>
              <a:pPr/>
              <a:t>69</a:t>
            </a:fld>
            <a:endParaRPr lang="en-US"/>
          </a:p>
        </p:txBody>
      </p:sp>
      <p:sp>
        <p:nvSpPr>
          <p:cNvPr id="15226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226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8A6CD9A-0FD0-4841-981D-F74740CD1FBE}" type="slidenum">
              <a:rPr lang="en-US"/>
              <a:pPr/>
              <a:t>70</a:t>
            </a:fld>
            <a:endParaRPr lang="en-US"/>
          </a:p>
        </p:txBody>
      </p:sp>
      <p:sp>
        <p:nvSpPr>
          <p:cNvPr id="15042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042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395DF1D-A0E9-436D-A100-376B78C97228}" type="slidenum">
              <a:rPr lang="en-US"/>
              <a:pPr/>
              <a:t>8</a:t>
            </a:fld>
            <a:endParaRPr lang="en-US"/>
          </a:p>
        </p:txBody>
      </p:sp>
      <p:sp>
        <p:nvSpPr>
          <p:cNvPr id="1360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608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8A6CD9A-0FD0-4841-981D-F74740CD1FBE}" type="slidenum">
              <a:rPr lang="en-US"/>
              <a:pPr/>
              <a:t>71</a:t>
            </a:fld>
            <a:endParaRPr lang="en-US"/>
          </a:p>
        </p:txBody>
      </p:sp>
      <p:sp>
        <p:nvSpPr>
          <p:cNvPr id="15042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042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8D19199-2BA6-44F8-9B63-5818E3605CC8}" type="slidenum">
              <a:rPr lang="en-US"/>
              <a:pPr/>
              <a:t>72</a:t>
            </a:fld>
            <a:endParaRPr lang="en-US"/>
          </a:p>
        </p:txBody>
      </p:sp>
      <p:sp>
        <p:nvSpPr>
          <p:cNvPr id="15083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083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8D19199-2BA6-44F8-9B63-5818E3605CC8}" type="slidenum">
              <a:rPr lang="en-US"/>
              <a:pPr/>
              <a:t>73</a:t>
            </a:fld>
            <a:endParaRPr lang="en-US"/>
          </a:p>
        </p:txBody>
      </p:sp>
      <p:sp>
        <p:nvSpPr>
          <p:cNvPr id="15083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083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8D19199-2BA6-44F8-9B63-5818E3605CC8}" type="slidenum">
              <a:rPr lang="en-US"/>
              <a:pPr/>
              <a:t>74</a:t>
            </a:fld>
            <a:endParaRPr lang="en-US"/>
          </a:p>
        </p:txBody>
      </p:sp>
      <p:sp>
        <p:nvSpPr>
          <p:cNvPr id="15083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083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A475EFB-AF6B-42D6-BF33-9B8AFEE1E3AD}" type="slidenum">
              <a:rPr lang="en-US"/>
              <a:pPr/>
              <a:t>75</a:t>
            </a:fld>
            <a:endParaRPr lang="en-US"/>
          </a:p>
        </p:txBody>
      </p:sp>
      <p:sp>
        <p:nvSpPr>
          <p:cNvPr id="14274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27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182694D-31F9-4D20-B041-DD5A132283FB}" type="slidenum">
              <a:rPr lang="en-US"/>
              <a:pPr/>
              <a:t>76</a:t>
            </a:fld>
            <a:endParaRPr lang="en-US"/>
          </a:p>
        </p:txBody>
      </p:sp>
      <p:sp>
        <p:nvSpPr>
          <p:cNvPr id="14284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284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7513C2A-3FE9-4C28-9AA5-0A2689172120}" type="slidenum">
              <a:rPr lang="en-US"/>
              <a:pPr/>
              <a:t>77</a:t>
            </a:fld>
            <a:endParaRPr lang="en-US"/>
          </a:p>
        </p:txBody>
      </p:sp>
      <p:sp>
        <p:nvSpPr>
          <p:cNvPr id="14295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295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D1C497D-BAAF-4663-94BD-869D41A91B61}" type="slidenum">
              <a:rPr lang="en-US"/>
              <a:pPr/>
              <a:t>78</a:t>
            </a:fld>
            <a:endParaRPr lang="en-US"/>
          </a:p>
        </p:txBody>
      </p:sp>
      <p:sp>
        <p:nvSpPr>
          <p:cNvPr id="14305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0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4C6BCA3-1859-43AB-8F11-EED879A75AE8}" type="slidenum">
              <a:rPr lang="en-US"/>
              <a:pPr/>
              <a:t>79</a:t>
            </a:fld>
            <a:endParaRPr lang="en-US"/>
          </a:p>
        </p:txBody>
      </p:sp>
      <p:sp>
        <p:nvSpPr>
          <p:cNvPr id="1432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2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C1E2FF9-E030-419D-B53F-CD75372687CF}" type="slidenum">
              <a:rPr lang="en-US"/>
              <a:pPr/>
              <a:t>80</a:t>
            </a:fld>
            <a:endParaRPr lang="en-US"/>
          </a:p>
        </p:txBody>
      </p:sp>
      <p:sp>
        <p:nvSpPr>
          <p:cNvPr id="14336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36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8125141-5B24-4BAE-9559-A86E56479F27}" type="slidenum">
              <a:rPr lang="en-US"/>
              <a:pPr/>
              <a:t>9</a:t>
            </a:fld>
            <a:endParaRPr lang="en-US"/>
          </a:p>
        </p:txBody>
      </p:sp>
      <p:sp>
        <p:nvSpPr>
          <p:cNvPr id="13619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619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F3ACA88-61E7-4A1A-9B15-4E2D88276536}" type="slidenum">
              <a:rPr lang="en-US"/>
              <a:pPr/>
              <a:t>81</a:t>
            </a:fld>
            <a:endParaRPr lang="en-US"/>
          </a:p>
        </p:txBody>
      </p:sp>
      <p:sp>
        <p:nvSpPr>
          <p:cNvPr id="14346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4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D54DEA3-25D5-4603-B984-4A488CC8E538}" type="slidenum">
              <a:rPr lang="en-US"/>
              <a:pPr/>
              <a:t>82</a:t>
            </a:fld>
            <a:endParaRPr lang="en-US"/>
          </a:p>
        </p:txBody>
      </p:sp>
      <p:sp>
        <p:nvSpPr>
          <p:cNvPr id="14356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56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4566E8A-C797-4C9B-9D3A-7827445D777A}" type="slidenum">
              <a:rPr lang="en-US"/>
              <a:pPr/>
              <a:t>83</a:t>
            </a:fld>
            <a:endParaRPr lang="en-US"/>
          </a:p>
        </p:txBody>
      </p:sp>
      <p:sp>
        <p:nvSpPr>
          <p:cNvPr id="14366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66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3F4D43F-D11A-439E-A2E3-AE659895A2EF}" type="slidenum">
              <a:rPr lang="en-US"/>
              <a:pPr/>
              <a:t>84</a:t>
            </a:fld>
            <a:endParaRPr lang="en-US"/>
          </a:p>
        </p:txBody>
      </p:sp>
      <p:sp>
        <p:nvSpPr>
          <p:cNvPr id="14387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87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CC3316F-328F-418C-A7E2-87315872C0A5}" type="slidenum">
              <a:rPr lang="en-US"/>
              <a:pPr/>
              <a:t>85</a:t>
            </a:fld>
            <a:endParaRPr lang="en-US"/>
          </a:p>
        </p:txBody>
      </p:sp>
      <p:sp>
        <p:nvSpPr>
          <p:cNvPr id="14376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76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8BD0BD1-CD86-4E00-AFFB-63A734364820}" type="slidenum">
              <a:rPr lang="en-US"/>
              <a:pPr/>
              <a:t>86</a:t>
            </a:fld>
            <a:endParaRPr lang="en-US"/>
          </a:p>
        </p:txBody>
      </p:sp>
      <p:sp>
        <p:nvSpPr>
          <p:cNvPr id="15298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298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0AA0542-134F-4852-BDAD-DE7B33690EED}" type="slidenum">
              <a:rPr lang="en-US"/>
              <a:pPr/>
              <a:t>87</a:t>
            </a:fld>
            <a:endParaRPr lang="en-US"/>
          </a:p>
        </p:txBody>
      </p:sp>
      <p:sp>
        <p:nvSpPr>
          <p:cNvPr id="14397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97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9BD2598-CECF-4725-8E73-E6498698778A}" type="slidenum">
              <a:rPr lang="en-US"/>
              <a:pPr/>
              <a:t>88</a:t>
            </a:fld>
            <a:endParaRPr lang="en-US"/>
          </a:p>
        </p:txBody>
      </p:sp>
      <p:sp>
        <p:nvSpPr>
          <p:cNvPr id="14407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407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6785B7C-AE28-4ABF-BE59-E2307A14CF19}" type="slidenum">
              <a:rPr lang="en-US"/>
              <a:pPr/>
              <a:t>89</a:t>
            </a:fld>
            <a:endParaRPr lang="en-US"/>
          </a:p>
        </p:txBody>
      </p:sp>
      <p:sp>
        <p:nvSpPr>
          <p:cNvPr id="14417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417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8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044F83D-A788-465D-8F6C-62F60A745528}" type="slidenum">
              <a:rPr lang="en-US"/>
              <a:pPr/>
              <a:t>90</a:t>
            </a:fld>
            <a:endParaRPr lang="en-US"/>
          </a:p>
        </p:txBody>
      </p:sp>
      <p:sp>
        <p:nvSpPr>
          <p:cNvPr id="14428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428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FB377D0-3401-4DB7-96DB-6B7BE03ABE96}" type="slidenum">
              <a:rPr lang="en-US"/>
              <a:pPr/>
              <a:t>10</a:t>
            </a:fld>
            <a:endParaRPr lang="en-US"/>
          </a:p>
        </p:txBody>
      </p:sp>
      <p:sp>
        <p:nvSpPr>
          <p:cNvPr id="13629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629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9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AD32D8E-8CD6-4B81-97F7-5F8D03F2A0A0}" type="slidenum">
              <a:rPr lang="en-US"/>
              <a:pPr/>
              <a:t>91</a:t>
            </a:fld>
            <a:endParaRPr lang="en-US"/>
          </a:p>
        </p:txBody>
      </p:sp>
      <p:sp>
        <p:nvSpPr>
          <p:cNvPr id="14438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438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9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8F58592-DAED-4876-A72F-034A0267A593}" type="slidenum">
              <a:rPr lang="en-US"/>
              <a:pPr/>
              <a:t>92</a:t>
            </a:fld>
            <a:endParaRPr lang="en-US"/>
          </a:p>
        </p:txBody>
      </p:sp>
      <p:sp>
        <p:nvSpPr>
          <p:cNvPr id="14448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448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9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BAC8A15-5C55-4C19-A80A-2C645E237EC7}" type="slidenum">
              <a:rPr lang="en-US"/>
              <a:pPr/>
              <a:t>93</a:t>
            </a:fld>
            <a:endParaRPr lang="en-US"/>
          </a:p>
        </p:txBody>
      </p:sp>
      <p:sp>
        <p:nvSpPr>
          <p:cNvPr id="14458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458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9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CBB637E-3FF7-41F8-95B0-D3B7E8B88F14}" type="slidenum">
              <a:rPr lang="en-US"/>
              <a:pPr/>
              <a:t>94</a:t>
            </a:fld>
            <a:endParaRPr lang="en-US"/>
          </a:p>
        </p:txBody>
      </p:sp>
      <p:sp>
        <p:nvSpPr>
          <p:cNvPr id="14469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469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9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D4D39D0-D4B0-4B8C-A8B4-DE8BCCF45BB8}" type="slidenum">
              <a:rPr lang="en-US"/>
              <a:pPr/>
              <a:t>95</a:t>
            </a:fld>
            <a:endParaRPr lang="en-US"/>
          </a:p>
        </p:txBody>
      </p:sp>
      <p:sp>
        <p:nvSpPr>
          <p:cNvPr id="14479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479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9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043F203-F709-4960-A969-872A2BAAFE69}" type="slidenum">
              <a:rPr lang="en-US"/>
              <a:pPr/>
              <a:t>96</a:t>
            </a:fld>
            <a:endParaRPr lang="en-US"/>
          </a:p>
        </p:txBody>
      </p:sp>
      <p:sp>
        <p:nvSpPr>
          <p:cNvPr id="14489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489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9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04698CA-D6BC-41F2-A1B8-7182405279B1}" type="slidenum">
              <a:rPr lang="en-US"/>
              <a:pPr/>
              <a:t>97</a:t>
            </a:fld>
            <a:endParaRPr lang="en-US"/>
          </a:p>
        </p:txBody>
      </p:sp>
      <p:sp>
        <p:nvSpPr>
          <p:cNvPr id="14499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499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9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B39A9FA-A004-47EE-B412-8DE89CB4D3B3}" type="slidenum">
              <a:rPr lang="en-US"/>
              <a:pPr/>
              <a:t>98</a:t>
            </a:fld>
            <a:endParaRPr lang="en-US"/>
          </a:p>
        </p:txBody>
      </p:sp>
      <p:sp>
        <p:nvSpPr>
          <p:cNvPr id="14510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510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9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15B29BC-53BE-4854-9FA4-43C191B99F90}" type="slidenum">
              <a:rPr lang="en-US"/>
              <a:pPr/>
              <a:t>99</a:t>
            </a:fld>
            <a:endParaRPr lang="en-US"/>
          </a:p>
        </p:txBody>
      </p:sp>
      <p:sp>
        <p:nvSpPr>
          <p:cNvPr id="14520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520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9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A65A5EB-E028-4EAE-92E1-035091BEBA5E}" type="slidenum">
              <a:rPr lang="en-US"/>
              <a:pPr/>
              <a:t>100</a:t>
            </a:fld>
            <a:endParaRPr lang="en-US"/>
          </a:p>
        </p:txBody>
      </p:sp>
      <p:sp>
        <p:nvSpPr>
          <p:cNvPr id="14530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530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 userDrawn="1"/>
        </p:nvSpPr>
        <p:spPr>
          <a:xfrm>
            <a:off x="914400" y="0"/>
            <a:ext cx="8229600" cy="91908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 userDrawn="1"/>
        </p:nvSpPr>
        <p:spPr>
          <a:xfrm>
            <a:off x="5638800" y="6477000"/>
            <a:ext cx="1905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aseline="0" dirty="0" smtClean="0">
                <a:solidFill>
                  <a:schemeClr val="bg1">
                    <a:lumMod val="50000"/>
                  </a:schemeClr>
                </a:solidFill>
              </a:rPr>
              <a:t>Chapter 7 &lt;</a:t>
            </a:r>
            <a:fld id="{D1B2EFE9-D440-4A3B-858C-5FEDF5DD0E10}" type="slidenum">
              <a:rPr lang="en-US" sz="1400" smtClean="0">
                <a:solidFill>
                  <a:schemeClr val="bg1">
                    <a:lumMod val="50000"/>
                  </a:schemeClr>
                </a:solidFill>
              </a:rPr>
              <a:pPr/>
              <a:t>‹#›</a:t>
            </a:fld>
            <a:r>
              <a:rPr lang="en-US" sz="1400" dirty="0" smtClean="0">
                <a:solidFill>
                  <a:schemeClr val="bg1">
                    <a:lumMod val="50000"/>
                  </a:schemeClr>
                </a:solidFill>
              </a:rPr>
              <a:t>&gt; </a:t>
            </a:r>
            <a:endParaRPr 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" name="Rectangle 4"/>
          <p:cNvSpPr/>
          <p:nvPr userDrawn="1"/>
        </p:nvSpPr>
        <p:spPr>
          <a:xfrm rot="16200000">
            <a:off x="-2871516" y="2870780"/>
            <a:ext cx="651248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i="1" cap="all" spc="0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MICROArchitecture</a:t>
            </a:r>
            <a:endParaRPr lang="en-US" sz="5400" b="1" i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7581393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914400" y="0"/>
            <a:ext cx="8229600" cy="91908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 userDrawn="1"/>
        </p:nvSpPr>
        <p:spPr>
          <a:xfrm>
            <a:off x="5638800" y="6474023"/>
            <a:ext cx="1981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aseline="0" dirty="0" smtClean="0">
                <a:solidFill>
                  <a:schemeClr val="bg1">
                    <a:lumMod val="50000"/>
                  </a:schemeClr>
                </a:solidFill>
              </a:rPr>
              <a:t>Chapter 7 &lt;</a:t>
            </a:r>
            <a:fld id="{D1B2EFE9-D440-4A3B-858C-5FEDF5DD0E10}" type="slidenum">
              <a:rPr lang="en-US" sz="1400" smtClean="0">
                <a:solidFill>
                  <a:schemeClr val="bg1">
                    <a:lumMod val="50000"/>
                  </a:schemeClr>
                </a:solidFill>
              </a:rPr>
              <a:pPr/>
              <a:t>‹#›</a:t>
            </a:fld>
            <a:r>
              <a:rPr lang="en-US" sz="1400" dirty="0" smtClean="0">
                <a:solidFill>
                  <a:schemeClr val="bg1">
                    <a:lumMod val="50000"/>
                  </a:schemeClr>
                </a:solidFill>
              </a:rPr>
              <a:t>&gt; </a:t>
            </a:r>
            <a:endParaRPr 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" name="Rectangle 4"/>
          <p:cNvSpPr/>
          <p:nvPr userDrawn="1"/>
        </p:nvSpPr>
        <p:spPr>
          <a:xfrm rot="16200000">
            <a:off x="-2870778" y="2870780"/>
            <a:ext cx="651248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i="1" cap="all" spc="0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MICROArchitecture</a:t>
            </a:r>
            <a:endParaRPr lang="en-US" sz="5400" b="1" i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0443080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dirty="0" smtClean="0"/>
            </a:lvl1pPr>
          </a:lstStyle>
          <a:p>
            <a:pPr>
              <a:defRPr/>
            </a:pPr>
            <a:r>
              <a:rPr lang="en-US"/>
              <a:t>Copyright © 2012  Elsevier</a:t>
            </a: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/>
              <a:t>1-&lt;</a:t>
            </a:r>
            <a:fld id="{CC12C447-90FA-420C-B74C-1A635C444937}" type="slidenum">
              <a:rPr lang="en-US"/>
              <a:pPr>
                <a:defRPr/>
              </a:pPr>
              <a:t>‹#›</a:t>
            </a:fld>
            <a:r>
              <a:rPr lang="en-US"/>
              <a:t>&gt;</a:t>
            </a:r>
          </a:p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64295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1600" y="101600"/>
            <a:ext cx="7772400" cy="889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219200"/>
            <a:ext cx="3810000" cy="4953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219200"/>
            <a:ext cx="3810000" cy="24003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771900"/>
            <a:ext cx="3810000" cy="24003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dirty="0" smtClean="0"/>
            </a:lvl1pPr>
          </a:lstStyle>
          <a:p>
            <a:pPr>
              <a:defRPr/>
            </a:pPr>
            <a:r>
              <a:rPr lang="en-US"/>
              <a:t>Copyright © 2012  Elsevier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/>
              <a:t>1-&lt;</a:t>
            </a:r>
            <a:fld id="{E7ED6BBA-2425-4A43-B586-383F2BB07C4C}" type="slidenum">
              <a:rPr lang="en-US"/>
              <a:pPr>
                <a:defRPr/>
              </a:pPr>
              <a:t>‹#›</a:t>
            </a:fld>
            <a:r>
              <a:rPr lang="en-US"/>
              <a:t>&gt;</a:t>
            </a:r>
          </a:p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01367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1600" y="101600"/>
            <a:ext cx="7772400" cy="889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85800" y="1219200"/>
            <a:ext cx="7772400" cy="4953000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 smtClean="0"/>
              <a:t>Copyright © 2012  Elsevier</a:t>
            </a: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/>
              <a:t>1-&lt;</a:t>
            </a:r>
            <a:fld id="{68946159-E475-47D9-8550-A9F0B445C791}" type="slidenum">
              <a:rPr lang="en-US"/>
              <a:pPr>
                <a:defRPr/>
              </a:pPr>
              <a:t>‹#›</a:t>
            </a:fld>
            <a:r>
              <a:rPr lang="en-US"/>
              <a:t>&gt;</a:t>
            </a:r>
          </a:p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1334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101600" y="101600"/>
            <a:ext cx="7772400" cy="889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85800" y="1219200"/>
            <a:ext cx="3810000" cy="24003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219200"/>
            <a:ext cx="3810000" cy="24003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685800" y="3771900"/>
            <a:ext cx="3810000" cy="24003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8200" y="3771900"/>
            <a:ext cx="3810000" cy="24003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 smtClean="0"/>
              <a:t>Copyright © 2012  Elsevier</a:t>
            </a:r>
            <a:endParaRPr lang="en-GB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/>
              <a:t>1-&lt;</a:t>
            </a:r>
            <a:fld id="{CCDCC2DC-EBCD-44EE-92DB-9C06DDE632FD}" type="slidenum">
              <a:rPr lang="en-US"/>
              <a:pPr>
                <a:defRPr/>
              </a:pPr>
              <a:t>‹#›</a:t>
            </a:fld>
            <a:r>
              <a:rPr lang="en-US"/>
              <a:t>&gt;</a:t>
            </a:r>
          </a:p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934680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219200"/>
            <a:ext cx="3810000" cy="4953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19200"/>
            <a:ext cx="3810000" cy="4953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Copyright © 2012  Elsevier</a:t>
            </a:r>
            <a:endParaRPr lang="en-GB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1-&lt;</a:t>
            </a:r>
            <a:fld id="{B4FEF99E-A19F-4A0B-A62E-3729EECDD901}" type="slidenum">
              <a:rPr lang="en-US"/>
              <a:pPr>
                <a:defRPr/>
              </a:pPr>
              <a:t>‹#›</a:t>
            </a:fld>
            <a:r>
              <a:rPr lang="en-US"/>
              <a:t>&gt;</a:t>
            </a:r>
          </a:p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295014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1600" y="101600"/>
            <a:ext cx="7772400" cy="889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219200"/>
            <a:ext cx="3810000" cy="4953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19200"/>
            <a:ext cx="3810000" cy="4953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 smtClean="0"/>
              <a:t>Copyright © 2012  Elsevier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/>
              <a:t>1-&lt;</a:t>
            </a:r>
            <a:fld id="{9F7ADD3E-E1D6-46D5-BCAD-B4AEBA813F75}" type="slidenum">
              <a:rPr lang="en-US"/>
              <a:pPr>
                <a:defRPr/>
              </a:pPr>
              <a:t>‹#›</a:t>
            </a:fld>
            <a:r>
              <a:rPr lang="en-US"/>
              <a:t>&gt;</a:t>
            </a:r>
          </a:p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76607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0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746080-453C-4BEF-9A1F-F094B996EB79}" type="datetimeFigureOut">
              <a:rPr lang="en-US" smtClean="0"/>
              <a:t>4/8/2014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B2EFE9-D440-4A3B-858C-5FEDF5DD0E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35001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tags" Target="../tags/tag11.xml"/><Relationship Id="rId7" Type="http://schemas.openxmlformats.org/officeDocument/2006/relationships/image" Target="../media/image5.wmf"/><Relationship Id="rId2" Type="http://schemas.openxmlformats.org/officeDocument/2006/relationships/tags" Target="../tags/tag10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3.bin"/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2.xm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tags" Target="../tags/tag316.xml"/><Relationship Id="rId7" Type="http://schemas.openxmlformats.org/officeDocument/2006/relationships/notesSlide" Target="../notesSlides/notesSlide99.xml"/><Relationship Id="rId2" Type="http://schemas.openxmlformats.org/officeDocument/2006/relationships/tags" Target="../tags/tag315.xml"/><Relationship Id="rId1" Type="http://schemas.openxmlformats.org/officeDocument/2006/relationships/tags" Target="../tags/tag314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318.xml"/><Relationship Id="rId4" Type="http://schemas.openxmlformats.org/officeDocument/2006/relationships/tags" Target="../tags/tag317.xml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19.xml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tags" Target="../tags/tag322.xml"/><Relationship Id="rId2" Type="http://schemas.openxmlformats.org/officeDocument/2006/relationships/tags" Target="../tags/tag321.xml"/><Relationship Id="rId1" Type="http://schemas.openxmlformats.org/officeDocument/2006/relationships/tags" Target="../tags/tag320.xml"/><Relationship Id="rId5" Type="http://schemas.openxmlformats.org/officeDocument/2006/relationships/notesSlide" Target="../notesSlides/notesSlide101.xml"/><Relationship Id="rId4" Type="http://schemas.openxmlformats.org/officeDocument/2006/relationships/slideLayout" Target="../slideLayouts/slideLayout2.xml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tags" Target="../tags/tag325.xml"/><Relationship Id="rId2" Type="http://schemas.openxmlformats.org/officeDocument/2006/relationships/tags" Target="../tags/tag324.xml"/><Relationship Id="rId1" Type="http://schemas.openxmlformats.org/officeDocument/2006/relationships/tags" Target="../tags/tag323.xml"/><Relationship Id="rId5" Type="http://schemas.openxmlformats.org/officeDocument/2006/relationships/notesSlide" Target="../notesSlides/notesSlide102.xml"/><Relationship Id="rId4" Type="http://schemas.openxmlformats.org/officeDocument/2006/relationships/slideLayout" Target="../slideLayouts/slideLayout2.xml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tags" Target="../tags/tag328.xml"/><Relationship Id="rId2" Type="http://schemas.openxmlformats.org/officeDocument/2006/relationships/tags" Target="../tags/tag327.xml"/><Relationship Id="rId1" Type="http://schemas.openxmlformats.org/officeDocument/2006/relationships/tags" Target="../tags/tag326.xml"/><Relationship Id="rId5" Type="http://schemas.openxmlformats.org/officeDocument/2006/relationships/notesSlide" Target="../notesSlides/notesSlide103.xml"/><Relationship Id="rId4" Type="http://schemas.openxmlformats.org/officeDocument/2006/relationships/slideLayout" Target="../slideLayouts/slideLayout2.xml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tags" Target="../tags/tag331.xml"/><Relationship Id="rId2" Type="http://schemas.openxmlformats.org/officeDocument/2006/relationships/tags" Target="../tags/tag330.xml"/><Relationship Id="rId1" Type="http://schemas.openxmlformats.org/officeDocument/2006/relationships/tags" Target="../tags/tag329.xml"/><Relationship Id="rId5" Type="http://schemas.openxmlformats.org/officeDocument/2006/relationships/notesSlide" Target="../notesSlides/notesSlide104.xml"/><Relationship Id="rId4" Type="http://schemas.openxmlformats.org/officeDocument/2006/relationships/slideLayout" Target="../slideLayouts/slideLayout2.xml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tags" Target="../tags/tag334.xml"/><Relationship Id="rId2" Type="http://schemas.openxmlformats.org/officeDocument/2006/relationships/tags" Target="../tags/tag333.xml"/><Relationship Id="rId1" Type="http://schemas.openxmlformats.org/officeDocument/2006/relationships/tags" Target="../tags/tag332.xml"/><Relationship Id="rId5" Type="http://schemas.openxmlformats.org/officeDocument/2006/relationships/notesSlide" Target="../notesSlides/notesSlide105.xml"/><Relationship Id="rId4" Type="http://schemas.openxmlformats.org/officeDocument/2006/relationships/slideLayout" Target="../slideLayouts/slideLayout2.xml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tags" Target="../tags/tag337.xml"/><Relationship Id="rId2" Type="http://schemas.openxmlformats.org/officeDocument/2006/relationships/tags" Target="../tags/tag336.xml"/><Relationship Id="rId1" Type="http://schemas.openxmlformats.org/officeDocument/2006/relationships/tags" Target="../tags/tag335.xml"/><Relationship Id="rId5" Type="http://schemas.openxmlformats.org/officeDocument/2006/relationships/notesSlide" Target="../notesSlides/notesSlide106.xml"/><Relationship Id="rId4" Type="http://schemas.openxmlformats.org/officeDocument/2006/relationships/slideLayout" Target="../slideLayouts/slideLayout2.xml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tags" Target="../tags/tag340.xml"/><Relationship Id="rId2" Type="http://schemas.openxmlformats.org/officeDocument/2006/relationships/tags" Target="../tags/tag339.xml"/><Relationship Id="rId1" Type="http://schemas.openxmlformats.org/officeDocument/2006/relationships/tags" Target="../tags/tag338.xml"/><Relationship Id="rId5" Type="http://schemas.openxmlformats.org/officeDocument/2006/relationships/notesSlide" Target="../notesSlides/notesSlide107.xml"/><Relationship Id="rId4" Type="http://schemas.openxmlformats.org/officeDocument/2006/relationships/slideLayout" Target="../slideLayouts/slideLayout2.xml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tags" Target="../tags/tag343.xml"/><Relationship Id="rId2" Type="http://schemas.openxmlformats.org/officeDocument/2006/relationships/tags" Target="../tags/tag342.xml"/><Relationship Id="rId1" Type="http://schemas.openxmlformats.org/officeDocument/2006/relationships/tags" Target="../tags/tag341.xml"/><Relationship Id="rId6" Type="http://schemas.openxmlformats.org/officeDocument/2006/relationships/image" Target="../media/image72.png"/><Relationship Id="rId5" Type="http://schemas.openxmlformats.org/officeDocument/2006/relationships/notesSlide" Target="../notesSlides/notesSlide108.xml"/><Relationship Id="rId4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7" Type="http://schemas.openxmlformats.org/officeDocument/2006/relationships/image" Target="../media/image6.wmf"/><Relationship Id="rId2" Type="http://schemas.openxmlformats.org/officeDocument/2006/relationships/tags" Target="../tags/tag12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4.bin"/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2.xml"/></Relationships>
</file>

<file path=ppt/slides/_rels/slide11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4.bin"/><Relationship Id="rId3" Type="http://schemas.openxmlformats.org/officeDocument/2006/relationships/tags" Target="../tags/tag345.xml"/><Relationship Id="rId7" Type="http://schemas.openxmlformats.org/officeDocument/2006/relationships/notesSlide" Target="../notesSlides/notesSlide109.xml"/><Relationship Id="rId2" Type="http://schemas.openxmlformats.org/officeDocument/2006/relationships/tags" Target="../tags/tag344.xml"/><Relationship Id="rId1" Type="http://schemas.openxmlformats.org/officeDocument/2006/relationships/vmlDrawing" Target="../drawings/vmlDrawing69.v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347.xml"/><Relationship Id="rId4" Type="http://schemas.openxmlformats.org/officeDocument/2006/relationships/tags" Target="../tags/tag346.xml"/><Relationship Id="rId9" Type="http://schemas.openxmlformats.org/officeDocument/2006/relationships/image" Target="../media/image73.wmf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tags" Target="../tags/tag350.xml"/><Relationship Id="rId2" Type="http://schemas.openxmlformats.org/officeDocument/2006/relationships/tags" Target="../tags/tag349.xml"/><Relationship Id="rId1" Type="http://schemas.openxmlformats.org/officeDocument/2006/relationships/tags" Target="../tags/tag348.xml"/><Relationship Id="rId6" Type="http://schemas.openxmlformats.org/officeDocument/2006/relationships/notesSlide" Target="../notesSlides/notesSlide110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351.xml"/></Relationships>
</file>

<file path=ppt/slides/_rels/slide1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4.wmf"/><Relationship Id="rId3" Type="http://schemas.openxmlformats.org/officeDocument/2006/relationships/tags" Target="../tags/tag353.xml"/><Relationship Id="rId7" Type="http://schemas.openxmlformats.org/officeDocument/2006/relationships/oleObject" Target="../embeddings/oleObject75.bin"/><Relationship Id="rId2" Type="http://schemas.openxmlformats.org/officeDocument/2006/relationships/tags" Target="../tags/tag352.xml"/><Relationship Id="rId1" Type="http://schemas.openxmlformats.org/officeDocument/2006/relationships/vmlDrawing" Target="../drawings/vmlDrawing70.vml"/><Relationship Id="rId6" Type="http://schemas.openxmlformats.org/officeDocument/2006/relationships/notesSlide" Target="../notesSlides/notesSlide111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354.xml"/></Relationships>
</file>

<file path=ppt/slides/_rels/slide1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5.wmf"/><Relationship Id="rId3" Type="http://schemas.openxmlformats.org/officeDocument/2006/relationships/tags" Target="../tags/tag356.xml"/><Relationship Id="rId7" Type="http://schemas.openxmlformats.org/officeDocument/2006/relationships/oleObject" Target="../embeddings/oleObject76.bin"/><Relationship Id="rId2" Type="http://schemas.openxmlformats.org/officeDocument/2006/relationships/tags" Target="../tags/tag355.xml"/><Relationship Id="rId1" Type="http://schemas.openxmlformats.org/officeDocument/2006/relationships/vmlDrawing" Target="../drawings/vmlDrawing71.vml"/><Relationship Id="rId6" Type="http://schemas.openxmlformats.org/officeDocument/2006/relationships/notesSlide" Target="../notesSlides/notesSlide112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357.xml"/></Relationships>
</file>

<file path=ppt/slides/_rels/slide1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6.wmf"/><Relationship Id="rId3" Type="http://schemas.openxmlformats.org/officeDocument/2006/relationships/tags" Target="../tags/tag359.xml"/><Relationship Id="rId7" Type="http://schemas.openxmlformats.org/officeDocument/2006/relationships/oleObject" Target="../embeddings/oleObject77.bin"/><Relationship Id="rId2" Type="http://schemas.openxmlformats.org/officeDocument/2006/relationships/tags" Target="../tags/tag358.xml"/><Relationship Id="rId1" Type="http://schemas.openxmlformats.org/officeDocument/2006/relationships/vmlDrawing" Target="../drawings/vmlDrawing72.vml"/><Relationship Id="rId6" Type="http://schemas.openxmlformats.org/officeDocument/2006/relationships/notesSlide" Target="../notesSlides/notesSlide113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360.xml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tags" Target="../tags/tag363.xml"/><Relationship Id="rId2" Type="http://schemas.openxmlformats.org/officeDocument/2006/relationships/tags" Target="../tags/tag362.xml"/><Relationship Id="rId1" Type="http://schemas.openxmlformats.org/officeDocument/2006/relationships/tags" Target="../tags/tag361.xml"/><Relationship Id="rId6" Type="http://schemas.openxmlformats.org/officeDocument/2006/relationships/notesSlide" Target="../notesSlides/notesSlide114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364.xml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tags" Target="../tags/tag367.xml"/><Relationship Id="rId2" Type="http://schemas.openxmlformats.org/officeDocument/2006/relationships/tags" Target="../tags/tag366.xml"/><Relationship Id="rId1" Type="http://schemas.openxmlformats.org/officeDocument/2006/relationships/tags" Target="../tags/tag365.xml"/><Relationship Id="rId5" Type="http://schemas.openxmlformats.org/officeDocument/2006/relationships/notesSlide" Target="../notesSlides/notesSlide115.xml"/><Relationship Id="rId4" Type="http://schemas.openxmlformats.org/officeDocument/2006/relationships/slideLayout" Target="../slideLayouts/slideLayout2.xml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tags" Target="../tags/tag370.xml"/><Relationship Id="rId2" Type="http://schemas.openxmlformats.org/officeDocument/2006/relationships/tags" Target="../tags/tag369.xml"/><Relationship Id="rId1" Type="http://schemas.openxmlformats.org/officeDocument/2006/relationships/tags" Target="../tags/tag368.xml"/><Relationship Id="rId5" Type="http://schemas.openxmlformats.org/officeDocument/2006/relationships/notesSlide" Target="../notesSlides/notesSlide116.xml"/><Relationship Id="rId4" Type="http://schemas.openxmlformats.org/officeDocument/2006/relationships/slideLayout" Target="../slideLayouts/slideLayout2.xml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tags" Target="../tags/tag373.xml"/><Relationship Id="rId2" Type="http://schemas.openxmlformats.org/officeDocument/2006/relationships/tags" Target="../tags/tag372.xml"/><Relationship Id="rId1" Type="http://schemas.openxmlformats.org/officeDocument/2006/relationships/tags" Target="../tags/tag371.xml"/><Relationship Id="rId5" Type="http://schemas.openxmlformats.org/officeDocument/2006/relationships/notesSlide" Target="../notesSlides/notesSlide117.xml"/><Relationship Id="rId4" Type="http://schemas.openxmlformats.org/officeDocument/2006/relationships/slideLayout" Target="../slideLayouts/slideLayout2.xml"/></Relationships>
</file>

<file path=ppt/slides/_rels/slide119.xml.rels><?xml version="1.0" encoding="UTF-8" standalone="yes"?>
<Relationships xmlns="http://schemas.openxmlformats.org/package/2006/relationships"><Relationship Id="rId3" Type="http://schemas.openxmlformats.org/officeDocument/2006/relationships/tags" Target="../tags/tag376.xml"/><Relationship Id="rId2" Type="http://schemas.openxmlformats.org/officeDocument/2006/relationships/tags" Target="../tags/tag375.xml"/><Relationship Id="rId1" Type="http://schemas.openxmlformats.org/officeDocument/2006/relationships/tags" Target="../tags/tag374.xml"/><Relationship Id="rId5" Type="http://schemas.openxmlformats.org/officeDocument/2006/relationships/notesSlide" Target="../notesSlides/notesSlide118.xml"/><Relationship Id="rId4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tags" Target="../tags/tag15.xml"/><Relationship Id="rId7" Type="http://schemas.openxmlformats.org/officeDocument/2006/relationships/image" Target="../media/image7.wmf"/><Relationship Id="rId2" Type="http://schemas.openxmlformats.org/officeDocument/2006/relationships/tags" Target="../tags/tag14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5.bin"/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2.xml"/></Relationships>
</file>

<file path=ppt/slides/_rels/slide12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8.bin"/><Relationship Id="rId3" Type="http://schemas.openxmlformats.org/officeDocument/2006/relationships/tags" Target="../tags/tag378.xml"/><Relationship Id="rId7" Type="http://schemas.openxmlformats.org/officeDocument/2006/relationships/notesSlide" Target="../notesSlides/notesSlide119.xml"/><Relationship Id="rId2" Type="http://schemas.openxmlformats.org/officeDocument/2006/relationships/tags" Target="../tags/tag377.xml"/><Relationship Id="rId1" Type="http://schemas.openxmlformats.org/officeDocument/2006/relationships/vmlDrawing" Target="../drawings/vmlDrawing73.v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380.xml"/><Relationship Id="rId4" Type="http://schemas.openxmlformats.org/officeDocument/2006/relationships/tags" Target="../tags/tag379.xml"/><Relationship Id="rId9" Type="http://schemas.openxmlformats.org/officeDocument/2006/relationships/image" Target="../media/image77.wmf"/></Relationships>
</file>

<file path=ppt/slides/_rels/slide1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8.wmf"/><Relationship Id="rId3" Type="http://schemas.openxmlformats.org/officeDocument/2006/relationships/tags" Target="../tags/tag382.xml"/><Relationship Id="rId7" Type="http://schemas.openxmlformats.org/officeDocument/2006/relationships/oleObject" Target="../embeddings/oleObject79.bin"/><Relationship Id="rId2" Type="http://schemas.openxmlformats.org/officeDocument/2006/relationships/tags" Target="../tags/tag381.xml"/><Relationship Id="rId1" Type="http://schemas.openxmlformats.org/officeDocument/2006/relationships/vmlDrawing" Target="../drawings/vmlDrawing74.vml"/><Relationship Id="rId6" Type="http://schemas.openxmlformats.org/officeDocument/2006/relationships/notesSlide" Target="../notesSlides/notesSlide120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383.xml"/></Relationships>
</file>

<file path=ppt/slides/_rels/slide12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0.bin"/><Relationship Id="rId3" Type="http://schemas.openxmlformats.org/officeDocument/2006/relationships/tags" Target="../tags/tag385.xml"/><Relationship Id="rId7" Type="http://schemas.openxmlformats.org/officeDocument/2006/relationships/notesSlide" Target="../notesSlides/notesSlide121.xml"/><Relationship Id="rId2" Type="http://schemas.openxmlformats.org/officeDocument/2006/relationships/tags" Target="../tags/tag384.xml"/><Relationship Id="rId1" Type="http://schemas.openxmlformats.org/officeDocument/2006/relationships/vmlDrawing" Target="../drawings/vmlDrawing75.v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387.xml"/><Relationship Id="rId4" Type="http://schemas.openxmlformats.org/officeDocument/2006/relationships/tags" Target="../tags/tag386.xml"/><Relationship Id="rId9" Type="http://schemas.openxmlformats.org/officeDocument/2006/relationships/image" Target="../media/image79.wmf"/></Relationships>
</file>

<file path=ppt/slides/_rels/slide12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1.bin"/><Relationship Id="rId3" Type="http://schemas.openxmlformats.org/officeDocument/2006/relationships/tags" Target="../tags/tag389.xml"/><Relationship Id="rId7" Type="http://schemas.openxmlformats.org/officeDocument/2006/relationships/notesSlide" Target="../notesSlides/notesSlide122.xml"/><Relationship Id="rId2" Type="http://schemas.openxmlformats.org/officeDocument/2006/relationships/tags" Target="../tags/tag388.xml"/><Relationship Id="rId1" Type="http://schemas.openxmlformats.org/officeDocument/2006/relationships/vmlDrawing" Target="../drawings/vmlDrawing76.v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391.xml"/><Relationship Id="rId4" Type="http://schemas.openxmlformats.org/officeDocument/2006/relationships/tags" Target="../tags/tag390.xml"/><Relationship Id="rId9" Type="http://schemas.openxmlformats.org/officeDocument/2006/relationships/image" Target="../media/image80.wmf"/></Relationships>
</file>

<file path=ppt/slides/_rels/slide124.xml.rels><?xml version="1.0" encoding="UTF-8" standalone="yes"?>
<Relationships xmlns="http://schemas.openxmlformats.org/package/2006/relationships"><Relationship Id="rId3" Type="http://schemas.openxmlformats.org/officeDocument/2006/relationships/tags" Target="../tags/tag394.xml"/><Relationship Id="rId2" Type="http://schemas.openxmlformats.org/officeDocument/2006/relationships/tags" Target="../tags/tag393.xml"/><Relationship Id="rId1" Type="http://schemas.openxmlformats.org/officeDocument/2006/relationships/tags" Target="../tags/tag392.xml"/><Relationship Id="rId6" Type="http://schemas.openxmlformats.org/officeDocument/2006/relationships/notesSlide" Target="../notesSlides/notesSlide123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395.xml"/></Relationships>
</file>

<file path=ppt/slides/_rels/slide125.xml.rels><?xml version="1.0" encoding="UTF-8" standalone="yes"?>
<Relationships xmlns="http://schemas.openxmlformats.org/package/2006/relationships"><Relationship Id="rId3" Type="http://schemas.openxmlformats.org/officeDocument/2006/relationships/tags" Target="../tags/tag398.xml"/><Relationship Id="rId2" Type="http://schemas.openxmlformats.org/officeDocument/2006/relationships/tags" Target="../tags/tag397.xml"/><Relationship Id="rId1" Type="http://schemas.openxmlformats.org/officeDocument/2006/relationships/tags" Target="../tags/tag396.xml"/><Relationship Id="rId6" Type="http://schemas.openxmlformats.org/officeDocument/2006/relationships/notesSlide" Target="../notesSlides/notesSlide124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399.xml"/></Relationships>
</file>

<file path=ppt/slides/_rels/slide12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25.xml"/><Relationship Id="rId3" Type="http://schemas.openxmlformats.org/officeDocument/2006/relationships/tags" Target="../tags/tag401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400.xml"/><Relationship Id="rId1" Type="http://schemas.openxmlformats.org/officeDocument/2006/relationships/vmlDrawing" Target="../drawings/vmlDrawing77.vml"/><Relationship Id="rId6" Type="http://schemas.openxmlformats.org/officeDocument/2006/relationships/tags" Target="../tags/tag404.xml"/><Relationship Id="rId5" Type="http://schemas.openxmlformats.org/officeDocument/2006/relationships/tags" Target="../tags/tag403.xml"/><Relationship Id="rId10" Type="http://schemas.openxmlformats.org/officeDocument/2006/relationships/image" Target="../media/image81.wmf"/><Relationship Id="rId4" Type="http://schemas.openxmlformats.org/officeDocument/2006/relationships/tags" Target="../tags/tag402.xml"/><Relationship Id="rId9" Type="http://schemas.openxmlformats.org/officeDocument/2006/relationships/oleObject" Target="../embeddings/oleObject82.bin"/></Relationships>
</file>

<file path=ppt/slides/_rels/slide127.xml.rels><?xml version="1.0" encoding="UTF-8" standalone="yes"?>
<Relationships xmlns="http://schemas.openxmlformats.org/package/2006/relationships"><Relationship Id="rId3" Type="http://schemas.openxmlformats.org/officeDocument/2006/relationships/tags" Target="../tags/tag406.xml"/><Relationship Id="rId7" Type="http://schemas.openxmlformats.org/officeDocument/2006/relationships/image" Target="../media/image82.wmf"/><Relationship Id="rId2" Type="http://schemas.openxmlformats.org/officeDocument/2006/relationships/tags" Target="../tags/tag405.xml"/><Relationship Id="rId1" Type="http://schemas.openxmlformats.org/officeDocument/2006/relationships/vmlDrawing" Target="../drawings/vmlDrawing78.vml"/><Relationship Id="rId6" Type="http://schemas.openxmlformats.org/officeDocument/2006/relationships/oleObject" Target="../embeddings/oleObject83.bin"/><Relationship Id="rId5" Type="http://schemas.openxmlformats.org/officeDocument/2006/relationships/notesSlide" Target="../notesSlides/notesSlide126.xml"/><Relationship Id="rId4" Type="http://schemas.openxmlformats.org/officeDocument/2006/relationships/slideLayout" Target="../slideLayouts/slideLayout2.xml"/></Relationships>
</file>

<file path=ppt/slides/_rels/slide128.xml.rels><?xml version="1.0" encoding="UTF-8" standalone="yes"?>
<Relationships xmlns="http://schemas.openxmlformats.org/package/2006/relationships"><Relationship Id="rId3" Type="http://schemas.openxmlformats.org/officeDocument/2006/relationships/tags" Target="../tags/tag408.xml"/><Relationship Id="rId7" Type="http://schemas.openxmlformats.org/officeDocument/2006/relationships/image" Target="../media/image83.wmf"/><Relationship Id="rId2" Type="http://schemas.openxmlformats.org/officeDocument/2006/relationships/tags" Target="../tags/tag407.xml"/><Relationship Id="rId1" Type="http://schemas.openxmlformats.org/officeDocument/2006/relationships/vmlDrawing" Target="../drawings/vmlDrawing79.vml"/><Relationship Id="rId6" Type="http://schemas.openxmlformats.org/officeDocument/2006/relationships/oleObject" Target="../embeddings/oleObject84.bin"/><Relationship Id="rId5" Type="http://schemas.openxmlformats.org/officeDocument/2006/relationships/notesSlide" Target="../notesSlides/notesSlide127.xml"/><Relationship Id="rId4" Type="http://schemas.openxmlformats.org/officeDocument/2006/relationships/slideLayout" Target="../slideLayouts/slideLayout2.xml"/></Relationships>
</file>

<file path=ppt/slides/_rels/slide129.xml.rels><?xml version="1.0" encoding="UTF-8" standalone="yes"?>
<Relationships xmlns="http://schemas.openxmlformats.org/package/2006/relationships"><Relationship Id="rId3" Type="http://schemas.openxmlformats.org/officeDocument/2006/relationships/tags" Target="../tags/tag411.xml"/><Relationship Id="rId2" Type="http://schemas.openxmlformats.org/officeDocument/2006/relationships/tags" Target="../tags/tag410.xml"/><Relationship Id="rId1" Type="http://schemas.openxmlformats.org/officeDocument/2006/relationships/tags" Target="../tags/tag409.xml"/><Relationship Id="rId6" Type="http://schemas.openxmlformats.org/officeDocument/2006/relationships/notesSlide" Target="../notesSlides/notesSlide128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4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tags" Target="../tags/tag17.xml"/><Relationship Id="rId7" Type="http://schemas.openxmlformats.org/officeDocument/2006/relationships/image" Target="../media/image8.wmf"/><Relationship Id="rId2" Type="http://schemas.openxmlformats.org/officeDocument/2006/relationships/tags" Target="../tags/tag16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6.bin"/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2.xml"/></Relationships>
</file>

<file path=ppt/slides/_rels/slide1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414.xml"/><Relationship Id="rId1" Type="http://schemas.openxmlformats.org/officeDocument/2006/relationships/tags" Target="../tags/tag413.xml"/><Relationship Id="rId4" Type="http://schemas.openxmlformats.org/officeDocument/2006/relationships/notesSlide" Target="../notesSlides/notesSlide129.xml"/></Relationships>
</file>

<file path=ppt/slides/_rels/slide1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416.xml"/><Relationship Id="rId1" Type="http://schemas.openxmlformats.org/officeDocument/2006/relationships/tags" Target="../tags/tag415.xml"/><Relationship Id="rId4" Type="http://schemas.openxmlformats.org/officeDocument/2006/relationships/notesSlide" Target="../notesSlides/notesSlide130.xml"/></Relationships>
</file>

<file path=ppt/slides/_rels/slide1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17.xml"/></Relationships>
</file>

<file path=ppt/slides/_rels/slide1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419.xml"/><Relationship Id="rId1" Type="http://schemas.openxmlformats.org/officeDocument/2006/relationships/tags" Target="../tags/tag418.xml"/><Relationship Id="rId4" Type="http://schemas.openxmlformats.org/officeDocument/2006/relationships/notesSlide" Target="../notesSlides/notesSlide132.xml"/></Relationships>
</file>

<file path=ppt/slides/_rels/slide1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2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7" Type="http://schemas.openxmlformats.org/officeDocument/2006/relationships/image" Target="../media/image9.wmf"/><Relationship Id="rId2" Type="http://schemas.openxmlformats.org/officeDocument/2006/relationships/tags" Target="../tags/tag18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7.bin"/><Relationship Id="rId5" Type="http://schemas.openxmlformats.org/officeDocument/2006/relationships/notesSlide" Target="../notesSlides/notesSlide13.xml"/><Relationship Id="rId4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tags" Target="../tags/tag21.xml"/><Relationship Id="rId7" Type="http://schemas.openxmlformats.org/officeDocument/2006/relationships/image" Target="../media/image10.wmf"/><Relationship Id="rId2" Type="http://schemas.openxmlformats.org/officeDocument/2006/relationships/tags" Target="../tags/tag20.xml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8.bin"/><Relationship Id="rId5" Type="http://schemas.openxmlformats.org/officeDocument/2006/relationships/notesSlide" Target="../notesSlides/notesSlide14.xml"/><Relationship Id="rId4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7" Type="http://schemas.openxmlformats.org/officeDocument/2006/relationships/image" Target="../media/image11.wmf"/><Relationship Id="rId2" Type="http://schemas.openxmlformats.org/officeDocument/2006/relationships/tags" Target="../tags/tag22.xml"/><Relationship Id="rId1" Type="http://schemas.openxmlformats.org/officeDocument/2006/relationships/vmlDrawing" Target="../drawings/vmlDrawing9.vml"/><Relationship Id="rId6" Type="http://schemas.openxmlformats.org/officeDocument/2006/relationships/oleObject" Target="../embeddings/oleObject9.bin"/><Relationship Id="rId5" Type="http://schemas.openxmlformats.org/officeDocument/2006/relationships/notesSlide" Target="../notesSlides/notesSlide15.xml"/><Relationship Id="rId4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tags" Target="../tags/tag25.xml"/><Relationship Id="rId7" Type="http://schemas.openxmlformats.org/officeDocument/2006/relationships/image" Target="../media/image12.wmf"/><Relationship Id="rId2" Type="http://schemas.openxmlformats.org/officeDocument/2006/relationships/tags" Target="../tags/tag24.xml"/><Relationship Id="rId1" Type="http://schemas.openxmlformats.org/officeDocument/2006/relationships/vmlDrawing" Target="../drawings/vmlDrawing10.vml"/><Relationship Id="rId6" Type="http://schemas.openxmlformats.org/officeDocument/2006/relationships/oleObject" Target="../embeddings/oleObject10.bin"/><Relationship Id="rId5" Type="http://schemas.openxmlformats.org/officeDocument/2006/relationships/notesSlide" Target="../notesSlides/notesSlide16.xml"/><Relationship Id="rId4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tags" Target="../tags/tag27.xml"/><Relationship Id="rId7" Type="http://schemas.openxmlformats.org/officeDocument/2006/relationships/image" Target="../media/image13.wmf"/><Relationship Id="rId2" Type="http://schemas.openxmlformats.org/officeDocument/2006/relationships/tags" Target="../tags/tag26.xml"/><Relationship Id="rId1" Type="http://schemas.openxmlformats.org/officeDocument/2006/relationships/vmlDrawing" Target="../drawings/vmlDrawing11.vml"/><Relationship Id="rId6" Type="http://schemas.openxmlformats.org/officeDocument/2006/relationships/oleObject" Target="../embeddings/oleObject11.bin"/><Relationship Id="rId5" Type="http://schemas.openxmlformats.org/officeDocument/2006/relationships/notesSlide" Target="../notesSlides/notesSlide17.xml"/><Relationship Id="rId4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wmf"/><Relationship Id="rId3" Type="http://schemas.openxmlformats.org/officeDocument/2006/relationships/tags" Target="../tags/tag29.xml"/><Relationship Id="rId7" Type="http://schemas.openxmlformats.org/officeDocument/2006/relationships/oleObject" Target="../embeddings/oleObject12.bin"/><Relationship Id="rId2" Type="http://schemas.openxmlformats.org/officeDocument/2006/relationships/tags" Target="../tags/tag28.xml"/><Relationship Id="rId1" Type="http://schemas.openxmlformats.org/officeDocument/2006/relationships/vmlDrawing" Target="../drawings/vmlDrawing12.vml"/><Relationship Id="rId6" Type="http://schemas.openxmlformats.org/officeDocument/2006/relationships/notesSlide" Target="../notesSlides/notesSlide18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3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4" Type="http://schemas.openxmlformats.org/officeDocument/2006/relationships/image" Target="../media/image2.jp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3.bin"/><Relationship Id="rId3" Type="http://schemas.openxmlformats.org/officeDocument/2006/relationships/tags" Target="../tags/tag32.xml"/><Relationship Id="rId7" Type="http://schemas.openxmlformats.org/officeDocument/2006/relationships/notesSlide" Target="../notesSlides/notesSlide19.xml"/><Relationship Id="rId2" Type="http://schemas.openxmlformats.org/officeDocument/2006/relationships/tags" Target="../tags/tag31.xml"/><Relationship Id="rId1" Type="http://schemas.openxmlformats.org/officeDocument/2006/relationships/vmlDrawing" Target="../drawings/vmlDrawing13.v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34.xml"/><Relationship Id="rId4" Type="http://schemas.openxmlformats.org/officeDocument/2006/relationships/tags" Target="../tags/tag33.xml"/><Relationship Id="rId9" Type="http://schemas.openxmlformats.org/officeDocument/2006/relationships/image" Target="../media/image15.wmf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wmf"/><Relationship Id="rId3" Type="http://schemas.openxmlformats.org/officeDocument/2006/relationships/tags" Target="../tags/tag36.xml"/><Relationship Id="rId7" Type="http://schemas.openxmlformats.org/officeDocument/2006/relationships/oleObject" Target="../embeddings/oleObject14.bin"/><Relationship Id="rId2" Type="http://schemas.openxmlformats.org/officeDocument/2006/relationships/tags" Target="../tags/tag35.xml"/><Relationship Id="rId1" Type="http://schemas.openxmlformats.org/officeDocument/2006/relationships/vmlDrawing" Target="../drawings/vmlDrawing14.vml"/><Relationship Id="rId6" Type="http://schemas.openxmlformats.org/officeDocument/2006/relationships/notesSlide" Target="../notesSlides/notesSlide20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3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tags" Target="../tags/tag39.xml"/><Relationship Id="rId7" Type="http://schemas.openxmlformats.org/officeDocument/2006/relationships/image" Target="../media/image17.wmf"/><Relationship Id="rId2" Type="http://schemas.openxmlformats.org/officeDocument/2006/relationships/tags" Target="../tags/tag38.xml"/><Relationship Id="rId1" Type="http://schemas.openxmlformats.org/officeDocument/2006/relationships/vmlDrawing" Target="../drawings/vmlDrawing15.vml"/><Relationship Id="rId6" Type="http://schemas.openxmlformats.org/officeDocument/2006/relationships/oleObject" Target="../embeddings/oleObject15.bin"/><Relationship Id="rId5" Type="http://schemas.openxmlformats.org/officeDocument/2006/relationships/notesSlide" Target="../notesSlides/notesSlide21.xml"/><Relationship Id="rId4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7" Type="http://schemas.openxmlformats.org/officeDocument/2006/relationships/notesSlide" Target="../notesSlides/notesSlide2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44.xml"/><Relationship Id="rId4" Type="http://schemas.openxmlformats.org/officeDocument/2006/relationships/tags" Target="../tags/tag43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3.xml"/><Relationship Id="rId3" Type="http://schemas.openxmlformats.org/officeDocument/2006/relationships/tags" Target="../tags/tag46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45.xml"/><Relationship Id="rId1" Type="http://schemas.openxmlformats.org/officeDocument/2006/relationships/vmlDrawing" Target="../drawings/vmlDrawing16.vml"/><Relationship Id="rId6" Type="http://schemas.openxmlformats.org/officeDocument/2006/relationships/tags" Target="../tags/tag49.xml"/><Relationship Id="rId5" Type="http://schemas.openxmlformats.org/officeDocument/2006/relationships/tags" Target="../tags/tag48.xml"/><Relationship Id="rId10" Type="http://schemas.openxmlformats.org/officeDocument/2006/relationships/image" Target="../media/image14.wmf"/><Relationship Id="rId4" Type="http://schemas.openxmlformats.org/officeDocument/2006/relationships/tags" Target="../tags/tag47.xml"/><Relationship Id="rId9" Type="http://schemas.openxmlformats.org/officeDocument/2006/relationships/oleObject" Target="../embeddings/oleObject16.bin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tags" Target="../tags/tag52.xml"/><Relationship Id="rId2" Type="http://schemas.openxmlformats.org/officeDocument/2006/relationships/tags" Target="../tags/tag51.xml"/><Relationship Id="rId1" Type="http://schemas.openxmlformats.org/officeDocument/2006/relationships/tags" Target="../tags/tag50.xml"/><Relationship Id="rId5" Type="http://schemas.openxmlformats.org/officeDocument/2006/relationships/notesSlide" Target="../notesSlides/notesSlide24.xml"/><Relationship Id="rId4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tags" Target="../tags/tag54.xml"/><Relationship Id="rId7" Type="http://schemas.openxmlformats.org/officeDocument/2006/relationships/image" Target="../media/image18.wmf"/><Relationship Id="rId2" Type="http://schemas.openxmlformats.org/officeDocument/2006/relationships/tags" Target="../tags/tag53.xml"/><Relationship Id="rId1" Type="http://schemas.openxmlformats.org/officeDocument/2006/relationships/vmlDrawing" Target="../drawings/vmlDrawing17.vml"/><Relationship Id="rId6" Type="http://schemas.openxmlformats.org/officeDocument/2006/relationships/oleObject" Target="../embeddings/oleObject17.bin"/><Relationship Id="rId5" Type="http://schemas.openxmlformats.org/officeDocument/2006/relationships/notesSlide" Target="../notesSlides/notesSlide25.xml"/><Relationship Id="rId4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8.bin"/><Relationship Id="rId3" Type="http://schemas.openxmlformats.org/officeDocument/2006/relationships/tags" Target="../tags/tag56.xml"/><Relationship Id="rId7" Type="http://schemas.openxmlformats.org/officeDocument/2006/relationships/notesSlide" Target="../notesSlides/notesSlide26.xml"/><Relationship Id="rId2" Type="http://schemas.openxmlformats.org/officeDocument/2006/relationships/tags" Target="../tags/tag55.xml"/><Relationship Id="rId1" Type="http://schemas.openxmlformats.org/officeDocument/2006/relationships/vmlDrawing" Target="../drawings/vmlDrawing18.v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58.xml"/><Relationship Id="rId4" Type="http://schemas.openxmlformats.org/officeDocument/2006/relationships/tags" Target="../tags/tag57.xml"/><Relationship Id="rId9" Type="http://schemas.openxmlformats.org/officeDocument/2006/relationships/image" Target="../media/image14.wm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tags" Target="../tags/tag61.xml"/><Relationship Id="rId2" Type="http://schemas.openxmlformats.org/officeDocument/2006/relationships/tags" Target="../tags/tag60.xml"/><Relationship Id="rId1" Type="http://schemas.openxmlformats.org/officeDocument/2006/relationships/tags" Target="../tags/tag59.xml"/><Relationship Id="rId6" Type="http://schemas.openxmlformats.org/officeDocument/2006/relationships/notesSlide" Target="../notesSlides/notesSlide27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6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tags" Target="../tags/tag65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6" Type="http://schemas.openxmlformats.org/officeDocument/2006/relationships/notesSlide" Target="../notesSlides/notesSlide28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6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7" Type="http://schemas.openxmlformats.org/officeDocument/2006/relationships/image" Target="../media/image3.wmf"/><Relationship Id="rId2" Type="http://schemas.openxmlformats.org/officeDocument/2006/relationships/tags" Target="../tags/tag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wmf"/><Relationship Id="rId3" Type="http://schemas.openxmlformats.org/officeDocument/2006/relationships/tags" Target="../tags/tag68.xml"/><Relationship Id="rId7" Type="http://schemas.openxmlformats.org/officeDocument/2006/relationships/oleObject" Target="../embeddings/oleObject19.bin"/><Relationship Id="rId2" Type="http://schemas.openxmlformats.org/officeDocument/2006/relationships/tags" Target="../tags/tag67.xml"/><Relationship Id="rId1" Type="http://schemas.openxmlformats.org/officeDocument/2006/relationships/vmlDrawing" Target="../drawings/vmlDrawing19.vml"/><Relationship Id="rId6" Type="http://schemas.openxmlformats.org/officeDocument/2006/relationships/notesSlide" Target="../notesSlides/notesSlide29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69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tags" Target="../tags/tag72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6" Type="http://schemas.openxmlformats.org/officeDocument/2006/relationships/notesSlide" Target="../notesSlides/notesSlide30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7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tags" Target="../tags/tag76.xml"/><Relationship Id="rId2" Type="http://schemas.openxmlformats.org/officeDocument/2006/relationships/tags" Target="../tags/tag75.xml"/><Relationship Id="rId1" Type="http://schemas.openxmlformats.org/officeDocument/2006/relationships/tags" Target="../tags/tag74.xml"/><Relationship Id="rId5" Type="http://schemas.openxmlformats.org/officeDocument/2006/relationships/notesSlide" Target="../notesSlides/notesSlide31.xml"/><Relationship Id="rId4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7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0.bin"/><Relationship Id="rId3" Type="http://schemas.openxmlformats.org/officeDocument/2006/relationships/tags" Target="../tags/tag79.xml"/><Relationship Id="rId7" Type="http://schemas.openxmlformats.org/officeDocument/2006/relationships/notesSlide" Target="../notesSlides/notesSlide33.xml"/><Relationship Id="rId2" Type="http://schemas.openxmlformats.org/officeDocument/2006/relationships/tags" Target="../tags/tag78.xml"/><Relationship Id="rId1" Type="http://schemas.openxmlformats.org/officeDocument/2006/relationships/vmlDrawing" Target="../drawings/vmlDrawing20.v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81.xml"/><Relationship Id="rId4" Type="http://schemas.openxmlformats.org/officeDocument/2006/relationships/tags" Target="../tags/tag80.xml"/><Relationship Id="rId9" Type="http://schemas.openxmlformats.org/officeDocument/2006/relationships/image" Target="../media/image20.wmf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tags" Target="../tags/tag84.xml"/><Relationship Id="rId2" Type="http://schemas.openxmlformats.org/officeDocument/2006/relationships/tags" Target="../tags/tag83.xml"/><Relationship Id="rId1" Type="http://schemas.openxmlformats.org/officeDocument/2006/relationships/tags" Target="../tags/tag82.xml"/><Relationship Id="rId5" Type="http://schemas.openxmlformats.org/officeDocument/2006/relationships/notesSlide" Target="../notesSlides/notesSlide34.xml"/><Relationship Id="rId4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tags" Target="../tags/tag87.xml"/><Relationship Id="rId2" Type="http://schemas.openxmlformats.org/officeDocument/2006/relationships/tags" Target="../tags/tag86.xml"/><Relationship Id="rId1" Type="http://schemas.openxmlformats.org/officeDocument/2006/relationships/tags" Target="../tags/tag85.xml"/><Relationship Id="rId6" Type="http://schemas.openxmlformats.org/officeDocument/2006/relationships/notesSlide" Target="../notesSlides/notesSlide35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88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tags" Target="../tags/tag91.xml"/><Relationship Id="rId2" Type="http://schemas.openxmlformats.org/officeDocument/2006/relationships/tags" Target="../tags/tag90.xml"/><Relationship Id="rId1" Type="http://schemas.openxmlformats.org/officeDocument/2006/relationships/tags" Target="../tags/tag89.xml"/><Relationship Id="rId6" Type="http://schemas.openxmlformats.org/officeDocument/2006/relationships/notesSlide" Target="../notesSlides/notesSlide36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9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tags" Target="../tags/tag95.xml"/><Relationship Id="rId2" Type="http://schemas.openxmlformats.org/officeDocument/2006/relationships/tags" Target="../tags/tag94.xml"/><Relationship Id="rId1" Type="http://schemas.openxmlformats.org/officeDocument/2006/relationships/tags" Target="../tags/tag93.xml"/><Relationship Id="rId5" Type="http://schemas.openxmlformats.org/officeDocument/2006/relationships/notesSlide" Target="../notesSlides/notesSlide37.xml"/><Relationship Id="rId4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wmf"/><Relationship Id="rId3" Type="http://schemas.openxmlformats.org/officeDocument/2006/relationships/tags" Target="../tags/tag98.xml"/><Relationship Id="rId7" Type="http://schemas.openxmlformats.org/officeDocument/2006/relationships/oleObject" Target="../embeddings/oleObject21.bin"/><Relationship Id="rId2" Type="http://schemas.openxmlformats.org/officeDocument/2006/relationships/tags" Target="../tags/tag97.xml"/><Relationship Id="rId1" Type="http://schemas.openxmlformats.org/officeDocument/2006/relationships/vmlDrawing" Target="../drawings/vmlDrawing21.vml"/><Relationship Id="rId6" Type="http://schemas.openxmlformats.org/officeDocument/2006/relationships/notesSlide" Target="../notesSlides/notesSlide39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99.xml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2.bin"/><Relationship Id="rId3" Type="http://schemas.openxmlformats.org/officeDocument/2006/relationships/tags" Target="../tags/tag101.xml"/><Relationship Id="rId7" Type="http://schemas.openxmlformats.org/officeDocument/2006/relationships/notesSlide" Target="../notesSlides/notesSlide40.xml"/><Relationship Id="rId2" Type="http://schemas.openxmlformats.org/officeDocument/2006/relationships/tags" Target="../tags/tag100.xml"/><Relationship Id="rId1" Type="http://schemas.openxmlformats.org/officeDocument/2006/relationships/vmlDrawing" Target="../drawings/vmlDrawing22.v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103.xml"/><Relationship Id="rId4" Type="http://schemas.openxmlformats.org/officeDocument/2006/relationships/tags" Target="../tags/tag102.xml"/><Relationship Id="rId9" Type="http://schemas.openxmlformats.org/officeDocument/2006/relationships/image" Target="../media/image22.wmf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3.bin"/><Relationship Id="rId3" Type="http://schemas.openxmlformats.org/officeDocument/2006/relationships/tags" Target="../tags/tag105.xml"/><Relationship Id="rId7" Type="http://schemas.openxmlformats.org/officeDocument/2006/relationships/notesSlide" Target="../notesSlides/notesSlide41.xml"/><Relationship Id="rId2" Type="http://schemas.openxmlformats.org/officeDocument/2006/relationships/tags" Target="../tags/tag104.xml"/><Relationship Id="rId1" Type="http://schemas.openxmlformats.org/officeDocument/2006/relationships/vmlDrawing" Target="../drawings/vmlDrawing23.v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107.xml"/><Relationship Id="rId4" Type="http://schemas.openxmlformats.org/officeDocument/2006/relationships/tags" Target="../tags/tag106.xml"/><Relationship Id="rId9" Type="http://schemas.openxmlformats.org/officeDocument/2006/relationships/image" Target="../media/image23.wmf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4.bin"/><Relationship Id="rId3" Type="http://schemas.openxmlformats.org/officeDocument/2006/relationships/tags" Target="../tags/tag109.xml"/><Relationship Id="rId7" Type="http://schemas.openxmlformats.org/officeDocument/2006/relationships/notesSlide" Target="../notesSlides/notesSlide42.xml"/><Relationship Id="rId2" Type="http://schemas.openxmlformats.org/officeDocument/2006/relationships/tags" Target="../tags/tag108.xml"/><Relationship Id="rId1" Type="http://schemas.openxmlformats.org/officeDocument/2006/relationships/vmlDrawing" Target="../drawings/vmlDrawing24.v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111.xml"/><Relationship Id="rId4" Type="http://schemas.openxmlformats.org/officeDocument/2006/relationships/tags" Target="../tags/tag110.xml"/><Relationship Id="rId9" Type="http://schemas.openxmlformats.org/officeDocument/2006/relationships/image" Target="../media/image24.wmf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5.bin"/><Relationship Id="rId3" Type="http://schemas.openxmlformats.org/officeDocument/2006/relationships/tags" Target="../tags/tag113.xml"/><Relationship Id="rId7" Type="http://schemas.openxmlformats.org/officeDocument/2006/relationships/notesSlide" Target="../notesSlides/notesSlide43.xml"/><Relationship Id="rId2" Type="http://schemas.openxmlformats.org/officeDocument/2006/relationships/tags" Target="../tags/tag112.xml"/><Relationship Id="rId1" Type="http://schemas.openxmlformats.org/officeDocument/2006/relationships/vmlDrawing" Target="../drawings/vmlDrawing25.v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115.xml"/><Relationship Id="rId4" Type="http://schemas.openxmlformats.org/officeDocument/2006/relationships/tags" Target="../tags/tag114.xml"/><Relationship Id="rId9" Type="http://schemas.openxmlformats.org/officeDocument/2006/relationships/image" Target="../media/image25.wmf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6.bin"/><Relationship Id="rId3" Type="http://schemas.openxmlformats.org/officeDocument/2006/relationships/tags" Target="../tags/tag117.xml"/><Relationship Id="rId7" Type="http://schemas.openxmlformats.org/officeDocument/2006/relationships/notesSlide" Target="../notesSlides/notesSlide44.xml"/><Relationship Id="rId2" Type="http://schemas.openxmlformats.org/officeDocument/2006/relationships/tags" Target="../tags/tag116.xml"/><Relationship Id="rId1" Type="http://schemas.openxmlformats.org/officeDocument/2006/relationships/vmlDrawing" Target="../drawings/vmlDrawing26.v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119.xml"/><Relationship Id="rId4" Type="http://schemas.openxmlformats.org/officeDocument/2006/relationships/tags" Target="../tags/tag118.xml"/><Relationship Id="rId9" Type="http://schemas.openxmlformats.org/officeDocument/2006/relationships/image" Target="../media/image26.wmf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7.bin"/><Relationship Id="rId3" Type="http://schemas.openxmlformats.org/officeDocument/2006/relationships/tags" Target="../tags/tag121.xml"/><Relationship Id="rId7" Type="http://schemas.openxmlformats.org/officeDocument/2006/relationships/notesSlide" Target="../notesSlides/notesSlide45.xml"/><Relationship Id="rId2" Type="http://schemas.openxmlformats.org/officeDocument/2006/relationships/tags" Target="../tags/tag120.xml"/><Relationship Id="rId1" Type="http://schemas.openxmlformats.org/officeDocument/2006/relationships/vmlDrawing" Target="../drawings/vmlDrawing27.v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123.xml"/><Relationship Id="rId4" Type="http://schemas.openxmlformats.org/officeDocument/2006/relationships/tags" Target="../tags/tag122.xml"/><Relationship Id="rId9" Type="http://schemas.openxmlformats.org/officeDocument/2006/relationships/image" Target="../media/image27.wmf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8.bin"/><Relationship Id="rId3" Type="http://schemas.openxmlformats.org/officeDocument/2006/relationships/tags" Target="../tags/tag125.xml"/><Relationship Id="rId7" Type="http://schemas.openxmlformats.org/officeDocument/2006/relationships/notesSlide" Target="../notesSlides/notesSlide46.xml"/><Relationship Id="rId2" Type="http://schemas.openxmlformats.org/officeDocument/2006/relationships/tags" Target="../tags/tag124.xml"/><Relationship Id="rId1" Type="http://schemas.openxmlformats.org/officeDocument/2006/relationships/vmlDrawing" Target="../drawings/vmlDrawing28.v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127.xml"/><Relationship Id="rId4" Type="http://schemas.openxmlformats.org/officeDocument/2006/relationships/tags" Target="../tags/tag126.xml"/><Relationship Id="rId9" Type="http://schemas.openxmlformats.org/officeDocument/2006/relationships/image" Target="../media/image28.wmf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9.bin"/><Relationship Id="rId3" Type="http://schemas.openxmlformats.org/officeDocument/2006/relationships/tags" Target="../tags/tag129.xml"/><Relationship Id="rId7" Type="http://schemas.openxmlformats.org/officeDocument/2006/relationships/notesSlide" Target="../notesSlides/notesSlide47.xml"/><Relationship Id="rId2" Type="http://schemas.openxmlformats.org/officeDocument/2006/relationships/tags" Target="../tags/tag128.xml"/><Relationship Id="rId1" Type="http://schemas.openxmlformats.org/officeDocument/2006/relationships/vmlDrawing" Target="../drawings/vmlDrawing29.v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131.xml"/><Relationship Id="rId4" Type="http://schemas.openxmlformats.org/officeDocument/2006/relationships/tags" Target="../tags/tag130.xml"/><Relationship Id="rId9" Type="http://schemas.openxmlformats.org/officeDocument/2006/relationships/image" Target="../media/image29.wmf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0.bin"/><Relationship Id="rId3" Type="http://schemas.openxmlformats.org/officeDocument/2006/relationships/tags" Target="../tags/tag133.xml"/><Relationship Id="rId7" Type="http://schemas.openxmlformats.org/officeDocument/2006/relationships/notesSlide" Target="../notesSlides/notesSlide48.xml"/><Relationship Id="rId2" Type="http://schemas.openxmlformats.org/officeDocument/2006/relationships/tags" Target="../tags/tag132.xml"/><Relationship Id="rId1" Type="http://schemas.openxmlformats.org/officeDocument/2006/relationships/vmlDrawing" Target="../drawings/vmlDrawing30.v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135.xml"/><Relationship Id="rId4" Type="http://schemas.openxmlformats.org/officeDocument/2006/relationships/tags" Target="../tags/tag134.xml"/><Relationship Id="rId9" Type="http://schemas.openxmlformats.org/officeDocument/2006/relationships/image" Target="../media/image30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wmf"/><Relationship Id="rId3" Type="http://schemas.openxmlformats.org/officeDocument/2006/relationships/tags" Target="../tags/tag137.xml"/><Relationship Id="rId7" Type="http://schemas.openxmlformats.org/officeDocument/2006/relationships/oleObject" Target="../embeddings/oleObject31.bin"/><Relationship Id="rId2" Type="http://schemas.openxmlformats.org/officeDocument/2006/relationships/tags" Target="../tags/tag136.xml"/><Relationship Id="rId1" Type="http://schemas.openxmlformats.org/officeDocument/2006/relationships/vmlDrawing" Target="../drawings/vmlDrawing31.vml"/><Relationship Id="rId6" Type="http://schemas.openxmlformats.org/officeDocument/2006/relationships/notesSlide" Target="../notesSlides/notesSlide49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38.xml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wmf"/><Relationship Id="rId3" Type="http://schemas.openxmlformats.org/officeDocument/2006/relationships/tags" Target="../tags/tag140.xml"/><Relationship Id="rId7" Type="http://schemas.openxmlformats.org/officeDocument/2006/relationships/oleObject" Target="../embeddings/oleObject32.bin"/><Relationship Id="rId2" Type="http://schemas.openxmlformats.org/officeDocument/2006/relationships/tags" Target="../tags/tag139.xml"/><Relationship Id="rId1" Type="http://schemas.openxmlformats.org/officeDocument/2006/relationships/vmlDrawing" Target="../drawings/vmlDrawing32.vml"/><Relationship Id="rId6" Type="http://schemas.openxmlformats.org/officeDocument/2006/relationships/notesSlide" Target="../notesSlides/notesSlide50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41.xml"/></Relationships>
</file>

<file path=ppt/slides/_rels/slide5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wmf"/><Relationship Id="rId3" Type="http://schemas.openxmlformats.org/officeDocument/2006/relationships/tags" Target="../tags/tag143.xml"/><Relationship Id="rId7" Type="http://schemas.openxmlformats.org/officeDocument/2006/relationships/oleObject" Target="../embeddings/oleObject33.bin"/><Relationship Id="rId2" Type="http://schemas.openxmlformats.org/officeDocument/2006/relationships/tags" Target="../tags/tag142.xml"/><Relationship Id="rId1" Type="http://schemas.openxmlformats.org/officeDocument/2006/relationships/vmlDrawing" Target="../drawings/vmlDrawing33.vml"/><Relationship Id="rId6" Type="http://schemas.openxmlformats.org/officeDocument/2006/relationships/notesSlide" Target="../notesSlides/notesSlide51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44.xml"/></Relationships>
</file>

<file path=ppt/slides/_rels/slide5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wmf"/><Relationship Id="rId3" Type="http://schemas.openxmlformats.org/officeDocument/2006/relationships/tags" Target="../tags/tag146.xml"/><Relationship Id="rId7" Type="http://schemas.openxmlformats.org/officeDocument/2006/relationships/oleObject" Target="../embeddings/oleObject34.bin"/><Relationship Id="rId2" Type="http://schemas.openxmlformats.org/officeDocument/2006/relationships/tags" Target="../tags/tag145.xml"/><Relationship Id="rId1" Type="http://schemas.openxmlformats.org/officeDocument/2006/relationships/vmlDrawing" Target="../drawings/vmlDrawing34.vml"/><Relationship Id="rId6" Type="http://schemas.openxmlformats.org/officeDocument/2006/relationships/notesSlide" Target="../notesSlides/notesSlide52.xml"/><Relationship Id="rId5" Type="http://schemas.openxmlformats.org/officeDocument/2006/relationships/slideLayout" Target="../slideLayouts/slideLayout2.xml"/><Relationship Id="rId10" Type="http://schemas.openxmlformats.org/officeDocument/2006/relationships/image" Target="../media/image35.wmf"/><Relationship Id="rId4" Type="http://schemas.openxmlformats.org/officeDocument/2006/relationships/tags" Target="../tags/tag147.xml"/><Relationship Id="rId9" Type="http://schemas.openxmlformats.org/officeDocument/2006/relationships/oleObject" Target="../embeddings/oleObject35.bin"/></Relationships>
</file>

<file path=ppt/slides/_rels/slide5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wmf"/><Relationship Id="rId3" Type="http://schemas.openxmlformats.org/officeDocument/2006/relationships/tags" Target="../tags/tag149.xml"/><Relationship Id="rId7" Type="http://schemas.openxmlformats.org/officeDocument/2006/relationships/oleObject" Target="../embeddings/oleObject36.bin"/><Relationship Id="rId2" Type="http://schemas.openxmlformats.org/officeDocument/2006/relationships/tags" Target="../tags/tag148.xml"/><Relationship Id="rId1" Type="http://schemas.openxmlformats.org/officeDocument/2006/relationships/vmlDrawing" Target="../drawings/vmlDrawing35.vml"/><Relationship Id="rId6" Type="http://schemas.openxmlformats.org/officeDocument/2006/relationships/notesSlide" Target="../notesSlides/notesSlide53.xml"/><Relationship Id="rId5" Type="http://schemas.openxmlformats.org/officeDocument/2006/relationships/slideLayout" Target="../slideLayouts/slideLayout2.xml"/><Relationship Id="rId10" Type="http://schemas.openxmlformats.org/officeDocument/2006/relationships/image" Target="../media/image36.wmf"/><Relationship Id="rId4" Type="http://schemas.openxmlformats.org/officeDocument/2006/relationships/tags" Target="../tags/tag150.xml"/><Relationship Id="rId9" Type="http://schemas.openxmlformats.org/officeDocument/2006/relationships/oleObject" Target="../embeddings/oleObject37.bin"/></Relationships>
</file>

<file path=ppt/slides/_rels/slide5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wmf"/><Relationship Id="rId3" Type="http://schemas.openxmlformats.org/officeDocument/2006/relationships/tags" Target="../tags/tag152.xml"/><Relationship Id="rId7" Type="http://schemas.openxmlformats.org/officeDocument/2006/relationships/oleObject" Target="../embeddings/oleObject38.bin"/><Relationship Id="rId2" Type="http://schemas.openxmlformats.org/officeDocument/2006/relationships/tags" Target="../tags/tag151.xml"/><Relationship Id="rId1" Type="http://schemas.openxmlformats.org/officeDocument/2006/relationships/vmlDrawing" Target="../drawings/vmlDrawing36.vml"/><Relationship Id="rId6" Type="http://schemas.openxmlformats.org/officeDocument/2006/relationships/notesSlide" Target="../notesSlides/notesSlide54.xml"/><Relationship Id="rId5" Type="http://schemas.openxmlformats.org/officeDocument/2006/relationships/slideLayout" Target="../slideLayouts/slideLayout2.xml"/><Relationship Id="rId10" Type="http://schemas.openxmlformats.org/officeDocument/2006/relationships/image" Target="../media/image38.wmf"/><Relationship Id="rId4" Type="http://schemas.openxmlformats.org/officeDocument/2006/relationships/tags" Target="../tags/tag153.xml"/><Relationship Id="rId9" Type="http://schemas.openxmlformats.org/officeDocument/2006/relationships/oleObject" Target="../embeddings/oleObject39.bin"/></Relationships>
</file>

<file path=ppt/slides/_rels/slide5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wmf"/><Relationship Id="rId3" Type="http://schemas.openxmlformats.org/officeDocument/2006/relationships/tags" Target="../tags/tag155.xml"/><Relationship Id="rId7" Type="http://schemas.openxmlformats.org/officeDocument/2006/relationships/oleObject" Target="../embeddings/oleObject40.bin"/><Relationship Id="rId2" Type="http://schemas.openxmlformats.org/officeDocument/2006/relationships/tags" Target="../tags/tag154.xml"/><Relationship Id="rId1" Type="http://schemas.openxmlformats.org/officeDocument/2006/relationships/vmlDrawing" Target="../drawings/vmlDrawing37.vml"/><Relationship Id="rId6" Type="http://schemas.openxmlformats.org/officeDocument/2006/relationships/notesSlide" Target="../notesSlides/notesSlide55.xml"/><Relationship Id="rId5" Type="http://schemas.openxmlformats.org/officeDocument/2006/relationships/slideLayout" Target="../slideLayouts/slideLayout2.xml"/><Relationship Id="rId10" Type="http://schemas.openxmlformats.org/officeDocument/2006/relationships/image" Target="../media/image40.wmf"/><Relationship Id="rId4" Type="http://schemas.openxmlformats.org/officeDocument/2006/relationships/tags" Target="../tags/tag156.xml"/><Relationship Id="rId9" Type="http://schemas.openxmlformats.org/officeDocument/2006/relationships/oleObject" Target="../embeddings/oleObject41.bin"/></Relationships>
</file>

<file path=ppt/slides/_rels/slide5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wmf"/><Relationship Id="rId3" Type="http://schemas.openxmlformats.org/officeDocument/2006/relationships/tags" Target="../tags/tag158.xml"/><Relationship Id="rId7" Type="http://schemas.openxmlformats.org/officeDocument/2006/relationships/oleObject" Target="../embeddings/oleObject42.bin"/><Relationship Id="rId2" Type="http://schemas.openxmlformats.org/officeDocument/2006/relationships/tags" Target="../tags/tag157.xml"/><Relationship Id="rId1" Type="http://schemas.openxmlformats.org/officeDocument/2006/relationships/vmlDrawing" Target="../drawings/vmlDrawing38.vml"/><Relationship Id="rId6" Type="http://schemas.openxmlformats.org/officeDocument/2006/relationships/notesSlide" Target="../notesSlides/notesSlide56.xml"/><Relationship Id="rId5" Type="http://schemas.openxmlformats.org/officeDocument/2006/relationships/slideLayout" Target="../slideLayouts/slideLayout2.xml"/><Relationship Id="rId10" Type="http://schemas.openxmlformats.org/officeDocument/2006/relationships/image" Target="../media/image40.wmf"/><Relationship Id="rId4" Type="http://schemas.openxmlformats.org/officeDocument/2006/relationships/tags" Target="../tags/tag159.xml"/><Relationship Id="rId9" Type="http://schemas.openxmlformats.org/officeDocument/2006/relationships/oleObject" Target="../embeddings/oleObject43.bin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tags" Target="../tags/tag161.xml"/><Relationship Id="rId7" Type="http://schemas.openxmlformats.org/officeDocument/2006/relationships/image" Target="../media/image42.wmf"/><Relationship Id="rId2" Type="http://schemas.openxmlformats.org/officeDocument/2006/relationships/tags" Target="../tags/tag160.xml"/><Relationship Id="rId1" Type="http://schemas.openxmlformats.org/officeDocument/2006/relationships/vmlDrawing" Target="../drawings/vmlDrawing39.vml"/><Relationship Id="rId6" Type="http://schemas.openxmlformats.org/officeDocument/2006/relationships/oleObject" Target="../embeddings/oleObject44.bin"/><Relationship Id="rId5" Type="http://schemas.openxmlformats.org/officeDocument/2006/relationships/notesSlide" Target="../notesSlides/notesSlide57.xml"/><Relationship Id="rId4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tags" Target="../tags/tag163.xml"/><Relationship Id="rId7" Type="http://schemas.openxmlformats.org/officeDocument/2006/relationships/image" Target="../media/image43.wmf"/><Relationship Id="rId2" Type="http://schemas.openxmlformats.org/officeDocument/2006/relationships/tags" Target="../tags/tag162.xml"/><Relationship Id="rId1" Type="http://schemas.openxmlformats.org/officeDocument/2006/relationships/vmlDrawing" Target="../drawings/vmlDrawing40.vml"/><Relationship Id="rId6" Type="http://schemas.openxmlformats.org/officeDocument/2006/relationships/oleObject" Target="../embeddings/oleObject45.bin"/><Relationship Id="rId5" Type="http://schemas.openxmlformats.org/officeDocument/2006/relationships/notesSlide" Target="../notesSlides/notesSlide58.xml"/><Relationship Id="rId4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tags" Target="../tags/tag165.xml"/><Relationship Id="rId7" Type="http://schemas.openxmlformats.org/officeDocument/2006/relationships/image" Target="../media/image44.wmf"/><Relationship Id="rId2" Type="http://schemas.openxmlformats.org/officeDocument/2006/relationships/tags" Target="../tags/tag164.xml"/><Relationship Id="rId1" Type="http://schemas.openxmlformats.org/officeDocument/2006/relationships/vmlDrawing" Target="../drawings/vmlDrawing41.vml"/><Relationship Id="rId6" Type="http://schemas.openxmlformats.org/officeDocument/2006/relationships/oleObject" Target="../embeddings/oleObject46.bin"/><Relationship Id="rId5" Type="http://schemas.openxmlformats.org/officeDocument/2006/relationships/notesSlide" Target="../notesSlides/notesSlide59.xml"/><Relationship Id="rId4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tags" Target="../tags/tag167.xml"/><Relationship Id="rId7" Type="http://schemas.openxmlformats.org/officeDocument/2006/relationships/image" Target="../media/image45.wmf"/><Relationship Id="rId2" Type="http://schemas.openxmlformats.org/officeDocument/2006/relationships/tags" Target="../tags/tag166.xml"/><Relationship Id="rId1" Type="http://schemas.openxmlformats.org/officeDocument/2006/relationships/vmlDrawing" Target="../drawings/vmlDrawing42.vml"/><Relationship Id="rId6" Type="http://schemas.openxmlformats.org/officeDocument/2006/relationships/oleObject" Target="../embeddings/oleObject47.bin"/><Relationship Id="rId5" Type="http://schemas.openxmlformats.org/officeDocument/2006/relationships/notesSlide" Target="../notesSlides/notesSlide60.xml"/><Relationship Id="rId4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wmf"/><Relationship Id="rId3" Type="http://schemas.openxmlformats.org/officeDocument/2006/relationships/tags" Target="../tags/tag169.xml"/><Relationship Id="rId7" Type="http://schemas.openxmlformats.org/officeDocument/2006/relationships/oleObject" Target="../embeddings/oleObject48.bin"/><Relationship Id="rId2" Type="http://schemas.openxmlformats.org/officeDocument/2006/relationships/tags" Target="../tags/tag168.xml"/><Relationship Id="rId1" Type="http://schemas.openxmlformats.org/officeDocument/2006/relationships/vmlDrawing" Target="../drawings/vmlDrawing43.vml"/><Relationship Id="rId6" Type="http://schemas.openxmlformats.org/officeDocument/2006/relationships/notesSlide" Target="../notesSlides/notesSlide61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70.xml"/></Relationships>
</file>

<file path=ppt/slides/_rels/slide6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wmf"/><Relationship Id="rId3" Type="http://schemas.openxmlformats.org/officeDocument/2006/relationships/tags" Target="../tags/tag172.xml"/><Relationship Id="rId7" Type="http://schemas.openxmlformats.org/officeDocument/2006/relationships/oleObject" Target="../embeddings/oleObject49.bin"/><Relationship Id="rId2" Type="http://schemas.openxmlformats.org/officeDocument/2006/relationships/tags" Target="../tags/tag171.xml"/><Relationship Id="rId1" Type="http://schemas.openxmlformats.org/officeDocument/2006/relationships/vmlDrawing" Target="../drawings/vmlDrawing44.vml"/><Relationship Id="rId6" Type="http://schemas.openxmlformats.org/officeDocument/2006/relationships/notesSlide" Target="../notesSlides/notesSlide62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73.xml"/></Relationships>
</file>

<file path=ppt/slides/_rels/slide6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wmf"/><Relationship Id="rId3" Type="http://schemas.openxmlformats.org/officeDocument/2006/relationships/tags" Target="../tags/tag175.xml"/><Relationship Id="rId7" Type="http://schemas.openxmlformats.org/officeDocument/2006/relationships/oleObject" Target="../embeddings/oleObject50.bin"/><Relationship Id="rId2" Type="http://schemas.openxmlformats.org/officeDocument/2006/relationships/tags" Target="../tags/tag174.xml"/><Relationship Id="rId1" Type="http://schemas.openxmlformats.org/officeDocument/2006/relationships/vmlDrawing" Target="../drawings/vmlDrawing45.vml"/><Relationship Id="rId6" Type="http://schemas.openxmlformats.org/officeDocument/2006/relationships/notesSlide" Target="../notesSlides/notesSlide63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76.xml"/></Relationships>
</file>

<file path=ppt/slides/_rels/slide6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wmf"/><Relationship Id="rId3" Type="http://schemas.openxmlformats.org/officeDocument/2006/relationships/tags" Target="../tags/tag178.xml"/><Relationship Id="rId7" Type="http://schemas.openxmlformats.org/officeDocument/2006/relationships/oleObject" Target="../embeddings/oleObject51.bin"/><Relationship Id="rId2" Type="http://schemas.openxmlformats.org/officeDocument/2006/relationships/tags" Target="../tags/tag177.xml"/><Relationship Id="rId1" Type="http://schemas.openxmlformats.org/officeDocument/2006/relationships/vmlDrawing" Target="../drawings/vmlDrawing46.vml"/><Relationship Id="rId6" Type="http://schemas.openxmlformats.org/officeDocument/2006/relationships/notesSlide" Target="../notesSlides/notesSlide64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79.xml"/></Relationships>
</file>

<file path=ppt/slides/_rels/slide6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wmf"/><Relationship Id="rId3" Type="http://schemas.openxmlformats.org/officeDocument/2006/relationships/tags" Target="../tags/tag181.xml"/><Relationship Id="rId7" Type="http://schemas.openxmlformats.org/officeDocument/2006/relationships/oleObject" Target="../embeddings/oleObject52.bin"/><Relationship Id="rId2" Type="http://schemas.openxmlformats.org/officeDocument/2006/relationships/tags" Target="../tags/tag180.xml"/><Relationship Id="rId1" Type="http://schemas.openxmlformats.org/officeDocument/2006/relationships/vmlDrawing" Target="../drawings/vmlDrawing47.vml"/><Relationship Id="rId6" Type="http://schemas.openxmlformats.org/officeDocument/2006/relationships/notesSlide" Target="../notesSlides/notesSlide65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82.xml"/></Relationships>
</file>

<file path=ppt/slides/_rels/slide6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wmf"/><Relationship Id="rId3" Type="http://schemas.openxmlformats.org/officeDocument/2006/relationships/tags" Target="../tags/tag184.xml"/><Relationship Id="rId7" Type="http://schemas.openxmlformats.org/officeDocument/2006/relationships/oleObject" Target="../embeddings/oleObject53.bin"/><Relationship Id="rId2" Type="http://schemas.openxmlformats.org/officeDocument/2006/relationships/tags" Target="../tags/tag183.xml"/><Relationship Id="rId1" Type="http://schemas.openxmlformats.org/officeDocument/2006/relationships/vmlDrawing" Target="../drawings/vmlDrawing48.vml"/><Relationship Id="rId6" Type="http://schemas.openxmlformats.org/officeDocument/2006/relationships/notesSlide" Target="../notesSlides/notesSlide66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85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87.xml"/><Relationship Id="rId1" Type="http://schemas.openxmlformats.org/officeDocument/2006/relationships/tags" Target="../tags/tag186.xml"/><Relationship Id="rId4" Type="http://schemas.openxmlformats.org/officeDocument/2006/relationships/notesSlide" Target="../notesSlides/notesSlide67.xml"/></Relationships>
</file>

<file path=ppt/slides/_rels/slide6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4.bin"/><Relationship Id="rId3" Type="http://schemas.openxmlformats.org/officeDocument/2006/relationships/tags" Target="../tags/tag189.xml"/><Relationship Id="rId7" Type="http://schemas.openxmlformats.org/officeDocument/2006/relationships/notesSlide" Target="../notesSlides/notesSlide68.xml"/><Relationship Id="rId2" Type="http://schemas.openxmlformats.org/officeDocument/2006/relationships/tags" Target="../tags/tag188.xml"/><Relationship Id="rId1" Type="http://schemas.openxmlformats.org/officeDocument/2006/relationships/vmlDrawing" Target="../drawings/vmlDrawing49.v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191.xml"/><Relationship Id="rId4" Type="http://schemas.openxmlformats.org/officeDocument/2006/relationships/tags" Target="../tags/tag190.xml"/><Relationship Id="rId9" Type="http://schemas.openxmlformats.org/officeDocument/2006/relationships/image" Target="../media/image52.w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tags" Target="../tags/tag194.xml"/><Relationship Id="rId2" Type="http://schemas.openxmlformats.org/officeDocument/2006/relationships/tags" Target="../tags/tag193.xml"/><Relationship Id="rId1" Type="http://schemas.openxmlformats.org/officeDocument/2006/relationships/tags" Target="../tags/tag192.xml"/><Relationship Id="rId6" Type="http://schemas.openxmlformats.org/officeDocument/2006/relationships/notesSlide" Target="../notesSlides/notesSlide69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95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tags" Target="../tags/tag198.xml"/><Relationship Id="rId2" Type="http://schemas.openxmlformats.org/officeDocument/2006/relationships/tags" Target="../tags/tag197.xml"/><Relationship Id="rId1" Type="http://schemas.openxmlformats.org/officeDocument/2006/relationships/tags" Target="../tags/tag196.xml"/><Relationship Id="rId6" Type="http://schemas.openxmlformats.org/officeDocument/2006/relationships/notesSlide" Target="../notesSlides/notesSlide70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99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tags" Target="../tags/tag202.xml"/><Relationship Id="rId2" Type="http://schemas.openxmlformats.org/officeDocument/2006/relationships/tags" Target="../tags/tag201.xml"/><Relationship Id="rId1" Type="http://schemas.openxmlformats.org/officeDocument/2006/relationships/tags" Target="../tags/tag200.xml"/><Relationship Id="rId5" Type="http://schemas.openxmlformats.org/officeDocument/2006/relationships/notesSlide" Target="../notesSlides/notesSlide71.xml"/><Relationship Id="rId4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tags" Target="../tags/tag205.xml"/><Relationship Id="rId2" Type="http://schemas.openxmlformats.org/officeDocument/2006/relationships/tags" Target="../tags/tag204.xml"/><Relationship Id="rId1" Type="http://schemas.openxmlformats.org/officeDocument/2006/relationships/tags" Target="../tags/tag203.xml"/><Relationship Id="rId5" Type="http://schemas.openxmlformats.org/officeDocument/2006/relationships/notesSlide" Target="../notesSlides/notesSlide72.xml"/><Relationship Id="rId4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tags" Target="../tags/tag208.xml"/><Relationship Id="rId2" Type="http://schemas.openxmlformats.org/officeDocument/2006/relationships/tags" Target="../tags/tag207.xml"/><Relationship Id="rId1" Type="http://schemas.openxmlformats.org/officeDocument/2006/relationships/tags" Target="../tags/tag206.xml"/><Relationship Id="rId5" Type="http://schemas.openxmlformats.org/officeDocument/2006/relationships/notesSlide" Target="../notesSlides/notesSlide73.xml"/><Relationship Id="rId4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wmf"/><Relationship Id="rId3" Type="http://schemas.openxmlformats.org/officeDocument/2006/relationships/tags" Target="../tags/tag210.xml"/><Relationship Id="rId7" Type="http://schemas.openxmlformats.org/officeDocument/2006/relationships/oleObject" Target="../embeddings/oleObject55.bin"/><Relationship Id="rId2" Type="http://schemas.openxmlformats.org/officeDocument/2006/relationships/tags" Target="../tags/tag209.xml"/><Relationship Id="rId1" Type="http://schemas.openxmlformats.org/officeDocument/2006/relationships/vmlDrawing" Target="../drawings/vmlDrawing50.vml"/><Relationship Id="rId6" Type="http://schemas.openxmlformats.org/officeDocument/2006/relationships/notesSlide" Target="../notesSlides/notesSlide74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211.xml"/></Relationships>
</file>

<file path=ppt/slides/_rels/slide7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wmf"/><Relationship Id="rId3" Type="http://schemas.openxmlformats.org/officeDocument/2006/relationships/tags" Target="../tags/tag213.xml"/><Relationship Id="rId7" Type="http://schemas.openxmlformats.org/officeDocument/2006/relationships/oleObject" Target="../embeddings/oleObject56.bin"/><Relationship Id="rId2" Type="http://schemas.openxmlformats.org/officeDocument/2006/relationships/tags" Target="../tags/tag212.xml"/><Relationship Id="rId1" Type="http://schemas.openxmlformats.org/officeDocument/2006/relationships/vmlDrawing" Target="../drawings/vmlDrawing51.vml"/><Relationship Id="rId6" Type="http://schemas.openxmlformats.org/officeDocument/2006/relationships/notesSlide" Target="../notesSlides/notesSlide75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214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tags" Target="../tags/tag217.xml"/><Relationship Id="rId2" Type="http://schemas.openxmlformats.org/officeDocument/2006/relationships/tags" Target="../tags/tag216.xml"/><Relationship Id="rId1" Type="http://schemas.openxmlformats.org/officeDocument/2006/relationships/tags" Target="../tags/tag215.xml"/><Relationship Id="rId5" Type="http://schemas.openxmlformats.org/officeDocument/2006/relationships/notesSlide" Target="../notesSlides/notesSlide76.xml"/><Relationship Id="rId4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wmf"/><Relationship Id="rId3" Type="http://schemas.openxmlformats.org/officeDocument/2006/relationships/tags" Target="../tags/tag219.xml"/><Relationship Id="rId7" Type="http://schemas.openxmlformats.org/officeDocument/2006/relationships/oleObject" Target="../embeddings/oleObject57.bin"/><Relationship Id="rId2" Type="http://schemas.openxmlformats.org/officeDocument/2006/relationships/tags" Target="../tags/tag218.xml"/><Relationship Id="rId1" Type="http://schemas.openxmlformats.org/officeDocument/2006/relationships/vmlDrawing" Target="../drawings/vmlDrawing52.vml"/><Relationship Id="rId6" Type="http://schemas.openxmlformats.org/officeDocument/2006/relationships/notesSlide" Target="../notesSlides/notesSlide77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220.xml"/></Relationships>
</file>

<file path=ppt/slides/_rels/slide7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wmf"/><Relationship Id="rId3" Type="http://schemas.openxmlformats.org/officeDocument/2006/relationships/tags" Target="../tags/tag222.xml"/><Relationship Id="rId7" Type="http://schemas.openxmlformats.org/officeDocument/2006/relationships/oleObject" Target="../embeddings/oleObject58.bin"/><Relationship Id="rId2" Type="http://schemas.openxmlformats.org/officeDocument/2006/relationships/tags" Target="../tags/tag221.xml"/><Relationship Id="rId1" Type="http://schemas.openxmlformats.org/officeDocument/2006/relationships/vmlDrawing" Target="../drawings/vmlDrawing53.vml"/><Relationship Id="rId6" Type="http://schemas.openxmlformats.org/officeDocument/2006/relationships/notesSlide" Target="../notesSlides/notesSlide78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22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8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4.wmf"/><Relationship Id="rId5" Type="http://schemas.openxmlformats.org/officeDocument/2006/relationships/oleObject" Target="../embeddings/oleObject2.bin"/><Relationship Id="rId4" Type="http://schemas.openxmlformats.org/officeDocument/2006/relationships/notesSlide" Target="../notesSlides/notesSlide7.xml"/></Relationships>
</file>

<file path=ppt/slides/_rels/slide8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wmf"/><Relationship Id="rId3" Type="http://schemas.openxmlformats.org/officeDocument/2006/relationships/tags" Target="../tags/tag225.xml"/><Relationship Id="rId7" Type="http://schemas.openxmlformats.org/officeDocument/2006/relationships/oleObject" Target="../embeddings/oleObject59.bin"/><Relationship Id="rId2" Type="http://schemas.openxmlformats.org/officeDocument/2006/relationships/tags" Target="../tags/tag224.xml"/><Relationship Id="rId1" Type="http://schemas.openxmlformats.org/officeDocument/2006/relationships/vmlDrawing" Target="../drawings/vmlDrawing54.vml"/><Relationship Id="rId6" Type="http://schemas.openxmlformats.org/officeDocument/2006/relationships/notesSlide" Target="../notesSlides/notesSlide79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226.xml"/></Relationships>
</file>

<file path=ppt/slides/_rels/slide8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0.bin"/><Relationship Id="rId3" Type="http://schemas.openxmlformats.org/officeDocument/2006/relationships/tags" Target="../tags/tag228.xml"/><Relationship Id="rId7" Type="http://schemas.openxmlformats.org/officeDocument/2006/relationships/notesSlide" Target="../notesSlides/notesSlide80.xml"/><Relationship Id="rId2" Type="http://schemas.openxmlformats.org/officeDocument/2006/relationships/tags" Target="../tags/tag227.xml"/><Relationship Id="rId1" Type="http://schemas.openxmlformats.org/officeDocument/2006/relationships/vmlDrawing" Target="../drawings/vmlDrawing55.v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230.xml"/><Relationship Id="rId4" Type="http://schemas.openxmlformats.org/officeDocument/2006/relationships/tags" Target="../tags/tag229.xml"/><Relationship Id="rId9" Type="http://schemas.openxmlformats.org/officeDocument/2006/relationships/image" Target="../media/image58.wmf"/></Relationships>
</file>

<file path=ppt/slides/_rels/slide8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1.bin"/><Relationship Id="rId3" Type="http://schemas.openxmlformats.org/officeDocument/2006/relationships/tags" Target="../tags/tag232.xml"/><Relationship Id="rId7" Type="http://schemas.openxmlformats.org/officeDocument/2006/relationships/notesSlide" Target="../notesSlides/notesSlide81.xml"/><Relationship Id="rId2" Type="http://schemas.openxmlformats.org/officeDocument/2006/relationships/tags" Target="../tags/tag231.xml"/><Relationship Id="rId1" Type="http://schemas.openxmlformats.org/officeDocument/2006/relationships/vmlDrawing" Target="../drawings/vmlDrawing56.v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234.xml"/><Relationship Id="rId4" Type="http://schemas.openxmlformats.org/officeDocument/2006/relationships/tags" Target="../tags/tag233.xml"/><Relationship Id="rId9" Type="http://schemas.openxmlformats.org/officeDocument/2006/relationships/image" Target="../media/image59.wmf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tags" Target="../tags/tag237.xml"/><Relationship Id="rId2" Type="http://schemas.openxmlformats.org/officeDocument/2006/relationships/tags" Target="../tags/tag236.xml"/><Relationship Id="rId1" Type="http://schemas.openxmlformats.org/officeDocument/2006/relationships/tags" Target="../tags/tag235.xml"/><Relationship Id="rId6" Type="http://schemas.openxmlformats.org/officeDocument/2006/relationships/notesSlide" Target="../notesSlides/notesSlide82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238.xml"/></Relationships>
</file>

<file path=ppt/slides/_rels/slide8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2.bin"/><Relationship Id="rId3" Type="http://schemas.openxmlformats.org/officeDocument/2006/relationships/tags" Target="../tags/tag240.xml"/><Relationship Id="rId7" Type="http://schemas.openxmlformats.org/officeDocument/2006/relationships/notesSlide" Target="../notesSlides/notesSlide83.xml"/><Relationship Id="rId2" Type="http://schemas.openxmlformats.org/officeDocument/2006/relationships/tags" Target="../tags/tag239.xml"/><Relationship Id="rId1" Type="http://schemas.openxmlformats.org/officeDocument/2006/relationships/vmlDrawing" Target="../drawings/vmlDrawing57.v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242.xml"/><Relationship Id="rId4" Type="http://schemas.openxmlformats.org/officeDocument/2006/relationships/tags" Target="../tags/tag241.xml"/><Relationship Id="rId9" Type="http://schemas.openxmlformats.org/officeDocument/2006/relationships/image" Target="../media/image60.wmf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tags" Target="../tags/tag245.xml"/><Relationship Id="rId2" Type="http://schemas.openxmlformats.org/officeDocument/2006/relationships/tags" Target="../tags/tag244.xml"/><Relationship Id="rId1" Type="http://schemas.openxmlformats.org/officeDocument/2006/relationships/tags" Target="../tags/tag243.xml"/><Relationship Id="rId6" Type="http://schemas.openxmlformats.org/officeDocument/2006/relationships/notesSlide" Target="../notesSlides/notesSlide84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246.xml"/></Relationships>
</file>

<file path=ppt/slides/_rels/slide8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85.xml"/><Relationship Id="rId3" Type="http://schemas.openxmlformats.org/officeDocument/2006/relationships/tags" Target="../tags/tag248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247.xml"/><Relationship Id="rId1" Type="http://schemas.openxmlformats.org/officeDocument/2006/relationships/vmlDrawing" Target="../drawings/vmlDrawing58.vml"/><Relationship Id="rId6" Type="http://schemas.openxmlformats.org/officeDocument/2006/relationships/tags" Target="../tags/tag251.xml"/><Relationship Id="rId5" Type="http://schemas.openxmlformats.org/officeDocument/2006/relationships/tags" Target="../tags/tag250.xml"/><Relationship Id="rId10" Type="http://schemas.openxmlformats.org/officeDocument/2006/relationships/image" Target="../media/image61.wmf"/><Relationship Id="rId4" Type="http://schemas.openxmlformats.org/officeDocument/2006/relationships/tags" Target="../tags/tag249.xml"/><Relationship Id="rId9" Type="http://schemas.openxmlformats.org/officeDocument/2006/relationships/oleObject" Target="../embeddings/oleObject63.bin"/></Relationships>
</file>

<file path=ppt/slides/_rels/slide8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4.bin"/><Relationship Id="rId3" Type="http://schemas.openxmlformats.org/officeDocument/2006/relationships/tags" Target="../tags/tag253.xml"/><Relationship Id="rId7" Type="http://schemas.openxmlformats.org/officeDocument/2006/relationships/notesSlide" Target="../notesSlides/notesSlide86.xml"/><Relationship Id="rId2" Type="http://schemas.openxmlformats.org/officeDocument/2006/relationships/tags" Target="../tags/tag252.xml"/><Relationship Id="rId1" Type="http://schemas.openxmlformats.org/officeDocument/2006/relationships/vmlDrawing" Target="../drawings/vmlDrawing59.v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255.xml"/><Relationship Id="rId4" Type="http://schemas.openxmlformats.org/officeDocument/2006/relationships/tags" Target="../tags/tag254.xml"/><Relationship Id="rId9" Type="http://schemas.openxmlformats.org/officeDocument/2006/relationships/image" Target="../media/image62.wmf"/></Relationships>
</file>

<file path=ppt/slides/_rels/slide8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5.bin"/><Relationship Id="rId3" Type="http://schemas.openxmlformats.org/officeDocument/2006/relationships/tags" Target="../tags/tag257.xml"/><Relationship Id="rId7" Type="http://schemas.openxmlformats.org/officeDocument/2006/relationships/notesSlide" Target="../notesSlides/notesSlide87.xml"/><Relationship Id="rId2" Type="http://schemas.openxmlformats.org/officeDocument/2006/relationships/tags" Target="../tags/tag256.xml"/><Relationship Id="rId1" Type="http://schemas.openxmlformats.org/officeDocument/2006/relationships/vmlDrawing" Target="../drawings/vmlDrawing60.v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259.xml"/><Relationship Id="rId4" Type="http://schemas.openxmlformats.org/officeDocument/2006/relationships/tags" Target="../tags/tag258.xml"/><Relationship Id="rId9" Type="http://schemas.openxmlformats.org/officeDocument/2006/relationships/image" Target="../media/image63.wmf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tags" Target="../tags/tag262.xml"/><Relationship Id="rId2" Type="http://schemas.openxmlformats.org/officeDocument/2006/relationships/tags" Target="../tags/tag261.xml"/><Relationship Id="rId1" Type="http://schemas.openxmlformats.org/officeDocument/2006/relationships/tags" Target="../tags/tag260.xml"/><Relationship Id="rId5" Type="http://schemas.openxmlformats.org/officeDocument/2006/relationships/notesSlide" Target="../notesSlides/notesSlide88.xml"/><Relationship Id="rId4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/Relationships>
</file>

<file path=ppt/slides/_rels/slide90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89.xml"/><Relationship Id="rId3" Type="http://schemas.openxmlformats.org/officeDocument/2006/relationships/tags" Target="../tags/tag264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263.xml"/><Relationship Id="rId1" Type="http://schemas.openxmlformats.org/officeDocument/2006/relationships/vmlDrawing" Target="../drawings/vmlDrawing61.vml"/><Relationship Id="rId6" Type="http://schemas.openxmlformats.org/officeDocument/2006/relationships/tags" Target="../tags/tag267.xml"/><Relationship Id="rId5" Type="http://schemas.openxmlformats.org/officeDocument/2006/relationships/tags" Target="../tags/tag266.xml"/><Relationship Id="rId10" Type="http://schemas.openxmlformats.org/officeDocument/2006/relationships/image" Target="../media/image64.wmf"/><Relationship Id="rId4" Type="http://schemas.openxmlformats.org/officeDocument/2006/relationships/tags" Target="../tags/tag265.xml"/><Relationship Id="rId9" Type="http://schemas.openxmlformats.org/officeDocument/2006/relationships/oleObject" Target="../embeddings/oleObject66.bin"/></Relationships>
</file>

<file path=ppt/slides/_rels/slide9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90.xml"/><Relationship Id="rId3" Type="http://schemas.openxmlformats.org/officeDocument/2006/relationships/tags" Target="../tags/tag269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268.xml"/><Relationship Id="rId1" Type="http://schemas.openxmlformats.org/officeDocument/2006/relationships/vmlDrawing" Target="../drawings/vmlDrawing62.vml"/><Relationship Id="rId6" Type="http://schemas.openxmlformats.org/officeDocument/2006/relationships/tags" Target="../tags/tag272.xml"/><Relationship Id="rId5" Type="http://schemas.openxmlformats.org/officeDocument/2006/relationships/tags" Target="../tags/tag271.xml"/><Relationship Id="rId10" Type="http://schemas.openxmlformats.org/officeDocument/2006/relationships/image" Target="../media/image65.wmf"/><Relationship Id="rId4" Type="http://schemas.openxmlformats.org/officeDocument/2006/relationships/tags" Target="../tags/tag270.xml"/><Relationship Id="rId9" Type="http://schemas.openxmlformats.org/officeDocument/2006/relationships/oleObject" Target="../embeddings/oleObject67.bin"/></Relationships>
</file>

<file path=ppt/slides/_rels/slide9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91.xml"/><Relationship Id="rId3" Type="http://schemas.openxmlformats.org/officeDocument/2006/relationships/tags" Target="../tags/tag274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273.xml"/><Relationship Id="rId1" Type="http://schemas.openxmlformats.org/officeDocument/2006/relationships/vmlDrawing" Target="../drawings/vmlDrawing63.vml"/><Relationship Id="rId6" Type="http://schemas.openxmlformats.org/officeDocument/2006/relationships/tags" Target="../tags/tag277.xml"/><Relationship Id="rId5" Type="http://schemas.openxmlformats.org/officeDocument/2006/relationships/tags" Target="../tags/tag276.xml"/><Relationship Id="rId10" Type="http://schemas.openxmlformats.org/officeDocument/2006/relationships/image" Target="../media/image66.wmf"/><Relationship Id="rId4" Type="http://schemas.openxmlformats.org/officeDocument/2006/relationships/tags" Target="../tags/tag275.xml"/><Relationship Id="rId9" Type="http://schemas.openxmlformats.org/officeDocument/2006/relationships/oleObject" Target="../embeddings/oleObject68.bin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tags" Target="../tags/tag280.xml"/><Relationship Id="rId7" Type="http://schemas.openxmlformats.org/officeDocument/2006/relationships/notesSlide" Target="../notesSlides/notesSlide92.xml"/><Relationship Id="rId2" Type="http://schemas.openxmlformats.org/officeDocument/2006/relationships/tags" Target="../tags/tag279.xml"/><Relationship Id="rId1" Type="http://schemas.openxmlformats.org/officeDocument/2006/relationships/tags" Target="../tags/tag278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282.xml"/><Relationship Id="rId4" Type="http://schemas.openxmlformats.org/officeDocument/2006/relationships/tags" Target="../tags/tag281.x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tags" Target="../tags/tag285.xml"/><Relationship Id="rId7" Type="http://schemas.openxmlformats.org/officeDocument/2006/relationships/notesSlide" Target="../notesSlides/notesSlide93.xml"/><Relationship Id="rId2" Type="http://schemas.openxmlformats.org/officeDocument/2006/relationships/tags" Target="../tags/tag284.xml"/><Relationship Id="rId1" Type="http://schemas.openxmlformats.org/officeDocument/2006/relationships/tags" Target="../tags/tag283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287.xml"/><Relationship Id="rId4" Type="http://schemas.openxmlformats.org/officeDocument/2006/relationships/tags" Target="../tags/tag286.xml"/></Relationships>
</file>

<file path=ppt/slides/_rels/slide95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94.xml"/><Relationship Id="rId3" Type="http://schemas.openxmlformats.org/officeDocument/2006/relationships/tags" Target="../tags/tag289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288.xml"/><Relationship Id="rId1" Type="http://schemas.openxmlformats.org/officeDocument/2006/relationships/vmlDrawing" Target="../drawings/vmlDrawing64.vml"/><Relationship Id="rId6" Type="http://schemas.openxmlformats.org/officeDocument/2006/relationships/tags" Target="../tags/tag292.xml"/><Relationship Id="rId5" Type="http://schemas.openxmlformats.org/officeDocument/2006/relationships/tags" Target="../tags/tag291.xml"/><Relationship Id="rId10" Type="http://schemas.openxmlformats.org/officeDocument/2006/relationships/image" Target="../media/image67.wmf"/><Relationship Id="rId4" Type="http://schemas.openxmlformats.org/officeDocument/2006/relationships/tags" Target="../tags/tag290.xml"/><Relationship Id="rId9" Type="http://schemas.openxmlformats.org/officeDocument/2006/relationships/oleObject" Target="../embeddings/oleObject69.bin"/></Relationships>
</file>

<file path=ppt/slides/_rels/slide9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95.xml"/><Relationship Id="rId3" Type="http://schemas.openxmlformats.org/officeDocument/2006/relationships/tags" Target="../tags/tag294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293.xml"/><Relationship Id="rId1" Type="http://schemas.openxmlformats.org/officeDocument/2006/relationships/vmlDrawing" Target="../drawings/vmlDrawing65.vml"/><Relationship Id="rId6" Type="http://schemas.openxmlformats.org/officeDocument/2006/relationships/tags" Target="../tags/tag297.xml"/><Relationship Id="rId5" Type="http://schemas.openxmlformats.org/officeDocument/2006/relationships/tags" Target="../tags/tag296.xml"/><Relationship Id="rId10" Type="http://schemas.openxmlformats.org/officeDocument/2006/relationships/image" Target="../media/image68.wmf"/><Relationship Id="rId4" Type="http://schemas.openxmlformats.org/officeDocument/2006/relationships/tags" Target="../tags/tag295.xml"/><Relationship Id="rId9" Type="http://schemas.openxmlformats.org/officeDocument/2006/relationships/oleObject" Target="../embeddings/oleObject70.bin"/></Relationships>
</file>

<file path=ppt/slides/_rels/slide9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3" Type="http://schemas.openxmlformats.org/officeDocument/2006/relationships/tags" Target="../tags/tag299.xml"/><Relationship Id="rId7" Type="http://schemas.openxmlformats.org/officeDocument/2006/relationships/tags" Target="../tags/tag303.xml"/><Relationship Id="rId2" Type="http://schemas.openxmlformats.org/officeDocument/2006/relationships/tags" Target="../tags/tag298.xml"/><Relationship Id="rId1" Type="http://schemas.openxmlformats.org/officeDocument/2006/relationships/vmlDrawing" Target="../drawings/vmlDrawing66.vml"/><Relationship Id="rId6" Type="http://schemas.openxmlformats.org/officeDocument/2006/relationships/tags" Target="../tags/tag302.xml"/><Relationship Id="rId11" Type="http://schemas.openxmlformats.org/officeDocument/2006/relationships/image" Target="../media/image69.wmf"/><Relationship Id="rId5" Type="http://schemas.openxmlformats.org/officeDocument/2006/relationships/tags" Target="../tags/tag301.xml"/><Relationship Id="rId10" Type="http://schemas.openxmlformats.org/officeDocument/2006/relationships/oleObject" Target="../embeddings/oleObject71.bin"/><Relationship Id="rId4" Type="http://schemas.openxmlformats.org/officeDocument/2006/relationships/tags" Target="../tags/tag300.xml"/><Relationship Id="rId9" Type="http://schemas.openxmlformats.org/officeDocument/2006/relationships/notesSlide" Target="../notesSlides/notesSlide96.xml"/></Relationships>
</file>

<file path=ppt/slides/_rels/slide9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97.xml"/><Relationship Id="rId3" Type="http://schemas.openxmlformats.org/officeDocument/2006/relationships/tags" Target="../tags/tag305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304.xml"/><Relationship Id="rId1" Type="http://schemas.openxmlformats.org/officeDocument/2006/relationships/vmlDrawing" Target="../drawings/vmlDrawing67.vml"/><Relationship Id="rId6" Type="http://schemas.openxmlformats.org/officeDocument/2006/relationships/tags" Target="../tags/tag308.xml"/><Relationship Id="rId5" Type="http://schemas.openxmlformats.org/officeDocument/2006/relationships/tags" Target="../tags/tag307.xml"/><Relationship Id="rId10" Type="http://schemas.openxmlformats.org/officeDocument/2006/relationships/image" Target="../media/image70.wmf"/><Relationship Id="rId4" Type="http://schemas.openxmlformats.org/officeDocument/2006/relationships/tags" Target="../tags/tag306.xml"/><Relationship Id="rId9" Type="http://schemas.openxmlformats.org/officeDocument/2006/relationships/oleObject" Target="../embeddings/oleObject72.bin"/></Relationships>
</file>

<file path=ppt/slides/_rels/slide99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98.xml"/><Relationship Id="rId3" Type="http://schemas.openxmlformats.org/officeDocument/2006/relationships/tags" Target="../tags/tag310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309.xml"/><Relationship Id="rId1" Type="http://schemas.openxmlformats.org/officeDocument/2006/relationships/vmlDrawing" Target="../drawings/vmlDrawing68.vml"/><Relationship Id="rId6" Type="http://schemas.openxmlformats.org/officeDocument/2006/relationships/tags" Target="../tags/tag313.xml"/><Relationship Id="rId5" Type="http://schemas.openxmlformats.org/officeDocument/2006/relationships/tags" Target="../tags/tag312.xml"/><Relationship Id="rId10" Type="http://schemas.openxmlformats.org/officeDocument/2006/relationships/image" Target="../media/image71.wmf"/><Relationship Id="rId4" Type="http://schemas.openxmlformats.org/officeDocument/2006/relationships/tags" Target="../tags/tag311.xml"/><Relationship Id="rId9" Type="http://schemas.openxmlformats.org/officeDocument/2006/relationships/oleObject" Target="../embeddings/oleObject73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14400" y="2286000"/>
            <a:ext cx="754380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b="1" i="1" dirty="0" smtClean="0"/>
              <a:t>Digital Design and Computer Architecture</a:t>
            </a:r>
            <a:r>
              <a:rPr lang="en-US" sz="2600" b="1" dirty="0" smtClean="0"/>
              <a:t>, 2</a:t>
            </a:r>
            <a:r>
              <a:rPr lang="en-US" sz="2600" b="1" baseline="30000" dirty="0" smtClean="0"/>
              <a:t>nd</a:t>
            </a:r>
            <a:r>
              <a:rPr lang="en-US" sz="2600" b="1" dirty="0" smtClean="0"/>
              <a:t> Edition</a:t>
            </a:r>
            <a:endParaRPr lang="en-US" sz="26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Chapter 7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  <p:cxnSp>
        <p:nvCxnSpPr>
          <p:cNvPr id="9" name="Straight Connector 8"/>
          <p:cNvCxnSpPr/>
          <p:nvPr/>
        </p:nvCxnSpPr>
        <p:spPr>
          <a:xfrm>
            <a:off x="990600" y="2778443"/>
            <a:ext cx="7696200" cy="0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4191000" y="2769513"/>
            <a:ext cx="47244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smtClean="0"/>
              <a:t>David Money Harris and Sarah L. Harris</a:t>
            </a: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53468188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3795" name="Rectangle 3"/>
          <p:cNvSpPr>
            <a:spLocks noGrp="1" noChangeArrowheads="1"/>
          </p:cNvSpPr>
          <p:nvPr>
            <p:ph type="body" sz="half" idx="4294967295"/>
            <p:custDataLst>
              <p:tags r:id="rId2"/>
            </p:custDataLst>
          </p:nvPr>
        </p:nvSpPr>
        <p:spPr>
          <a:xfrm>
            <a:off x="914400" y="1143000"/>
            <a:ext cx="7696200" cy="4953000"/>
          </a:xfrm>
        </p:spPr>
        <p:txBody>
          <a:bodyPr>
            <a:normAutofit/>
          </a:bodyPr>
          <a:lstStyle/>
          <a:p>
            <a:pPr marL="0" indent="0">
              <a:lnSpc>
                <a:spcPct val="90000"/>
              </a:lnSpc>
              <a:buNone/>
            </a:pPr>
            <a:r>
              <a:rPr lang="en-US" b="1" dirty="0" smtClean="0">
                <a:solidFill>
                  <a:schemeClr val="accent1"/>
                </a:solidFill>
              </a:rPr>
              <a:t>STEP </a:t>
            </a:r>
            <a:r>
              <a:rPr lang="en-US" b="1" dirty="0">
                <a:solidFill>
                  <a:schemeClr val="accent1"/>
                </a:solidFill>
              </a:rPr>
              <a:t>1:</a:t>
            </a:r>
            <a:r>
              <a:rPr lang="en-US" dirty="0">
                <a:solidFill>
                  <a:schemeClr val="accent1"/>
                </a:solidFill>
              </a:rPr>
              <a:t> </a:t>
            </a:r>
            <a:r>
              <a:rPr lang="en-US" dirty="0"/>
              <a:t>Fetch instruction</a:t>
            </a:r>
          </a:p>
        </p:txBody>
      </p:sp>
      <p:graphicFrame>
        <p:nvGraphicFramePr>
          <p:cNvPr id="1313796" name="Object 4"/>
          <p:cNvGraphicFramePr>
            <a:graphicFrameLocks noGrp="1" noChangeAspect="1"/>
          </p:cNvGraphicFramePr>
          <p:nvPr>
            <p:ph sz="half" idx="4294967295"/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1708492304"/>
              </p:ext>
            </p:extLst>
          </p:nvPr>
        </p:nvGraphicFramePr>
        <p:xfrm>
          <a:off x="914401" y="2645992"/>
          <a:ext cx="8153399" cy="177360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6694" name="VISIO" r:id="rId6" imgW="4344480" imgH="943920" progId="Visio.Drawing.6">
                  <p:embed/>
                </p:oleObj>
              </mc:Choice>
              <mc:Fallback>
                <p:oleObj name="VISIO" r:id="rId6" imgW="4344480" imgH="94392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14401" y="2645992"/>
                        <a:ext cx="8153399" cy="177360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Single-Cycle </a:t>
            </a:r>
            <a:r>
              <a:rPr lang="en-US" sz="4400" dirty="0" err="1" smtClean="0">
                <a:solidFill>
                  <a:schemeClr val="bg1"/>
                </a:solidFill>
                <a:latin typeface="+mj-lt"/>
              </a:rPr>
              <a:t>Datapath</a:t>
            </a:r>
            <a:r>
              <a:rPr lang="en-US" sz="4400" dirty="0" smtClean="0">
                <a:solidFill>
                  <a:schemeClr val="bg1"/>
                </a:solidFill>
                <a:latin typeface="+mj-lt"/>
              </a:rPr>
              <a:t>: </a:t>
            </a:r>
            <a:r>
              <a:rPr lang="en-US" sz="4400" dirty="0" err="1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lw</a:t>
            </a:r>
            <a:r>
              <a:rPr lang="en-US" sz="4400" dirty="0" smtClean="0">
                <a:solidFill>
                  <a:schemeClr val="bg1"/>
                </a:solidFill>
                <a:latin typeface="+mj-lt"/>
              </a:rPr>
              <a:t> fetch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158462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1991" name="Rectangle 7"/>
          <p:cNvSpPr>
            <a:spLocks noGrp="1" noChangeArrowheads="1"/>
          </p:cNvSpPr>
          <p:nvPr>
            <p:ph idx="4294967295"/>
            <p:custDataLst>
              <p:tags r:id="rId1"/>
            </p:custDataLst>
          </p:nvPr>
        </p:nvSpPr>
        <p:spPr>
          <a:xfrm>
            <a:off x="914400" y="1066800"/>
            <a:ext cx="8001000" cy="4953000"/>
          </a:xfrm>
        </p:spPr>
        <p:txBody>
          <a:bodyPr/>
          <a:lstStyle/>
          <a:p>
            <a:r>
              <a:rPr lang="en-US" b="1" dirty="0"/>
              <a:t>Forwarding logic:</a:t>
            </a:r>
          </a:p>
          <a:p>
            <a:pPr>
              <a:buFontTx/>
              <a:buNone/>
            </a:pPr>
            <a:r>
              <a:rPr lang="en-US" sz="1800" dirty="0">
                <a:solidFill>
                  <a:schemeClr val="accent2"/>
                </a:solidFill>
                <a:latin typeface="Courier New" pitchFamily="49" charset="0"/>
              </a:rPr>
              <a:t>	</a:t>
            </a:r>
            <a:r>
              <a:rPr lang="en-US" sz="1600" b="1" i="1" dirty="0" err="1">
                <a:latin typeface="Courier New" pitchFamily="49" charset="0"/>
              </a:rPr>
              <a:t>ForwardAD</a:t>
            </a:r>
            <a:r>
              <a:rPr lang="en-US" sz="1600" dirty="0">
                <a:latin typeface="Courier New" pitchFamily="49" charset="0"/>
              </a:rPr>
              <a:t> = (</a:t>
            </a:r>
            <a:r>
              <a:rPr lang="en-US" sz="1600" i="1" dirty="0" err="1">
                <a:latin typeface="Courier New" pitchFamily="49" charset="0"/>
              </a:rPr>
              <a:t>rsD</a:t>
            </a:r>
            <a:r>
              <a:rPr lang="en-US" sz="1600" dirty="0">
                <a:latin typeface="Courier New" pitchFamily="49" charset="0"/>
              </a:rPr>
              <a:t> !=0) AND (</a:t>
            </a:r>
            <a:r>
              <a:rPr lang="en-US" sz="1600" i="1" dirty="0" err="1">
                <a:latin typeface="Courier New" pitchFamily="49" charset="0"/>
              </a:rPr>
              <a:t>rsD</a:t>
            </a:r>
            <a:r>
              <a:rPr lang="en-US" sz="1600" dirty="0">
                <a:latin typeface="Courier New" pitchFamily="49" charset="0"/>
              </a:rPr>
              <a:t> == </a:t>
            </a:r>
            <a:r>
              <a:rPr lang="en-US" sz="1600" i="1" dirty="0" err="1">
                <a:latin typeface="Courier New" pitchFamily="49" charset="0"/>
              </a:rPr>
              <a:t>WriteRegM</a:t>
            </a:r>
            <a:r>
              <a:rPr lang="en-US" sz="1600" dirty="0">
                <a:latin typeface="Courier New" pitchFamily="49" charset="0"/>
              </a:rPr>
              <a:t>) AND </a:t>
            </a:r>
            <a:r>
              <a:rPr lang="en-US" sz="1600" i="1" dirty="0" err="1">
                <a:latin typeface="Courier New" pitchFamily="49" charset="0"/>
              </a:rPr>
              <a:t>RegWriteM</a:t>
            </a:r>
            <a:endParaRPr lang="en-US" sz="1600" i="1" dirty="0">
              <a:latin typeface="Courier New" pitchFamily="49" charset="0"/>
            </a:endParaRPr>
          </a:p>
          <a:p>
            <a:pPr>
              <a:buFontTx/>
              <a:buNone/>
            </a:pPr>
            <a:r>
              <a:rPr lang="en-US" sz="1600" i="1" dirty="0">
                <a:latin typeface="Courier New" pitchFamily="49" charset="0"/>
              </a:rPr>
              <a:t>	</a:t>
            </a:r>
            <a:r>
              <a:rPr lang="en-US" sz="1600" b="1" i="1" dirty="0" err="1">
                <a:latin typeface="Courier New" pitchFamily="49" charset="0"/>
              </a:rPr>
              <a:t>ForwardBD</a:t>
            </a:r>
            <a:r>
              <a:rPr lang="en-US" sz="1600" dirty="0">
                <a:latin typeface="Courier New" pitchFamily="49" charset="0"/>
              </a:rPr>
              <a:t> = (</a:t>
            </a:r>
            <a:r>
              <a:rPr lang="en-US" sz="1600" i="1" dirty="0" err="1">
                <a:latin typeface="Courier New" pitchFamily="49" charset="0"/>
              </a:rPr>
              <a:t>rtD</a:t>
            </a:r>
            <a:r>
              <a:rPr lang="en-US" sz="1600" dirty="0">
                <a:latin typeface="Courier New" pitchFamily="49" charset="0"/>
              </a:rPr>
              <a:t> !=0) AND (</a:t>
            </a:r>
            <a:r>
              <a:rPr lang="en-US" sz="1600" i="1" dirty="0" err="1">
                <a:latin typeface="Courier New" pitchFamily="49" charset="0"/>
              </a:rPr>
              <a:t>rtD</a:t>
            </a:r>
            <a:r>
              <a:rPr lang="en-US" sz="1600" dirty="0">
                <a:latin typeface="Courier New" pitchFamily="49" charset="0"/>
              </a:rPr>
              <a:t> == </a:t>
            </a:r>
            <a:r>
              <a:rPr lang="en-US" sz="1600" dirty="0" err="1">
                <a:latin typeface="Courier New" pitchFamily="49" charset="0"/>
              </a:rPr>
              <a:t>WriteRegM</a:t>
            </a:r>
            <a:r>
              <a:rPr lang="en-US" sz="1600" dirty="0">
                <a:latin typeface="Courier New" pitchFamily="49" charset="0"/>
              </a:rPr>
              <a:t>) AND </a:t>
            </a:r>
            <a:r>
              <a:rPr lang="en-US" sz="1600" i="1" dirty="0" err="1">
                <a:latin typeface="Courier New" pitchFamily="49" charset="0"/>
              </a:rPr>
              <a:t>RegWriteM</a:t>
            </a:r>
            <a:endParaRPr lang="en-US" sz="1600" i="1" dirty="0">
              <a:latin typeface="Courier New" pitchFamily="49" charset="0"/>
            </a:endParaRPr>
          </a:p>
          <a:p>
            <a:pPr algn="just">
              <a:buFontTx/>
              <a:buNone/>
            </a:pPr>
            <a:endParaRPr lang="en-US" sz="1800" i="1" dirty="0">
              <a:solidFill>
                <a:schemeClr val="accent2"/>
              </a:solidFill>
              <a:latin typeface="Courier New" pitchFamily="49" charset="0"/>
            </a:endParaRPr>
          </a:p>
          <a:p>
            <a:r>
              <a:rPr lang="en-US" b="1" dirty="0"/>
              <a:t>Stalling logic:</a:t>
            </a:r>
            <a:endParaRPr lang="en-US" sz="2400" b="1" i="1" dirty="0">
              <a:solidFill>
                <a:schemeClr val="accent2"/>
              </a:solidFill>
            </a:endParaRPr>
          </a:p>
          <a:p>
            <a:pPr>
              <a:buFontTx/>
              <a:buNone/>
            </a:pPr>
            <a:r>
              <a:rPr lang="en-US" sz="2000" i="1" dirty="0">
                <a:solidFill>
                  <a:schemeClr val="accent2"/>
                </a:solidFill>
              </a:rPr>
              <a:t>	</a:t>
            </a:r>
            <a:r>
              <a:rPr lang="en-US" sz="1600" b="1" i="1" dirty="0" err="1">
                <a:latin typeface="Courier New" pitchFamily="49" charset="0"/>
              </a:rPr>
              <a:t>branchstall</a:t>
            </a:r>
            <a:r>
              <a:rPr lang="en-US" sz="1600" b="1" dirty="0">
                <a:latin typeface="Courier New" pitchFamily="49" charset="0"/>
              </a:rPr>
              <a:t> </a:t>
            </a:r>
            <a:r>
              <a:rPr lang="en-US" sz="1600" dirty="0">
                <a:latin typeface="Courier New" pitchFamily="49" charset="0"/>
              </a:rPr>
              <a:t>= </a:t>
            </a:r>
            <a:r>
              <a:rPr lang="en-US" sz="1600" i="1" dirty="0" err="1">
                <a:latin typeface="Courier New" pitchFamily="49" charset="0"/>
              </a:rPr>
              <a:t>BranchD</a:t>
            </a:r>
            <a:r>
              <a:rPr lang="en-US" sz="1600" dirty="0">
                <a:latin typeface="Courier New" pitchFamily="49" charset="0"/>
              </a:rPr>
              <a:t> AND </a:t>
            </a:r>
            <a:endParaRPr lang="en-US" sz="1600" dirty="0" smtClean="0">
              <a:latin typeface="Courier New" pitchFamily="49" charset="0"/>
            </a:endParaRPr>
          </a:p>
          <a:p>
            <a:pPr>
              <a:buFontTx/>
              <a:buNone/>
            </a:pPr>
            <a:r>
              <a:rPr lang="en-US" sz="1600" i="1" dirty="0">
                <a:latin typeface="Courier New" pitchFamily="49" charset="0"/>
              </a:rPr>
              <a:t>	 </a:t>
            </a:r>
            <a:r>
              <a:rPr lang="en-US" sz="1600" i="1" dirty="0" smtClean="0">
                <a:latin typeface="Courier New" pitchFamily="49" charset="0"/>
              </a:rPr>
              <a:t>[</a:t>
            </a:r>
            <a:r>
              <a:rPr lang="en-US" sz="1600" i="1" dirty="0" err="1" smtClean="0">
                <a:latin typeface="Courier New" pitchFamily="49" charset="0"/>
              </a:rPr>
              <a:t>RegWriteE</a:t>
            </a:r>
            <a:r>
              <a:rPr lang="en-US" sz="1600" dirty="0" smtClean="0">
                <a:latin typeface="Courier New" pitchFamily="49" charset="0"/>
              </a:rPr>
              <a:t> </a:t>
            </a:r>
            <a:r>
              <a:rPr lang="en-US" sz="1600" dirty="0">
                <a:latin typeface="Courier New" pitchFamily="49" charset="0"/>
              </a:rPr>
              <a:t>AND </a:t>
            </a:r>
            <a:r>
              <a:rPr lang="en-US" sz="1600" dirty="0" smtClean="0">
                <a:latin typeface="Courier New" pitchFamily="49" charset="0"/>
              </a:rPr>
              <a:t>((</a:t>
            </a:r>
            <a:r>
              <a:rPr lang="en-US" sz="1600" i="1" dirty="0" err="1" smtClean="0">
                <a:latin typeface="Courier New" pitchFamily="49" charset="0"/>
              </a:rPr>
              <a:t>WriteRegE</a:t>
            </a:r>
            <a:r>
              <a:rPr lang="en-US" sz="1600" dirty="0" smtClean="0">
                <a:latin typeface="Courier New" pitchFamily="49" charset="0"/>
              </a:rPr>
              <a:t> </a:t>
            </a:r>
            <a:r>
              <a:rPr lang="en-US" sz="1600" dirty="0">
                <a:latin typeface="Courier New" pitchFamily="49" charset="0"/>
              </a:rPr>
              <a:t>== </a:t>
            </a:r>
            <a:r>
              <a:rPr lang="en-US" sz="1600" i="1" dirty="0" err="1" smtClean="0">
                <a:latin typeface="Courier New" pitchFamily="49" charset="0"/>
              </a:rPr>
              <a:t>rsD</a:t>
            </a:r>
            <a:r>
              <a:rPr lang="en-US" sz="1600" i="1" dirty="0" smtClean="0">
                <a:latin typeface="Courier New" pitchFamily="49" charset="0"/>
              </a:rPr>
              <a:t>)</a:t>
            </a:r>
            <a:r>
              <a:rPr lang="en-US" sz="1600" dirty="0" smtClean="0">
                <a:latin typeface="Courier New" pitchFamily="49" charset="0"/>
              </a:rPr>
              <a:t> </a:t>
            </a:r>
            <a:r>
              <a:rPr lang="en-US" sz="1600" dirty="0">
                <a:latin typeface="Courier New" pitchFamily="49" charset="0"/>
              </a:rPr>
              <a:t>OR </a:t>
            </a:r>
            <a:r>
              <a:rPr lang="en-US" sz="1600" dirty="0" smtClean="0">
                <a:latin typeface="Courier New" pitchFamily="49" charset="0"/>
              </a:rPr>
              <a:t>(</a:t>
            </a:r>
            <a:r>
              <a:rPr lang="en-US" sz="1600" i="1" dirty="0" err="1" smtClean="0">
                <a:latin typeface="Courier New" pitchFamily="49" charset="0"/>
              </a:rPr>
              <a:t>WriteRegE</a:t>
            </a:r>
            <a:r>
              <a:rPr lang="en-US" sz="1600" dirty="0" smtClean="0">
                <a:latin typeface="Courier New" pitchFamily="49" charset="0"/>
              </a:rPr>
              <a:t> </a:t>
            </a:r>
            <a:r>
              <a:rPr lang="en-US" sz="1600" dirty="0">
                <a:latin typeface="Courier New" pitchFamily="49" charset="0"/>
              </a:rPr>
              <a:t>== </a:t>
            </a:r>
            <a:r>
              <a:rPr lang="en-US" sz="1600" i="1" dirty="0" err="1">
                <a:latin typeface="Courier New" pitchFamily="49" charset="0"/>
              </a:rPr>
              <a:t>rtD</a:t>
            </a:r>
            <a:r>
              <a:rPr lang="en-US" sz="1600" dirty="0" smtClean="0">
                <a:latin typeface="Courier New" pitchFamily="49" charset="0"/>
              </a:rPr>
              <a:t>)) </a:t>
            </a:r>
            <a:endParaRPr lang="en-US" sz="1600" dirty="0">
              <a:latin typeface="Courier New" pitchFamily="49" charset="0"/>
            </a:endParaRPr>
          </a:p>
          <a:p>
            <a:pPr>
              <a:buFontTx/>
              <a:buNone/>
            </a:pPr>
            <a:r>
              <a:rPr lang="en-US" sz="1600" dirty="0">
                <a:latin typeface="Courier New" pitchFamily="49" charset="0"/>
              </a:rPr>
              <a:t>                 OR </a:t>
            </a:r>
          </a:p>
          <a:p>
            <a:pPr>
              <a:buFontTx/>
              <a:buNone/>
            </a:pPr>
            <a:r>
              <a:rPr lang="en-US" sz="1600" dirty="0">
                <a:latin typeface="Courier New" pitchFamily="49" charset="0"/>
              </a:rPr>
              <a:t>	 </a:t>
            </a:r>
            <a:r>
              <a:rPr lang="en-US" sz="1600" dirty="0" smtClean="0">
                <a:latin typeface="Courier New" pitchFamily="49" charset="0"/>
              </a:rPr>
              <a:t>[</a:t>
            </a:r>
            <a:r>
              <a:rPr lang="en-US" sz="1600" i="1" dirty="0" err="1" smtClean="0">
                <a:latin typeface="Courier New" pitchFamily="49" charset="0"/>
              </a:rPr>
              <a:t>MemtoRegM</a:t>
            </a:r>
            <a:r>
              <a:rPr lang="en-US" sz="1600" dirty="0" smtClean="0">
                <a:latin typeface="Courier New" pitchFamily="49" charset="0"/>
              </a:rPr>
              <a:t> </a:t>
            </a:r>
            <a:r>
              <a:rPr lang="en-US" sz="1600" dirty="0">
                <a:latin typeface="Courier New" pitchFamily="49" charset="0"/>
              </a:rPr>
              <a:t>AND </a:t>
            </a:r>
            <a:r>
              <a:rPr lang="en-US" sz="1600" dirty="0" smtClean="0">
                <a:latin typeface="Courier New" pitchFamily="49" charset="0"/>
              </a:rPr>
              <a:t>((</a:t>
            </a:r>
            <a:r>
              <a:rPr lang="en-US" sz="1600" i="1" dirty="0" err="1" smtClean="0">
                <a:latin typeface="Courier New" pitchFamily="49" charset="0"/>
              </a:rPr>
              <a:t>WriteRegM</a:t>
            </a:r>
            <a:r>
              <a:rPr lang="en-US" sz="1600" dirty="0" smtClean="0">
                <a:latin typeface="Courier New" pitchFamily="49" charset="0"/>
              </a:rPr>
              <a:t> </a:t>
            </a:r>
            <a:r>
              <a:rPr lang="en-US" sz="1600" dirty="0">
                <a:latin typeface="Courier New" pitchFamily="49" charset="0"/>
              </a:rPr>
              <a:t>== </a:t>
            </a:r>
            <a:r>
              <a:rPr lang="en-US" sz="1600" i="1" dirty="0" err="1" smtClean="0">
                <a:latin typeface="Courier New" pitchFamily="49" charset="0"/>
              </a:rPr>
              <a:t>rsD</a:t>
            </a:r>
            <a:r>
              <a:rPr lang="en-US" sz="1600" i="1" dirty="0" smtClean="0">
                <a:latin typeface="Courier New" pitchFamily="49" charset="0"/>
              </a:rPr>
              <a:t>)</a:t>
            </a:r>
            <a:r>
              <a:rPr lang="en-US" sz="1600" dirty="0" smtClean="0">
                <a:latin typeface="Courier New" pitchFamily="49" charset="0"/>
              </a:rPr>
              <a:t> </a:t>
            </a:r>
            <a:r>
              <a:rPr lang="en-US" sz="1600" dirty="0">
                <a:latin typeface="Courier New" pitchFamily="49" charset="0"/>
              </a:rPr>
              <a:t>OR </a:t>
            </a:r>
            <a:r>
              <a:rPr lang="en-US" sz="1600" dirty="0" smtClean="0">
                <a:latin typeface="Courier New" pitchFamily="49" charset="0"/>
              </a:rPr>
              <a:t>(</a:t>
            </a:r>
            <a:r>
              <a:rPr lang="en-US" sz="1600" i="1" dirty="0" err="1" smtClean="0">
                <a:latin typeface="Courier New" pitchFamily="49" charset="0"/>
              </a:rPr>
              <a:t>WriteRegM</a:t>
            </a:r>
            <a:r>
              <a:rPr lang="en-US" sz="1600" dirty="0" smtClean="0">
                <a:latin typeface="Courier New" pitchFamily="49" charset="0"/>
              </a:rPr>
              <a:t> </a:t>
            </a:r>
            <a:r>
              <a:rPr lang="en-US" sz="1600" dirty="0">
                <a:latin typeface="Courier New" pitchFamily="49" charset="0"/>
              </a:rPr>
              <a:t>== </a:t>
            </a:r>
            <a:r>
              <a:rPr lang="en-US" sz="1600" i="1" dirty="0" err="1">
                <a:latin typeface="Courier New" pitchFamily="49" charset="0"/>
              </a:rPr>
              <a:t>rtD</a:t>
            </a:r>
            <a:r>
              <a:rPr lang="en-US" sz="1600" dirty="0" smtClean="0">
                <a:latin typeface="Courier New" pitchFamily="49" charset="0"/>
              </a:rPr>
              <a:t>))]</a:t>
            </a:r>
            <a:endParaRPr lang="en-US" sz="1600" dirty="0">
              <a:latin typeface="Courier New" pitchFamily="49" charset="0"/>
            </a:endParaRPr>
          </a:p>
          <a:p>
            <a:endParaRPr lang="en-US" sz="1600" dirty="0">
              <a:latin typeface="Courier New" pitchFamily="49" charset="0"/>
            </a:endParaRPr>
          </a:p>
          <a:p>
            <a:pPr>
              <a:buFontTx/>
              <a:buNone/>
            </a:pPr>
            <a:r>
              <a:rPr lang="en-US" sz="1600" i="1" dirty="0">
                <a:latin typeface="Courier New" pitchFamily="49" charset="0"/>
              </a:rPr>
              <a:t>	</a:t>
            </a:r>
            <a:r>
              <a:rPr lang="en-US" sz="1600" i="1" dirty="0" err="1">
                <a:latin typeface="Courier New" pitchFamily="49" charset="0"/>
              </a:rPr>
              <a:t>StallF</a:t>
            </a:r>
            <a:r>
              <a:rPr lang="en-US" sz="1600" dirty="0">
                <a:latin typeface="Courier New" pitchFamily="49" charset="0"/>
              </a:rPr>
              <a:t> = </a:t>
            </a:r>
            <a:r>
              <a:rPr lang="en-US" sz="1600" i="1" dirty="0" err="1">
                <a:latin typeface="Courier New" pitchFamily="49" charset="0"/>
              </a:rPr>
              <a:t>StallD</a:t>
            </a:r>
            <a:r>
              <a:rPr lang="en-US" sz="1600" dirty="0">
                <a:latin typeface="Courier New" pitchFamily="49" charset="0"/>
              </a:rPr>
              <a:t> = </a:t>
            </a:r>
            <a:r>
              <a:rPr lang="en-US" sz="1600" i="1" dirty="0" err="1">
                <a:latin typeface="Courier New" pitchFamily="49" charset="0"/>
              </a:rPr>
              <a:t>FlushE</a:t>
            </a:r>
            <a:r>
              <a:rPr lang="en-US" sz="1600" dirty="0">
                <a:latin typeface="Courier New" pitchFamily="49" charset="0"/>
              </a:rPr>
              <a:t> = </a:t>
            </a:r>
            <a:r>
              <a:rPr lang="en-US" sz="1600" i="1" dirty="0" err="1">
                <a:latin typeface="Courier New" pitchFamily="49" charset="0"/>
              </a:rPr>
              <a:t>lwstall</a:t>
            </a:r>
            <a:r>
              <a:rPr lang="en-US" sz="1600" dirty="0">
                <a:latin typeface="Courier New" pitchFamily="49" charset="0"/>
              </a:rPr>
              <a:t> OR </a:t>
            </a:r>
            <a:r>
              <a:rPr lang="en-US" sz="1600" i="1" dirty="0" err="1">
                <a:latin typeface="Courier New" pitchFamily="49" charset="0"/>
              </a:rPr>
              <a:t>branchstall</a:t>
            </a:r>
            <a:endParaRPr lang="en-US" sz="1600" i="1" dirty="0">
              <a:latin typeface="Courier New" pitchFamily="49" charset="0"/>
            </a:endParaRPr>
          </a:p>
          <a:p>
            <a:endParaRPr lang="en-US" sz="1600" dirty="0">
              <a:solidFill>
                <a:schemeClr val="accent2"/>
              </a:solidFill>
              <a:latin typeface="Courier New" pitchFamily="49" charset="0"/>
            </a:endParaRPr>
          </a:p>
        </p:txBody>
      </p:sp>
      <p:sp>
        <p:nvSpPr>
          <p:cNvPr id="1321986" name="Rectangle 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321988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21989" name="Rectangle 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21990" name="Rectangle 6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0" y="416083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 sz="2400">
              <a:latin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143000" y="68759"/>
            <a:ext cx="79248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200" dirty="0" smtClean="0">
                <a:solidFill>
                  <a:schemeClr val="bg1"/>
                </a:solidFill>
                <a:latin typeface="+mj-lt"/>
              </a:rPr>
              <a:t>Control Forwarding &amp; Stalling Logic</a:t>
            </a:r>
            <a:endParaRPr lang="en-US" sz="42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78003286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0883" name="Rectangle 3"/>
          <p:cNvSpPr>
            <a:spLocks noGrp="1" noChangeArrowheads="1"/>
          </p:cNvSpPr>
          <p:nvPr>
            <p:ph type="body" idx="4294967295"/>
            <p:custDataLst>
              <p:tags r:id="rId1"/>
            </p:custDataLst>
          </p:nvPr>
        </p:nvSpPr>
        <p:spPr>
          <a:xfrm>
            <a:off x="914400" y="1143000"/>
            <a:ext cx="8229600" cy="4525963"/>
          </a:xfrm>
        </p:spPr>
        <p:txBody>
          <a:bodyPr/>
          <a:lstStyle/>
          <a:p>
            <a:r>
              <a:rPr lang="en-US" dirty="0"/>
              <a:t>Guess whether branch will be taken</a:t>
            </a:r>
          </a:p>
          <a:p>
            <a:pPr lvl="1"/>
            <a:r>
              <a:rPr lang="en-US" dirty="0"/>
              <a:t>Backward branches are usually taken (loops)</a:t>
            </a:r>
          </a:p>
          <a:p>
            <a:pPr lvl="1"/>
            <a:r>
              <a:rPr lang="en-US" dirty="0" smtClean="0"/>
              <a:t>Consider </a:t>
            </a:r>
            <a:r>
              <a:rPr lang="en-US" dirty="0"/>
              <a:t>history </a:t>
            </a:r>
            <a:r>
              <a:rPr lang="en-US" dirty="0" smtClean="0"/>
              <a:t>to </a:t>
            </a:r>
            <a:r>
              <a:rPr lang="en-US" dirty="0"/>
              <a:t>improve </a:t>
            </a:r>
            <a:r>
              <a:rPr lang="en-US" dirty="0" smtClean="0"/>
              <a:t>guess</a:t>
            </a:r>
            <a:endParaRPr lang="en-US" dirty="0"/>
          </a:p>
          <a:p>
            <a:r>
              <a:rPr lang="en-US" dirty="0"/>
              <a:t>Good prediction reduces </a:t>
            </a:r>
            <a:r>
              <a:rPr lang="en-US" dirty="0" smtClean="0"/>
              <a:t>fraction </a:t>
            </a:r>
            <a:r>
              <a:rPr lang="en-US" dirty="0"/>
              <a:t>of branches requiring a flush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Branch Prediction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546193938"/>
      </p:ext>
    </p:extLst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3010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323012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23013" name="Rectangle 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914400" y="1143000"/>
            <a:ext cx="7696200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 algn="just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2000" dirty="0">
                <a:latin typeface="Times New Roman" pitchFamily="18" charset="0"/>
                <a:cs typeface="Arial" charset="0"/>
              </a:rPr>
              <a:t>SPECINT2000 benchmark: </a:t>
            </a:r>
          </a:p>
          <a:p>
            <a:pPr marL="742950" lvl="1" indent="-285750" algn="just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1800" dirty="0">
                <a:latin typeface="Times New Roman" pitchFamily="18" charset="0"/>
                <a:cs typeface="Arial" charset="0"/>
              </a:rPr>
              <a:t>25% loads</a:t>
            </a:r>
          </a:p>
          <a:p>
            <a:pPr marL="742950" lvl="1" indent="-285750" algn="just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1800" dirty="0">
                <a:latin typeface="Times New Roman" pitchFamily="18" charset="0"/>
                <a:cs typeface="Arial" charset="0"/>
              </a:rPr>
              <a:t>10% stores </a:t>
            </a:r>
          </a:p>
          <a:p>
            <a:pPr marL="742950" lvl="1" indent="-285750" algn="just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1800" dirty="0">
                <a:latin typeface="Times New Roman" pitchFamily="18" charset="0"/>
                <a:cs typeface="Arial" charset="0"/>
              </a:rPr>
              <a:t>11% branches</a:t>
            </a:r>
          </a:p>
          <a:p>
            <a:pPr marL="742950" lvl="1" indent="-285750" algn="just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1800" dirty="0">
                <a:latin typeface="Times New Roman" pitchFamily="18" charset="0"/>
                <a:cs typeface="Arial" charset="0"/>
              </a:rPr>
              <a:t>2% jumps</a:t>
            </a:r>
          </a:p>
          <a:p>
            <a:pPr marL="742950" lvl="1" indent="-285750" algn="just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1800" dirty="0">
                <a:latin typeface="Times New Roman" pitchFamily="18" charset="0"/>
                <a:cs typeface="Arial" charset="0"/>
              </a:rPr>
              <a:t>52% R-type</a:t>
            </a:r>
          </a:p>
          <a:p>
            <a:pPr marL="342900" indent="-342900" algn="just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2000" dirty="0">
                <a:latin typeface="Times New Roman" pitchFamily="18" charset="0"/>
                <a:cs typeface="Arial" charset="0"/>
              </a:rPr>
              <a:t>Suppose:</a:t>
            </a:r>
          </a:p>
          <a:p>
            <a:pPr marL="742950" lvl="1" indent="-285750" algn="just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1800" dirty="0">
                <a:latin typeface="Times New Roman" pitchFamily="18" charset="0"/>
                <a:cs typeface="Arial" charset="0"/>
              </a:rPr>
              <a:t>40% of loads used by next instruction</a:t>
            </a:r>
          </a:p>
          <a:p>
            <a:pPr marL="742950" lvl="1" indent="-285750" algn="just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1800" dirty="0">
                <a:latin typeface="Times New Roman" pitchFamily="18" charset="0"/>
                <a:cs typeface="Arial" charset="0"/>
              </a:rPr>
              <a:t>25% of branches </a:t>
            </a:r>
            <a:r>
              <a:rPr lang="en-US" sz="1800" dirty="0" err="1">
                <a:latin typeface="Times New Roman" pitchFamily="18" charset="0"/>
                <a:cs typeface="Arial" charset="0"/>
              </a:rPr>
              <a:t>mispredicted</a:t>
            </a:r>
            <a:endParaRPr lang="en-US" sz="1800" dirty="0">
              <a:latin typeface="Times New Roman" pitchFamily="18" charset="0"/>
              <a:cs typeface="Arial" charset="0"/>
            </a:endParaRPr>
          </a:p>
          <a:p>
            <a:pPr marL="742950" lvl="1" indent="-285750" algn="just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1800" dirty="0">
                <a:latin typeface="Times New Roman" pitchFamily="18" charset="0"/>
                <a:cs typeface="Arial" charset="0"/>
              </a:rPr>
              <a:t>All jumps flush next instruction</a:t>
            </a:r>
          </a:p>
          <a:p>
            <a:pPr marL="342900" indent="-342900" algn="just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2000" b="1" dirty="0">
                <a:latin typeface="Times New Roman" pitchFamily="18" charset="0"/>
                <a:cs typeface="Arial" charset="0"/>
              </a:rPr>
              <a:t>What is the average CPI</a:t>
            </a:r>
            <a:r>
              <a:rPr lang="en-US" sz="2000" b="1" dirty="0" smtClean="0">
                <a:latin typeface="Times New Roman" pitchFamily="18" charset="0"/>
                <a:cs typeface="Arial" charset="0"/>
              </a:rPr>
              <a:t>?</a:t>
            </a:r>
            <a:endParaRPr lang="en-US" sz="2000" b="1" dirty="0">
              <a:latin typeface="Times New Roman" pitchFamily="18" charset="0"/>
              <a:cs typeface="Arial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Pipelined Performance Example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96196305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3010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323012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23013" name="Rectangle 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914400" y="1143000"/>
            <a:ext cx="7696200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 algn="just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2000" dirty="0">
                <a:latin typeface="Times New Roman" pitchFamily="18" charset="0"/>
                <a:cs typeface="Arial" charset="0"/>
              </a:rPr>
              <a:t>SPECINT2000 benchmark: </a:t>
            </a:r>
          </a:p>
          <a:p>
            <a:pPr marL="742950" lvl="1" indent="-285750" algn="just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1800" dirty="0">
                <a:latin typeface="Times New Roman" pitchFamily="18" charset="0"/>
                <a:cs typeface="Arial" charset="0"/>
              </a:rPr>
              <a:t>25% loads</a:t>
            </a:r>
          </a:p>
          <a:p>
            <a:pPr marL="742950" lvl="1" indent="-285750" algn="just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1800" dirty="0">
                <a:latin typeface="Times New Roman" pitchFamily="18" charset="0"/>
                <a:cs typeface="Arial" charset="0"/>
              </a:rPr>
              <a:t>10% stores </a:t>
            </a:r>
          </a:p>
          <a:p>
            <a:pPr marL="742950" lvl="1" indent="-285750" algn="just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1800" dirty="0">
                <a:latin typeface="Times New Roman" pitchFamily="18" charset="0"/>
                <a:cs typeface="Arial" charset="0"/>
              </a:rPr>
              <a:t>11% branches</a:t>
            </a:r>
          </a:p>
          <a:p>
            <a:pPr marL="742950" lvl="1" indent="-285750" algn="just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1800" dirty="0">
                <a:latin typeface="Times New Roman" pitchFamily="18" charset="0"/>
                <a:cs typeface="Arial" charset="0"/>
              </a:rPr>
              <a:t>2% jumps</a:t>
            </a:r>
          </a:p>
          <a:p>
            <a:pPr marL="742950" lvl="1" indent="-285750" algn="just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1800" dirty="0">
                <a:latin typeface="Times New Roman" pitchFamily="18" charset="0"/>
                <a:cs typeface="Arial" charset="0"/>
              </a:rPr>
              <a:t>52% R-type</a:t>
            </a:r>
          </a:p>
          <a:p>
            <a:pPr marL="342900" indent="-342900" algn="just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2000" dirty="0">
                <a:latin typeface="Times New Roman" pitchFamily="18" charset="0"/>
                <a:cs typeface="Arial" charset="0"/>
              </a:rPr>
              <a:t>Suppose:</a:t>
            </a:r>
          </a:p>
          <a:p>
            <a:pPr marL="742950" lvl="1" indent="-285750" algn="just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1800" dirty="0">
                <a:latin typeface="Times New Roman" pitchFamily="18" charset="0"/>
                <a:cs typeface="Arial" charset="0"/>
              </a:rPr>
              <a:t>40% of loads used by next instruction</a:t>
            </a:r>
          </a:p>
          <a:p>
            <a:pPr marL="742950" lvl="1" indent="-285750" algn="just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1800" dirty="0">
                <a:latin typeface="Times New Roman" pitchFamily="18" charset="0"/>
                <a:cs typeface="Arial" charset="0"/>
              </a:rPr>
              <a:t>25% of branches </a:t>
            </a:r>
            <a:r>
              <a:rPr lang="en-US" sz="1800" dirty="0" err="1">
                <a:latin typeface="Times New Roman" pitchFamily="18" charset="0"/>
                <a:cs typeface="Arial" charset="0"/>
              </a:rPr>
              <a:t>mispredicted</a:t>
            </a:r>
            <a:endParaRPr lang="en-US" sz="1800" dirty="0">
              <a:latin typeface="Times New Roman" pitchFamily="18" charset="0"/>
              <a:cs typeface="Arial" charset="0"/>
            </a:endParaRPr>
          </a:p>
          <a:p>
            <a:pPr marL="742950" lvl="1" indent="-285750" algn="just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1800" dirty="0">
                <a:latin typeface="Times New Roman" pitchFamily="18" charset="0"/>
                <a:cs typeface="Arial" charset="0"/>
              </a:rPr>
              <a:t>All jumps flush next instruction</a:t>
            </a:r>
          </a:p>
          <a:p>
            <a:pPr marL="342900" indent="-342900" algn="just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2000" b="1" dirty="0">
                <a:latin typeface="Times New Roman" pitchFamily="18" charset="0"/>
                <a:cs typeface="Arial" charset="0"/>
              </a:rPr>
              <a:t>What is the average CPI?</a:t>
            </a:r>
          </a:p>
          <a:p>
            <a:pPr marL="742950" lvl="1" indent="-285750" algn="just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1800" dirty="0">
                <a:latin typeface="Times New Roman" pitchFamily="18" charset="0"/>
                <a:cs typeface="Arial" charset="0"/>
              </a:rPr>
              <a:t>Load/Branch CPI = 1 when no stalling, 2 when </a:t>
            </a:r>
            <a:r>
              <a:rPr lang="en-US" sz="1800" dirty="0" smtClean="0">
                <a:latin typeface="Times New Roman" pitchFamily="18" charset="0"/>
                <a:cs typeface="Arial" charset="0"/>
              </a:rPr>
              <a:t>stalling</a:t>
            </a:r>
            <a:endParaRPr lang="en-US" sz="1800" dirty="0">
              <a:latin typeface="Times New Roman" pitchFamily="18" charset="0"/>
              <a:cs typeface="Arial" charset="0"/>
            </a:endParaRPr>
          </a:p>
          <a:p>
            <a:pPr marL="742950" lvl="1" indent="-285750" algn="just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1800" dirty="0" err="1">
                <a:latin typeface="Times New Roman" pitchFamily="18" charset="0"/>
                <a:cs typeface="Arial" charset="0"/>
              </a:rPr>
              <a:t>CPI</a:t>
            </a:r>
            <a:r>
              <a:rPr lang="en-US" sz="1800" baseline="-25000" dirty="0" err="1">
                <a:latin typeface="Times New Roman" pitchFamily="18" charset="0"/>
                <a:cs typeface="Arial" charset="0"/>
              </a:rPr>
              <a:t>lw</a:t>
            </a:r>
            <a:r>
              <a:rPr lang="en-US" sz="1800" dirty="0">
                <a:latin typeface="Times New Roman" pitchFamily="18" charset="0"/>
                <a:cs typeface="Arial" charset="0"/>
              </a:rPr>
              <a:t> = 1(0.6) + 2(0.4) = 1.4</a:t>
            </a:r>
          </a:p>
          <a:p>
            <a:pPr marL="742950" lvl="1" indent="-285750" algn="just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1800" dirty="0" err="1">
                <a:latin typeface="Times New Roman" pitchFamily="18" charset="0"/>
                <a:cs typeface="Arial" charset="0"/>
              </a:rPr>
              <a:t>CPI</a:t>
            </a:r>
            <a:r>
              <a:rPr lang="en-US" sz="1800" baseline="-25000" dirty="0" err="1">
                <a:latin typeface="Times New Roman" pitchFamily="18" charset="0"/>
                <a:cs typeface="Arial" charset="0"/>
              </a:rPr>
              <a:t>beq</a:t>
            </a:r>
            <a:r>
              <a:rPr lang="en-US" sz="1800" dirty="0">
                <a:latin typeface="Times New Roman" pitchFamily="18" charset="0"/>
                <a:cs typeface="Arial" charset="0"/>
              </a:rPr>
              <a:t> = 1(0.75) + 2(0.25) = 1.25</a:t>
            </a:r>
          </a:p>
          <a:p>
            <a:pPr marL="742950" lvl="1" indent="-285750" algn="just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</a:pPr>
            <a:endParaRPr lang="en-US" sz="200" b="1" dirty="0" smtClean="0">
              <a:latin typeface="Times New Roman" pitchFamily="18" charset="0"/>
              <a:cs typeface="Arial" charset="0"/>
            </a:endParaRPr>
          </a:p>
          <a:p>
            <a:pPr marL="742950" lvl="1" indent="-285750" algn="just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1800" b="1" dirty="0" smtClean="0">
                <a:latin typeface="Times New Roman" pitchFamily="18" charset="0"/>
                <a:cs typeface="Arial" charset="0"/>
              </a:rPr>
              <a:t>Average </a:t>
            </a:r>
            <a:r>
              <a:rPr lang="en-US" sz="1800" b="1" dirty="0">
                <a:latin typeface="Times New Roman" pitchFamily="18" charset="0"/>
                <a:cs typeface="Arial" charset="0"/>
              </a:rPr>
              <a:t>CPI = </a:t>
            </a:r>
            <a:r>
              <a:rPr lang="en-US" sz="1800" dirty="0">
                <a:latin typeface="Times New Roman" pitchFamily="18" charset="0"/>
                <a:cs typeface="Arial" charset="0"/>
              </a:rPr>
              <a:t>(0.25)(1.4) + (0.1)(1) + (0.11)(1.25) + (0.02)(2) + (0.52)(1)     </a:t>
            </a:r>
          </a:p>
          <a:p>
            <a:pPr marL="742950" lvl="1" indent="-285750" algn="just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1800" b="1" dirty="0">
                <a:latin typeface="Times New Roman" pitchFamily="18" charset="0"/>
                <a:cs typeface="Arial" charset="0"/>
              </a:rPr>
              <a:t>                       = 1.15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Pipelined Performance Example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6030273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4034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324036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24037" name="Rectangle 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914400" y="1143000"/>
            <a:ext cx="7696200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Times New Roman" pitchFamily="18" charset="0"/>
                <a:cs typeface="Arial" charset="0"/>
              </a:rPr>
              <a:t>Pipelined processor critical path: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3200" b="1" i="1" dirty="0">
                <a:solidFill>
                  <a:schemeClr val="accent2"/>
                </a:solidFill>
                <a:latin typeface="Times New Roman" pitchFamily="18" charset="0"/>
                <a:cs typeface="Arial" charset="0"/>
              </a:rPr>
              <a:t>  	</a:t>
            </a:r>
            <a:r>
              <a:rPr lang="en-US" sz="2800" b="1" i="1" dirty="0" err="1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T</a:t>
            </a:r>
            <a:r>
              <a:rPr lang="en-US" sz="2800" b="1" i="1" baseline="-25000" dirty="0" err="1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c</a:t>
            </a:r>
            <a:r>
              <a:rPr lang="en-US" sz="2800" b="1" dirty="0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 	= max {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2800" b="1" dirty="0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		    </a:t>
            </a:r>
            <a:r>
              <a:rPr lang="en-US" sz="2800" b="1" i="1" dirty="0" err="1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t</a:t>
            </a:r>
            <a:r>
              <a:rPr lang="en-US" sz="2800" b="1" i="1" baseline="-25000" dirty="0" err="1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pcq</a:t>
            </a:r>
            <a:r>
              <a:rPr lang="en-US" sz="2800" b="1" dirty="0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 + </a:t>
            </a:r>
            <a:r>
              <a:rPr lang="en-US" sz="2800" b="1" i="1" dirty="0" err="1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t</a:t>
            </a:r>
            <a:r>
              <a:rPr lang="en-US" sz="2800" b="1" baseline="-25000" dirty="0" err="1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mem</a:t>
            </a:r>
            <a:r>
              <a:rPr lang="en-US" sz="2800" b="1" dirty="0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 + </a:t>
            </a:r>
            <a:r>
              <a:rPr lang="en-US" sz="2800" b="1" i="1" dirty="0" err="1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t</a:t>
            </a:r>
            <a:r>
              <a:rPr lang="en-US" sz="2800" b="1" baseline="-25000" dirty="0" err="1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setup</a:t>
            </a:r>
            <a:endParaRPr lang="en-US" sz="2800" b="1" baseline="-25000" dirty="0">
              <a:solidFill>
                <a:schemeClr val="accent1"/>
              </a:solidFill>
              <a:latin typeface="Times New Roman" pitchFamily="18" charset="0"/>
              <a:cs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2800" b="1" dirty="0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		    2(</a:t>
            </a:r>
            <a:r>
              <a:rPr lang="en-US" sz="2800" b="1" i="1" dirty="0" err="1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t</a:t>
            </a:r>
            <a:r>
              <a:rPr lang="en-US" sz="2800" b="1" baseline="-25000" dirty="0" err="1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RFread</a:t>
            </a:r>
            <a:r>
              <a:rPr lang="en-US" sz="2800" b="1" dirty="0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 + </a:t>
            </a:r>
            <a:r>
              <a:rPr lang="en-US" sz="2800" b="1" i="1" dirty="0" err="1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t</a:t>
            </a:r>
            <a:r>
              <a:rPr lang="en-US" sz="2800" b="1" baseline="-25000" dirty="0" err="1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mux</a:t>
            </a:r>
            <a:r>
              <a:rPr lang="en-US" sz="2800" b="1" dirty="0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 + </a:t>
            </a:r>
            <a:r>
              <a:rPr lang="en-US" sz="2800" b="1" i="1" dirty="0" err="1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t</a:t>
            </a:r>
            <a:r>
              <a:rPr lang="en-US" sz="2800" b="1" baseline="-25000" dirty="0" err="1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eq</a:t>
            </a:r>
            <a:r>
              <a:rPr lang="en-US" sz="2800" b="1" baseline="-25000" dirty="0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 </a:t>
            </a:r>
            <a:r>
              <a:rPr lang="en-US" sz="2800" b="1" dirty="0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+ </a:t>
            </a:r>
            <a:r>
              <a:rPr lang="en-US" sz="2800" b="1" i="1" dirty="0" err="1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t</a:t>
            </a:r>
            <a:r>
              <a:rPr lang="en-US" sz="2800" b="1" baseline="-25000" dirty="0" err="1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AND</a:t>
            </a:r>
            <a:r>
              <a:rPr lang="en-US" sz="2800" b="1" baseline="-25000" dirty="0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 </a:t>
            </a:r>
            <a:r>
              <a:rPr lang="en-US" sz="2800" b="1" dirty="0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+ </a:t>
            </a:r>
            <a:r>
              <a:rPr lang="en-US" sz="2800" b="1" i="1" dirty="0" err="1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t</a:t>
            </a:r>
            <a:r>
              <a:rPr lang="en-US" sz="2800" b="1" baseline="-25000" dirty="0" err="1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mux</a:t>
            </a:r>
            <a:r>
              <a:rPr lang="en-US" sz="2800" b="1" dirty="0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 + </a:t>
            </a:r>
            <a:r>
              <a:rPr lang="en-US" sz="2800" b="1" i="1" dirty="0" err="1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t</a:t>
            </a:r>
            <a:r>
              <a:rPr lang="en-US" sz="2800" b="1" baseline="-25000" dirty="0" err="1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setup</a:t>
            </a:r>
            <a:r>
              <a:rPr lang="en-US" sz="2800" b="1" baseline="-25000" dirty="0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 </a:t>
            </a:r>
            <a:r>
              <a:rPr lang="en-US" sz="2800" b="1" dirty="0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)</a:t>
            </a:r>
            <a:endParaRPr lang="en-US" sz="2800" b="1" baseline="-25000" dirty="0">
              <a:solidFill>
                <a:schemeClr val="accent1"/>
              </a:solidFill>
              <a:latin typeface="Times New Roman" pitchFamily="18" charset="0"/>
              <a:cs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2800" b="1" dirty="0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		    </a:t>
            </a:r>
            <a:r>
              <a:rPr lang="en-US" sz="2800" b="1" i="1" dirty="0" err="1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t</a:t>
            </a:r>
            <a:r>
              <a:rPr lang="en-US" sz="2800" b="1" i="1" baseline="-25000" dirty="0" err="1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pcq</a:t>
            </a:r>
            <a:r>
              <a:rPr lang="en-US" sz="2800" b="1" dirty="0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 + </a:t>
            </a:r>
            <a:r>
              <a:rPr lang="en-US" sz="2800" b="1" i="1" dirty="0" err="1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t</a:t>
            </a:r>
            <a:r>
              <a:rPr lang="en-US" sz="2800" b="1" baseline="-25000" dirty="0" err="1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mux</a:t>
            </a:r>
            <a:r>
              <a:rPr lang="en-US" sz="2800" b="1" baseline="-25000" dirty="0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 </a:t>
            </a:r>
            <a:r>
              <a:rPr lang="en-US" sz="2800" b="1" dirty="0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+ </a:t>
            </a:r>
            <a:r>
              <a:rPr lang="en-US" sz="2800" b="1" i="1" dirty="0" err="1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t</a:t>
            </a:r>
            <a:r>
              <a:rPr lang="en-US" sz="2800" b="1" baseline="-25000" dirty="0" err="1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mux</a:t>
            </a:r>
            <a:r>
              <a:rPr lang="en-US" sz="2800" b="1" dirty="0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 + </a:t>
            </a:r>
            <a:r>
              <a:rPr lang="en-US" sz="2800" b="1" i="1" dirty="0" err="1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t</a:t>
            </a:r>
            <a:r>
              <a:rPr lang="en-US" sz="2800" b="1" baseline="-25000" dirty="0" err="1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ALU</a:t>
            </a:r>
            <a:r>
              <a:rPr lang="en-US" sz="2800" b="1" dirty="0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 + </a:t>
            </a:r>
            <a:r>
              <a:rPr lang="en-US" sz="2800" b="1" i="1" dirty="0" err="1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t</a:t>
            </a:r>
            <a:r>
              <a:rPr lang="en-US" sz="2800" b="1" baseline="-25000" dirty="0" err="1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setup</a:t>
            </a:r>
            <a:endParaRPr lang="en-US" sz="2800" b="1" baseline="-25000" dirty="0">
              <a:solidFill>
                <a:schemeClr val="accent1"/>
              </a:solidFill>
              <a:latin typeface="Times New Roman" pitchFamily="18" charset="0"/>
              <a:cs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2800" b="1" dirty="0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		    </a:t>
            </a:r>
            <a:r>
              <a:rPr lang="en-US" sz="2800" b="1" i="1" dirty="0" err="1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t</a:t>
            </a:r>
            <a:r>
              <a:rPr lang="en-US" sz="2800" b="1" i="1" baseline="-25000" dirty="0" err="1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pcq</a:t>
            </a:r>
            <a:r>
              <a:rPr lang="en-US" sz="2800" b="1" dirty="0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 + </a:t>
            </a:r>
            <a:r>
              <a:rPr lang="en-US" sz="2800" b="1" i="1" dirty="0" err="1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t</a:t>
            </a:r>
            <a:r>
              <a:rPr lang="en-US" sz="2800" b="1" baseline="-25000" dirty="0" err="1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memwrite</a:t>
            </a:r>
            <a:r>
              <a:rPr lang="en-US" sz="2800" b="1" dirty="0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 + </a:t>
            </a:r>
            <a:r>
              <a:rPr lang="en-US" sz="2800" b="1" i="1" dirty="0" err="1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t</a:t>
            </a:r>
            <a:r>
              <a:rPr lang="en-US" sz="2800" b="1" baseline="-25000" dirty="0" err="1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setup</a:t>
            </a:r>
            <a:endParaRPr lang="en-US" sz="2800" b="1" baseline="-25000" dirty="0">
              <a:solidFill>
                <a:schemeClr val="accent1"/>
              </a:solidFill>
              <a:latin typeface="Times New Roman" pitchFamily="18" charset="0"/>
              <a:cs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2800" b="1" dirty="0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		    2(</a:t>
            </a:r>
            <a:r>
              <a:rPr lang="en-US" sz="2800" b="1" i="1" dirty="0" err="1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t</a:t>
            </a:r>
            <a:r>
              <a:rPr lang="en-US" sz="2800" b="1" i="1" baseline="-25000" dirty="0" err="1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pcq</a:t>
            </a:r>
            <a:r>
              <a:rPr lang="en-US" sz="2800" b="1" dirty="0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 + </a:t>
            </a:r>
            <a:r>
              <a:rPr lang="en-US" sz="2800" b="1" i="1" dirty="0" err="1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t</a:t>
            </a:r>
            <a:r>
              <a:rPr lang="en-US" sz="2800" b="1" baseline="-25000" dirty="0" err="1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mux</a:t>
            </a:r>
            <a:r>
              <a:rPr lang="en-US" sz="2800" b="1" dirty="0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 + </a:t>
            </a:r>
            <a:r>
              <a:rPr lang="en-US" sz="2800" b="1" i="1" dirty="0" err="1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t</a:t>
            </a:r>
            <a:r>
              <a:rPr lang="en-US" sz="2800" b="1" baseline="-25000" dirty="0" err="1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RFwrite</a:t>
            </a:r>
            <a:r>
              <a:rPr lang="en-US" sz="2800" b="1" dirty="0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) }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Pipelined Performance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98593331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25141" name="Group 85"/>
          <p:cNvGraphicFramePr>
            <a:graphicFrameLocks noGrp="1"/>
          </p:cNvGraphicFramePr>
          <p:nvPr>
            <p:ph idx="4294967295"/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777454636"/>
              </p:ext>
            </p:extLst>
          </p:nvPr>
        </p:nvGraphicFramePr>
        <p:xfrm>
          <a:off x="1371600" y="1066800"/>
          <a:ext cx="6934200" cy="4312920"/>
        </p:xfrm>
        <a:graphic>
          <a:graphicData uri="http://schemas.openxmlformats.org/drawingml/2006/table">
            <a:tbl>
              <a:tblPr/>
              <a:tblGrid>
                <a:gridCol w="3276600"/>
                <a:gridCol w="1676400"/>
                <a:gridCol w="1981200"/>
              </a:tblGrid>
              <a:tr h="276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Element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Parameter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Delay (</a:t>
                      </a:r>
                      <a:r>
                        <a:rPr kumimoji="0" lang="en-US" sz="2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ps</a:t>
                      </a: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2778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Register clock-to-Q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t</a:t>
                      </a:r>
                      <a:r>
                        <a:rPr kumimoji="0" lang="en-US" sz="1700" b="0" i="1" u="none" strike="noStrike" cap="none" normalizeH="0" baseline="-2500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pcq</a:t>
                      </a:r>
                      <a:r>
                        <a:rPr kumimoji="0" lang="en-US" sz="1700" b="0" i="0" u="none" strike="noStrike" cap="none" normalizeH="0" baseline="-2500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_PC</a:t>
                      </a:r>
                      <a:endParaRPr kumimoji="0" lang="en-US" sz="1700" b="0" i="0" u="none" strike="noStrike" cap="none" normalizeH="0" baseline="-2500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30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6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Register setup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t</a:t>
                      </a:r>
                      <a:r>
                        <a:rPr kumimoji="0" lang="en-US" sz="1700" b="0" i="0" u="none" strike="noStrike" cap="none" normalizeH="0" baseline="-2500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setup</a:t>
                      </a:r>
                      <a:endParaRPr kumimoji="0" lang="en-US" sz="1700" b="0" i="0" u="none" strike="noStrike" cap="none" normalizeH="0" baseline="-2500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20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6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Multiplexer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t</a:t>
                      </a:r>
                      <a:r>
                        <a:rPr kumimoji="0" lang="en-US" sz="17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mux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25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6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ALU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t</a:t>
                      </a:r>
                      <a:r>
                        <a:rPr kumimoji="0" lang="en-US" sz="17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ALU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200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78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Memory read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t</a:t>
                      </a:r>
                      <a:r>
                        <a:rPr kumimoji="0" lang="en-US" sz="17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mem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250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6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Register file read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t</a:t>
                      </a:r>
                      <a:r>
                        <a:rPr kumimoji="0" lang="en-US" sz="1700" b="0" i="1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RF</a:t>
                      </a:r>
                      <a:r>
                        <a:rPr kumimoji="0" lang="en-US" sz="17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read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150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6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Register file setup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t</a:t>
                      </a:r>
                      <a:r>
                        <a:rPr kumimoji="0" lang="en-US" sz="1700" b="0" i="1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RF</a:t>
                      </a:r>
                      <a:r>
                        <a:rPr kumimoji="0" lang="en-US" sz="17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setup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20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6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Equality comparator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t</a:t>
                      </a:r>
                      <a:r>
                        <a:rPr kumimoji="0" lang="en-US" sz="1700" b="0" i="1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eq</a:t>
                      </a:r>
                      <a:endParaRPr kumimoji="0" lang="en-US" sz="1700" b="0" i="0" u="none" strike="noStrike" cap="none" normalizeH="0" baseline="-2500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40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78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AND gate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t</a:t>
                      </a:r>
                      <a:r>
                        <a:rPr kumimoji="0" lang="en-US" sz="17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AND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6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Memory write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t</a:t>
                      </a:r>
                      <a:r>
                        <a:rPr kumimoji="0" lang="en-US" sz="17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memwrite</a:t>
                      </a:r>
                      <a:endParaRPr kumimoji="0" lang="en-US" sz="1700" b="0" i="0" u="none" strike="noStrike" cap="none" normalizeH="0" baseline="-2500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220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09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Register file write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t</a:t>
                      </a:r>
                      <a:r>
                        <a:rPr kumimoji="0" lang="en-US" sz="1700" b="0" i="1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RF</a:t>
                      </a:r>
                      <a:r>
                        <a:rPr kumimoji="0" lang="en-US" sz="17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write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325060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25142" name="Rectangle 86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990600" y="5486400"/>
            <a:ext cx="73152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2800" i="1" dirty="0" err="1" smtClean="0">
                <a:latin typeface="Times New Roman" pitchFamily="18" charset="0"/>
                <a:cs typeface="Arial" charset="0"/>
              </a:rPr>
              <a:t>T</a:t>
            </a:r>
            <a:r>
              <a:rPr lang="en-US" sz="2800" i="1" baseline="-25000" dirty="0" err="1" smtClean="0">
                <a:latin typeface="Times New Roman" pitchFamily="18" charset="0"/>
                <a:cs typeface="Arial" charset="0"/>
              </a:rPr>
              <a:t>c</a:t>
            </a:r>
            <a:r>
              <a:rPr lang="en-US" sz="2800" dirty="0" smtClean="0">
                <a:latin typeface="Times New Roman" pitchFamily="18" charset="0"/>
                <a:cs typeface="Arial" charset="0"/>
              </a:rPr>
              <a:t> </a:t>
            </a:r>
            <a:r>
              <a:rPr lang="en-US" sz="2800" dirty="0">
                <a:latin typeface="Times New Roman" pitchFamily="18" charset="0"/>
                <a:cs typeface="Arial" charset="0"/>
              </a:rPr>
              <a:t>= 2(</a:t>
            </a:r>
            <a:r>
              <a:rPr lang="en-US" sz="2800" i="1" dirty="0" err="1">
                <a:latin typeface="Times New Roman" pitchFamily="18" charset="0"/>
                <a:cs typeface="Arial" charset="0"/>
              </a:rPr>
              <a:t>t</a:t>
            </a:r>
            <a:r>
              <a:rPr lang="en-US" sz="2800" baseline="-25000" dirty="0" err="1">
                <a:latin typeface="Times New Roman" pitchFamily="18" charset="0"/>
                <a:cs typeface="Arial" charset="0"/>
              </a:rPr>
              <a:t>RFread</a:t>
            </a:r>
            <a:r>
              <a:rPr lang="en-US" sz="2800" dirty="0">
                <a:latin typeface="Times New Roman" pitchFamily="18" charset="0"/>
                <a:cs typeface="Arial" charset="0"/>
              </a:rPr>
              <a:t> + </a:t>
            </a:r>
            <a:r>
              <a:rPr lang="en-US" sz="2800" i="1" dirty="0" err="1">
                <a:latin typeface="Times New Roman" pitchFamily="18" charset="0"/>
                <a:cs typeface="Arial" charset="0"/>
              </a:rPr>
              <a:t>t</a:t>
            </a:r>
            <a:r>
              <a:rPr lang="en-US" sz="2800" baseline="-25000" dirty="0" err="1">
                <a:latin typeface="Times New Roman" pitchFamily="18" charset="0"/>
                <a:cs typeface="Arial" charset="0"/>
              </a:rPr>
              <a:t>mux</a:t>
            </a:r>
            <a:r>
              <a:rPr lang="en-US" sz="2800" dirty="0">
                <a:latin typeface="Times New Roman" pitchFamily="18" charset="0"/>
                <a:cs typeface="Arial" charset="0"/>
              </a:rPr>
              <a:t> + </a:t>
            </a:r>
            <a:r>
              <a:rPr lang="en-US" sz="2800" i="1" dirty="0" err="1">
                <a:latin typeface="Times New Roman" pitchFamily="18" charset="0"/>
                <a:cs typeface="Arial" charset="0"/>
              </a:rPr>
              <a:t>t</a:t>
            </a:r>
            <a:r>
              <a:rPr lang="en-US" sz="2800" baseline="-25000" dirty="0" err="1">
                <a:latin typeface="Times New Roman" pitchFamily="18" charset="0"/>
                <a:cs typeface="Arial" charset="0"/>
              </a:rPr>
              <a:t>eq</a:t>
            </a:r>
            <a:r>
              <a:rPr lang="en-US" sz="2800" baseline="-25000" dirty="0">
                <a:latin typeface="Times New Roman" pitchFamily="18" charset="0"/>
                <a:cs typeface="Arial" charset="0"/>
              </a:rPr>
              <a:t> </a:t>
            </a:r>
            <a:r>
              <a:rPr lang="en-US" sz="2800" dirty="0">
                <a:latin typeface="Times New Roman" pitchFamily="18" charset="0"/>
                <a:cs typeface="Arial" charset="0"/>
              </a:rPr>
              <a:t>+ </a:t>
            </a:r>
            <a:r>
              <a:rPr lang="en-US" sz="2800" i="1" dirty="0" err="1">
                <a:latin typeface="Times New Roman" pitchFamily="18" charset="0"/>
                <a:cs typeface="Arial" charset="0"/>
              </a:rPr>
              <a:t>t</a:t>
            </a:r>
            <a:r>
              <a:rPr lang="en-US" sz="2800" baseline="-25000" dirty="0" err="1">
                <a:latin typeface="Times New Roman" pitchFamily="18" charset="0"/>
                <a:cs typeface="Arial" charset="0"/>
              </a:rPr>
              <a:t>AND</a:t>
            </a:r>
            <a:r>
              <a:rPr lang="en-US" sz="2800" baseline="-25000" dirty="0">
                <a:latin typeface="Times New Roman" pitchFamily="18" charset="0"/>
                <a:cs typeface="Arial" charset="0"/>
              </a:rPr>
              <a:t> </a:t>
            </a:r>
            <a:r>
              <a:rPr lang="en-US" sz="2800" dirty="0">
                <a:latin typeface="Times New Roman" pitchFamily="18" charset="0"/>
                <a:cs typeface="Arial" charset="0"/>
              </a:rPr>
              <a:t>+ </a:t>
            </a:r>
            <a:r>
              <a:rPr lang="en-US" sz="2800" i="1" dirty="0" err="1">
                <a:latin typeface="Times New Roman" pitchFamily="18" charset="0"/>
                <a:cs typeface="Arial" charset="0"/>
              </a:rPr>
              <a:t>t</a:t>
            </a:r>
            <a:r>
              <a:rPr lang="en-US" sz="2800" baseline="-25000" dirty="0" err="1">
                <a:latin typeface="Times New Roman" pitchFamily="18" charset="0"/>
                <a:cs typeface="Arial" charset="0"/>
              </a:rPr>
              <a:t>mux</a:t>
            </a:r>
            <a:r>
              <a:rPr lang="en-US" sz="2800" dirty="0">
                <a:latin typeface="Times New Roman" pitchFamily="18" charset="0"/>
                <a:cs typeface="Arial" charset="0"/>
              </a:rPr>
              <a:t> + </a:t>
            </a:r>
            <a:r>
              <a:rPr lang="en-US" sz="2800" i="1" dirty="0" err="1">
                <a:latin typeface="Times New Roman" pitchFamily="18" charset="0"/>
                <a:cs typeface="Arial" charset="0"/>
              </a:rPr>
              <a:t>t</a:t>
            </a:r>
            <a:r>
              <a:rPr lang="en-US" sz="2800" baseline="-25000" dirty="0" err="1">
                <a:latin typeface="Times New Roman" pitchFamily="18" charset="0"/>
                <a:cs typeface="Arial" charset="0"/>
              </a:rPr>
              <a:t>setup</a:t>
            </a:r>
            <a:r>
              <a:rPr lang="en-US" sz="2800" baseline="-25000" dirty="0">
                <a:latin typeface="Times New Roman" pitchFamily="18" charset="0"/>
                <a:cs typeface="Arial" charset="0"/>
              </a:rPr>
              <a:t> </a:t>
            </a:r>
            <a:r>
              <a:rPr lang="en-US" sz="2800" dirty="0">
                <a:latin typeface="Times New Roman" pitchFamily="18" charset="0"/>
                <a:cs typeface="Arial" charset="0"/>
              </a:rPr>
              <a:t>)</a:t>
            </a:r>
            <a:endParaRPr lang="en-US" sz="2800" baseline="-25000" dirty="0">
              <a:latin typeface="Times New Roman" pitchFamily="18" charset="0"/>
              <a:cs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2800" dirty="0" smtClean="0">
                <a:latin typeface="Times New Roman" pitchFamily="18" charset="0"/>
                <a:cs typeface="Arial" charset="0"/>
              </a:rPr>
              <a:t>    </a:t>
            </a:r>
            <a:r>
              <a:rPr lang="en-US" sz="2800" dirty="0">
                <a:latin typeface="Times New Roman" pitchFamily="18" charset="0"/>
                <a:cs typeface="Arial" charset="0"/>
              </a:rPr>
              <a:t>= 2[150 + 25 + 40 + 15 + 25 + 20] </a:t>
            </a:r>
            <a:r>
              <a:rPr lang="en-US" sz="2800" dirty="0" err="1">
                <a:latin typeface="Times New Roman" pitchFamily="18" charset="0"/>
                <a:cs typeface="Arial" charset="0"/>
              </a:rPr>
              <a:t>ps</a:t>
            </a:r>
            <a:r>
              <a:rPr lang="en-US" sz="2800" baseline="-25000" dirty="0">
                <a:latin typeface="Times New Roman" pitchFamily="18" charset="0"/>
                <a:cs typeface="Arial" charset="0"/>
              </a:rPr>
              <a:t>  </a:t>
            </a:r>
            <a:r>
              <a:rPr lang="en-US" sz="2800" b="1" dirty="0">
                <a:latin typeface="Times New Roman" pitchFamily="18" charset="0"/>
                <a:cs typeface="Arial" charset="0"/>
              </a:rPr>
              <a:t>= 550 </a:t>
            </a:r>
            <a:r>
              <a:rPr lang="en-US" sz="2800" b="1" dirty="0" err="1">
                <a:latin typeface="Times New Roman" pitchFamily="18" charset="0"/>
                <a:cs typeface="Arial" charset="0"/>
              </a:rPr>
              <a:t>ps</a:t>
            </a:r>
            <a:endParaRPr lang="en-US" sz="2800" b="1" baseline="-25000" dirty="0">
              <a:latin typeface="Times New Roman" pitchFamily="18" charset="0"/>
              <a:cs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endParaRPr lang="en-US" sz="2800" b="1" dirty="0">
              <a:solidFill>
                <a:schemeClr val="accent2"/>
              </a:solidFill>
              <a:latin typeface="Times New Roman" pitchFamily="18" charset="0"/>
              <a:cs typeface="Arial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Pipelined Performance Example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92875323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6082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326084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26085" name="Rectangle 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914400" y="1143000"/>
            <a:ext cx="7696200" cy="480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en-US" sz="3200" dirty="0" smtClean="0">
                <a:latin typeface="Times New Roman" pitchFamily="18" charset="0"/>
                <a:cs typeface="Arial" charset="0"/>
              </a:rPr>
              <a:t>Program with </a:t>
            </a:r>
            <a:r>
              <a:rPr lang="en-US" sz="3200" dirty="0">
                <a:latin typeface="Times New Roman" pitchFamily="18" charset="0"/>
                <a:cs typeface="Arial" charset="0"/>
              </a:rPr>
              <a:t>100 billion </a:t>
            </a:r>
            <a:r>
              <a:rPr lang="en-US" sz="3200" dirty="0" smtClean="0">
                <a:latin typeface="Times New Roman" pitchFamily="18" charset="0"/>
                <a:cs typeface="Arial" charset="0"/>
              </a:rPr>
              <a:t>instructions</a:t>
            </a:r>
            <a:endParaRPr lang="en-US" sz="3200" i="1" dirty="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r>
              <a:rPr lang="en-US" sz="3200" b="1" dirty="0">
                <a:latin typeface="Times New Roman" pitchFamily="18" charset="0"/>
                <a:cs typeface="Arial" charset="0"/>
              </a:rPr>
              <a:t>Execution Time </a:t>
            </a:r>
            <a:r>
              <a:rPr lang="en-US" sz="3200" dirty="0">
                <a:latin typeface="Times New Roman" pitchFamily="18" charset="0"/>
                <a:cs typeface="Arial" charset="0"/>
              </a:rPr>
              <a:t>= (# instructions) 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× </a:t>
            </a:r>
            <a:r>
              <a:rPr lang="en-US" sz="3200" dirty="0">
                <a:latin typeface="Times New Roman" pitchFamily="18" charset="0"/>
                <a:cs typeface="Arial" charset="0"/>
              </a:rPr>
              <a:t>CPI 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×</a:t>
            </a:r>
            <a:r>
              <a:rPr lang="en-US" sz="3200" dirty="0">
                <a:latin typeface="Times New Roman" pitchFamily="18" charset="0"/>
                <a:cs typeface="Arial" charset="0"/>
              </a:rPr>
              <a:t> </a:t>
            </a:r>
            <a:r>
              <a:rPr lang="en-US" sz="3200" i="1" dirty="0" err="1">
                <a:latin typeface="Times New Roman" pitchFamily="18" charset="0"/>
                <a:cs typeface="Arial" charset="0"/>
              </a:rPr>
              <a:t>T</a:t>
            </a:r>
            <a:r>
              <a:rPr lang="en-US" sz="3200" i="1" baseline="-25000" dirty="0" err="1">
                <a:latin typeface="Times New Roman" pitchFamily="18" charset="0"/>
                <a:cs typeface="Arial" charset="0"/>
              </a:rPr>
              <a:t>c</a:t>
            </a:r>
            <a:endParaRPr lang="en-US" sz="3200" i="1" baseline="-25000" dirty="0">
              <a:latin typeface="Times New Roman" pitchFamily="18" charset="0"/>
              <a:cs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3200" i="1" dirty="0">
                <a:latin typeface="Times New Roman" pitchFamily="18" charset="0"/>
                <a:cs typeface="Arial" charset="0"/>
              </a:rPr>
              <a:t>		            </a:t>
            </a:r>
            <a:r>
              <a:rPr lang="en-US" sz="3200" dirty="0">
                <a:latin typeface="Times New Roman" pitchFamily="18" charset="0"/>
                <a:cs typeface="Arial" charset="0"/>
              </a:rPr>
              <a:t>= (100 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× 10</a:t>
            </a:r>
            <a:r>
              <a:rPr lang="en-US" sz="3200" baseline="30000" dirty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en-US" sz="3200" dirty="0">
                <a:latin typeface="Times New Roman" pitchFamily="18" charset="0"/>
                <a:cs typeface="Arial" charset="0"/>
              </a:rPr>
              <a:t>)(1.15)(550  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× 10</a:t>
            </a:r>
            <a:r>
              <a:rPr lang="en-US" sz="3200" baseline="30000" dirty="0">
                <a:latin typeface="Times New Roman" pitchFamily="18" charset="0"/>
                <a:cs typeface="Times New Roman" pitchFamily="18" charset="0"/>
              </a:rPr>
              <a:t>-12</a:t>
            </a:r>
            <a:r>
              <a:rPr lang="en-US" sz="3200" dirty="0">
                <a:latin typeface="Times New Roman" pitchFamily="18" charset="0"/>
                <a:cs typeface="Arial" charset="0"/>
              </a:rPr>
              <a:t>)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3200" dirty="0">
                <a:latin typeface="Times New Roman" pitchFamily="18" charset="0"/>
                <a:cs typeface="Arial" charset="0"/>
              </a:rPr>
              <a:t>		            </a:t>
            </a:r>
            <a:r>
              <a:rPr lang="en-US" sz="3200" b="1" dirty="0">
                <a:latin typeface="Times New Roman" pitchFamily="18" charset="0"/>
                <a:cs typeface="Arial" charset="0"/>
              </a:rPr>
              <a:t>= 63 seconds</a:t>
            </a:r>
            <a:endParaRPr lang="en-US" sz="3200" b="1" i="1" dirty="0">
              <a:latin typeface="Times New Roman" pitchFamily="18" charset="0"/>
              <a:cs typeface="Arial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Pipelined Performance Example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71444121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26133" name="Group 53"/>
          <p:cNvGraphicFramePr>
            <a:graphicFrameLocks noGrp="1"/>
          </p:cNvGraphicFramePr>
          <p:nvPr>
            <p:ph idx="4294967295"/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098641717"/>
              </p:ext>
            </p:extLst>
          </p:nvPr>
        </p:nvGraphicFramePr>
        <p:xfrm>
          <a:off x="1066800" y="1305441"/>
          <a:ext cx="7848600" cy="3266559"/>
        </p:xfrm>
        <a:graphic>
          <a:graphicData uri="http://schemas.openxmlformats.org/drawingml/2006/table">
            <a:tbl>
              <a:tblPr/>
              <a:tblGrid>
                <a:gridCol w="1981200"/>
                <a:gridCol w="1925461"/>
                <a:gridCol w="3941939"/>
              </a:tblGrid>
              <a:tr h="116000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Processor</a:t>
                      </a:r>
                    </a:p>
                  </a:txBody>
                  <a:tcPr anchor="b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Execution Time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(seconds)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Speedup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(single-cycle as baseline)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60320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Single-cycle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92.5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0320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Multicycle</a:t>
                      </a:r>
                      <a:endParaRPr kumimoji="0" 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133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0.70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0320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Pipelined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63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1.47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326082" name="Rectangle 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326084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1143000" y="68759"/>
            <a:ext cx="7924800" cy="7232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100" dirty="0" smtClean="0">
                <a:solidFill>
                  <a:schemeClr val="bg1"/>
                </a:solidFill>
                <a:latin typeface="+mj-lt"/>
              </a:rPr>
              <a:t>Processor Performance Comparison</a:t>
            </a:r>
            <a:endParaRPr lang="en-US" sz="41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65288223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4098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284100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284101" name="Rectangle 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838200" y="1219200"/>
            <a:ext cx="8458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Times New Roman" pitchFamily="18" charset="0"/>
                <a:cs typeface="Arial" charset="0"/>
              </a:rPr>
              <a:t>Unscheduled </a:t>
            </a:r>
            <a:r>
              <a:rPr lang="en-US" sz="3200" dirty="0" smtClean="0">
                <a:latin typeface="Times New Roman" pitchFamily="18" charset="0"/>
                <a:cs typeface="Arial" charset="0"/>
              </a:rPr>
              <a:t>function call </a:t>
            </a:r>
            <a:r>
              <a:rPr lang="en-US" sz="3200" dirty="0">
                <a:latin typeface="Times New Roman" pitchFamily="18" charset="0"/>
                <a:cs typeface="Arial" charset="0"/>
              </a:rPr>
              <a:t>to </a:t>
            </a:r>
            <a:r>
              <a:rPr lang="en-US" sz="3200" i="1" dirty="0" smtClean="0">
                <a:latin typeface="Times New Roman" pitchFamily="18" charset="0"/>
                <a:cs typeface="Arial" charset="0"/>
              </a:rPr>
              <a:t>exception </a:t>
            </a:r>
            <a:r>
              <a:rPr lang="en-US" sz="3200" i="1" dirty="0">
                <a:latin typeface="Times New Roman" pitchFamily="18" charset="0"/>
                <a:cs typeface="Arial" charset="0"/>
              </a:rPr>
              <a:t>handler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dirty="0" smtClean="0">
                <a:latin typeface="Times New Roman" pitchFamily="18" charset="0"/>
                <a:cs typeface="Arial" charset="0"/>
              </a:rPr>
              <a:t>Caused </a:t>
            </a:r>
            <a:r>
              <a:rPr lang="en-US" sz="3200" dirty="0">
                <a:latin typeface="Times New Roman" pitchFamily="18" charset="0"/>
                <a:cs typeface="Arial" charset="0"/>
              </a:rPr>
              <a:t>by: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2600" dirty="0">
                <a:latin typeface="Times New Roman" pitchFamily="18" charset="0"/>
                <a:cs typeface="Arial" charset="0"/>
              </a:rPr>
              <a:t>Hardware, also called an </a:t>
            </a:r>
            <a:r>
              <a:rPr lang="en-US" sz="2600" i="1" dirty="0">
                <a:latin typeface="Times New Roman" pitchFamily="18" charset="0"/>
                <a:cs typeface="Arial" charset="0"/>
              </a:rPr>
              <a:t>interrupt</a:t>
            </a:r>
            <a:r>
              <a:rPr lang="en-US" sz="2600" dirty="0">
                <a:latin typeface="Times New Roman" pitchFamily="18" charset="0"/>
                <a:cs typeface="Arial" charset="0"/>
              </a:rPr>
              <a:t>, e.g. keyboard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2600" dirty="0">
                <a:latin typeface="Times New Roman" pitchFamily="18" charset="0"/>
                <a:cs typeface="Arial" charset="0"/>
              </a:rPr>
              <a:t>Software, also called </a:t>
            </a:r>
            <a:r>
              <a:rPr lang="en-US" sz="2600" i="1" dirty="0">
                <a:latin typeface="Times New Roman" pitchFamily="18" charset="0"/>
                <a:cs typeface="Arial" charset="0"/>
              </a:rPr>
              <a:t>traps</a:t>
            </a:r>
            <a:r>
              <a:rPr lang="en-US" sz="2600" dirty="0">
                <a:latin typeface="Times New Roman" pitchFamily="18" charset="0"/>
                <a:cs typeface="Arial" charset="0"/>
              </a:rPr>
              <a:t>, e.g. undefined instruction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Times New Roman" pitchFamily="18" charset="0"/>
                <a:cs typeface="Arial" charset="0"/>
              </a:rPr>
              <a:t>When exception occurs, the processor: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2600" dirty="0">
                <a:latin typeface="Times New Roman" pitchFamily="18" charset="0"/>
                <a:cs typeface="Arial" charset="0"/>
              </a:rPr>
              <a:t>Records </a:t>
            </a:r>
            <a:r>
              <a:rPr lang="en-US" sz="2600" dirty="0" smtClean="0">
                <a:latin typeface="Times New Roman" pitchFamily="18" charset="0"/>
                <a:cs typeface="Arial" charset="0"/>
              </a:rPr>
              <a:t>cause </a:t>
            </a:r>
            <a:r>
              <a:rPr lang="en-US" sz="2600" dirty="0">
                <a:latin typeface="Times New Roman" pitchFamily="18" charset="0"/>
                <a:cs typeface="Arial" charset="0"/>
              </a:rPr>
              <a:t>of </a:t>
            </a:r>
            <a:r>
              <a:rPr lang="en-US" sz="2600" dirty="0" smtClean="0">
                <a:latin typeface="Times New Roman" pitchFamily="18" charset="0"/>
                <a:cs typeface="Arial" charset="0"/>
              </a:rPr>
              <a:t>exception </a:t>
            </a:r>
            <a:r>
              <a:rPr lang="en-US" sz="2600" dirty="0">
                <a:latin typeface="Times New Roman" pitchFamily="18" charset="0"/>
                <a:cs typeface="Arial" charset="0"/>
              </a:rPr>
              <a:t>(</a:t>
            </a:r>
            <a:r>
              <a:rPr lang="en-US" sz="2600" dirty="0">
                <a:latin typeface="Courier New" pitchFamily="49" charset="0"/>
                <a:cs typeface="Arial" charset="0"/>
              </a:rPr>
              <a:t>Cause</a:t>
            </a:r>
            <a:r>
              <a:rPr lang="en-US" sz="2600" dirty="0">
                <a:latin typeface="Times New Roman" pitchFamily="18" charset="0"/>
                <a:cs typeface="Arial" charset="0"/>
              </a:rPr>
              <a:t> register)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2600" dirty="0">
                <a:latin typeface="Times New Roman" pitchFamily="18" charset="0"/>
                <a:cs typeface="Arial" charset="0"/>
              </a:rPr>
              <a:t>Jumps to </a:t>
            </a:r>
            <a:r>
              <a:rPr lang="en-US" sz="2600" dirty="0" smtClean="0">
                <a:latin typeface="Times New Roman" pitchFamily="18" charset="0"/>
                <a:cs typeface="Arial" charset="0"/>
              </a:rPr>
              <a:t>exception </a:t>
            </a:r>
            <a:r>
              <a:rPr lang="en-US" sz="2600" dirty="0">
                <a:latin typeface="Times New Roman" pitchFamily="18" charset="0"/>
                <a:cs typeface="Arial" charset="0"/>
              </a:rPr>
              <a:t>handler </a:t>
            </a:r>
            <a:r>
              <a:rPr lang="en-US" sz="2600" dirty="0" smtClean="0">
                <a:latin typeface="Times New Roman" pitchFamily="18" charset="0"/>
                <a:cs typeface="Arial" charset="0"/>
              </a:rPr>
              <a:t>(0x80000180)</a:t>
            </a:r>
            <a:endParaRPr lang="en-US" sz="2600" i="1" dirty="0">
              <a:latin typeface="Times New Roman" pitchFamily="18" charset="0"/>
              <a:cs typeface="Arial" charset="0"/>
            </a:endParaRP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2600" dirty="0">
                <a:latin typeface="Times New Roman" pitchFamily="18" charset="0"/>
                <a:cs typeface="Arial" charset="0"/>
              </a:rPr>
              <a:t>Returns to program (</a:t>
            </a:r>
            <a:r>
              <a:rPr lang="en-US" sz="2600" dirty="0">
                <a:latin typeface="Courier New" pitchFamily="49" charset="0"/>
                <a:cs typeface="Arial" charset="0"/>
              </a:rPr>
              <a:t>EPC</a:t>
            </a:r>
            <a:r>
              <a:rPr lang="en-US" sz="2600" dirty="0">
                <a:latin typeface="Times New Roman" pitchFamily="18" charset="0"/>
                <a:cs typeface="Arial" charset="0"/>
              </a:rPr>
              <a:t> register)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Review: Exceptions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3458556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9218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289220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pic>
        <p:nvPicPr>
          <p:cNvPr id="1289221" name="Picture 5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1337" y="1219200"/>
            <a:ext cx="8242663" cy="46001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Example Exception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7002714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2483" name="Rectangle 3"/>
          <p:cNvSpPr>
            <a:spLocks noGrp="1" noChangeArrowheads="1"/>
          </p:cNvSpPr>
          <p:nvPr>
            <p:ph type="body" sz="half" idx="4294967295"/>
            <p:custDataLst>
              <p:tags r:id="rId2"/>
            </p:custDataLst>
          </p:nvPr>
        </p:nvSpPr>
        <p:spPr>
          <a:xfrm>
            <a:off x="914400" y="1143000"/>
            <a:ext cx="7696200" cy="4953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>
                <a:solidFill>
                  <a:schemeClr val="accent1"/>
                </a:solidFill>
              </a:rPr>
              <a:t>STEP 2:</a:t>
            </a:r>
            <a:r>
              <a:rPr lang="en-US" dirty="0">
                <a:solidFill>
                  <a:schemeClr val="accent1"/>
                </a:solidFill>
              </a:rPr>
              <a:t> </a:t>
            </a:r>
            <a:r>
              <a:rPr lang="en-US" dirty="0"/>
              <a:t>Read source operands from </a:t>
            </a:r>
            <a:r>
              <a:rPr lang="en-US" dirty="0" smtClean="0"/>
              <a:t>RF</a:t>
            </a:r>
            <a:endParaRPr lang="en-US" dirty="0"/>
          </a:p>
        </p:txBody>
      </p:sp>
      <p:graphicFrame>
        <p:nvGraphicFramePr>
          <p:cNvPr id="1172485" name="Object 5"/>
          <p:cNvGraphicFramePr>
            <a:graphicFrameLocks noGrp="1" noChangeAspect="1"/>
          </p:cNvGraphicFramePr>
          <p:nvPr>
            <p:ph sz="half" idx="4294967295"/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2236799995"/>
              </p:ext>
            </p:extLst>
          </p:nvPr>
        </p:nvGraphicFramePr>
        <p:xfrm>
          <a:off x="914400" y="2655888"/>
          <a:ext cx="8153400" cy="177360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7717" name="VISIO" r:id="rId6" imgW="4344480" imgH="943920" progId="Visio.Drawing.6">
                  <p:embed/>
                </p:oleObj>
              </mc:Choice>
              <mc:Fallback>
                <p:oleObj name="VISIO" r:id="rId6" imgW="4344480" imgH="94392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14400" y="2655888"/>
                        <a:ext cx="8153400" cy="177360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1143000" y="68759"/>
            <a:ext cx="7924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+mj-lt"/>
              </a:rPr>
              <a:t>Single-Cycle </a:t>
            </a:r>
            <a:r>
              <a:rPr lang="en-US" sz="3600" dirty="0" err="1" smtClean="0">
                <a:solidFill>
                  <a:schemeClr val="bg1"/>
                </a:solidFill>
                <a:latin typeface="+mj-lt"/>
              </a:rPr>
              <a:t>Datapath</a:t>
            </a:r>
            <a:r>
              <a:rPr lang="en-US" sz="3600" dirty="0" smtClean="0">
                <a:solidFill>
                  <a:schemeClr val="bg1"/>
                </a:solidFill>
                <a:latin typeface="+mj-lt"/>
              </a:rPr>
              <a:t>: </a:t>
            </a:r>
            <a:r>
              <a:rPr lang="en-US" sz="3600" dirty="0" err="1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lw</a:t>
            </a:r>
            <a:r>
              <a:rPr lang="en-US" sz="3600" dirty="0" smtClean="0">
                <a:solidFill>
                  <a:schemeClr val="bg1"/>
                </a:solidFill>
                <a:latin typeface="+mj-lt"/>
              </a:rPr>
              <a:t> Register Read</a:t>
            </a:r>
            <a:endParaRPr lang="en-US" sz="36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006417894"/>
      </p:ext>
    </p:extLst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8197" name="Rectangle 5"/>
          <p:cNvSpPr>
            <a:spLocks noGrp="1" noChangeArrowheads="1"/>
          </p:cNvSpPr>
          <p:nvPr>
            <p:ph sz="half" idx="4294967295"/>
            <p:custDataLst>
              <p:tags r:id="rId2"/>
            </p:custDataLst>
          </p:nvPr>
        </p:nvSpPr>
        <p:spPr>
          <a:xfrm>
            <a:off x="914400" y="914400"/>
            <a:ext cx="7772400" cy="4953000"/>
          </a:xfrm>
        </p:spPr>
        <p:txBody>
          <a:bodyPr>
            <a:noAutofit/>
          </a:bodyPr>
          <a:lstStyle/>
          <a:p>
            <a:r>
              <a:rPr lang="en-US" sz="2800" dirty="0"/>
              <a:t>Not part of </a:t>
            </a:r>
            <a:r>
              <a:rPr lang="en-US" sz="2800" dirty="0" smtClean="0"/>
              <a:t>register file</a:t>
            </a:r>
            <a:endParaRPr lang="en-US" sz="2800" dirty="0"/>
          </a:p>
          <a:p>
            <a:pPr lvl="1"/>
            <a:r>
              <a:rPr lang="en-US" sz="2400" dirty="0">
                <a:latin typeface="Courier New" pitchFamily="49" charset="0"/>
              </a:rPr>
              <a:t>Cause</a:t>
            </a:r>
          </a:p>
          <a:p>
            <a:pPr lvl="2"/>
            <a:r>
              <a:rPr lang="en-US" dirty="0"/>
              <a:t>Records </a:t>
            </a:r>
            <a:r>
              <a:rPr lang="en-US" dirty="0" smtClean="0"/>
              <a:t>cause </a:t>
            </a:r>
            <a:r>
              <a:rPr lang="en-US" dirty="0"/>
              <a:t>of </a:t>
            </a:r>
            <a:r>
              <a:rPr lang="en-US" dirty="0" smtClean="0"/>
              <a:t>exception</a:t>
            </a:r>
            <a:endParaRPr lang="en-US" dirty="0"/>
          </a:p>
          <a:p>
            <a:pPr lvl="2"/>
            <a:r>
              <a:rPr lang="en-US" dirty="0"/>
              <a:t>Coprocessor 0 register 13</a:t>
            </a:r>
          </a:p>
          <a:p>
            <a:pPr lvl="1"/>
            <a:r>
              <a:rPr lang="en-US" sz="2400" dirty="0">
                <a:latin typeface="Courier New" pitchFamily="49" charset="0"/>
              </a:rPr>
              <a:t>EPC</a:t>
            </a:r>
            <a:r>
              <a:rPr lang="en-US" sz="2400" dirty="0"/>
              <a:t> (Exception PC)</a:t>
            </a:r>
          </a:p>
          <a:p>
            <a:pPr lvl="2"/>
            <a:r>
              <a:rPr lang="en-US" dirty="0"/>
              <a:t>Records </a:t>
            </a:r>
            <a:r>
              <a:rPr lang="en-US" dirty="0" smtClean="0"/>
              <a:t>PC </a:t>
            </a:r>
            <a:r>
              <a:rPr lang="en-US" dirty="0"/>
              <a:t>where </a:t>
            </a:r>
            <a:r>
              <a:rPr lang="en-US" dirty="0" smtClean="0"/>
              <a:t>exception </a:t>
            </a:r>
            <a:r>
              <a:rPr lang="en-US" dirty="0"/>
              <a:t>occurred</a:t>
            </a:r>
          </a:p>
          <a:p>
            <a:pPr lvl="2"/>
            <a:r>
              <a:rPr lang="en-US" dirty="0"/>
              <a:t>Coprocessor 0 register 14</a:t>
            </a:r>
          </a:p>
          <a:p>
            <a:r>
              <a:rPr lang="en-US" sz="2800" dirty="0"/>
              <a:t>Move from Coprocessor 0</a:t>
            </a:r>
          </a:p>
          <a:p>
            <a:pPr lvl="1"/>
            <a:r>
              <a:rPr lang="en-US" sz="2400" dirty="0">
                <a:latin typeface="Courier New" pitchFamily="49" charset="0"/>
              </a:rPr>
              <a:t>mfc0 $t0, Cause</a:t>
            </a:r>
          </a:p>
          <a:p>
            <a:pPr lvl="1"/>
            <a:r>
              <a:rPr lang="en-US" sz="2400" dirty="0"/>
              <a:t>Moves </a:t>
            </a:r>
            <a:r>
              <a:rPr lang="en-US" sz="2400" dirty="0" smtClean="0"/>
              <a:t>contents </a:t>
            </a:r>
            <a:r>
              <a:rPr lang="en-US" sz="2400" dirty="0"/>
              <a:t>of </a:t>
            </a:r>
            <a:r>
              <a:rPr lang="en-US" sz="2400" dirty="0">
                <a:latin typeface="Courier New" pitchFamily="49" charset="0"/>
              </a:rPr>
              <a:t>Cause</a:t>
            </a:r>
            <a:r>
              <a:rPr lang="en-US" sz="2400" dirty="0"/>
              <a:t> into </a:t>
            </a:r>
            <a:r>
              <a:rPr lang="en-US" sz="2400" dirty="0">
                <a:latin typeface="Courier New" pitchFamily="49" charset="0"/>
              </a:rPr>
              <a:t>$t0</a:t>
            </a:r>
          </a:p>
          <a:p>
            <a:pPr>
              <a:buFontTx/>
              <a:buNone/>
            </a:pPr>
            <a:endParaRPr lang="en-US" dirty="0">
              <a:latin typeface="Courier New" pitchFamily="49" charset="0"/>
            </a:endParaRPr>
          </a:p>
        </p:txBody>
      </p:sp>
      <p:graphicFrame>
        <p:nvGraphicFramePr>
          <p:cNvPr id="1288200" name="Object 8"/>
          <p:cNvGraphicFramePr>
            <a:graphicFrameLocks noGrp="1" noChangeAspect="1"/>
          </p:cNvGraphicFramePr>
          <p:nvPr>
            <p:ph sz="half" idx="4294967295"/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245845360"/>
              </p:ext>
            </p:extLst>
          </p:nvPr>
        </p:nvGraphicFramePr>
        <p:xfrm>
          <a:off x="1752600" y="5410200"/>
          <a:ext cx="4495800" cy="1201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301" name="VISIO" r:id="rId8" imgW="2089800" imgH="558360" progId="Visio.Drawing.6">
                  <p:embed/>
                </p:oleObj>
              </mc:Choice>
              <mc:Fallback>
                <p:oleObj name="VISIO" r:id="rId8" imgW="2089800" imgH="55836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52600" y="5410200"/>
                        <a:ext cx="4495800" cy="12017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88194" name="Rectangle 2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288196" name="Rectangle 4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Exception Registers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49859880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86149" name="Group 5"/>
          <p:cNvGraphicFramePr>
            <a:graphicFrameLocks noGrp="1"/>
          </p:cNvGraphicFramePr>
          <p:nvPr>
            <p:ph idx="4294967295"/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39259743"/>
              </p:ext>
            </p:extLst>
          </p:nvPr>
        </p:nvGraphicFramePr>
        <p:xfrm>
          <a:off x="1333500" y="1143000"/>
          <a:ext cx="7124700" cy="3955872"/>
        </p:xfrm>
        <a:graphic>
          <a:graphicData uri="http://schemas.openxmlformats.org/drawingml/2006/table">
            <a:tbl>
              <a:tblPr/>
              <a:tblGrid>
                <a:gridCol w="4442460"/>
                <a:gridCol w="2682240"/>
              </a:tblGrid>
              <a:tr h="65931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Exception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Cause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65931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Hardware Interrupt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0x00000000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5931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System Call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0x00000020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5931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Breakpoint / Divide by 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0x00000024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5931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Undefined Instruction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0x00000028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5931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Arithmetic Overflow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0x00000030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286146" name="Rectangle 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286148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286172" name="Text Box 28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676400" y="5257800"/>
            <a:ext cx="6324600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dirty="0" smtClean="0">
                <a:solidFill>
                  <a:schemeClr val="accent2"/>
                </a:solidFill>
              </a:rPr>
              <a:t>Extend </a:t>
            </a:r>
            <a:r>
              <a:rPr lang="en-US" sz="2400" b="1" dirty="0" err="1" smtClean="0">
                <a:solidFill>
                  <a:schemeClr val="accent2"/>
                </a:solidFill>
              </a:rPr>
              <a:t>multicycle</a:t>
            </a:r>
            <a:r>
              <a:rPr lang="en-US" sz="2400" b="1" dirty="0" smtClean="0">
                <a:solidFill>
                  <a:schemeClr val="accent2"/>
                </a:solidFill>
              </a:rPr>
              <a:t> </a:t>
            </a:r>
            <a:r>
              <a:rPr lang="en-US" sz="2400" b="1" dirty="0">
                <a:solidFill>
                  <a:schemeClr val="accent2"/>
                </a:solidFill>
              </a:rPr>
              <a:t>MIPS processor to handle </a:t>
            </a:r>
            <a:r>
              <a:rPr lang="en-US" sz="2400" b="1" dirty="0" smtClean="0">
                <a:solidFill>
                  <a:schemeClr val="accent2"/>
                </a:solidFill>
              </a:rPr>
              <a:t>last </a:t>
            </a:r>
            <a:r>
              <a:rPr lang="en-US" sz="2400" b="1" dirty="0">
                <a:solidFill>
                  <a:schemeClr val="accent2"/>
                </a:solidFill>
              </a:rPr>
              <a:t>two types of </a:t>
            </a:r>
            <a:r>
              <a:rPr lang="en-US" sz="2400" b="1" dirty="0" smtClean="0">
                <a:solidFill>
                  <a:schemeClr val="accent2"/>
                </a:solidFill>
              </a:rPr>
              <a:t>exceptions</a:t>
            </a:r>
            <a:endParaRPr lang="en-US" sz="2400" b="1" dirty="0">
              <a:solidFill>
                <a:schemeClr val="accent2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Exception Causes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40124392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78981" name="Object 5"/>
          <p:cNvGraphicFramePr>
            <a:graphicFrameLocks noGrp="1" noChangeAspect="1"/>
          </p:cNvGraphicFramePr>
          <p:nvPr>
            <p:ph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66801188"/>
              </p:ext>
            </p:extLst>
          </p:nvPr>
        </p:nvGraphicFramePr>
        <p:xfrm>
          <a:off x="762000" y="1371600"/>
          <a:ext cx="8382000" cy="4194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6325" name="VISIO" r:id="rId7" imgW="6029280" imgH="3015720" progId="Visio.Drawing.6">
                  <p:embed/>
                </p:oleObj>
              </mc:Choice>
              <mc:Fallback>
                <p:oleObj name="VISIO" r:id="rId7" imgW="6029280" imgH="301572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2000" y="1371600"/>
                        <a:ext cx="8382000" cy="4194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78978" name="Rectangle 2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278980" name="Rectangle 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1143000" y="68759"/>
            <a:ext cx="7924800" cy="7232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100" dirty="0" smtClean="0">
                <a:solidFill>
                  <a:schemeClr val="bg1"/>
                </a:solidFill>
                <a:latin typeface="+mj-lt"/>
              </a:rPr>
              <a:t>Exception Hardware: </a:t>
            </a:r>
            <a:r>
              <a:rPr lang="en-US" sz="4100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EPC</a:t>
            </a:r>
            <a:r>
              <a:rPr lang="en-US" sz="4100" dirty="0" smtClean="0">
                <a:solidFill>
                  <a:schemeClr val="bg1"/>
                </a:solidFill>
                <a:latin typeface="+mj-lt"/>
              </a:rPr>
              <a:t> &amp; </a:t>
            </a:r>
            <a:r>
              <a:rPr lang="en-US" sz="4100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Cause</a:t>
            </a:r>
            <a:endParaRPr lang="en-US" sz="4100" dirty="0">
              <a:solidFill>
                <a:schemeClr val="bg1"/>
              </a:solidFill>
              <a:latin typeface="Courier New" pitchFamily="49" charset="0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717493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81029" name="Object 5"/>
          <p:cNvGraphicFramePr>
            <a:graphicFrameLocks noGrp="1" noChangeAspect="1"/>
          </p:cNvGraphicFramePr>
          <p:nvPr>
            <p:ph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58051473"/>
              </p:ext>
            </p:extLst>
          </p:nvPr>
        </p:nvGraphicFramePr>
        <p:xfrm>
          <a:off x="1487487" y="1008898"/>
          <a:ext cx="5980113" cy="55014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8373" name="VISIO" r:id="rId7" imgW="4950360" imgH="4552560" progId="Visio.Drawing.6">
                  <p:embed/>
                </p:oleObj>
              </mc:Choice>
              <mc:Fallback>
                <p:oleObj name="VISIO" r:id="rId7" imgW="4950360" imgH="455256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87487" y="1008898"/>
                        <a:ext cx="5980113" cy="550144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81026" name="Rectangle 2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281028" name="Rectangle 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Control FSM with Exceptions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94975694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82055" name="Object 7"/>
          <p:cNvGraphicFramePr>
            <a:graphicFrameLocks noGrp="1" noChangeAspect="1"/>
          </p:cNvGraphicFramePr>
          <p:nvPr>
            <p:ph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818610032"/>
              </p:ext>
            </p:extLst>
          </p:nvPr>
        </p:nvGraphicFramePr>
        <p:xfrm>
          <a:off x="838200" y="1408113"/>
          <a:ext cx="8458200" cy="4230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7349" name="VISIO" r:id="rId7" imgW="6029280" imgH="3015720" progId="Visio.Drawing.6">
                  <p:embed/>
                </p:oleObj>
              </mc:Choice>
              <mc:Fallback>
                <p:oleObj name="VISIO" r:id="rId7" imgW="6029280" imgH="301572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8200" y="1408113"/>
                        <a:ext cx="8458200" cy="42306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82050" name="Rectangle 2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282052" name="Rectangle 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Exception Hardware: </a:t>
            </a:r>
            <a:r>
              <a:rPr lang="en-US" sz="4400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mfc0</a:t>
            </a:r>
            <a:endParaRPr lang="en-US" sz="4400" dirty="0">
              <a:solidFill>
                <a:schemeClr val="bg1"/>
              </a:solidFill>
              <a:latin typeface="Courier New" pitchFamily="49" charset="0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371223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8134" name="Rectangle 6"/>
          <p:cNvSpPr>
            <a:spLocks noGrp="1" noChangeArrowheads="1"/>
          </p:cNvSpPr>
          <p:nvPr>
            <p:ph idx="4294967295"/>
            <p:custDataLst>
              <p:tags r:id="rId1"/>
            </p:custDataLst>
          </p:nvPr>
        </p:nvSpPr>
        <p:spPr>
          <a:xfrm>
            <a:off x="927463" y="1219200"/>
            <a:ext cx="8229600" cy="4525963"/>
          </a:xfrm>
        </p:spPr>
        <p:txBody>
          <a:bodyPr>
            <a:normAutofit lnSpcReduction="10000"/>
          </a:bodyPr>
          <a:lstStyle/>
          <a:p>
            <a:r>
              <a:rPr lang="en-US" dirty="0"/>
              <a:t>Deep Pipelining</a:t>
            </a:r>
          </a:p>
          <a:p>
            <a:r>
              <a:rPr lang="en-US" dirty="0"/>
              <a:t>Branch Prediction</a:t>
            </a:r>
          </a:p>
          <a:p>
            <a:r>
              <a:rPr lang="en-US" dirty="0"/>
              <a:t>Superscalar Processors</a:t>
            </a:r>
          </a:p>
          <a:p>
            <a:r>
              <a:rPr lang="en-US" dirty="0"/>
              <a:t>Out of Order Processors</a:t>
            </a:r>
          </a:p>
          <a:p>
            <a:r>
              <a:rPr lang="en-US" dirty="0"/>
              <a:t>Register Renaming</a:t>
            </a:r>
          </a:p>
          <a:p>
            <a:r>
              <a:rPr lang="en-US" dirty="0"/>
              <a:t>SIMD</a:t>
            </a:r>
          </a:p>
          <a:p>
            <a:r>
              <a:rPr lang="en-US" dirty="0"/>
              <a:t>Multithreading</a:t>
            </a:r>
          </a:p>
          <a:p>
            <a:r>
              <a:rPr lang="en-US" dirty="0"/>
              <a:t>Multiprocessors</a:t>
            </a:r>
          </a:p>
        </p:txBody>
      </p:sp>
      <p:sp>
        <p:nvSpPr>
          <p:cNvPr id="1328130" name="Rectangle 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328132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28133" name="Rectangle 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Advanced Microarchitecture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29205114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3254" name="Rectangle 6"/>
          <p:cNvSpPr>
            <a:spLocks noGrp="1" noChangeArrowheads="1"/>
          </p:cNvSpPr>
          <p:nvPr>
            <p:ph idx="4294967295"/>
            <p:custDataLst>
              <p:tags r:id="rId1"/>
            </p:custDataLst>
          </p:nvPr>
        </p:nvSpPr>
        <p:spPr>
          <a:xfrm>
            <a:off x="914400" y="1189037"/>
            <a:ext cx="8229600" cy="4525963"/>
          </a:xfrm>
        </p:spPr>
        <p:txBody>
          <a:bodyPr/>
          <a:lstStyle/>
          <a:p>
            <a:r>
              <a:rPr lang="en-US" dirty="0"/>
              <a:t>10-20 stages typical</a:t>
            </a:r>
          </a:p>
          <a:p>
            <a:r>
              <a:rPr lang="en-US" dirty="0"/>
              <a:t>Number of stages limited by:</a:t>
            </a:r>
          </a:p>
          <a:p>
            <a:pPr lvl="1"/>
            <a:r>
              <a:rPr lang="en-US" dirty="0"/>
              <a:t>Pipeline hazards</a:t>
            </a:r>
          </a:p>
          <a:p>
            <a:pPr lvl="1"/>
            <a:r>
              <a:rPr lang="en-US" dirty="0"/>
              <a:t>Sequencing overhead</a:t>
            </a:r>
          </a:p>
          <a:p>
            <a:pPr lvl="1"/>
            <a:r>
              <a:rPr lang="en-US" dirty="0"/>
              <a:t>Power</a:t>
            </a:r>
          </a:p>
          <a:p>
            <a:pPr lvl="1"/>
            <a:r>
              <a:rPr lang="en-US" dirty="0"/>
              <a:t>Cost</a:t>
            </a:r>
          </a:p>
          <a:p>
            <a:endParaRPr lang="en-US" dirty="0"/>
          </a:p>
        </p:txBody>
      </p:sp>
      <p:sp>
        <p:nvSpPr>
          <p:cNvPr id="1333252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33253" name="Rectangle 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Deep Pipelining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46445450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4277" name="Rectangle 5"/>
          <p:cNvSpPr>
            <a:spLocks noGrp="1" noChangeArrowheads="1"/>
          </p:cNvSpPr>
          <p:nvPr>
            <p:ph idx="4294967295"/>
            <p:custDataLst>
              <p:tags r:id="rId1"/>
            </p:custDataLst>
          </p:nvPr>
        </p:nvSpPr>
        <p:spPr>
          <a:xfrm>
            <a:off x="914400" y="1219200"/>
            <a:ext cx="8229600" cy="4525963"/>
          </a:xfrm>
        </p:spPr>
        <p:txBody>
          <a:bodyPr>
            <a:normAutofit fontScale="92500" lnSpcReduction="20000"/>
          </a:bodyPr>
          <a:lstStyle/>
          <a:p>
            <a:r>
              <a:rPr lang="en-US" dirty="0"/>
              <a:t>Ideal pipelined processor: CPI = 1</a:t>
            </a:r>
          </a:p>
          <a:p>
            <a:r>
              <a:rPr lang="en-US" dirty="0"/>
              <a:t>Branch </a:t>
            </a:r>
            <a:r>
              <a:rPr lang="en-US" dirty="0" err="1"/>
              <a:t>misprediction</a:t>
            </a:r>
            <a:r>
              <a:rPr lang="en-US" dirty="0"/>
              <a:t> increases CPI</a:t>
            </a:r>
          </a:p>
          <a:p>
            <a:r>
              <a:rPr lang="en-US" b="1" dirty="0"/>
              <a:t>Static branch prediction:</a:t>
            </a:r>
          </a:p>
          <a:p>
            <a:pPr lvl="1"/>
            <a:r>
              <a:rPr lang="en-US" dirty="0"/>
              <a:t>Check direction of branch (forward or backward)</a:t>
            </a:r>
          </a:p>
          <a:p>
            <a:pPr lvl="1"/>
            <a:r>
              <a:rPr lang="en-US" dirty="0"/>
              <a:t>If backward, predict taken</a:t>
            </a:r>
          </a:p>
          <a:p>
            <a:pPr lvl="1"/>
            <a:r>
              <a:rPr lang="en-US" dirty="0" smtClean="0"/>
              <a:t>Else, </a:t>
            </a:r>
            <a:r>
              <a:rPr lang="en-US" dirty="0"/>
              <a:t>predict not taken</a:t>
            </a:r>
          </a:p>
          <a:p>
            <a:r>
              <a:rPr lang="en-US" b="1" dirty="0"/>
              <a:t>Dynamic branch prediction:</a:t>
            </a:r>
          </a:p>
          <a:p>
            <a:pPr lvl="1"/>
            <a:r>
              <a:rPr lang="en-US" dirty="0"/>
              <a:t>Keep history of last (several hundred) branches </a:t>
            </a:r>
            <a:r>
              <a:rPr lang="en-US" dirty="0" smtClean="0"/>
              <a:t>in </a:t>
            </a:r>
            <a:r>
              <a:rPr lang="en-US" i="1" dirty="0"/>
              <a:t>branch target </a:t>
            </a:r>
            <a:r>
              <a:rPr lang="en-US" i="1" dirty="0" smtClean="0"/>
              <a:t>buffer</a:t>
            </a:r>
            <a:r>
              <a:rPr lang="en-US" dirty="0" smtClean="0"/>
              <a:t>, record:</a:t>
            </a:r>
            <a:endParaRPr lang="en-US" dirty="0"/>
          </a:p>
          <a:p>
            <a:pPr lvl="2"/>
            <a:r>
              <a:rPr lang="en-US" dirty="0"/>
              <a:t>Branch destination</a:t>
            </a:r>
          </a:p>
          <a:p>
            <a:pPr lvl="2"/>
            <a:r>
              <a:rPr lang="en-US" dirty="0"/>
              <a:t>Whether branch was taken</a:t>
            </a:r>
          </a:p>
          <a:p>
            <a:endParaRPr lang="en-US" dirty="0"/>
          </a:p>
        </p:txBody>
      </p:sp>
      <p:sp>
        <p:nvSpPr>
          <p:cNvPr id="1334275" name="Rectangle 3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34276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Branch Prediction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37091563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6325" name="Rectangle 5"/>
          <p:cNvSpPr>
            <a:spLocks noGrp="1" noChangeArrowheads="1"/>
          </p:cNvSpPr>
          <p:nvPr>
            <p:ph idx="4294967295"/>
            <p:custDataLst>
              <p:tags r:id="rId1"/>
            </p:custDataLst>
          </p:nvPr>
        </p:nvSpPr>
        <p:spPr>
          <a:xfrm>
            <a:off x="931817" y="1295400"/>
            <a:ext cx="8229600" cy="4525963"/>
          </a:xfrm>
        </p:spPr>
        <p:txBody>
          <a:bodyPr/>
          <a:lstStyle/>
          <a:p>
            <a:pPr>
              <a:buFontTx/>
              <a:buNone/>
            </a:pPr>
            <a:r>
              <a:rPr lang="en-US" sz="2000" dirty="0">
                <a:latin typeface="Courier New" pitchFamily="49" charset="0"/>
              </a:rPr>
              <a:t>  add  $s1, $0, $0      # sum = 0</a:t>
            </a:r>
          </a:p>
          <a:p>
            <a:pPr>
              <a:buFontTx/>
              <a:buNone/>
            </a:pPr>
            <a:r>
              <a:rPr lang="en-US" sz="2000" dirty="0">
                <a:latin typeface="Courier New" pitchFamily="49" charset="0"/>
              </a:rPr>
              <a:t>  add  $s0, $0, $0      # </a:t>
            </a:r>
            <a:r>
              <a:rPr lang="en-US" sz="2000" dirty="0" err="1">
                <a:latin typeface="Courier New" pitchFamily="49" charset="0"/>
              </a:rPr>
              <a:t>i</a:t>
            </a:r>
            <a:r>
              <a:rPr lang="en-US" sz="2000" dirty="0">
                <a:latin typeface="Courier New" pitchFamily="49" charset="0"/>
              </a:rPr>
              <a:t>   = 0</a:t>
            </a:r>
          </a:p>
          <a:p>
            <a:pPr>
              <a:buFontTx/>
              <a:buNone/>
            </a:pPr>
            <a:r>
              <a:rPr lang="en-US" sz="2000" dirty="0">
                <a:latin typeface="Courier New" pitchFamily="49" charset="0"/>
              </a:rPr>
              <a:t>  </a:t>
            </a:r>
            <a:r>
              <a:rPr lang="en-US" sz="2000" dirty="0" err="1">
                <a:latin typeface="Courier New" pitchFamily="49" charset="0"/>
              </a:rPr>
              <a:t>addi</a:t>
            </a:r>
            <a:r>
              <a:rPr lang="en-US" sz="2000" dirty="0">
                <a:latin typeface="Courier New" pitchFamily="49" charset="0"/>
              </a:rPr>
              <a:t> $t0, $0, 10      # $t0 = 10</a:t>
            </a:r>
          </a:p>
          <a:p>
            <a:pPr>
              <a:buFontTx/>
              <a:buNone/>
            </a:pPr>
            <a:r>
              <a:rPr lang="en-US" sz="2000" dirty="0">
                <a:latin typeface="Courier New" pitchFamily="49" charset="0"/>
              </a:rPr>
              <a:t>for:</a:t>
            </a:r>
          </a:p>
          <a:p>
            <a:pPr>
              <a:buFontTx/>
              <a:buNone/>
            </a:pPr>
            <a:r>
              <a:rPr lang="en-US" sz="2000" dirty="0">
                <a:latin typeface="Courier New" pitchFamily="49" charset="0"/>
              </a:rPr>
              <a:t>  </a:t>
            </a:r>
            <a:r>
              <a:rPr lang="en-US" sz="2000" dirty="0" err="1">
                <a:latin typeface="Courier New" pitchFamily="49" charset="0"/>
              </a:rPr>
              <a:t>beq</a:t>
            </a:r>
            <a:r>
              <a:rPr lang="en-US" sz="2000" dirty="0">
                <a:latin typeface="Courier New" pitchFamily="49" charset="0"/>
              </a:rPr>
              <a:t>  $s0, $t0, done   # if </a:t>
            </a:r>
            <a:r>
              <a:rPr lang="en-US" sz="2000" dirty="0" err="1">
                <a:latin typeface="Courier New" pitchFamily="49" charset="0"/>
              </a:rPr>
              <a:t>i</a:t>
            </a:r>
            <a:r>
              <a:rPr lang="en-US" sz="2000" dirty="0">
                <a:latin typeface="Courier New" pitchFamily="49" charset="0"/>
              </a:rPr>
              <a:t> == 10, branch</a:t>
            </a:r>
          </a:p>
          <a:p>
            <a:pPr>
              <a:buFontTx/>
              <a:buNone/>
            </a:pPr>
            <a:r>
              <a:rPr lang="en-US" sz="2000" dirty="0">
                <a:latin typeface="Courier New" pitchFamily="49" charset="0"/>
              </a:rPr>
              <a:t>  add  $s1, $s1, $s0    # sum = sum + </a:t>
            </a:r>
            <a:r>
              <a:rPr lang="en-US" sz="2000" dirty="0" err="1">
                <a:latin typeface="Courier New" pitchFamily="49" charset="0"/>
              </a:rPr>
              <a:t>i</a:t>
            </a:r>
            <a:endParaRPr lang="en-US" sz="2000" dirty="0">
              <a:latin typeface="Courier New" pitchFamily="49" charset="0"/>
            </a:endParaRPr>
          </a:p>
          <a:p>
            <a:pPr>
              <a:buFontTx/>
              <a:buNone/>
            </a:pPr>
            <a:r>
              <a:rPr lang="en-US" sz="2000" dirty="0">
                <a:latin typeface="Courier New" pitchFamily="49" charset="0"/>
              </a:rPr>
              <a:t>  </a:t>
            </a:r>
            <a:r>
              <a:rPr lang="en-US" sz="2000" dirty="0" err="1">
                <a:latin typeface="Courier New" pitchFamily="49" charset="0"/>
              </a:rPr>
              <a:t>addi</a:t>
            </a:r>
            <a:r>
              <a:rPr lang="en-US" sz="2000" dirty="0">
                <a:latin typeface="Courier New" pitchFamily="49" charset="0"/>
              </a:rPr>
              <a:t> $s0, $s0, 1      # increment </a:t>
            </a:r>
            <a:r>
              <a:rPr lang="en-US" sz="2000" dirty="0" err="1">
                <a:latin typeface="Courier New" pitchFamily="49" charset="0"/>
              </a:rPr>
              <a:t>i</a:t>
            </a:r>
            <a:endParaRPr lang="en-US" sz="2000" dirty="0">
              <a:latin typeface="Courier New" pitchFamily="49" charset="0"/>
            </a:endParaRPr>
          </a:p>
          <a:p>
            <a:pPr>
              <a:buFontTx/>
              <a:buNone/>
            </a:pPr>
            <a:r>
              <a:rPr lang="en-US" sz="2000" dirty="0">
                <a:latin typeface="Courier New" pitchFamily="49" charset="0"/>
              </a:rPr>
              <a:t>  j    for</a:t>
            </a:r>
          </a:p>
          <a:p>
            <a:pPr>
              <a:buFontTx/>
              <a:buNone/>
            </a:pPr>
            <a:r>
              <a:rPr lang="en-US" sz="2000" dirty="0">
                <a:latin typeface="Courier New" pitchFamily="49" charset="0"/>
              </a:rPr>
              <a:t>done:</a:t>
            </a:r>
          </a:p>
          <a:p>
            <a:pPr>
              <a:buFontTx/>
              <a:buNone/>
            </a:pPr>
            <a:endParaRPr lang="en-US" sz="2000" dirty="0">
              <a:latin typeface="Courier New" pitchFamily="49" charset="0"/>
            </a:endParaRPr>
          </a:p>
        </p:txBody>
      </p:sp>
      <p:sp>
        <p:nvSpPr>
          <p:cNvPr id="1336323" name="Rectangle 3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36324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Branch Prediction Example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28847057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5301" name="Rectangle 5"/>
          <p:cNvSpPr>
            <a:spLocks noGrp="1" noChangeArrowheads="1"/>
          </p:cNvSpPr>
          <p:nvPr>
            <p:ph idx="4294967295"/>
            <p:custDataLst>
              <p:tags r:id="rId1"/>
            </p:custDataLst>
          </p:nvPr>
        </p:nvSpPr>
        <p:spPr>
          <a:xfrm>
            <a:off x="914400" y="1219200"/>
            <a:ext cx="8229600" cy="4525963"/>
          </a:xfrm>
        </p:spPr>
        <p:txBody>
          <a:bodyPr>
            <a:normAutofit/>
          </a:bodyPr>
          <a:lstStyle/>
          <a:p>
            <a:r>
              <a:rPr lang="en-US" dirty="0"/>
              <a:t>Remembers whether branch was taken the last time and does the same thing</a:t>
            </a:r>
          </a:p>
          <a:p>
            <a:r>
              <a:rPr lang="en-US" dirty="0" err="1"/>
              <a:t>Mispredicts</a:t>
            </a:r>
            <a:r>
              <a:rPr lang="en-US" dirty="0"/>
              <a:t> first and last branch of loop</a:t>
            </a:r>
          </a:p>
        </p:txBody>
      </p:sp>
      <p:sp>
        <p:nvSpPr>
          <p:cNvPr id="1335299" name="Rectangle 3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35300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1-Bit Branch Predictor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5593080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3507" name="Rectangle 3"/>
          <p:cNvSpPr>
            <a:spLocks noGrp="1" noChangeArrowheads="1"/>
          </p:cNvSpPr>
          <p:nvPr>
            <p:ph type="body" sz="half" idx="4294967295"/>
            <p:custDataLst>
              <p:tags r:id="rId2"/>
            </p:custDataLst>
          </p:nvPr>
        </p:nvSpPr>
        <p:spPr>
          <a:xfrm>
            <a:off x="914400" y="1143000"/>
            <a:ext cx="7696200" cy="4953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>
                <a:solidFill>
                  <a:schemeClr val="accent1"/>
                </a:solidFill>
              </a:rPr>
              <a:t>STEP 3:</a:t>
            </a:r>
            <a:r>
              <a:rPr lang="en-US" dirty="0">
                <a:solidFill>
                  <a:schemeClr val="accent1"/>
                </a:solidFill>
              </a:rPr>
              <a:t> </a:t>
            </a:r>
            <a:r>
              <a:rPr lang="en-US" dirty="0"/>
              <a:t>Sign-extend the immediate</a:t>
            </a:r>
          </a:p>
        </p:txBody>
      </p:sp>
      <p:graphicFrame>
        <p:nvGraphicFramePr>
          <p:cNvPr id="1173509" name="Object 5"/>
          <p:cNvGraphicFramePr>
            <a:graphicFrameLocks noGrp="1" noChangeAspect="1"/>
          </p:cNvGraphicFramePr>
          <p:nvPr>
            <p:ph sz="half" idx="4294967295"/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671773362"/>
              </p:ext>
            </p:extLst>
          </p:nvPr>
        </p:nvGraphicFramePr>
        <p:xfrm>
          <a:off x="838200" y="2641600"/>
          <a:ext cx="8001000" cy="292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8741" name="VISIO" r:id="rId6" imgW="4344480" imgH="1585440" progId="Visio.Drawing.6">
                  <p:embed/>
                </p:oleObj>
              </mc:Choice>
              <mc:Fallback>
                <p:oleObj name="VISIO" r:id="rId6" imgW="4344480" imgH="158544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8200" y="2641600"/>
                        <a:ext cx="8001000" cy="292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1143000" y="68759"/>
            <a:ext cx="7924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+mj-lt"/>
              </a:rPr>
              <a:t>Single-Cycle </a:t>
            </a:r>
            <a:r>
              <a:rPr lang="en-US" sz="3600" dirty="0" err="1" smtClean="0">
                <a:solidFill>
                  <a:schemeClr val="bg1"/>
                </a:solidFill>
                <a:latin typeface="+mj-lt"/>
              </a:rPr>
              <a:t>Datapath</a:t>
            </a:r>
            <a:r>
              <a:rPr lang="en-US" sz="3600" dirty="0" smtClean="0">
                <a:solidFill>
                  <a:schemeClr val="bg1"/>
                </a:solidFill>
                <a:latin typeface="+mj-lt"/>
              </a:rPr>
              <a:t>: </a:t>
            </a:r>
            <a:r>
              <a:rPr lang="en-US" sz="3600" dirty="0" err="1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lw</a:t>
            </a:r>
            <a:r>
              <a:rPr lang="en-US" sz="3600" dirty="0" smtClean="0">
                <a:solidFill>
                  <a:schemeClr val="bg1"/>
                </a:solidFill>
                <a:latin typeface="+mj-lt"/>
              </a:rPr>
              <a:t> Immediate</a:t>
            </a:r>
            <a:endParaRPr lang="en-US" sz="36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595970733"/>
      </p:ext>
    </p:extLst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7349" name="Rectangle 5"/>
          <p:cNvSpPr>
            <a:spLocks noGrp="1" noChangeArrowheads="1"/>
          </p:cNvSpPr>
          <p:nvPr>
            <p:ph sz="half" idx="4294967295"/>
            <p:custDataLst>
              <p:tags r:id="rId2"/>
            </p:custDataLst>
          </p:nvPr>
        </p:nvSpPr>
        <p:spPr>
          <a:xfrm>
            <a:off x="1828800" y="4038600"/>
            <a:ext cx="6324600" cy="9144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Only </a:t>
            </a:r>
            <a:r>
              <a:rPr lang="en-US" b="1" dirty="0" err="1"/>
              <a:t>mispredicts</a:t>
            </a:r>
            <a:r>
              <a:rPr lang="en-US" b="1" dirty="0"/>
              <a:t> last branch of loop</a:t>
            </a:r>
          </a:p>
        </p:txBody>
      </p:sp>
      <p:graphicFrame>
        <p:nvGraphicFramePr>
          <p:cNvPr id="1337350" name="Object 6"/>
          <p:cNvGraphicFramePr>
            <a:graphicFrameLocks noGrp="1" noChangeAspect="1"/>
          </p:cNvGraphicFramePr>
          <p:nvPr>
            <p:ph sz="half" idx="4294967295"/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3113816692"/>
              </p:ext>
            </p:extLst>
          </p:nvPr>
        </p:nvGraphicFramePr>
        <p:xfrm>
          <a:off x="914400" y="1524000"/>
          <a:ext cx="8458200" cy="1568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9397" name="VISIO" r:id="rId8" imgW="4943520" imgH="918000" progId="Visio.Drawing.6">
                  <p:embed/>
                </p:oleObj>
              </mc:Choice>
              <mc:Fallback>
                <p:oleObj name="VISIO" r:id="rId8" imgW="4943520" imgH="91800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14400" y="1524000"/>
                        <a:ext cx="8458200" cy="15684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37347" name="Rectangle 3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37348" name="Rectangle 4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2-Bit Branch Predictor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6567802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9156" name="Rectangle 4"/>
          <p:cNvSpPr>
            <a:spLocks noGrp="1" noChangeArrowheads="1"/>
          </p:cNvSpPr>
          <p:nvPr>
            <p:ph sz="half" idx="4294967295"/>
            <p:custDataLst>
              <p:tags r:id="rId2"/>
            </p:custDataLst>
          </p:nvPr>
        </p:nvSpPr>
        <p:spPr>
          <a:xfrm>
            <a:off x="914400" y="1219200"/>
            <a:ext cx="8153400" cy="4953000"/>
          </a:xfrm>
        </p:spPr>
        <p:txBody>
          <a:bodyPr>
            <a:normAutofit/>
          </a:bodyPr>
          <a:lstStyle/>
          <a:p>
            <a:r>
              <a:rPr lang="en-US" dirty="0"/>
              <a:t>Multiple copies of </a:t>
            </a:r>
            <a:r>
              <a:rPr lang="en-US" dirty="0" err="1"/>
              <a:t>datapath</a:t>
            </a:r>
            <a:r>
              <a:rPr lang="en-US" dirty="0"/>
              <a:t> execute multiple instructions at once</a:t>
            </a:r>
          </a:p>
          <a:p>
            <a:r>
              <a:rPr lang="en-US" dirty="0"/>
              <a:t>Dependencies make it tricky to issue multiple instructions at once</a:t>
            </a:r>
          </a:p>
        </p:txBody>
      </p:sp>
      <p:graphicFrame>
        <p:nvGraphicFramePr>
          <p:cNvPr id="1329159" name="Object 7"/>
          <p:cNvGraphicFramePr>
            <a:graphicFrameLocks noGrp="1" noChangeAspect="1"/>
          </p:cNvGraphicFramePr>
          <p:nvPr>
            <p:ph sz="half" idx="4294967295"/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740509243"/>
              </p:ext>
            </p:extLst>
          </p:nvPr>
        </p:nvGraphicFramePr>
        <p:xfrm>
          <a:off x="1066800" y="3352800"/>
          <a:ext cx="7696200" cy="2459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0421" name="VISIO" r:id="rId7" imgW="4701600" imgH="1572480" progId="Visio.Drawing.6">
                  <p:embed/>
                </p:oleObj>
              </mc:Choice>
              <mc:Fallback>
                <p:oleObj name="VISIO" r:id="rId7" imgW="4701600" imgH="157248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66800" y="3352800"/>
                        <a:ext cx="7696200" cy="24590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29154" name="Rectangle 2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Superscalar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09976755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44" name="Rectangle 4"/>
          <p:cNvSpPr>
            <a:spLocks noGrp="1" noChangeArrowheads="1"/>
          </p:cNvSpPr>
          <p:nvPr>
            <p:ph sz="half" idx="4294967295"/>
            <p:custDataLst>
              <p:tags r:id="rId2"/>
            </p:custDataLst>
          </p:nvPr>
        </p:nvSpPr>
        <p:spPr>
          <a:xfrm>
            <a:off x="914400" y="1219200"/>
            <a:ext cx="7696200" cy="4953000"/>
          </a:xfrm>
        </p:spPr>
        <p:txBody>
          <a:bodyPr/>
          <a:lstStyle/>
          <a:p>
            <a:pPr>
              <a:buFontTx/>
              <a:buNone/>
            </a:pPr>
            <a:r>
              <a:rPr lang="en-US" sz="2000" dirty="0" err="1">
                <a:latin typeface="Courier New" pitchFamily="49" charset="0"/>
              </a:rPr>
              <a:t>lw</a:t>
            </a:r>
            <a:r>
              <a:rPr lang="en-US" sz="2000" dirty="0">
                <a:latin typeface="Courier New" pitchFamily="49" charset="0"/>
              </a:rPr>
              <a:t>  $t0, 40($s0)		</a:t>
            </a:r>
            <a:endParaRPr lang="en-US" sz="2000" b="1" dirty="0">
              <a:solidFill>
                <a:schemeClr val="accent2"/>
              </a:solidFill>
            </a:endParaRPr>
          </a:p>
          <a:p>
            <a:pPr>
              <a:buFontTx/>
              <a:buNone/>
            </a:pPr>
            <a:r>
              <a:rPr lang="en-US" sz="2000" dirty="0">
                <a:latin typeface="Courier New" pitchFamily="49" charset="0"/>
              </a:rPr>
              <a:t>add $t1, $t0, $s1		</a:t>
            </a:r>
            <a:endParaRPr lang="en-US" sz="2000" b="1" dirty="0"/>
          </a:p>
          <a:p>
            <a:pPr>
              <a:buFontTx/>
              <a:buNone/>
            </a:pPr>
            <a:r>
              <a:rPr lang="en-US" sz="2000" dirty="0">
                <a:latin typeface="Courier New" pitchFamily="49" charset="0"/>
              </a:rPr>
              <a:t>sub $t0, $s2, $s3		 </a:t>
            </a:r>
            <a:r>
              <a:rPr lang="en-US" sz="2000" b="1" dirty="0">
                <a:solidFill>
                  <a:schemeClr val="accent1"/>
                </a:solidFill>
              </a:rPr>
              <a:t>Ideal IPC: 	2</a:t>
            </a:r>
            <a:endParaRPr lang="en-US" sz="2000" dirty="0">
              <a:solidFill>
                <a:schemeClr val="accent1"/>
              </a:solidFill>
              <a:latin typeface="Courier New" pitchFamily="49" charset="0"/>
            </a:endParaRPr>
          </a:p>
          <a:p>
            <a:pPr>
              <a:buFontTx/>
              <a:buNone/>
            </a:pPr>
            <a:r>
              <a:rPr lang="en-US" sz="2000" dirty="0">
                <a:latin typeface="Courier New" pitchFamily="49" charset="0"/>
              </a:rPr>
              <a:t>and $t2, $s4, $t0		 </a:t>
            </a:r>
            <a:r>
              <a:rPr lang="en-US" sz="2000" b="1" dirty="0">
                <a:solidFill>
                  <a:schemeClr val="accent1"/>
                </a:solidFill>
              </a:rPr>
              <a:t>Actual IPC:	2</a:t>
            </a:r>
            <a:endParaRPr lang="en-US" sz="2000" dirty="0">
              <a:solidFill>
                <a:schemeClr val="accent1"/>
              </a:solidFill>
              <a:latin typeface="Courier New" pitchFamily="49" charset="0"/>
            </a:endParaRPr>
          </a:p>
          <a:p>
            <a:pPr>
              <a:buFontTx/>
              <a:buNone/>
            </a:pPr>
            <a:r>
              <a:rPr lang="en-US" sz="2000" dirty="0">
                <a:latin typeface="Courier New" pitchFamily="49" charset="0"/>
              </a:rPr>
              <a:t>or  $t3, $s5, $s6</a:t>
            </a:r>
          </a:p>
          <a:p>
            <a:pPr>
              <a:buFontTx/>
              <a:buNone/>
            </a:pPr>
            <a:r>
              <a:rPr lang="en-US" sz="2000" dirty="0" err="1">
                <a:latin typeface="Courier New" pitchFamily="49" charset="0"/>
              </a:rPr>
              <a:t>sw</a:t>
            </a:r>
            <a:r>
              <a:rPr lang="en-US" sz="2000" dirty="0">
                <a:latin typeface="Courier New" pitchFamily="49" charset="0"/>
              </a:rPr>
              <a:t>  $s7, 80($t3)</a:t>
            </a:r>
          </a:p>
        </p:txBody>
      </p:sp>
      <p:graphicFrame>
        <p:nvGraphicFramePr>
          <p:cNvPr id="1341448" name="Object 8"/>
          <p:cNvGraphicFramePr>
            <a:graphicFrameLocks noGrp="1" noChangeAspect="1"/>
          </p:cNvGraphicFramePr>
          <p:nvPr>
            <p:ph sz="half" idx="4294967295"/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3868984739"/>
              </p:ext>
            </p:extLst>
          </p:nvPr>
        </p:nvGraphicFramePr>
        <p:xfrm>
          <a:off x="1905000" y="3101975"/>
          <a:ext cx="7391400" cy="3298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1445" name="VISIO" r:id="rId8" imgW="4943520" imgH="2206440" progId="Visio.Drawing.6">
                  <p:embed/>
                </p:oleObj>
              </mc:Choice>
              <mc:Fallback>
                <p:oleObj name="VISIO" r:id="rId8" imgW="4943520" imgH="220644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05000" y="3101975"/>
                        <a:ext cx="7391400" cy="3298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41442" name="Rectangle 2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341446" name="Rectangle 6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Superscalar Example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89891440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2468" name="Rectangle 4"/>
          <p:cNvSpPr>
            <a:spLocks noGrp="1" noChangeArrowheads="1"/>
          </p:cNvSpPr>
          <p:nvPr>
            <p:ph sz="half" idx="4294967295"/>
            <p:custDataLst>
              <p:tags r:id="rId2"/>
            </p:custDataLst>
          </p:nvPr>
        </p:nvSpPr>
        <p:spPr>
          <a:xfrm>
            <a:off x="914400" y="1219200"/>
            <a:ext cx="7696200" cy="4953000"/>
          </a:xfrm>
        </p:spPr>
        <p:txBody>
          <a:bodyPr/>
          <a:lstStyle/>
          <a:p>
            <a:pPr algn="just">
              <a:buFontTx/>
              <a:buNone/>
            </a:pPr>
            <a:r>
              <a:rPr lang="en-US" sz="2000" dirty="0" err="1">
                <a:latin typeface="Courier New" pitchFamily="49" charset="0"/>
              </a:rPr>
              <a:t>lw</a:t>
            </a:r>
            <a:r>
              <a:rPr lang="en-US" sz="2000" dirty="0">
                <a:latin typeface="Courier New" pitchFamily="49" charset="0"/>
              </a:rPr>
              <a:t>  $t0, 40($s0)		</a:t>
            </a:r>
            <a:endParaRPr lang="en-US" sz="2000" b="1" dirty="0">
              <a:solidFill>
                <a:schemeClr val="accent2"/>
              </a:solidFill>
              <a:latin typeface="Courier New" pitchFamily="49" charset="0"/>
            </a:endParaRPr>
          </a:p>
          <a:p>
            <a:pPr algn="just">
              <a:buFontTx/>
              <a:buNone/>
            </a:pPr>
            <a:r>
              <a:rPr lang="en-US" sz="2000" dirty="0">
                <a:latin typeface="Courier New" pitchFamily="49" charset="0"/>
              </a:rPr>
              <a:t>add $t1, $t0, $s1		</a:t>
            </a:r>
            <a:endParaRPr lang="en-US" sz="2000" b="1" dirty="0"/>
          </a:p>
          <a:p>
            <a:pPr algn="just">
              <a:buFontTx/>
              <a:buNone/>
            </a:pPr>
            <a:r>
              <a:rPr lang="en-US" sz="2000" dirty="0">
                <a:latin typeface="Courier New" pitchFamily="49" charset="0"/>
              </a:rPr>
              <a:t>sub $t0, $s2, $s3</a:t>
            </a:r>
            <a:r>
              <a:rPr lang="en-US" sz="2000" dirty="0"/>
              <a:t>	</a:t>
            </a:r>
            <a:r>
              <a:rPr lang="en-US" sz="2000" dirty="0">
                <a:latin typeface="Courier New" pitchFamily="49" charset="0"/>
              </a:rPr>
              <a:t>	 </a:t>
            </a:r>
            <a:r>
              <a:rPr lang="en-US" sz="2000" b="1" dirty="0">
                <a:solidFill>
                  <a:schemeClr val="accent1"/>
                </a:solidFill>
              </a:rPr>
              <a:t>Ideal IPC: 	2</a:t>
            </a:r>
            <a:endParaRPr lang="en-US" sz="2000" dirty="0">
              <a:solidFill>
                <a:schemeClr val="accent1"/>
              </a:solidFill>
              <a:latin typeface="Courier New" pitchFamily="49" charset="0"/>
            </a:endParaRPr>
          </a:p>
          <a:p>
            <a:pPr algn="just">
              <a:buFontTx/>
              <a:buNone/>
            </a:pPr>
            <a:r>
              <a:rPr lang="en-US" sz="2000" dirty="0">
                <a:latin typeface="Courier New" pitchFamily="49" charset="0"/>
              </a:rPr>
              <a:t>and $t2, $s4, $t0		 </a:t>
            </a:r>
            <a:r>
              <a:rPr lang="en-US" sz="2000" b="1" dirty="0">
                <a:solidFill>
                  <a:schemeClr val="accent1"/>
                </a:solidFill>
              </a:rPr>
              <a:t>Actual IPC:	6/5 = </a:t>
            </a:r>
            <a:r>
              <a:rPr lang="en-US" sz="2000" b="1" dirty="0" smtClean="0">
                <a:solidFill>
                  <a:schemeClr val="accent1"/>
                </a:solidFill>
              </a:rPr>
              <a:t>1.2</a:t>
            </a:r>
            <a:endParaRPr lang="en-US" sz="2000" dirty="0">
              <a:solidFill>
                <a:schemeClr val="accent1"/>
              </a:solidFill>
              <a:latin typeface="Courier New" pitchFamily="49" charset="0"/>
            </a:endParaRPr>
          </a:p>
          <a:p>
            <a:pPr algn="just">
              <a:buFontTx/>
              <a:buNone/>
            </a:pPr>
            <a:r>
              <a:rPr lang="en-US" sz="2000" dirty="0">
                <a:latin typeface="Courier New" pitchFamily="49" charset="0"/>
              </a:rPr>
              <a:t>or  $t3, $s5, $s6</a:t>
            </a:r>
          </a:p>
          <a:p>
            <a:pPr algn="just">
              <a:buFontTx/>
              <a:buNone/>
            </a:pPr>
            <a:r>
              <a:rPr lang="en-US" sz="2000" dirty="0" err="1">
                <a:latin typeface="Courier New" pitchFamily="49" charset="0"/>
              </a:rPr>
              <a:t>sw</a:t>
            </a:r>
            <a:r>
              <a:rPr lang="en-US" sz="2000" dirty="0">
                <a:latin typeface="Courier New" pitchFamily="49" charset="0"/>
              </a:rPr>
              <a:t>  $s7, 80($t3)</a:t>
            </a:r>
          </a:p>
        </p:txBody>
      </p:sp>
      <p:graphicFrame>
        <p:nvGraphicFramePr>
          <p:cNvPr id="1342471" name="Object 7"/>
          <p:cNvGraphicFramePr>
            <a:graphicFrameLocks noGrp="1" noChangeAspect="1"/>
          </p:cNvGraphicFramePr>
          <p:nvPr>
            <p:ph sz="half" idx="4294967295"/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3329857061"/>
              </p:ext>
            </p:extLst>
          </p:nvPr>
        </p:nvGraphicFramePr>
        <p:xfrm>
          <a:off x="2209800" y="3124200"/>
          <a:ext cx="6172200" cy="3176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2469" name="VISIO" r:id="rId8" imgW="5397120" imgH="2777760" progId="Visio.Drawing.6">
                  <p:embed/>
                </p:oleObj>
              </mc:Choice>
              <mc:Fallback>
                <p:oleObj name="VISIO" r:id="rId8" imgW="5397120" imgH="277776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09800" y="3124200"/>
                        <a:ext cx="6172200" cy="3176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42466" name="Rectangle 2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342469" name="Rectangle 5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Superscalar with Dependencies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40874610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0180" name="Rectangle 4"/>
          <p:cNvSpPr>
            <a:spLocks noGrp="1" noChangeArrowheads="1"/>
          </p:cNvSpPr>
          <p:nvPr>
            <p:ph sz="half" idx="4294967295"/>
            <p:custDataLst>
              <p:tags r:id="rId1"/>
            </p:custDataLst>
          </p:nvPr>
        </p:nvSpPr>
        <p:spPr>
          <a:xfrm>
            <a:off x="914400" y="1066800"/>
            <a:ext cx="7924800" cy="4953000"/>
          </a:xfrm>
        </p:spPr>
        <p:txBody>
          <a:bodyPr>
            <a:noAutofit/>
          </a:bodyPr>
          <a:lstStyle/>
          <a:p>
            <a:r>
              <a:rPr lang="en-US" sz="2800" dirty="0"/>
              <a:t>Looks ahead across multiple </a:t>
            </a:r>
            <a:r>
              <a:rPr lang="en-US" sz="2800" dirty="0" smtClean="0"/>
              <a:t>instructions</a:t>
            </a:r>
          </a:p>
          <a:p>
            <a:r>
              <a:rPr lang="en-US" sz="2800" dirty="0" smtClean="0"/>
              <a:t>Issues </a:t>
            </a:r>
            <a:r>
              <a:rPr lang="en-US" sz="2800" dirty="0"/>
              <a:t>as many </a:t>
            </a:r>
            <a:r>
              <a:rPr lang="en-US" sz="2800" dirty="0" smtClean="0"/>
              <a:t>instructions as </a:t>
            </a:r>
            <a:r>
              <a:rPr lang="en-US" sz="2800" dirty="0"/>
              <a:t>possible at once</a:t>
            </a:r>
          </a:p>
          <a:p>
            <a:r>
              <a:rPr lang="en-US" sz="2800" dirty="0"/>
              <a:t>Issues instructions out of order </a:t>
            </a:r>
            <a:r>
              <a:rPr lang="en-US" sz="2800" dirty="0" smtClean="0"/>
              <a:t>(as </a:t>
            </a:r>
            <a:r>
              <a:rPr lang="en-US" sz="2800" dirty="0"/>
              <a:t>long as no </a:t>
            </a:r>
            <a:r>
              <a:rPr lang="en-US" sz="2800" dirty="0" smtClean="0"/>
              <a:t>dependencies)</a:t>
            </a:r>
            <a:endParaRPr lang="en-US" sz="2800" dirty="0"/>
          </a:p>
          <a:p>
            <a:r>
              <a:rPr lang="en-US" sz="2800" b="1" dirty="0"/>
              <a:t>Dependencies:</a:t>
            </a:r>
          </a:p>
          <a:p>
            <a:pPr lvl="1"/>
            <a:r>
              <a:rPr lang="en-US" sz="2400" b="1" dirty="0">
                <a:solidFill>
                  <a:schemeClr val="accent1"/>
                </a:solidFill>
              </a:rPr>
              <a:t>RAW</a:t>
            </a:r>
            <a:r>
              <a:rPr lang="en-US" sz="2400" dirty="0"/>
              <a:t> (read after write): one instruction writes, </a:t>
            </a:r>
            <a:r>
              <a:rPr lang="en-US" sz="2400" dirty="0" smtClean="0"/>
              <a:t>later </a:t>
            </a:r>
            <a:r>
              <a:rPr lang="en-US" sz="2400" dirty="0"/>
              <a:t>instruction reads a register</a:t>
            </a:r>
          </a:p>
          <a:p>
            <a:pPr lvl="1"/>
            <a:r>
              <a:rPr lang="en-US" sz="2400" b="1" dirty="0">
                <a:solidFill>
                  <a:schemeClr val="accent1"/>
                </a:solidFill>
              </a:rPr>
              <a:t>WAR</a:t>
            </a:r>
            <a:r>
              <a:rPr lang="en-US" sz="2400" dirty="0"/>
              <a:t> (write after read): one instruction reads, </a:t>
            </a:r>
            <a:r>
              <a:rPr lang="en-US" sz="2400" dirty="0" smtClean="0"/>
              <a:t>later </a:t>
            </a:r>
            <a:r>
              <a:rPr lang="en-US" sz="2400" dirty="0"/>
              <a:t>instruction writes a </a:t>
            </a:r>
            <a:r>
              <a:rPr lang="en-US" sz="2400" dirty="0" smtClean="0"/>
              <a:t>register</a:t>
            </a:r>
            <a:endParaRPr lang="en-US" sz="2400" dirty="0"/>
          </a:p>
          <a:p>
            <a:pPr lvl="1"/>
            <a:r>
              <a:rPr lang="en-US" sz="2400" b="1" dirty="0">
                <a:solidFill>
                  <a:schemeClr val="accent1"/>
                </a:solidFill>
              </a:rPr>
              <a:t>WAW</a:t>
            </a:r>
            <a:r>
              <a:rPr lang="en-US" sz="2400" dirty="0">
                <a:solidFill>
                  <a:schemeClr val="accent1"/>
                </a:solidFill>
              </a:rPr>
              <a:t> </a:t>
            </a:r>
            <a:r>
              <a:rPr lang="en-US" sz="2400" dirty="0"/>
              <a:t>(write after write): one instruction writes, </a:t>
            </a:r>
            <a:r>
              <a:rPr lang="en-US" sz="2400" dirty="0" smtClean="0"/>
              <a:t>later </a:t>
            </a:r>
            <a:r>
              <a:rPr lang="en-US" sz="2400" dirty="0"/>
              <a:t>instruction writes a </a:t>
            </a:r>
            <a:r>
              <a:rPr lang="en-US" sz="2400" dirty="0" smtClean="0"/>
              <a:t>register</a:t>
            </a:r>
            <a:endParaRPr lang="en-US" sz="2400" dirty="0"/>
          </a:p>
        </p:txBody>
      </p:sp>
      <p:sp>
        <p:nvSpPr>
          <p:cNvPr id="1330178" name="Rectangle 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330181" name="Rectangle 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30182" name="Rectangle 6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Out of Order Processor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05708882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4516" name="Rectangle 4"/>
          <p:cNvSpPr>
            <a:spLocks noGrp="1" noChangeArrowheads="1"/>
          </p:cNvSpPr>
          <p:nvPr>
            <p:ph sz="half" idx="4294967295"/>
            <p:custDataLst>
              <p:tags r:id="rId1"/>
            </p:custDataLst>
          </p:nvPr>
        </p:nvSpPr>
        <p:spPr>
          <a:xfrm>
            <a:off x="914400" y="1219200"/>
            <a:ext cx="7924800" cy="4953000"/>
          </a:xfrm>
        </p:spPr>
        <p:txBody>
          <a:bodyPr>
            <a:normAutofit/>
          </a:bodyPr>
          <a:lstStyle/>
          <a:p>
            <a:r>
              <a:rPr lang="en-US" b="1" dirty="0"/>
              <a:t>Instruction level </a:t>
            </a:r>
            <a:r>
              <a:rPr lang="en-US" b="1" dirty="0" smtClean="0"/>
              <a:t>parallelism (ILP): </a:t>
            </a:r>
            <a:r>
              <a:rPr lang="en-US" dirty="0" smtClean="0"/>
              <a:t>number </a:t>
            </a:r>
            <a:r>
              <a:rPr lang="en-US" dirty="0"/>
              <a:t>of  instruction that can be issued simultaneously </a:t>
            </a:r>
            <a:r>
              <a:rPr lang="en-US" dirty="0" smtClean="0"/>
              <a:t>(average </a:t>
            </a:r>
            <a:r>
              <a:rPr lang="en-US" dirty="0"/>
              <a:t>&lt; 3)</a:t>
            </a:r>
          </a:p>
          <a:p>
            <a:r>
              <a:rPr lang="en-US" b="1" dirty="0"/>
              <a:t>Scoreboard:</a:t>
            </a:r>
            <a:r>
              <a:rPr lang="en-US" dirty="0"/>
              <a:t> table that keeps track of:</a:t>
            </a:r>
          </a:p>
          <a:p>
            <a:pPr lvl="1"/>
            <a:r>
              <a:rPr lang="en-US" sz="3200" dirty="0"/>
              <a:t>Instructions waiting to issue</a:t>
            </a:r>
          </a:p>
          <a:p>
            <a:pPr lvl="1"/>
            <a:r>
              <a:rPr lang="en-US" sz="3200" dirty="0"/>
              <a:t>Available functional units</a:t>
            </a:r>
          </a:p>
          <a:p>
            <a:pPr lvl="1"/>
            <a:r>
              <a:rPr lang="en-US" sz="3200" dirty="0"/>
              <a:t>Dependencies</a:t>
            </a:r>
          </a:p>
        </p:txBody>
      </p:sp>
      <p:sp>
        <p:nvSpPr>
          <p:cNvPr id="1344514" name="Rectangle 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344517" name="Rectangle 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44518" name="Rectangle 6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Out of Order Processor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98918823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0420" name="Rectangle 4"/>
          <p:cNvSpPr>
            <a:spLocks noGrp="1" noChangeArrowheads="1"/>
          </p:cNvSpPr>
          <p:nvPr>
            <p:ph sz="half" idx="4294967295"/>
            <p:custDataLst>
              <p:tags r:id="rId2"/>
            </p:custDataLst>
          </p:nvPr>
        </p:nvSpPr>
        <p:spPr>
          <a:xfrm>
            <a:off x="914400" y="1219200"/>
            <a:ext cx="6705600" cy="4953000"/>
          </a:xfrm>
        </p:spPr>
        <p:txBody>
          <a:bodyPr/>
          <a:lstStyle/>
          <a:p>
            <a:pPr algn="just">
              <a:buFontTx/>
              <a:buNone/>
            </a:pPr>
            <a:r>
              <a:rPr lang="en-US" sz="1800" dirty="0" err="1">
                <a:latin typeface="Courier New" pitchFamily="49" charset="0"/>
              </a:rPr>
              <a:t>lw</a:t>
            </a:r>
            <a:r>
              <a:rPr lang="en-US" sz="1800" dirty="0">
                <a:latin typeface="Courier New" pitchFamily="49" charset="0"/>
              </a:rPr>
              <a:t>  $t0, 40($s0)		</a:t>
            </a:r>
            <a:endParaRPr lang="en-US" sz="1800" b="1" dirty="0">
              <a:solidFill>
                <a:schemeClr val="accent2"/>
              </a:solidFill>
              <a:latin typeface="Courier New" pitchFamily="49" charset="0"/>
            </a:endParaRPr>
          </a:p>
          <a:p>
            <a:pPr algn="just">
              <a:buFontTx/>
              <a:buNone/>
            </a:pPr>
            <a:r>
              <a:rPr lang="en-US" sz="1800" dirty="0">
                <a:latin typeface="Courier New" pitchFamily="49" charset="0"/>
              </a:rPr>
              <a:t>add $t1, $t0, $s1		</a:t>
            </a:r>
            <a:endParaRPr lang="en-US" sz="1800" b="1" dirty="0"/>
          </a:p>
          <a:p>
            <a:pPr algn="just">
              <a:buFontTx/>
              <a:buNone/>
            </a:pPr>
            <a:r>
              <a:rPr lang="en-US" sz="1800" dirty="0">
                <a:latin typeface="Courier New" pitchFamily="49" charset="0"/>
              </a:rPr>
              <a:t>sub $t0, $s2, $s3</a:t>
            </a:r>
            <a:r>
              <a:rPr lang="en-US" sz="1800" dirty="0"/>
              <a:t>	</a:t>
            </a:r>
            <a:r>
              <a:rPr lang="en-US" sz="1800" dirty="0">
                <a:latin typeface="Courier New" pitchFamily="49" charset="0"/>
              </a:rPr>
              <a:t>	 </a:t>
            </a:r>
            <a:r>
              <a:rPr lang="en-US" sz="1800" b="1" dirty="0">
                <a:solidFill>
                  <a:schemeClr val="accent1"/>
                </a:solidFill>
              </a:rPr>
              <a:t>Ideal IPC: 	2</a:t>
            </a:r>
            <a:endParaRPr lang="en-US" sz="1800" dirty="0">
              <a:solidFill>
                <a:schemeClr val="accent1"/>
              </a:solidFill>
              <a:latin typeface="Courier New" pitchFamily="49" charset="0"/>
            </a:endParaRPr>
          </a:p>
          <a:p>
            <a:pPr algn="just">
              <a:buFontTx/>
              <a:buNone/>
            </a:pPr>
            <a:r>
              <a:rPr lang="en-US" sz="1800" dirty="0">
                <a:latin typeface="Courier New" pitchFamily="49" charset="0"/>
              </a:rPr>
              <a:t>and $t2, $s4, $t0		 </a:t>
            </a:r>
            <a:r>
              <a:rPr lang="en-US" sz="1800" b="1" dirty="0">
                <a:solidFill>
                  <a:schemeClr val="accent1"/>
                </a:solidFill>
              </a:rPr>
              <a:t>Actual IPC:	6/4 = 1.5</a:t>
            </a:r>
            <a:endParaRPr lang="en-US" sz="1800" dirty="0">
              <a:solidFill>
                <a:schemeClr val="accent1"/>
              </a:solidFill>
              <a:latin typeface="Courier New" pitchFamily="49" charset="0"/>
            </a:endParaRPr>
          </a:p>
          <a:p>
            <a:pPr algn="just">
              <a:buFontTx/>
              <a:buNone/>
            </a:pPr>
            <a:r>
              <a:rPr lang="en-US" sz="1800" dirty="0">
                <a:latin typeface="Courier New" pitchFamily="49" charset="0"/>
              </a:rPr>
              <a:t>or  $t3, $s5, $s6</a:t>
            </a:r>
          </a:p>
          <a:p>
            <a:pPr algn="just">
              <a:buFontTx/>
              <a:buNone/>
            </a:pPr>
            <a:r>
              <a:rPr lang="en-US" sz="1800" dirty="0" err="1">
                <a:latin typeface="Courier New" pitchFamily="49" charset="0"/>
              </a:rPr>
              <a:t>sw</a:t>
            </a:r>
            <a:r>
              <a:rPr lang="en-US" sz="1800" dirty="0">
                <a:latin typeface="Courier New" pitchFamily="49" charset="0"/>
              </a:rPr>
              <a:t>  $s7, 80($t3)</a:t>
            </a:r>
          </a:p>
        </p:txBody>
      </p:sp>
      <p:graphicFrame>
        <p:nvGraphicFramePr>
          <p:cNvPr id="1340423" name="Object 7"/>
          <p:cNvGraphicFramePr>
            <a:graphicFrameLocks noGrp="1" noChangeAspect="1"/>
          </p:cNvGraphicFramePr>
          <p:nvPr>
            <p:ph sz="half" idx="4294967295"/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1659477270"/>
              </p:ext>
            </p:extLst>
          </p:nvPr>
        </p:nvGraphicFramePr>
        <p:xfrm>
          <a:off x="1905000" y="2819400"/>
          <a:ext cx="6477000" cy="3470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3493" name="VISIO" r:id="rId9" imgW="5182920" imgH="2777760" progId="Visio.Drawing.6">
                  <p:embed/>
                </p:oleObj>
              </mc:Choice>
              <mc:Fallback>
                <p:oleObj name="VISIO" r:id="rId9" imgW="5182920" imgH="277776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05000" y="2819400"/>
                        <a:ext cx="6477000" cy="34702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40418" name="Rectangle 2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340421" name="Rectangle 5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40422" name="Rectangle 6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Out of Order Processor Example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33951757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39400" name="Object 8"/>
          <p:cNvGraphicFramePr>
            <a:graphicFrameLocks noGrp="1" noChangeAspect="1"/>
          </p:cNvGraphicFramePr>
          <p:nvPr>
            <p:ph sz="half"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612096057"/>
              </p:ext>
            </p:extLst>
          </p:nvPr>
        </p:nvGraphicFramePr>
        <p:xfrm>
          <a:off x="1447800" y="3048000"/>
          <a:ext cx="7086600" cy="3336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4517" name="VISIO" r:id="rId6" imgW="4686480" imgH="2206440" progId="Visio.Drawing.6">
                  <p:embed/>
                </p:oleObj>
              </mc:Choice>
              <mc:Fallback>
                <p:oleObj name="VISIO" r:id="rId6" imgW="4686480" imgH="220644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47800" y="3048000"/>
                        <a:ext cx="7086600" cy="3336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39403" name="Rectangle 11"/>
          <p:cNvSpPr>
            <a:spLocks noGrp="1" noChangeArrowheads="1"/>
          </p:cNvSpPr>
          <p:nvPr>
            <p:ph sz="half" idx="4294967295"/>
            <p:custDataLst>
              <p:tags r:id="rId3"/>
            </p:custDataLst>
          </p:nvPr>
        </p:nvSpPr>
        <p:spPr>
          <a:xfrm>
            <a:off x="914400" y="1219200"/>
            <a:ext cx="6705600" cy="4953000"/>
          </a:xfrm>
          <a:noFill/>
          <a:ln/>
        </p:spPr>
        <p:txBody>
          <a:bodyPr/>
          <a:lstStyle/>
          <a:p>
            <a:pPr>
              <a:buFontTx/>
              <a:buNone/>
            </a:pPr>
            <a:r>
              <a:rPr lang="en-US" sz="2000" dirty="0" err="1">
                <a:latin typeface="Courier New" pitchFamily="49" charset="0"/>
              </a:rPr>
              <a:t>lw</a:t>
            </a:r>
            <a:r>
              <a:rPr lang="en-US" sz="2000" dirty="0">
                <a:latin typeface="Courier New" pitchFamily="49" charset="0"/>
              </a:rPr>
              <a:t>  $t0, 40($s0)</a:t>
            </a:r>
            <a:r>
              <a:rPr lang="en-US" sz="2000" dirty="0"/>
              <a:t>		</a:t>
            </a:r>
            <a:endParaRPr lang="en-US" sz="2000" b="1" dirty="0"/>
          </a:p>
          <a:p>
            <a:pPr>
              <a:buFontTx/>
              <a:buNone/>
            </a:pPr>
            <a:r>
              <a:rPr lang="en-US" sz="2000" dirty="0">
                <a:latin typeface="Courier New" pitchFamily="49" charset="0"/>
              </a:rPr>
              <a:t>add $t1, $t0, $s1</a:t>
            </a:r>
            <a:r>
              <a:rPr lang="en-US" sz="2000" dirty="0"/>
              <a:t>		</a:t>
            </a:r>
            <a:endParaRPr lang="en-US" sz="2000" b="1" dirty="0"/>
          </a:p>
          <a:p>
            <a:pPr>
              <a:buFontTx/>
              <a:buNone/>
            </a:pPr>
            <a:r>
              <a:rPr lang="en-US" sz="2000" dirty="0">
                <a:latin typeface="Courier New" pitchFamily="49" charset="0"/>
              </a:rPr>
              <a:t>sub $t0, $s2, $s3</a:t>
            </a:r>
            <a:r>
              <a:rPr lang="en-US" sz="2000" dirty="0"/>
              <a:t>		</a:t>
            </a:r>
            <a:r>
              <a:rPr lang="en-US" sz="2000" dirty="0">
                <a:solidFill>
                  <a:schemeClr val="accent1"/>
                </a:solidFill>
              </a:rPr>
              <a:t> </a:t>
            </a:r>
            <a:r>
              <a:rPr lang="en-US" sz="2000" b="1" dirty="0">
                <a:solidFill>
                  <a:schemeClr val="accent1"/>
                </a:solidFill>
              </a:rPr>
              <a:t>Ideal IPC: 	2</a:t>
            </a:r>
            <a:endParaRPr lang="en-US" sz="2000" dirty="0">
              <a:solidFill>
                <a:schemeClr val="accent1"/>
              </a:solidFill>
            </a:endParaRPr>
          </a:p>
          <a:p>
            <a:pPr>
              <a:buFontTx/>
              <a:buNone/>
            </a:pPr>
            <a:r>
              <a:rPr lang="en-US" sz="2000" dirty="0">
                <a:latin typeface="Courier New" pitchFamily="49" charset="0"/>
              </a:rPr>
              <a:t>and $t2, $s4, $t0</a:t>
            </a:r>
            <a:r>
              <a:rPr lang="en-US" sz="2000" dirty="0"/>
              <a:t>		 </a:t>
            </a:r>
            <a:r>
              <a:rPr lang="en-US" sz="2000" b="1" dirty="0">
                <a:solidFill>
                  <a:schemeClr val="accent1"/>
                </a:solidFill>
              </a:rPr>
              <a:t>Actual IPC:	6/3 = 2</a:t>
            </a:r>
            <a:endParaRPr lang="en-US" sz="2000" dirty="0">
              <a:solidFill>
                <a:schemeClr val="accent1"/>
              </a:solidFill>
            </a:endParaRPr>
          </a:p>
          <a:p>
            <a:pPr>
              <a:buFontTx/>
              <a:buNone/>
            </a:pPr>
            <a:r>
              <a:rPr lang="en-US" sz="2000" dirty="0">
                <a:latin typeface="Courier New" pitchFamily="49" charset="0"/>
              </a:rPr>
              <a:t>or  $t3, $s5, $s6</a:t>
            </a:r>
          </a:p>
          <a:p>
            <a:pPr>
              <a:buFontTx/>
              <a:buNone/>
            </a:pPr>
            <a:r>
              <a:rPr lang="en-US" sz="2000" dirty="0" err="1">
                <a:latin typeface="Courier New" pitchFamily="49" charset="0"/>
              </a:rPr>
              <a:t>sw</a:t>
            </a:r>
            <a:r>
              <a:rPr lang="en-US" sz="2000" dirty="0">
                <a:latin typeface="Courier New" pitchFamily="49" charset="0"/>
              </a:rPr>
              <a:t>  $s7, 80($t3)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Register Renaming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26712175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3491" name="Rectangle 3"/>
          <p:cNvSpPr>
            <a:spLocks noGrp="1" noChangeArrowheads="1"/>
          </p:cNvSpPr>
          <p:nvPr>
            <p:ph sz="half" idx="4294967295"/>
            <p:custDataLst>
              <p:tags r:id="rId2"/>
            </p:custDataLst>
          </p:nvPr>
        </p:nvSpPr>
        <p:spPr>
          <a:xfrm>
            <a:off x="914400" y="1219200"/>
            <a:ext cx="8001000" cy="4953000"/>
          </a:xfrm>
        </p:spPr>
        <p:txBody>
          <a:bodyPr>
            <a:noAutofit/>
          </a:bodyPr>
          <a:lstStyle/>
          <a:p>
            <a:r>
              <a:rPr lang="en-US" dirty="0"/>
              <a:t>Single Instruction Multiple Data (SIMD)</a:t>
            </a:r>
          </a:p>
          <a:p>
            <a:pPr lvl="1"/>
            <a:r>
              <a:rPr lang="en-US" sz="2400" dirty="0"/>
              <a:t>Single instruction acts on multiple pieces of data at once</a:t>
            </a:r>
          </a:p>
          <a:p>
            <a:pPr lvl="1"/>
            <a:r>
              <a:rPr lang="en-US" sz="2400" dirty="0"/>
              <a:t>Common application: graphics</a:t>
            </a:r>
          </a:p>
          <a:p>
            <a:pPr lvl="1"/>
            <a:r>
              <a:rPr lang="en-US" sz="2400" dirty="0"/>
              <a:t>Perform short arithmetic operations (also called </a:t>
            </a:r>
            <a:r>
              <a:rPr lang="en-US" sz="2400" i="1" dirty="0"/>
              <a:t>packed arithmetic</a:t>
            </a:r>
            <a:r>
              <a:rPr lang="en-US" sz="2400" dirty="0"/>
              <a:t>)</a:t>
            </a:r>
          </a:p>
          <a:p>
            <a:r>
              <a:rPr lang="en-US" dirty="0"/>
              <a:t>For example, add four 8-bit </a:t>
            </a:r>
            <a:r>
              <a:rPr lang="en-US" dirty="0" smtClean="0"/>
              <a:t>elements</a:t>
            </a:r>
            <a:endParaRPr lang="en-US" dirty="0"/>
          </a:p>
          <a:p>
            <a:endParaRPr lang="en-US" dirty="0"/>
          </a:p>
        </p:txBody>
      </p:sp>
      <p:graphicFrame>
        <p:nvGraphicFramePr>
          <p:cNvPr id="1343492" name="Object 4"/>
          <p:cNvGraphicFramePr>
            <a:graphicFrameLocks noGrp="1" noChangeAspect="1"/>
          </p:cNvGraphicFramePr>
          <p:nvPr>
            <p:ph sz="half" idx="4294967295"/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3897161956"/>
              </p:ext>
            </p:extLst>
          </p:nvPr>
        </p:nvGraphicFramePr>
        <p:xfrm>
          <a:off x="2362200" y="4191000"/>
          <a:ext cx="4495800" cy="2047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541" name="VISIO" r:id="rId6" imgW="2657520" imgH="1266480" progId="Visio.Drawing.6">
                  <p:embed/>
                </p:oleObj>
              </mc:Choice>
              <mc:Fallback>
                <p:oleObj name="VISIO" r:id="rId6" imgW="2657520" imgH="126648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62200" y="4191000"/>
                        <a:ext cx="4495800" cy="20478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SIMD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51841644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06" name="Rectangle 6"/>
          <p:cNvSpPr>
            <a:spLocks noGrp="1" noChangeArrowheads="1"/>
          </p:cNvSpPr>
          <p:nvPr>
            <p:ph idx="4294967295"/>
            <p:custDataLst>
              <p:tags r:id="rId1"/>
            </p:custDataLst>
          </p:nvPr>
        </p:nvSpPr>
        <p:spPr>
          <a:xfrm>
            <a:off x="914400" y="1219200"/>
            <a:ext cx="8229600" cy="4525963"/>
          </a:xfrm>
        </p:spPr>
        <p:txBody>
          <a:bodyPr/>
          <a:lstStyle/>
          <a:p>
            <a:r>
              <a:rPr lang="en-US" b="1" dirty="0"/>
              <a:t>Multithreading</a:t>
            </a:r>
          </a:p>
          <a:p>
            <a:pPr lvl="1"/>
            <a:r>
              <a:rPr lang="en-US" dirty="0" err="1"/>
              <a:t>Wordprocessor</a:t>
            </a:r>
            <a:r>
              <a:rPr lang="en-US" dirty="0"/>
              <a:t>: thread for typing, spell checking, </a:t>
            </a:r>
            <a:r>
              <a:rPr lang="en-US" dirty="0" smtClean="0"/>
              <a:t>printing</a:t>
            </a:r>
            <a:endParaRPr lang="en-US" dirty="0"/>
          </a:p>
          <a:p>
            <a:r>
              <a:rPr lang="en-US" b="1" dirty="0"/>
              <a:t>Multiprocessors</a:t>
            </a:r>
          </a:p>
          <a:p>
            <a:pPr lvl="1"/>
            <a:r>
              <a:rPr lang="en-US" dirty="0"/>
              <a:t>Multiple processors (cores) on a single chip</a:t>
            </a:r>
          </a:p>
          <a:p>
            <a:endParaRPr lang="en-US" dirty="0"/>
          </a:p>
        </p:txBody>
      </p:sp>
      <p:sp>
        <p:nvSpPr>
          <p:cNvPr id="1331202" name="Rectangle 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331204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31205" name="Rectangle 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1143000" y="68759"/>
            <a:ext cx="79248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200" dirty="0" smtClean="0">
                <a:solidFill>
                  <a:schemeClr val="bg1"/>
                </a:solidFill>
                <a:latin typeface="+mj-lt"/>
              </a:rPr>
              <a:t>Advanced Architecture Techniques</a:t>
            </a:r>
            <a:endParaRPr lang="en-US" sz="42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9887493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4531" name="Rectangle 3"/>
          <p:cNvSpPr>
            <a:spLocks noGrp="1" noChangeArrowheads="1"/>
          </p:cNvSpPr>
          <p:nvPr>
            <p:ph type="body" sz="half" idx="4294967295"/>
            <p:custDataLst>
              <p:tags r:id="rId2"/>
            </p:custDataLst>
          </p:nvPr>
        </p:nvSpPr>
        <p:spPr>
          <a:xfrm>
            <a:off x="914400" y="1143000"/>
            <a:ext cx="7696200" cy="4953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>
                <a:solidFill>
                  <a:schemeClr val="accent1"/>
                </a:solidFill>
              </a:rPr>
              <a:t>STEP 4:</a:t>
            </a:r>
            <a:r>
              <a:rPr lang="en-US" dirty="0"/>
              <a:t> Compute the memory address</a:t>
            </a:r>
          </a:p>
        </p:txBody>
      </p:sp>
      <p:graphicFrame>
        <p:nvGraphicFramePr>
          <p:cNvPr id="1174533" name="Object 5"/>
          <p:cNvGraphicFramePr>
            <a:graphicFrameLocks noGrp="1" noChangeAspect="1"/>
          </p:cNvGraphicFramePr>
          <p:nvPr>
            <p:ph sz="half" idx="4294967295"/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3646735193"/>
              </p:ext>
            </p:extLst>
          </p:nvPr>
        </p:nvGraphicFramePr>
        <p:xfrm>
          <a:off x="838200" y="2286000"/>
          <a:ext cx="8077200" cy="3290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9765" name="VISIO" r:id="rId6" imgW="4344480" imgH="1770840" progId="Visio.Drawing.6">
                  <p:embed/>
                </p:oleObj>
              </mc:Choice>
              <mc:Fallback>
                <p:oleObj name="VISIO" r:id="rId6" imgW="4344480" imgH="177084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8200" y="2286000"/>
                        <a:ext cx="8077200" cy="32908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1143000" y="68759"/>
            <a:ext cx="7924800" cy="7540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300" dirty="0" smtClean="0">
                <a:solidFill>
                  <a:schemeClr val="bg1"/>
                </a:solidFill>
                <a:latin typeface="+mj-lt"/>
              </a:rPr>
              <a:t>Single-Cycle </a:t>
            </a:r>
            <a:r>
              <a:rPr lang="en-US" sz="4300" dirty="0" err="1" smtClean="0">
                <a:solidFill>
                  <a:schemeClr val="bg1"/>
                </a:solidFill>
                <a:latin typeface="+mj-lt"/>
              </a:rPr>
              <a:t>Datapath</a:t>
            </a:r>
            <a:r>
              <a:rPr lang="en-US" sz="4300" dirty="0" smtClean="0">
                <a:solidFill>
                  <a:schemeClr val="bg1"/>
                </a:solidFill>
                <a:latin typeface="+mj-lt"/>
              </a:rPr>
              <a:t>: </a:t>
            </a:r>
            <a:r>
              <a:rPr lang="en-US" sz="4300" dirty="0" err="1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lw</a:t>
            </a:r>
            <a:r>
              <a:rPr lang="en-US" sz="4300" dirty="0" smtClean="0">
                <a:solidFill>
                  <a:schemeClr val="bg1"/>
                </a:solidFill>
                <a:latin typeface="+mj-lt"/>
              </a:rPr>
              <a:t> address</a:t>
            </a:r>
            <a:endParaRPr lang="en-US" sz="43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005876979"/>
      </p:ext>
    </p:extLst>
  </p:cSld>
  <p:clrMapOvr>
    <a:masterClrMapping/>
  </p:clrMapOvr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5542" name="Rectangle 6"/>
          <p:cNvSpPr>
            <a:spLocks noGrp="1" noChangeArrowheads="1"/>
          </p:cNvSpPr>
          <p:nvPr>
            <p:ph idx="4294967295"/>
            <p:custDataLst>
              <p:tags r:id="rId1"/>
            </p:custDataLst>
          </p:nvPr>
        </p:nvSpPr>
        <p:spPr>
          <a:xfrm>
            <a:off x="914400" y="1143000"/>
            <a:ext cx="8077200" cy="4953000"/>
          </a:xfrm>
        </p:spPr>
        <p:txBody>
          <a:bodyPr>
            <a:normAutofit/>
          </a:bodyPr>
          <a:lstStyle/>
          <a:p>
            <a:r>
              <a:rPr lang="en-US" b="1" dirty="0">
                <a:solidFill>
                  <a:schemeClr val="accent1"/>
                </a:solidFill>
              </a:rPr>
              <a:t>Process:</a:t>
            </a:r>
            <a:r>
              <a:rPr lang="en-US" dirty="0">
                <a:solidFill>
                  <a:schemeClr val="accent1"/>
                </a:solidFill>
              </a:rPr>
              <a:t> </a:t>
            </a:r>
            <a:r>
              <a:rPr lang="en-US" dirty="0"/>
              <a:t>program running on a computer</a:t>
            </a:r>
          </a:p>
          <a:p>
            <a:pPr lvl="1"/>
            <a:r>
              <a:rPr lang="en-US" dirty="0"/>
              <a:t>Multiple processes can run at once: e.g., surfing Web, playing music, writing a paper</a:t>
            </a:r>
          </a:p>
          <a:p>
            <a:r>
              <a:rPr lang="en-US" b="1" dirty="0">
                <a:solidFill>
                  <a:schemeClr val="accent1"/>
                </a:solidFill>
              </a:rPr>
              <a:t>Thread:</a:t>
            </a:r>
            <a:r>
              <a:rPr lang="en-US" dirty="0"/>
              <a:t> part of a program</a:t>
            </a:r>
          </a:p>
          <a:p>
            <a:pPr lvl="1"/>
            <a:r>
              <a:rPr lang="en-US" dirty="0"/>
              <a:t>Each process has multiple threads: e.g., a word processor may have threads for typing, spell checking, </a:t>
            </a:r>
            <a:r>
              <a:rPr lang="en-US" dirty="0" smtClean="0"/>
              <a:t>printing</a:t>
            </a:r>
            <a:endParaRPr lang="en-US" dirty="0"/>
          </a:p>
        </p:txBody>
      </p:sp>
      <p:sp>
        <p:nvSpPr>
          <p:cNvPr id="1345541" name="Rectangle 5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T</a:t>
            </a:r>
            <a:r>
              <a:rPr lang="en-US" sz="4400" dirty="0" smtClean="0">
                <a:solidFill>
                  <a:schemeClr val="bg1"/>
                </a:solidFill>
                <a:latin typeface="+mj-lt"/>
              </a:rPr>
              <a:t>hreading: Definitions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58429609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5542" name="Rectangle 6"/>
          <p:cNvSpPr>
            <a:spLocks noGrp="1" noChangeArrowheads="1"/>
          </p:cNvSpPr>
          <p:nvPr>
            <p:ph idx="4294967295"/>
            <p:custDataLst>
              <p:tags r:id="rId1"/>
            </p:custDataLst>
          </p:nvPr>
        </p:nvSpPr>
        <p:spPr>
          <a:xfrm>
            <a:off x="914400" y="1143000"/>
            <a:ext cx="8077200" cy="4953000"/>
          </a:xfrm>
        </p:spPr>
        <p:txBody>
          <a:bodyPr>
            <a:noAutofit/>
          </a:bodyPr>
          <a:lstStyle/>
          <a:p>
            <a:r>
              <a:rPr lang="en-US" dirty="0" smtClean="0"/>
              <a:t>One </a:t>
            </a:r>
            <a:r>
              <a:rPr lang="en-US" dirty="0"/>
              <a:t>thread runs at </a:t>
            </a:r>
            <a:r>
              <a:rPr lang="en-US" dirty="0" smtClean="0"/>
              <a:t>once</a:t>
            </a:r>
          </a:p>
          <a:p>
            <a:r>
              <a:rPr lang="en-US" dirty="0"/>
              <a:t>When one thread stalls (for example, waiting for memory):</a:t>
            </a:r>
          </a:p>
          <a:p>
            <a:pPr lvl="1"/>
            <a:r>
              <a:rPr lang="en-US" sz="2600" dirty="0" smtClean="0"/>
              <a:t>Architectural </a:t>
            </a:r>
            <a:r>
              <a:rPr lang="en-US" sz="2600" dirty="0"/>
              <a:t>state of that thread </a:t>
            </a:r>
            <a:r>
              <a:rPr lang="en-US" sz="2600" dirty="0" smtClean="0"/>
              <a:t>stored</a:t>
            </a:r>
            <a:endParaRPr lang="en-US" sz="2600" dirty="0"/>
          </a:p>
          <a:p>
            <a:pPr lvl="1"/>
            <a:r>
              <a:rPr lang="en-US" sz="2600" dirty="0"/>
              <a:t>Architectural state of waiting thread </a:t>
            </a:r>
            <a:r>
              <a:rPr lang="en-US" sz="2600" dirty="0" smtClean="0"/>
              <a:t>loaded </a:t>
            </a:r>
            <a:r>
              <a:rPr lang="en-US" sz="2600" dirty="0"/>
              <a:t>into processor </a:t>
            </a:r>
            <a:r>
              <a:rPr lang="en-US" sz="2600" dirty="0" smtClean="0"/>
              <a:t>and </a:t>
            </a:r>
            <a:r>
              <a:rPr lang="en-US" sz="2600" dirty="0"/>
              <a:t>it runs</a:t>
            </a:r>
          </a:p>
          <a:p>
            <a:pPr lvl="1"/>
            <a:r>
              <a:rPr lang="en-US" sz="2600" dirty="0"/>
              <a:t>Called </a:t>
            </a:r>
            <a:r>
              <a:rPr lang="en-US" sz="2600" b="1" dirty="0">
                <a:solidFill>
                  <a:schemeClr val="accent1"/>
                </a:solidFill>
              </a:rPr>
              <a:t>context switching</a:t>
            </a:r>
          </a:p>
          <a:p>
            <a:r>
              <a:rPr lang="en-US" dirty="0" smtClean="0"/>
              <a:t>Appears </a:t>
            </a:r>
            <a:r>
              <a:rPr lang="en-US" dirty="0"/>
              <a:t>to user like all threads running simultaneously</a:t>
            </a:r>
            <a:endParaRPr lang="en-US" b="1" dirty="0">
              <a:solidFill>
                <a:schemeClr val="accent2"/>
              </a:solidFill>
            </a:endParaRPr>
          </a:p>
        </p:txBody>
      </p:sp>
      <p:sp>
        <p:nvSpPr>
          <p:cNvPr id="1345541" name="Rectangle 5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1143000" y="68759"/>
            <a:ext cx="7924800" cy="7540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300" dirty="0" smtClean="0">
                <a:solidFill>
                  <a:schemeClr val="bg1"/>
                </a:solidFill>
                <a:latin typeface="+mj-lt"/>
              </a:rPr>
              <a:t>Threads in Conventional Processor</a:t>
            </a:r>
            <a:endParaRPr lang="en-US" sz="43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78504243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7588" name="Rectangle 4"/>
          <p:cNvSpPr>
            <a:spLocks noGrp="1" noChangeArrowheads="1"/>
          </p:cNvSpPr>
          <p:nvPr>
            <p:ph idx="4294967295"/>
            <p:custDataLst>
              <p:tags r:id="rId1"/>
            </p:custDataLst>
          </p:nvPr>
        </p:nvSpPr>
        <p:spPr>
          <a:xfrm>
            <a:off x="914400" y="1219200"/>
            <a:ext cx="8229600" cy="4525963"/>
          </a:xfrm>
        </p:spPr>
        <p:txBody>
          <a:bodyPr>
            <a:noAutofit/>
          </a:bodyPr>
          <a:lstStyle/>
          <a:p>
            <a:r>
              <a:rPr lang="en-US" dirty="0"/>
              <a:t>Multiple copies of architectural state</a:t>
            </a:r>
          </a:p>
          <a:p>
            <a:r>
              <a:rPr lang="en-US" dirty="0"/>
              <a:t>Multiple threads </a:t>
            </a:r>
            <a:r>
              <a:rPr lang="en-US" b="1" dirty="0">
                <a:solidFill>
                  <a:schemeClr val="accent1"/>
                </a:solidFill>
              </a:rPr>
              <a:t>active</a:t>
            </a:r>
            <a:r>
              <a:rPr lang="en-US" dirty="0">
                <a:solidFill>
                  <a:schemeClr val="accent1"/>
                </a:solidFill>
              </a:rPr>
              <a:t> </a:t>
            </a:r>
            <a:r>
              <a:rPr lang="en-US" dirty="0"/>
              <a:t>at once:</a:t>
            </a:r>
          </a:p>
          <a:p>
            <a:pPr lvl="1"/>
            <a:r>
              <a:rPr lang="en-US" sz="2600" dirty="0"/>
              <a:t>When one thread stalls, another runs </a:t>
            </a:r>
            <a:r>
              <a:rPr lang="en-US" sz="2600" dirty="0" smtClean="0"/>
              <a:t>immediately</a:t>
            </a:r>
            <a:endParaRPr lang="en-US" sz="2600" dirty="0"/>
          </a:p>
          <a:p>
            <a:pPr lvl="1"/>
            <a:r>
              <a:rPr lang="en-US" sz="2600" dirty="0"/>
              <a:t>If one thread can’t keep all execution units busy, another thread can use them</a:t>
            </a:r>
          </a:p>
          <a:p>
            <a:r>
              <a:rPr lang="en-US" dirty="0"/>
              <a:t>Does not increase instruction-level parallelism (ILP) of single thread, but </a:t>
            </a:r>
            <a:r>
              <a:rPr lang="en-US" dirty="0" smtClean="0"/>
              <a:t>increases </a:t>
            </a:r>
            <a:r>
              <a:rPr lang="en-US" dirty="0"/>
              <a:t>throughput </a:t>
            </a:r>
            <a:endParaRPr lang="en-US" dirty="0" smtClean="0"/>
          </a:p>
          <a:p>
            <a:endParaRPr lang="en-US" sz="1000" dirty="0"/>
          </a:p>
          <a:p>
            <a:pPr marL="0" indent="0">
              <a:buNone/>
            </a:pPr>
            <a:r>
              <a:rPr lang="en-US" b="1" dirty="0" smtClean="0">
                <a:solidFill>
                  <a:schemeClr val="accent1"/>
                </a:solidFill>
              </a:rPr>
              <a:t>	Intel calls this “</a:t>
            </a:r>
            <a:r>
              <a:rPr lang="en-US" b="1" dirty="0" err="1" smtClean="0">
                <a:solidFill>
                  <a:schemeClr val="accent1"/>
                </a:solidFill>
              </a:rPr>
              <a:t>hyperthreading</a:t>
            </a:r>
            <a:r>
              <a:rPr lang="en-US" b="1" dirty="0" smtClean="0">
                <a:solidFill>
                  <a:schemeClr val="accent1"/>
                </a:solidFill>
              </a:rPr>
              <a:t>”</a:t>
            </a:r>
            <a:endParaRPr lang="en-US" b="1" dirty="0">
              <a:solidFill>
                <a:schemeClr val="accent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Multithreading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05304188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6564" name="Rectangle 4"/>
          <p:cNvSpPr>
            <a:spLocks noGrp="1" noChangeArrowheads="1"/>
          </p:cNvSpPr>
          <p:nvPr>
            <p:ph idx="4294967295"/>
            <p:custDataLst>
              <p:tags r:id="rId1"/>
            </p:custDataLst>
          </p:nvPr>
        </p:nvSpPr>
        <p:spPr>
          <a:xfrm>
            <a:off x="914400" y="1295400"/>
            <a:ext cx="8229600" cy="4525963"/>
          </a:xfrm>
        </p:spPr>
        <p:txBody>
          <a:bodyPr>
            <a:noAutofit/>
          </a:bodyPr>
          <a:lstStyle/>
          <a:p>
            <a:r>
              <a:rPr lang="en-US" dirty="0"/>
              <a:t>Multiple processors (cores) with a method of communication between them</a:t>
            </a:r>
          </a:p>
          <a:p>
            <a:r>
              <a:rPr lang="en-US" dirty="0" smtClean="0"/>
              <a:t>Types:</a:t>
            </a:r>
            <a:endParaRPr lang="en-US" dirty="0"/>
          </a:p>
          <a:p>
            <a:pPr lvl="1"/>
            <a:r>
              <a:rPr lang="en-US" sz="2600" b="1" dirty="0" smtClean="0">
                <a:solidFill>
                  <a:schemeClr val="accent1"/>
                </a:solidFill>
              </a:rPr>
              <a:t>Homogeneous</a:t>
            </a:r>
            <a:r>
              <a:rPr lang="en-US" sz="2600" dirty="0" smtClean="0">
                <a:solidFill>
                  <a:schemeClr val="accent1"/>
                </a:solidFill>
              </a:rPr>
              <a:t>:</a:t>
            </a:r>
            <a:r>
              <a:rPr lang="en-US" sz="2600" dirty="0" smtClean="0"/>
              <a:t> </a:t>
            </a:r>
            <a:r>
              <a:rPr lang="en-US" sz="2600" dirty="0"/>
              <a:t>multiple cores with </a:t>
            </a:r>
            <a:r>
              <a:rPr lang="en-US" sz="2600" dirty="0" smtClean="0"/>
              <a:t>shared </a:t>
            </a:r>
            <a:r>
              <a:rPr lang="en-US" sz="2600" dirty="0"/>
              <a:t>memory</a:t>
            </a:r>
          </a:p>
          <a:p>
            <a:pPr lvl="1"/>
            <a:r>
              <a:rPr lang="en-US" sz="2600" b="1" dirty="0" smtClean="0">
                <a:solidFill>
                  <a:schemeClr val="accent1"/>
                </a:solidFill>
              </a:rPr>
              <a:t>Heterogeneous:</a:t>
            </a:r>
            <a:r>
              <a:rPr lang="en-US" sz="2600" dirty="0" smtClean="0">
                <a:solidFill>
                  <a:schemeClr val="accent1"/>
                </a:solidFill>
              </a:rPr>
              <a:t> </a:t>
            </a:r>
            <a:r>
              <a:rPr lang="en-US" sz="2600" dirty="0"/>
              <a:t>separate cores for different tasks (for example, DSP and CPU in cell phone)</a:t>
            </a:r>
          </a:p>
          <a:p>
            <a:pPr lvl="1"/>
            <a:r>
              <a:rPr lang="en-US" sz="2600" b="1" dirty="0">
                <a:solidFill>
                  <a:schemeClr val="accent1"/>
                </a:solidFill>
              </a:rPr>
              <a:t>Clusters:</a:t>
            </a:r>
            <a:r>
              <a:rPr lang="en-US" sz="2600" dirty="0"/>
              <a:t> each core </a:t>
            </a:r>
            <a:r>
              <a:rPr lang="en-US" sz="2600" dirty="0" smtClean="0"/>
              <a:t>has </a:t>
            </a:r>
            <a:r>
              <a:rPr lang="en-US" sz="2600" dirty="0"/>
              <a:t>own memory system</a:t>
            </a:r>
          </a:p>
          <a:p>
            <a:pPr lvl="1"/>
            <a:endParaRPr lang="en-US" sz="3200" dirty="0"/>
          </a:p>
          <a:p>
            <a:endParaRPr lang="en-US" dirty="0"/>
          </a:p>
        </p:txBody>
      </p:sp>
      <p:sp>
        <p:nvSpPr>
          <p:cNvPr id="1346563" name="Rectangle 3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Multiprocessors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70123991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2230" name="Rectangle 6"/>
          <p:cNvSpPr>
            <a:spLocks noGrp="1" noChangeArrowheads="1"/>
          </p:cNvSpPr>
          <p:nvPr>
            <p:ph idx="4294967295"/>
            <p:custDataLst>
              <p:tags r:id="rId1"/>
            </p:custDataLst>
          </p:nvPr>
        </p:nvSpPr>
        <p:spPr>
          <a:xfrm>
            <a:off x="914400" y="1219200"/>
            <a:ext cx="8305800" cy="4525963"/>
          </a:xfrm>
          <a:noFill/>
          <a:ln/>
        </p:spPr>
        <p:txBody>
          <a:bodyPr/>
          <a:lstStyle/>
          <a:p>
            <a:r>
              <a:rPr lang="en-US" dirty="0"/>
              <a:t>Patterson &amp; Hennessy’s: </a:t>
            </a:r>
            <a:r>
              <a:rPr lang="en-US" i="1" dirty="0"/>
              <a:t>Computer Architecture: A Quantitative Approach</a:t>
            </a:r>
            <a:endParaRPr lang="en-US" dirty="0"/>
          </a:p>
          <a:p>
            <a:r>
              <a:rPr lang="en-US" dirty="0"/>
              <a:t>Conferences:</a:t>
            </a:r>
          </a:p>
          <a:p>
            <a:pPr lvl="1"/>
            <a:r>
              <a:rPr lang="en-US" sz="2600" dirty="0"/>
              <a:t>www.cs.wisc.edu/~arch/www/</a:t>
            </a:r>
          </a:p>
          <a:p>
            <a:pPr lvl="1"/>
            <a:r>
              <a:rPr lang="en-US" sz="2600" dirty="0"/>
              <a:t>ISCA (International Symposium on Computer Architecture)</a:t>
            </a:r>
          </a:p>
          <a:p>
            <a:pPr lvl="1"/>
            <a:r>
              <a:rPr lang="en-US" sz="2600" dirty="0"/>
              <a:t>HPCA (International Symposium on High Performance Computer Architecture)</a:t>
            </a:r>
          </a:p>
          <a:p>
            <a:pPr>
              <a:buFontTx/>
              <a:buNone/>
            </a:pP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Other Resources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84973126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5555" name="Rectangle 3"/>
          <p:cNvSpPr>
            <a:spLocks noGrp="1" noChangeArrowheads="1"/>
          </p:cNvSpPr>
          <p:nvPr>
            <p:ph type="body" sz="half" idx="4294967295"/>
            <p:custDataLst>
              <p:tags r:id="rId2"/>
            </p:custDataLst>
          </p:nvPr>
        </p:nvSpPr>
        <p:spPr>
          <a:xfrm>
            <a:off x="914400" y="1143000"/>
            <a:ext cx="7696200" cy="4953000"/>
          </a:xfrm>
        </p:spPr>
        <p:txBody>
          <a:bodyPr>
            <a:normAutofit/>
          </a:bodyPr>
          <a:lstStyle/>
          <a:p>
            <a:r>
              <a:rPr lang="en-US" b="1" dirty="0">
                <a:solidFill>
                  <a:schemeClr val="accent1"/>
                </a:solidFill>
              </a:rPr>
              <a:t>STEP 5:</a:t>
            </a:r>
            <a:r>
              <a:rPr lang="en-US" dirty="0">
                <a:solidFill>
                  <a:schemeClr val="accent1"/>
                </a:solidFill>
              </a:rPr>
              <a:t> </a:t>
            </a:r>
            <a:r>
              <a:rPr lang="en-US" dirty="0"/>
              <a:t>Read data from memory and write it back to register file</a:t>
            </a:r>
          </a:p>
        </p:txBody>
      </p:sp>
      <p:graphicFrame>
        <p:nvGraphicFramePr>
          <p:cNvPr id="1175557" name="Object 5"/>
          <p:cNvGraphicFramePr>
            <a:graphicFrameLocks noGrp="1" noChangeAspect="1"/>
          </p:cNvGraphicFramePr>
          <p:nvPr>
            <p:ph sz="half" idx="4294967295"/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3875469936"/>
              </p:ext>
            </p:extLst>
          </p:nvPr>
        </p:nvGraphicFramePr>
        <p:xfrm>
          <a:off x="990600" y="2309813"/>
          <a:ext cx="7848600" cy="3405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0788" name="VISIO" r:id="rId6" imgW="4843440" imgH="2101320" progId="Visio.Drawing.6">
                  <p:embed/>
                </p:oleObj>
              </mc:Choice>
              <mc:Fallback>
                <p:oleObj name="VISIO" r:id="rId6" imgW="4843440" imgH="210132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90600" y="2309813"/>
                        <a:ext cx="7848600" cy="34051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1143000" y="68759"/>
            <a:ext cx="7924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+mj-lt"/>
              </a:rPr>
              <a:t>Single-Cycle </a:t>
            </a:r>
            <a:r>
              <a:rPr lang="en-US" sz="3600" dirty="0" err="1" smtClean="0">
                <a:solidFill>
                  <a:schemeClr val="bg1"/>
                </a:solidFill>
                <a:latin typeface="+mj-lt"/>
              </a:rPr>
              <a:t>Datapath</a:t>
            </a:r>
            <a:r>
              <a:rPr lang="en-US" sz="3600" dirty="0" smtClean="0">
                <a:solidFill>
                  <a:schemeClr val="bg1"/>
                </a:solidFill>
                <a:latin typeface="+mj-lt"/>
              </a:rPr>
              <a:t>: </a:t>
            </a:r>
            <a:r>
              <a:rPr lang="en-US" sz="3600" dirty="0" err="1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lw</a:t>
            </a:r>
            <a:r>
              <a:rPr lang="en-US" sz="3600" dirty="0" smtClean="0">
                <a:solidFill>
                  <a:schemeClr val="bg1"/>
                </a:solidFill>
                <a:latin typeface="+mj-lt"/>
              </a:rPr>
              <a:t> Memory Read</a:t>
            </a:r>
            <a:endParaRPr lang="en-US" sz="36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75076705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6579" name="Rectangle 3"/>
          <p:cNvSpPr>
            <a:spLocks noGrp="1" noChangeArrowheads="1"/>
          </p:cNvSpPr>
          <p:nvPr>
            <p:ph type="body" sz="half" idx="4294967295"/>
            <p:custDataLst>
              <p:tags r:id="rId2"/>
            </p:custDataLst>
          </p:nvPr>
        </p:nvSpPr>
        <p:spPr>
          <a:xfrm>
            <a:off x="914400" y="1143000"/>
            <a:ext cx="7848600" cy="4953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>
                <a:solidFill>
                  <a:schemeClr val="accent1"/>
                </a:solidFill>
              </a:rPr>
              <a:t>STEP 6:</a:t>
            </a:r>
            <a:r>
              <a:rPr lang="en-US" dirty="0"/>
              <a:t> Determine </a:t>
            </a:r>
            <a:r>
              <a:rPr lang="en-US" dirty="0" smtClean="0"/>
              <a:t>address </a:t>
            </a:r>
            <a:r>
              <a:rPr lang="en-US" dirty="0"/>
              <a:t>of </a:t>
            </a:r>
            <a:r>
              <a:rPr lang="en-US" dirty="0" smtClean="0"/>
              <a:t>next </a:t>
            </a:r>
            <a:r>
              <a:rPr lang="en-US" dirty="0"/>
              <a:t>instruction</a:t>
            </a:r>
          </a:p>
        </p:txBody>
      </p:sp>
      <p:graphicFrame>
        <p:nvGraphicFramePr>
          <p:cNvPr id="1176581" name="Object 5"/>
          <p:cNvGraphicFramePr>
            <a:graphicFrameLocks noGrp="1" noChangeAspect="1"/>
          </p:cNvGraphicFramePr>
          <p:nvPr>
            <p:ph sz="half" idx="4294967295"/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1338705024"/>
              </p:ext>
            </p:extLst>
          </p:nvPr>
        </p:nvGraphicFramePr>
        <p:xfrm>
          <a:off x="1066800" y="2076450"/>
          <a:ext cx="7848600" cy="3333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1812" name="VISIO" r:id="rId6" imgW="5044320" imgH="2143080" progId="Visio.Drawing.6">
                  <p:embed/>
                </p:oleObj>
              </mc:Choice>
              <mc:Fallback>
                <p:oleObj name="VISIO" r:id="rId6" imgW="5044320" imgH="214308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66800" y="2076450"/>
                        <a:ext cx="7848600" cy="3333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1143000" y="68759"/>
            <a:ext cx="7924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+mj-lt"/>
              </a:rPr>
              <a:t>Single-Cycle </a:t>
            </a:r>
            <a:r>
              <a:rPr lang="en-US" sz="3600" dirty="0" err="1" smtClean="0">
                <a:solidFill>
                  <a:schemeClr val="bg1"/>
                </a:solidFill>
                <a:latin typeface="+mj-lt"/>
              </a:rPr>
              <a:t>Datapath</a:t>
            </a:r>
            <a:r>
              <a:rPr lang="en-US" sz="3600" dirty="0" smtClean="0">
                <a:solidFill>
                  <a:schemeClr val="bg1"/>
                </a:solidFill>
                <a:latin typeface="+mj-lt"/>
              </a:rPr>
              <a:t>: </a:t>
            </a:r>
            <a:r>
              <a:rPr lang="en-US" sz="3600" dirty="0" err="1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lw</a:t>
            </a:r>
            <a:r>
              <a:rPr lang="en-US" sz="3600" dirty="0" smtClean="0">
                <a:solidFill>
                  <a:schemeClr val="bg1"/>
                </a:solidFill>
                <a:latin typeface="+mj-lt"/>
              </a:rPr>
              <a:t> PC Increment</a:t>
            </a:r>
            <a:endParaRPr lang="en-US" sz="36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84862481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03" name="Rectangle 3"/>
          <p:cNvSpPr>
            <a:spLocks noGrp="1" noChangeArrowheads="1"/>
          </p:cNvSpPr>
          <p:nvPr>
            <p:ph type="body" sz="half" idx="4294967295"/>
            <p:custDataLst>
              <p:tags r:id="rId2"/>
            </p:custDataLst>
          </p:nvPr>
        </p:nvSpPr>
        <p:spPr>
          <a:xfrm>
            <a:off x="914400" y="1143000"/>
            <a:ext cx="7696200" cy="4953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Write data in </a:t>
            </a:r>
            <a:r>
              <a:rPr lang="en-US" dirty="0" err="1">
                <a:latin typeface="Courier New" pitchFamily="49" charset="0"/>
              </a:rPr>
              <a:t>rt</a:t>
            </a:r>
            <a:r>
              <a:rPr lang="en-US" dirty="0"/>
              <a:t> to memory</a:t>
            </a:r>
          </a:p>
        </p:txBody>
      </p:sp>
      <p:graphicFrame>
        <p:nvGraphicFramePr>
          <p:cNvPr id="1177605" name="Object 5"/>
          <p:cNvGraphicFramePr>
            <a:graphicFrameLocks noGrp="1" noChangeAspect="1"/>
          </p:cNvGraphicFramePr>
          <p:nvPr>
            <p:ph sz="half" idx="4294967295"/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154587300"/>
              </p:ext>
            </p:extLst>
          </p:nvPr>
        </p:nvGraphicFramePr>
        <p:xfrm>
          <a:off x="990600" y="2163763"/>
          <a:ext cx="8001000" cy="3398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2836" name="VISIO" r:id="rId6" imgW="5044320" imgH="2143080" progId="Visio.Drawing.6">
                  <p:embed/>
                </p:oleObj>
              </mc:Choice>
              <mc:Fallback>
                <p:oleObj name="VISIO" r:id="rId6" imgW="5044320" imgH="214308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90600" y="2163763"/>
                        <a:ext cx="8001000" cy="33988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1143000" y="68759"/>
            <a:ext cx="7924800" cy="7540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300" dirty="0" smtClean="0">
                <a:solidFill>
                  <a:schemeClr val="bg1"/>
                </a:solidFill>
                <a:latin typeface="+mj-lt"/>
              </a:rPr>
              <a:t>Single-Cycle </a:t>
            </a:r>
            <a:r>
              <a:rPr lang="en-US" sz="4300" dirty="0" err="1" smtClean="0">
                <a:solidFill>
                  <a:schemeClr val="bg1"/>
                </a:solidFill>
                <a:latin typeface="+mj-lt"/>
              </a:rPr>
              <a:t>Datapath</a:t>
            </a:r>
            <a:r>
              <a:rPr lang="en-US" sz="4300" dirty="0" smtClean="0">
                <a:solidFill>
                  <a:schemeClr val="bg1"/>
                </a:solidFill>
                <a:latin typeface="+mj-lt"/>
              </a:rPr>
              <a:t>: </a:t>
            </a:r>
            <a:r>
              <a:rPr lang="en-US" sz="4300" dirty="0" err="1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sw</a:t>
            </a:r>
            <a:endParaRPr lang="en-US" sz="43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00251240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8627" name="Rectangle 3"/>
          <p:cNvSpPr>
            <a:spLocks noGrp="1" noChangeArrowheads="1"/>
          </p:cNvSpPr>
          <p:nvPr>
            <p:ph type="body" sz="half" idx="4294967295"/>
            <p:custDataLst>
              <p:tags r:id="rId2"/>
            </p:custDataLst>
          </p:nvPr>
        </p:nvSpPr>
        <p:spPr>
          <a:xfrm>
            <a:off x="914400" y="1143000"/>
            <a:ext cx="7696200" cy="49530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400" dirty="0"/>
              <a:t>Read from </a:t>
            </a:r>
            <a:r>
              <a:rPr lang="en-US" sz="2400" dirty="0" err="1">
                <a:latin typeface="Courier New" pitchFamily="49" charset="0"/>
              </a:rPr>
              <a:t>rs</a:t>
            </a:r>
            <a:r>
              <a:rPr lang="en-US" sz="2400" dirty="0"/>
              <a:t> and </a:t>
            </a:r>
            <a:r>
              <a:rPr lang="en-US" sz="2400" dirty="0" err="1">
                <a:latin typeface="Courier New" pitchFamily="49" charset="0"/>
              </a:rPr>
              <a:t>rt</a:t>
            </a:r>
            <a:endParaRPr lang="en-US" sz="2400" dirty="0">
              <a:latin typeface="Courier New" pitchFamily="49" charset="0"/>
            </a:endParaRPr>
          </a:p>
          <a:p>
            <a:pPr>
              <a:lnSpc>
                <a:spcPct val="90000"/>
              </a:lnSpc>
            </a:pPr>
            <a:r>
              <a:rPr lang="en-US" sz="2400" dirty="0"/>
              <a:t>Write </a:t>
            </a:r>
            <a:r>
              <a:rPr lang="en-US" sz="2400" i="1" dirty="0" err="1"/>
              <a:t>ALUResult</a:t>
            </a:r>
            <a:r>
              <a:rPr lang="en-US" sz="2400" dirty="0"/>
              <a:t> to register file</a:t>
            </a:r>
          </a:p>
          <a:p>
            <a:pPr>
              <a:lnSpc>
                <a:spcPct val="90000"/>
              </a:lnSpc>
            </a:pPr>
            <a:r>
              <a:rPr lang="en-US" sz="2400" dirty="0"/>
              <a:t>Write to </a:t>
            </a:r>
            <a:r>
              <a:rPr lang="en-US" sz="2400" dirty="0" err="1">
                <a:latin typeface="Courier New" pitchFamily="49" charset="0"/>
              </a:rPr>
              <a:t>rd</a:t>
            </a:r>
            <a:r>
              <a:rPr lang="en-US" sz="2400" dirty="0"/>
              <a:t> (instead of </a:t>
            </a:r>
            <a:r>
              <a:rPr lang="en-US" sz="2400" dirty="0" err="1">
                <a:latin typeface="Courier New" pitchFamily="49" charset="0"/>
              </a:rPr>
              <a:t>rt</a:t>
            </a:r>
            <a:r>
              <a:rPr lang="en-US" sz="2400" dirty="0"/>
              <a:t>)</a:t>
            </a:r>
          </a:p>
        </p:txBody>
      </p:sp>
      <p:graphicFrame>
        <p:nvGraphicFramePr>
          <p:cNvPr id="1178629" name="Object 5"/>
          <p:cNvGraphicFramePr>
            <a:graphicFrameLocks noGrp="1" noChangeAspect="1"/>
          </p:cNvGraphicFramePr>
          <p:nvPr>
            <p:ph sz="half" idx="4294967295"/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1522034808"/>
              </p:ext>
            </p:extLst>
          </p:nvPr>
        </p:nvGraphicFramePr>
        <p:xfrm>
          <a:off x="990600" y="2549525"/>
          <a:ext cx="8077200" cy="3394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861" name="VISIO" r:id="rId6" imgW="5101560" imgH="2143080" progId="Visio.Drawing.6">
                  <p:embed/>
                </p:oleObj>
              </mc:Choice>
              <mc:Fallback>
                <p:oleObj name="VISIO" r:id="rId6" imgW="5101560" imgH="214308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90600" y="2549525"/>
                        <a:ext cx="8077200" cy="3394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Single-Cycle </a:t>
            </a:r>
            <a:r>
              <a:rPr lang="en-US" sz="4400" dirty="0" err="1" smtClean="0">
                <a:solidFill>
                  <a:schemeClr val="bg1"/>
                </a:solidFill>
                <a:latin typeface="+mj-lt"/>
              </a:rPr>
              <a:t>Datapath</a:t>
            </a:r>
            <a:r>
              <a:rPr lang="en-US" sz="4400" dirty="0" smtClean="0">
                <a:solidFill>
                  <a:schemeClr val="bg1"/>
                </a:solidFill>
                <a:latin typeface="+mj-lt"/>
              </a:rPr>
              <a:t>: R-Type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7367653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9651" name="Rectangle 3"/>
          <p:cNvSpPr>
            <a:spLocks noGrp="1" noChangeArrowheads="1"/>
          </p:cNvSpPr>
          <p:nvPr>
            <p:ph type="body" sz="half" idx="4294967295"/>
            <p:custDataLst>
              <p:tags r:id="rId2"/>
            </p:custDataLst>
          </p:nvPr>
        </p:nvSpPr>
        <p:spPr>
          <a:xfrm>
            <a:off x="914400" y="1143000"/>
            <a:ext cx="7696200" cy="49530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400" dirty="0"/>
              <a:t>Determine whether values in </a:t>
            </a:r>
            <a:r>
              <a:rPr lang="en-US" sz="2400" dirty="0" err="1">
                <a:latin typeface="Courier New" pitchFamily="49" charset="0"/>
              </a:rPr>
              <a:t>rs</a:t>
            </a:r>
            <a:r>
              <a:rPr lang="en-US" sz="2400" dirty="0"/>
              <a:t> and </a:t>
            </a:r>
            <a:r>
              <a:rPr lang="en-US" sz="2400" dirty="0" err="1">
                <a:latin typeface="Courier New" pitchFamily="49" charset="0"/>
              </a:rPr>
              <a:t>rt</a:t>
            </a:r>
            <a:r>
              <a:rPr lang="en-US" sz="2400" dirty="0"/>
              <a:t> are equal</a:t>
            </a:r>
          </a:p>
          <a:p>
            <a:pPr>
              <a:lnSpc>
                <a:spcPct val="90000"/>
              </a:lnSpc>
            </a:pPr>
            <a:r>
              <a:rPr lang="en-US" sz="2400" dirty="0"/>
              <a:t>Calculate branch target address: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sz="2400" dirty="0"/>
              <a:t>        BTA = (sign-extended immediate &lt;&lt; 2) + (PC+4)</a:t>
            </a:r>
          </a:p>
        </p:txBody>
      </p:sp>
      <p:graphicFrame>
        <p:nvGraphicFramePr>
          <p:cNvPr id="1179653" name="Object 5"/>
          <p:cNvGraphicFramePr>
            <a:graphicFrameLocks noGrp="1" noChangeAspect="1"/>
          </p:cNvGraphicFramePr>
          <p:nvPr>
            <p:ph sz="half" idx="4294967295"/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2783569639"/>
              </p:ext>
            </p:extLst>
          </p:nvPr>
        </p:nvGraphicFramePr>
        <p:xfrm>
          <a:off x="990600" y="2514600"/>
          <a:ext cx="7772400" cy="3448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885" name="VISIO" r:id="rId6" imgW="5216040" imgH="2314440" progId="Visio.Drawing.6">
                  <p:embed/>
                </p:oleObj>
              </mc:Choice>
              <mc:Fallback>
                <p:oleObj name="VISIO" r:id="rId6" imgW="5216040" imgH="231444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90600" y="2514600"/>
                        <a:ext cx="7772400" cy="3448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Single-Cycle </a:t>
            </a:r>
            <a:r>
              <a:rPr lang="en-US" sz="4400" dirty="0" err="1" smtClean="0">
                <a:solidFill>
                  <a:schemeClr val="bg1"/>
                </a:solidFill>
                <a:latin typeface="+mj-lt"/>
              </a:rPr>
              <a:t>Datapath</a:t>
            </a:r>
            <a:r>
              <a:rPr lang="en-US" sz="4400" dirty="0" smtClean="0">
                <a:solidFill>
                  <a:schemeClr val="bg1"/>
                </a:solidFill>
                <a:latin typeface="+mj-lt"/>
              </a:rPr>
              <a:t>: </a:t>
            </a:r>
            <a:r>
              <a:rPr lang="en-US" sz="4400" dirty="0" err="1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beq</a:t>
            </a:r>
            <a:endParaRPr lang="en-US" sz="4400" dirty="0">
              <a:solidFill>
                <a:schemeClr val="bg1"/>
              </a:solidFill>
              <a:latin typeface="Courier New" pitchFamily="49" charset="0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709483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83750" name="Object 6"/>
          <p:cNvGraphicFramePr>
            <a:graphicFrameLocks noGrp="1" noChangeAspect="1"/>
          </p:cNvGraphicFramePr>
          <p:nvPr>
            <p:ph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203365677"/>
              </p:ext>
            </p:extLst>
          </p:nvPr>
        </p:nvGraphicFramePr>
        <p:xfrm>
          <a:off x="838200" y="1149350"/>
          <a:ext cx="8382000" cy="4668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909" name="VISIO" r:id="rId7" imgW="5158800" imgH="2873520" progId="Visio.Drawing.6">
                  <p:embed/>
                </p:oleObj>
              </mc:Choice>
              <mc:Fallback>
                <p:oleObj name="VISIO" r:id="rId7" imgW="5158800" imgH="287352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8200" y="1149350"/>
                        <a:ext cx="8382000" cy="46688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83747" name="Rectangle 3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85800" y="12192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183748" name="Rectangle 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Single-Cycle Processor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78970526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Chapter 7 :: Topics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7" name="Rectangle 3"/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914400" y="1371600"/>
            <a:ext cx="6738984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 smtClean="0"/>
              <a:t>Introduction</a:t>
            </a:r>
            <a:endParaRPr lang="en-US" dirty="0" smtClean="0"/>
          </a:p>
          <a:p>
            <a:r>
              <a:rPr lang="en-US" b="1" dirty="0" smtClean="0"/>
              <a:t>Performance Analysis</a:t>
            </a:r>
          </a:p>
          <a:p>
            <a:r>
              <a:rPr lang="en-US" b="1" dirty="0" smtClean="0"/>
              <a:t>Single-Cycle Processor</a:t>
            </a:r>
          </a:p>
          <a:p>
            <a:r>
              <a:rPr lang="en-US" b="1" dirty="0" err="1" smtClean="0"/>
              <a:t>Multicycle</a:t>
            </a:r>
            <a:r>
              <a:rPr lang="en-US" b="1" dirty="0" smtClean="0"/>
              <a:t> Processor</a:t>
            </a:r>
          </a:p>
          <a:p>
            <a:r>
              <a:rPr lang="en-US" b="1" dirty="0" smtClean="0"/>
              <a:t>Pipelined Processor</a:t>
            </a:r>
          </a:p>
          <a:p>
            <a:r>
              <a:rPr lang="en-US" b="1" dirty="0" smtClean="0"/>
              <a:t>Exceptions</a:t>
            </a:r>
          </a:p>
          <a:p>
            <a:r>
              <a:rPr lang="en-US" b="1" dirty="0" smtClean="0"/>
              <a:t>Advanced Microarchitecture</a:t>
            </a:r>
            <a:endParaRPr lang="en-US" dirty="0" smtClean="0"/>
          </a:p>
          <a:p>
            <a:endParaRPr lang="en-GB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9138" y="1102387"/>
            <a:ext cx="1719062" cy="4688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752489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43" name="Rectangle 3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85800" y="12192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187844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187845" name="Rectangle 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22002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1187846" name="Object 6"/>
          <p:cNvGraphicFramePr>
            <a:graphicFrameLocks noChangeAspect="1"/>
          </p:cNvGraphicFramePr>
          <p:nvPr>
            <p:custDataLst>
              <p:tags r:id="rId5"/>
            </p:custDataLst>
            <p:extLst>
              <p:ext uri="{D42A27DB-BD31-4B8C-83A1-F6EECF244321}">
                <p14:modId xmlns:p14="http://schemas.microsoft.com/office/powerpoint/2010/main" val="1443777342"/>
              </p:ext>
            </p:extLst>
          </p:nvPr>
        </p:nvGraphicFramePr>
        <p:xfrm>
          <a:off x="2057400" y="1219200"/>
          <a:ext cx="5029200" cy="499130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6933" name="Visio" r:id="rId8" imgW="1823176" imgH="1810804" progId="Visio.Drawing.11">
                  <p:embed/>
                </p:oleObj>
              </mc:Choice>
              <mc:Fallback>
                <p:oleObj name="Visio" r:id="rId8" imgW="1823176" imgH="1810804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57400" y="1219200"/>
                        <a:ext cx="5029200" cy="499130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Single-Cycle Control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71264394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6755" name="Rectangle 3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85800" y="12192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graphicFrame>
        <p:nvGraphicFramePr>
          <p:cNvPr id="1226756" name="Object 4"/>
          <p:cNvGraphicFramePr>
            <a:graphicFrameLocks noChangeAspect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890413133"/>
              </p:ext>
            </p:extLst>
          </p:nvPr>
        </p:nvGraphicFramePr>
        <p:xfrm>
          <a:off x="1527175" y="1752600"/>
          <a:ext cx="2968625" cy="327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7957" name="VISIO" r:id="rId7" imgW="640440" imgH="707040" progId="Visio.Drawing.6">
                  <p:embed/>
                </p:oleObj>
              </mc:Choice>
              <mc:Fallback>
                <p:oleObj name="VISIO" r:id="rId7" imgW="640440" imgH="70704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7175" y="1752600"/>
                        <a:ext cx="2968625" cy="3276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26757" name="Group 5"/>
          <p:cNvGraphicFramePr>
            <a:graphicFrameLocks noGrp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3125140284"/>
              </p:ext>
            </p:extLst>
          </p:nvPr>
        </p:nvGraphicFramePr>
        <p:xfrm>
          <a:off x="5486400" y="1371600"/>
          <a:ext cx="2743200" cy="4286250"/>
        </p:xfrm>
        <a:graphic>
          <a:graphicData uri="http://schemas.openxmlformats.org/drawingml/2006/table">
            <a:tbl>
              <a:tblPr/>
              <a:tblGrid>
                <a:gridCol w="1066800"/>
                <a:gridCol w="1676400"/>
              </a:tblGrid>
              <a:tr h="4762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F</a:t>
                      </a:r>
                      <a:r>
                        <a:rPr kumimoji="0" lang="en-US" sz="2400" b="1" i="0" u="none" strike="noStrike" cap="none" normalizeH="0" baseline="-2500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2:0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Function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4762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000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A &amp; B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62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001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A | B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62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010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A + B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62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011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not used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62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100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A &amp; ~B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62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101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A | ~B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62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110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A - B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62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111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SLT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Review: ALU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5894130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27780" name="Object 4"/>
          <p:cNvGraphicFramePr>
            <a:graphicFrameLocks noGrp="1" noChangeAspect="1"/>
          </p:cNvGraphicFramePr>
          <p:nvPr>
            <p:ph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686021116"/>
              </p:ext>
            </p:extLst>
          </p:nvPr>
        </p:nvGraphicFramePr>
        <p:xfrm>
          <a:off x="2438400" y="914400"/>
          <a:ext cx="5181600" cy="54347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8982" name="VISIO" r:id="rId6" imgW="2663640" imgH="2794320" progId="Visio.Drawing.6">
                  <p:embed/>
                </p:oleObj>
              </mc:Choice>
              <mc:Fallback>
                <p:oleObj name="VISIO" r:id="rId6" imgW="2663640" imgH="279432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38400" y="914400"/>
                        <a:ext cx="5181600" cy="543472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27779" name="Rectangle 3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85800" y="12192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Review: ALU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42381785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88928" name="Group 64"/>
          <p:cNvGraphicFramePr>
            <a:graphicFrameLocks noGrp="1"/>
          </p:cNvGraphicFramePr>
          <p:nvPr>
            <p:ph sz="half" idx="4294967295"/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150760407"/>
              </p:ext>
            </p:extLst>
          </p:nvPr>
        </p:nvGraphicFramePr>
        <p:xfrm>
          <a:off x="2819400" y="1066800"/>
          <a:ext cx="3429000" cy="1981200"/>
        </p:xfrm>
        <a:graphic>
          <a:graphicData uri="http://schemas.openxmlformats.org/drawingml/2006/table">
            <a:tbl>
              <a:tblPr/>
              <a:tblGrid>
                <a:gridCol w="1439863"/>
                <a:gridCol w="1989137"/>
              </a:tblGrid>
              <a:tr h="3349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ALUOp</a:t>
                      </a:r>
                      <a:r>
                        <a:rPr kumimoji="0" lang="en-US" sz="2000" b="1" i="0" u="none" strike="noStrike" cap="none" normalizeH="0" baseline="-2500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1:0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Meaning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3111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Add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11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Subtract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95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Look at Funct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11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Not Used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188890" name="Group 26"/>
          <p:cNvGraphicFramePr>
            <a:graphicFrameLocks noGrp="1"/>
          </p:cNvGraphicFramePr>
          <p:nvPr>
            <p:ph sz="half"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471300025"/>
              </p:ext>
            </p:extLst>
          </p:nvPr>
        </p:nvGraphicFramePr>
        <p:xfrm>
          <a:off x="1790700" y="3230880"/>
          <a:ext cx="5562600" cy="3169920"/>
        </p:xfrm>
        <a:graphic>
          <a:graphicData uri="http://schemas.openxmlformats.org/drawingml/2006/table">
            <a:tbl>
              <a:tblPr/>
              <a:tblGrid>
                <a:gridCol w="1295400"/>
                <a:gridCol w="2057400"/>
                <a:gridCol w="2209800"/>
              </a:tblGrid>
              <a:tr h="3143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ALUOp</a:t>
                      </a:r>
                      <a:r>
                        <a:rPr kumimoji="0" lang="en-US" sz="2000" b="1" i="0" u="none" strike="noStrike" cap="none" normalizeH="0" baseline="-2500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1:0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Funct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ALUControl</a:t>
                      </a:r>
                      <a:r>
                        <a:rPr kumimoji="0" lang="en-US" sz="2000" b="1" i="0" u="none" strike="noStrike" cap="none" normalizeH="0" baseline="-2500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2:0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2301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X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010 (Add)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30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X1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X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110 (Subtract)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30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1X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100000 (</a:t>
                      </a: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add</a:t>
                      </a: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010 (Add)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1X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100010 (</a:t>
                      </a: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sub</a:t>
                      </a: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110 (Subtract)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52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1X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100100 (</a:t>
                      </a: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and</a:t>
                      </a: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000 (And)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52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1X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100101 (</a:t>
                      </a: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or</a:t>
                      </a: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001 (Or)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30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1X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101010 (</a:t>
                      </a: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slt</a:t>
                      </a: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111 (SLT)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188887" name="Rectangle 23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85800" y="12192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188888" name="Rectangle 2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188889" name="Rectangle 25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0" y="22002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Control Unit: ALU Decoder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73898561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89976" name="Group 88"/>
          <p:cNvGraphicFramePr>
            <a:graphicFrameLocks noGrp="1"/>
          </p:cNvGraphicFramePr>
          <p:nvPr>
            <p:ph sz="half"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1170406"/>
              </p:ext>
            </p:extLst>
          </p:nvPr>
        </p:nvGraphicFramePr>
        <p:xfrm>
          <a:off x="914400" y="1219200"/>
          <a:ext cx="8153400" cy="2184400"/>
        </p:xfrm>
        <a:graphic>
          <a:graphicData uri="http://schemas.openxmlformats.org/drawingml/2006/table">
            <a:tbl>
              <a:tblPr/>
              <a:tblGrid>
                <a:gridCol w="990600"/>
                <a:gridCol w="990600"/>
                <a:gridCol w="838200"/>
                <a:gridCol w="806450"/>
                <a:gridCol w="901700"/>
                <a:gridCol w="806450"/>
                <a:gridCol w="990600"/>
                <a:gridCol w="914400"/>
                <a:gridCol w="914400"/>
              </a:tblGrid>
              <a:tr h="355600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Instruction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Op</a:t>
                      </a:r>
                      <a:r>
                        <a:rPr kumimoji="0" lang="en-US" sz="1200" b="1" i="0" u="none" strike="noStrike" cap="none" normalizeH="0" baseline="-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5:0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RegWrite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RegDst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AluSrc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Branch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MemWrite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MemtoReg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ALUOp</a:t>
                      </a:r>
                      <a:r>
                        <a:rPr kumimoji="0" lang="en-US" sz="1200" b="1" i="0" u="none" strike="noStrike" cap="none" normalizeH="0" baseline="-3000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1:0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368300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R-type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000000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8300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Times New Roman" pitchFamily="18" charset="0"/>
                        </a:rPr>
                        <a:t>lw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100011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8300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Times New Roman" pitchFamily="18" charset="0"/>
                        </a:rPr>
                        <a:t>sw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101011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8300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Times New Roman" pitchFamily="18" charset="0"/>
                        </a:rPr>
                        <a:t>beq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000100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189961" name="Object 73"/>
          <p:cNvGraphicFramePr>
            <a:graphicFrameLocks noGrp="1" noChangeAspect="1"/>
          </p:cNvGraphicFramePr>
          <p:nvPr>
            <p:ph sz="half" idx="4294967295"/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766673733"/>
              </p:ext>
            </p:extLst>
          </p:nvPr>
        </p:nvGraphicFramePr>
        <p:xfrm>
          <a:off x="1905000" y="3429000"/>
          <a:ext cx="5562600" cy="309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0005" name="VISIO" r:id="rId9" imgW="5158800" imgH="2873520" progId="Visio.Drawing.6">
                  <p:embed/>
                </p:oleObj>
              </mc:Choice>
              <mc:Fallback>
                <p:oleObj name="VISIO" r:id="rId9" imgW="5158800" imgH="287352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05000" y="3429000"/>
                        <a:ext cx="5562600" cy="3098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89891" name="Rectangle 3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685800" y="1219200"/>
            <a:ext cx="8077200" cy="2438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189892" name="Rectangle 4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189893" name="Rectangle 5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0" y="22002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Control Unit Main Decoder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06751258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87878" name="Group 6"/>
          <p:cNvGraphicFramePr>
            <a:graphicFrameLocks noGrp="1"/>
          </p:cNvGraphicFramePr>
          <p:nvPr>
            <p:ph idx="4294967295"/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4025030672"/>
              </p:ext>
            </p:extLst>
          </p:nvPr>
        </p:nvGraphicFramePr>
        <p:xfrm>
          <a:off x="838200" y="1675756"/>
          <a:ext cx="8229600" cy="2225684"/>
        </p:xfrm>
        <a:graphic>
          <a:graphicData uri="http://schemas.openxmlformats.org/drawingml/2006/table">
            <a:tbl>
              <a:tblPr/>
              <a:tblGrid>
                <a:gridCol w="914400"/>
                <a:gridCol w="1066800"/>
                <a:gridCol w="914400"/>
                <a:gridCol w="914400"/>
                <a:gridCol w="762000"/>
                <a:gridCol w="914400"/>
                <a:gridCol w="914400"/>
                <a:gridCol w="914400"/>
                <a:gridCol w="914400"/>
              </a:tblGrid>
              <a:tr h="396884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Instruction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Op</a:t>
                      </a:r>
                      <a:r>
                        <a:rPr kumimoji="0" lang="en-US" sz="1200" b="1" i="0" u="none" strike="noStrike" cap="none" normalizeH="0" baseline="-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5:0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RegWrite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RegDst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AluSrc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Branch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MemWrite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MemtoReg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ALUOp</a:t>
                      </a:r>
                      <a:r>
                        <a:rPr kumimoji="0" lang="en-US" sz="1200" b="1" i="0" u="none" strike="noStrike" cap="none" normalizeH="0" baseline="-3000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1:0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411160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R-type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000000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1160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Times New Roman" pitchFamily="18" charset="0"/>
                        </a:rPr>
                        <a:t>lw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100011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1160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Times New Roman" pitchFamily="18" charset="0"/>
                        </a:rPr>
                        <a:t>sw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101011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X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X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1160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Times New Roman" pitchFamily="18" charset="0"/>
                        </a:rPr>
                        <a:t>beq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000100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X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X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87876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487877" name="Rectangle 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22002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Control Unit: Main Decoder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00487674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00133" name="Object 5"/>
          <p:cNvGraphicFramePr>
            <a:graphicFrameLocks noGrp="1" noChangeAspect="1"/>
          </p:cNvGraphicFramePr>
          <p:nvPr>
            <p:ph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4008736338"/>
              </p:ext>
            </p:extLst>
          </p:nvPr>
        </p:nvGraphicFramePr>
        <p:xfrm>
          <a:off x="914400" y="1370013"/>
          <a:ext cx="8229600" cy="465200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1029" name="VISIO" r:id="rId6" imgW="5216400" imgH="2949120" progId="Visio.Drawing.6">
                  <p:embed/>
                </p:oleObj>
              </mc:Choice>
              <mc:Fallback>
                <p:oleObj name="VISIO" r:id="rId6" imgW="5216400" imgH="294912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14400" y="1370013"/>
                        <a:ext cx="8229600" cy="465200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00131" name="Rectangle 3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85800" y="12192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Single-Cycle </a:t>
            </a:r>
            <a:r>
              <a:rPr lang="en-US" sz="4400" dirty="0" err="1" smtClean="0">
                <a:solidFill>
                  <a:schemeClr val="bg1"/>
                </a:solidFill>
                <a:latin typeface="+mj-lt"/>
              </a:rPr>
              <a:t>Datapath</a:t>
            </a:r>
            <a:r>
              <a:rPr lang="en-US" sz="4400" dirty="0" smtClean="0">
                <a:solidFill>
                  <a:schemeClr val="bg1"/>
                </a:solidFill>
                <a:latin typeface="+mj-lt"/>
              </a:rPr>
              <a:t>: </a:t>
            </a:r>
            <a:r>
              <a:rPr lang="en-US" sz="4400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or</a:t>
            </a:r>
            <a:endParaRPr lang="en-US" sz="4400" dirty="0">
              <a:solidFill>
                <a:schemeClr val="bg1"/>
              </a:solidFill>
              <a:latin typeface="Courier New" pitchFamily="49" charset="0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6054777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90920" name="Object 8"/>
          <p:cNvGraphicFramePr>
            <a:graphicFrameLocks noGrp="1" noChangeAspect="1"/>
          </p:cNvGraphicFramePr>
          <p:nvPr>
            <p:ph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039086771"/>
              </p:ext>
            </p:extLst>
          </p:nvPr>
        </p:nvGraphicFramePr>
        <p:xfrm>
          <a:off x="762000" y="1219200"/>
          <a:ext cx="8382000" cy="4668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2053" name="VISIO" r:id="rId8" imgW="5158800" imgH="2873520" progId="Visio.Drawing.6">
                  <p:embed/>
                </p:oleObj>
              </mc:Choice>
              <mc:Fallback>
                <p:oleObj name="VISIO" r:id="rId8" imgW="5158800" imgH="287352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2000" y="1219200"/>
                        <a:ext cx="8382000" cy="46688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90915" name="Rectangle 3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2514600" y="5791200"/>
            <a:ext cx="510540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</a:pPr>
            <a:r>
              <a:rPr lang="en-US" sz="3200" b="1" dirty="0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No change to </a:t>
            </a:r>
            <a:r>
              <a:rPr lang="en-US" sz="3200" b="1" dirty="0" err="1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datapath</a:t>
            </a:r>
            <a:endParaRPr lang="en-US" sz="3200" b="1" dirty="0">
              <a:solidFill>
                <a:schemeClr val="accent1"/>
              </a:solidFill>
              <a:latin typeface="Times New Roman" pitchFamily="18" charset="0"/>
              <a:cs typeface="Arial" charset="0"/>
            </a:endParaRPr>
          </a:p>
        </p:txBody>
      </p:sp>
      <p:sp>
        <p:nvSpPr>
          <p:cNvPr id="1190916" name="Rectangle 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190917" name="Rectangle 5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0" y="22002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Extended Functionality: </a:t>
            </a:r>
            <a:r>
              <a:rPr lang="en-US" sz="4400" dirty="0" err="1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addi</a:t>
            </a:r>
            <a:endParaRPr lang="en-US" sz="4400" dirty="0">
              <a:solidFill>
                <a:schemeClr val="bg1"/>
              </a:solidFill>
              <a:latin typeface="Courier New" pitchFamily="49" charset="0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569650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95046" name="Group 6"/>
          <p:cNvGraphicFramePr>
            <a:graphicFrameLocks noGrp="1"/>
          </p:cNvGraphicFramePr>
          <p:nvPr>
            <p:ph idx="4294967295"/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78370598"/>
              </p:ext>
            </p:extLst>
          </p:nvPr>
        </p:nvGraphicFramePr>
        <p:xfrm>
          <a:off x="914402" y="1397503"/>
          <a:ext cx="8133804" cy="3835902"/>
        </p:xfrm>
        <a:graphic>
          <a:graphicData uri="http://schemas.openxmlformats.org/drawingml/2006/table">
            <a:tbl>
              <a:tblPr/>
              <a:tblGrid>
                <a:gridCol w="990598"/>
                <a:gridCol w="990600"/>
                <a:gridCol w="838200"/>
                <a:gridCol w="795626"/>
                <a:gridCol w="903756"/>
                <a:gridCol w="903756"/>
                <a:gridCol w="903756"/>
                <a:gridCol w="903756"/>
                <a:gridCol w="903756"/>
              </a:tblGrid>
              <a:tr h="398977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Instruction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Op</a:t>
                      </a:r>
                      <a:r>
                        <a:rPr kumimoji="0" lang="en-US" sz="1200" b="1" i="0" u="none" strike="noStrike" cap="none" normalizeH="0" baseline="-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5:0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RegWrite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RegDst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AluSrc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Branch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MemWrite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MemtoReg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ALUOp</a:t>
                      </a:r>
                      <a:r>
                        <a:rPr kumimoji="0" lang="en-US" sz="1200" b="1" i="0" u="none" strike="noStrike" cap="none" normalizeH="0" baseline="-3000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1:0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687385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R-type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000000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87385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Times New Roman" pitchFamily="18" charset="0"/>
                        </a:rPr>
                        <a:t>lw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100011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87385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Times New Roman" pitchFamily="18" charset="0"/>
                        </a:rPr>
                        <a:t>sw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101011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X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X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87385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Times New Roman" pitchFamily="18" charset="0"/>
                        </a:rPr>
                        <a:t>beq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000100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X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X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87385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Courier New" pitchFamily="49" charset="0"/>
                          <a:cs typeface="Times New Roman" pitchFamily="18" charset="0"/>
                        </a:rPr>
                        <a:t>addi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Courier New" pitchFamily="49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001000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95043" name="Rectangle 3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85800" y="12192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495044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495045" name="Rectangle 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22002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Control Unit: </a:t>
            </a:r>
            <a:r>
              <a:rPr lang="en-US" sz="4400" dirty="0" err="1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addi</a:t>
            </a:r>
            <a:endParaRPr lang="en-US" sz="4400" dirty="0">
              <a:solidFill>
                <a:schemeClr val="bg1"/>
              </a:solidFill>
              <a:latin typeface="Courier New" pitchFamily="49" charset="0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731123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95046" name="Group 6"/>
          <p:cNvGraphicFramePr>
            <a:graphicFrameLocks noGrp="1"/>
          </p:cNvGraphicFramePr>
          <p:nvPr>
            <p:ph idx="4294967295"/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108820051"/>
              </p:ext>
            </p:extLst>
          </p:nvPr>
        </p:nvGraphicFramePr>
        <p:xfrm>
          <a:off x="914402" y="1397503"/>
          <a:ext cx="8133804" cy="3835902"/>
        </p:xfrm>
        <a:graphic>
          <a:graphicData uri="http://schemas.openxmlformats.org/drawingml/2006/table">
            <a:tbl>
              <a:tblPr/>
              <a:tblGrid>
                <a:gridCol w="990598"/>
                <a:gridCol w="990600"/>
                <a:gridCol w="838200"/>
                <a:gridCol w="795626"/>
                <a:gridCol w="903756"/>
                <a:gridCol w="903756"/>
                <a:gridCol w="903756"/>
                <a:gridCol w="903756"/>
                <a:gridCol w="903756"/>
              </a:tblGrid>
              <a:tr h="398977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Instruction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Op</a:t>
                      </a:r>
                      <a:r>
                        <a:rPr kumimoji="0" lang="en-US" sz="1200" b="1" i="0" u="none" strike="noStrike" cap="none" normalizeH="0" baseline="-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5:0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RegWrite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RegDst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AluSrc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Branch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MemWrite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MemtoReg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ALUOp</a:t>
                      </a:r>
                      <a:r>
                        <a:rPr kumimoji="0" lang="en-US" sz="1200" b="1" i="0" u="none" strike="noStrike" cap="none" normalizeH="0" baseline="-3000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1:0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687385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R-type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000000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87385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Times New Roman" pitchFamily="18" charset="0"/>
                        </a:rPr>
                        <a:t>lw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100011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87385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Times New Roman" pitchFamily="18" charset="0"/>
                        </a:rPr>
                        <a:t>sw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101011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X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X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87385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Times New Roman" pitchFamily="18" charset="0"/>
                        </a:rPr>
                        <a:t>beq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000100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X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X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87385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Courier New" pitchFamily="49" charset="0"/>
                          <a:cs typeface="Times New Roman" pitchFamily="18" charset="0"/>
                        </a:rPr>
                        <a:t>addi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Courier New" pitchFamily="49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001000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95043" name="Rectangle 3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85800" y="12192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495044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495045" name="Rectangle 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22002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Control Unit: </a:t>
            </a:r>
            <a:r>
              <a:rPr lang="en-US" sz="4400" dirty="0" err="1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addi</a:t>
            </a:r>
            <a:endParaRPr lang="en-US" sz="4400" dirty="0">
              <a:solidFill>
                <a:schemeClr val="bg1"/>
              </a:solidFill>
              <a:latin typeface="Courier New" pitchFamily="49" charset="0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734475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63" name="Rectangle 3"/>
          <p:cNvSpPr>
            <a:spLocks noGrp="1" noChangeArrowheads="1"/>
          </p:cNvSpPr>
          <p:nvPr>
            <p:ph type="body" sz="half" idx="4294967295"/>
            <p:custDataLst>
              <p:tags r:id="rId2"/>
            </p:custDataLst>
          </p:nvPr>
        </p:nvSpPr>
        <p:spPr>
          <a:xfrm>
            <a:off x="914400" y="1219200"/>
            <a:ext cx="5181600" cy="4953000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n-US" b="1" dirty="0"/>
              <a:t>Microarchitecture: </a:t>
            </a:r>
            <a:r>
              <a:rPr lang="en-US" dirty="0"/>
              <a:t>how to implement an architecture in hardware</a:t>
            </a:r>
          </a:p>
          <a:p>
            <a:pPr>
              <a:lnSpc>
                <a:spcPct val="90000"/>
              </a:lnSpc>
            </a:pPr>
            <a:r>
              <a:rPr lang="en-US" dirty="0"/>
              <a:t>Processor:</a:t>
            </a:r>
          </a:p>
          <a:p>
            <a:pPr lvl="1">
              <a:lnSpc>
                <a:spcPct val="90000"/>
              </a:lnSpc>
            </a:pPr>
            <a:r>
              <a:rPr lang="en-US" sz="2600" b="1" dirty="0" err="1">
                <a:solidFill>
                  <a:schemeClr val="accent1"/>
                </a:solidFill>
              </a:rPr>
              <a:t>Datapath</a:t>
            </a:r>
            <a:r>
              <a:rPr lang="en-US" sz="2600" b="1" dirty="0">
                <a:solidFill>
                  <a:schemeClr val="accent1"/>
                </a:solidFill>
              </a:rPr>
              <a:t>: </a:t>
            </a:r>
            <a:r>
              <a:rPr lang="en-US" sz="2600" dirty="0"/>
              <a:t>functional blocks</a:t>
            </a:r>
          </a:p>
          <a:p>
            <a:pPr lvl="1">
              <a:lnSpc>
                <a:spcPct val="90000"/>
              </a:lnSpc>
            </a:pPr>
            <a:r>
              <a:rPr lang="en-US" sz="2600" b="1" dirty="0">
                <a:solidFill>
                  <a:schemeClr val="accent1"/>
                </a:solidFill>
              </a:rPr>
              <a:t>Control: </a:t>
            </a:r>
            <a:r>
              <a:rPr lang="en-US" sz="2600" dirty="0"/>
              <a:t>control signals</a:t>
            </a:r>
          </a:p>
        </p:txBody>
      </p:sp>
      <p:graphicFrame>
        <p:nvGraphicFramePr>
          <p:cNvPr id="757766" name="Object 6"/>
          <p:cNvGraphicFramePr>
            <a:graphicFrameLocks noGrp="1" noChangeAspect="1"/>
          </p:cNvGraphicFramePr>
          <p:nvPr>
            <p:ph sz="half" idx="4294967295"/>
            <p:custDataLst>
              <p:tags r:id="rId3"/>
            </p:custDataLst>
          </p:nvPr>
        </p:nvGraphicFramePr>
        <p:xfrm>
          <a:off x="6921500" y="1219200"/>
          <a:ext cx="2222500" cy="4953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644" name="VISIO" r:id="rId6" imgW="1866600" imgH="4161600" progId="Visio.Drawing.6">
                  <p:embed/>
                </p:oleObj>
              </mc:Choice>
              <mc:Fallback>
                <p:oleObj name="VISIO" r:id="rId6" imgW="1866600" imgH="416160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21500" y="1219200"/>
                        <a:ext cx="2222500" cy="4953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Introduction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078569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92968" name="Object 8"/>
          <p:cNvGraphicFramePr>
            <a:graphicFrameLocks noGrp="1" noChangeAspect="1"/>
          </p:cNvGraphicFramePr>
          <p:nvPr>
            <p:ph sz="half"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952081358"/>
              </p:ext>
            </p:extLst>
          </p:nvPr>
        </p:nvGraphicFramePr>
        <p:xfrm>
          <a:off x="990600" y="1447800"/>
          <a:ext cx="8077200" cy="4664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3077" name="VISIO" r:id="rId7" imgW="5587200" imgH="3225240" progId="Visio.Drawing.6">
                  <p:embed/>
                </p:oleObj>
              </mc:Choice>
              <mc:Fallback>
                <p:oleObj name="VISIO" r:id="rId7" imgW="5587200" imgH="322524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90600" y="1447800"/>
                        <a:ext cx="8077200" cy="4664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92962" name="Rectangle 2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192965" name="Rectangle 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Extended Functionality: </a:t>
            </a:r>
            <a:r>
              <a:rPr lang="en-US" sz="4400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j</a:t>
            </a:r>
            <a:endParaRPr lang="en-US" sz="4400" dirty="0">
              <a:solidFill>
                <a:schemeClr val="bg1"/>
              </a:solidFill>
              <a:latin typeface="Courier New" pitchFamily="49" charset="0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421481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97184" name="Group 96"/>
          <p:cNvGraphicFramePr>
            <a:graphicFrameLocks noGrp="1"/>
          </p:cNvGraphicFramePr>
          <p:nvPr>
            <p:ph idx="4294967295"/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46035127"/>
              </p:ext>
            </p:extLst>
          </p:nvPr>
        </p:nvGraphicFramePr>
        <p:xfrm>
          <a:off x="914401" y="1447801"/>
          <a:ext cx="8153399" cy="3886198"/>
        </p:xfrm>
        <a:graphic>
          <a:graphicData uri="http://schemas.openxmlformats.org/drawingml/2006/table">
            <a:tbl>
              <a:tblPr/>
              <a:tblGrid>
                <a:gridCol w="922110"/>
                <a:gridCol w="982889"/>
                <a:gridCol w="914400"/>
                <a:gridCol w="674914"/>
                <a:gridCol w="696686"/>
                <a:gridCol w="686480"/>
                <a:gridCol w="913720"/>
                <a:gridCol w="906236"/>
                <a:gridCol w="873579"/>
                <a:gridCol w="582385"/>
              </a:tblGrid>
              <a:tr h="448408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Instruction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Op</a:t>
                      </a:r>
                      <a:r>
                        <a:rPr kumimoji="0" lang="en-US" sz="1200" b="1" i="0" u="none" strike="noStrike" cap="none" normalizeH="0" baseline="-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5:0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RegWrite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RegDst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AluSrc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Branch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MemWrite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MemtoReg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ALUOp</a:t>
                      </a:r>
                      <a:r>
                        <a:rPr kumimoji="0" lang="en-US" sz="1200" b="1" i="0" u="none" strike="noStrike" cap="none" normalizeH="0" baseline="-3000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1:0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Jump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687558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R-type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000000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87558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Times New Roman" pitchFamily="18" charset="0"/>
                        </a:rPr>
                        <a:t>lw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100011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87558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Times New Roman" pitchFamily="18" charset="0"/>
                        </a:rPr>
                        <a:t>sw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101011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X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X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87558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Times New Roman" pitchFamily="18" charset="0"/>
                        </a:rPr>
                        <a:t>beq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000100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X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X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87558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Courier New" pitchFamily="49" charset="0"/>
                          <a:cs typeface="Times New Roman" pitchFamily="18" charset="0"/>
                        </a:rPr>
                        <a:t>j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000010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97091" name="Rectangle 3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85800" y="12192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497092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497093" name="Rectangle 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22002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Control Unit: Main Decoder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26421920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97184" name="Group 96"/>
          <p:cNvGraphicFramePr>
            <a:graphicFrameLocks noGrp="1"/>
          </p:cNvGraphicFramePr>
          <p:nvPr>
            <p:ph idx="4294967295"/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660085883"/>
              </p:ext>
            </p:extLst>
          </p:nvPr>
        </p:nvGraphicFramePr>
        <p:xfrm>
          <a:off x="914401" y="1447801"/>
          <a:ext cx="8153399" cy="3886198"/>
        </p:xfrm>
        <a:graphic>
          <a:graphicData uri="http://schemas.openxmlformats.org/drawingml/2006/table">
            <a:tbl>
              <a:tblPr/>
              <a:tblGrid>
                <a:gridCol w="922110"/>
                <a:gridCol w="982889"/>
                <a:gridCol w="914400"/>
                <a:gridCol w="674914"/>
                <a:gridCol w="696686"/>
                <a:gridCol w="686480"/>
                <a:gridCol w="913720"/>
                <a:gridCol w="906236"/>
                <a:gridCol w="873579"/>
                <a:gridCol w="582385"/>
              </a:tblGrid>
              <a:tr h="448408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Instruction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Op</a:t>
                      </a:r>
                      <a:r>
                        <a:rPr kumimoji="0" lang="en-US" sz="1200" b="1" i="0" u="none" strike="noStrike" cap="none" normalizeH="0" baseline="-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5:0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RegWrite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RegDst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AluSrc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Branch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MemWrite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MemtoReg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ALUOp</a:t>
                      </a:r>
                      <a:r>
                        <a:rPr kumimoji="0" lang="en-US" sz="1200" b="1" i="0" u="none" strike="noStrike" cap="none" normalizeH="0" baseline="-3000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1:0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Jump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687558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R-type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000000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87558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Times New Roman" pitchFamily="18" charset="0"/>
                        </a:rPr>
                        <a:t>lw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100011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87558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Times New Roman" pitchFamily="18" charset="0"/>
                        </a:rPr>
                        <a:t>sw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101011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X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X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87558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Times New Roman" pitchFamily="18" charset="0"/>
                        </a:rPr>
                        <a:t>beq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000100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X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X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87558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Courier New" pitchFamily="49" charset="0"/>
                          <a:cs typeface="Times New Roman" pitchFamily="18" charset="0"/>
                        </a:rPr>
                        <a:t>j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000010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X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X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X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X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XX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97092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497093" name="Rectangle 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22002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Control Unit: Main Decoder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4056227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4979" name="Rectangle 3"/>
          <p:cNvSpPr>
            <a:spLocks noGrp="1" noChangeArrowheads="1"/>
          </p:cNvSpPr>
          <p:nvPr>
            <p:ph type="body" sz="half" idx="4294967295"/>
            <p:custDataLst>
              <p:tags r:id="rId1"/>
            </p:custDataLst>
          </p:nvPr>
        </p:nvSpPr>
        <p:spPr>
          <a:xfrm>
            <a:off x="914400" y="1219200"/>
            <a:ext cx="8229600" cy="4953000"/>
          </a:xfrm>
        </p:spPr>
        <p:txBody>
          <a:bodyPr>
            <a:normAutofit/>
          </a:bodyPr>
          <a:lstStyle/>
          <a:p>
            <a:pPr>
              <a:buFontTx/>
              <a:buNone/>
            </a:pPr>
            <a:r>
              <a:rPr lang="en-US" b="1" dirty="0" smtClean="0"/>
              <a:t>Program </a:t>
            </a:r>
            <a:r>
              <a:rPr lang="en-US" b="1" dirty="0"/>
              <a:t>Execution Time </a:t>
            </a:r>
          </a:p>
          <a:p>
            <a:pPr>
              <a:buFontTx/>
              <a:buNone/>
            </a:pPr>
            <a:r>
              <a:rPr lang="en-US" sz="2800" b="1" dirty="0" smtClean="0"/>
              <a:t>      = (#instructions</a:t>
            </a:r>
            <a:r>
              <a:rPr lang="en-US" sz="2800" b="1" dirty="0"/>
              <a:t>)(cycles/instruction)(seconds/cycle)</a:t>
            </a:r>
          </a:p>
          <a:p>
            <a:pPr>
              <a:buFontTx/>
              <a:buNone/>
            </a:pPr>
            <a:r>
              <a:rPr lang="en-US" sz="2800" b="1" dirty="0" smtClean="0"/>
              <a:t>      = </a:t>
            </a:r>
            <a:r>
              <a:rPr lang="en-US" sz="2800" b="1" dirty="0"/>
              <a:t># instructions x CPI x </a:t>
            </a:r>
            <a:r>
              <a:rPr lang="en-US" sz="2800" b="1" i="1" dirty="0"/>
              <a:t>T</a:t>
            </a:r>
            <a:r>
              <a:rPr lang="en-US" sz="2800" b="1" i="1" baseline="-25000" dirty="0"/>
              <a:t>C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Review: Processor Performance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692359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94098" name="Object 114"/>
          <p:cNvGraphicFramePr>
            <a:graphicFrameLocks noGrp="1" noChangeAspect="1"/>
          </p:cNvGraphicFramePr>
          <p:nvPr>
            <p:ph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700513662"/>
              </p:ext>
            </p:extLst>
          </p:nvPr>
        </p:nvGraphicFramePr>
        <p:xfrm>
          <a:off x="914400" y="914400"/>
          <a:ext cx="7924800" cy="4427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101" name="VISIO" r:id="rId8" imgW="5173200" imgH="2891160" progId="Visio.Drawing.6">
                  <p:embed/>
                </p:oleObj>
              </mc:Choice>
              <mc:Fallback>
                <p:oleObj name="VISIO" r:id="rId8" imgW="5173200" imgH="289116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14400" y="914400"/>
                        <a:ext cx="7924800" cy="44275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93986" name="Rectangle 2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193988" name="Rectangle 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193989" name="Rectangle 5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752600" y="5448300"/>
            <a:ext cx="6553200" cy="53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en-US" sz="3200" b="1" i="1" dirty="0">
                <a:latin typeface="Times New Roman" pitchFamily="18" charset="0"/>
                <a:cs typeface="Arial" charset="0"/>
              </a:rPr>
              <a:t>T</a:t>
            </a:r>
            <a:r>
              <a:rPr lang="en-US" sz="3200" b="1" i="1" baseline="-25000" dirty="0">
                <a:latin typeface="Times New Roman" pitchFamily="18" charset="0"/>
                <a:cs typeface="Arial" charset="0"/>
              </a:rPr>
              <a:t>C</a:t>
            </a:r>
            <a:r>
              <a:rPr lang="en-US" sz="3200" b="1" dirty="0">
                <a:latin typeface="Times New Roman" pitchFamily="18" charset="0"/>
                <a:cs typeface="Arial" charset="0"/>
              </a:rPr>
              <a:t> </a:t>
            </a:r>
            <a:r>
              <a:rPr lang="en-US" sz="3200" b="1" dirty="0" smtClean="0">
                <a:latin typeface="Times New Roman" pitchFamily="18" charset="0"/>
                <a:cs typeface="Arial" charset="0"/>
              </a:rPr>
              <a:t>limited </a:t>
            </a:r>
            <a:r>
              <a:rPr lang="en-US" sz="3200" b="1" dirty="0">
                <a:latin typeface="Times New Roman" pitchFamily="18" charset="0"/>
                <a:cs typeface="Arial" charset="0"/>
              </a:rPr>
              <a:t>by </a:t>
            </a:r>
            <a:r>
              <a:rPr lang="en-US" sz="3200" b="1" dirty="0" smtClean="0">
                <a:latin typeface="Times New Roman" pitchFamily="18" charset="0"/>
                <a:cs typeface="Arial" charset="0"/>
              </a:rPr>
              <a:t>critical </a:t>
            </a:r>
            <a:r>
              <a:rPr lang="en-US" sz="3200" b="1" dirty="0">
                <a:latin typeface="Times New Roman" pitchFamily="18" charset="0"/>
                <a:cs typeface="Arial" charset="0"/>
              </a:rPr>
              <a:t>path (</a:t>
            </a:r>
            <a:r>
              <a:rPr lang="en-US" sz="3200" b="1" dirty="0" err="1">
                <a:latin typeface="Courier New" pitchFamily="49" charset="0"/>
                <a:cs typeface="Arial" charset="0"/>
              </a:rPr>
              <a:t>lw</a:t>
            </a:r>
            <a:r>
              <a:rPr lang="en-US" sz="3200" b="1" dirty="0">
                <a:latin typeface="Times New Roman" pitchFamily="18" charset="0"/>
                <a:cs typeface="Arial" charset="0"/>
              </a:rPr>
              <a:t>)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2000" b="1" i="1" dirty="0">
                <a:latin typeface="Times New Roman" pitchFamily="18" charset="0"/>
                <a:cs typeface="Arial" charset="0"/>
              </a:rPr>
              <a:t>  	</a:t>
            </a:r>
            <a:endParaRPr lang="en-US" sz="2000" b="1" dirty="0">
              <a:latin typeface="Times New Roman" pitchFamily="18" charset="0"/>
              <a:cs typeface="Arial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Single-Cycle Performance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4171326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0066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240068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240069" name="Rectangle 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914400" y="1143000"/>
            <a:ext cx="7696200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Times New Roman" pitchFamily="18" charset="0"/>
                <a:cs typeface="Arial" charset="0"/>
              </a:rPr>
              <a:t>Single-cycle critical path: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2000" i="1" dirty="0">
                <a:latin typeface="Times New Roman" pitchFamily="18" charset="0"/>
                <a:cs typeface="Arial" charset="0"/>
              </a:rPr>
              <a:t>  	</a:t>
            </a:r>
            <a:r>
              <a:rPr lang="en-US" sz="2600" i="1" dirty="0" err="1">
                <a:latin typeface="Times New Roman" pitchFamily="18" charset="0"/>
                <a:cs typeface="Arial" charset="0"/>
              </a:rPr>
              <a:t>T</a:t>
            </a:r>
            <a:r>
              <a:rPr lang="en-US" sz="2600" i="1" baseline="-25000" dirty="0" err="1">
                <a:latin typeface="Times New Roman" pitchFamily="18" charset="0"/>
                <a:cs typeface="Arial" charset="0"/>
              </a:rPr>
              <a:t>c</a:t>
            </a:r>
            <a:r>
              <a:rPr lang="en-US" sz="2600" dirty="0">
                <a:latin typeface="Times New Roman" pitchFamily="18" charset="0"/>
                <a:cs typeface="Arial" charset="0"/>
              </a:rPr>
              <a:t> = </a:t>
            </a:r>
            <a:r>
              <a:rPr lang="en-US" sz="2600" i="1" dirty="0" err="1" smtClean="0">
                <a:latin typeface="Times New Roman" pitchFamily="18" charset="0"/>
                <a:cs typeface="Arial" charset="0"/>
              </a:rPr>
              <a:t>t</a:t>
            </a:r>
            <a:r>
              <a:rPr lang="en-US" sz="2600" i="1" baseline="-25000" dirty="0" err="1" smtClean="0">
                <a:latin typeface="Times New Roman" pitchFamily="18" charset="0"/>
                <a:cs typeface="Arial" charset="0"/>
              </a:rPr>
              <a:t>pcq_PC</a:t>
            </a:r>
            <a:r>
              <a:rPr lang="en-US" sz="2600" dirty="0" smtClean="0">
                <a:latin typeface="Times New Roman" pitchFamily="18" charset="0"/>
                <a:cs typeface="Arial" charset="0"/>
              </a:rPr>
              <a:t> + </a:t>
            </a:r>
            <a:r>
              <a:rPr lang="en-US" sz="2600" i="1" dirty="0" err="1" smtClean="0">
                <a:latin typeface="Times New Roman" pitchFamily="18" charset="0"/>
                <a:cs typeface="Arial" charset="0"/>
              </a:rPr>
              <a:t>t</a:t>
            </a:r>
            <a:r>
              <a:rPr lang="en-US" sz="2600" baseline="-25000" dirty="0" err="1" smtClean="0">
                <a:latin typeface="Times New Roman" pitchFamily="18" charset="0"/>
                <a:cs typeface="Arial" charset="0"/>
              </a:rPr>
              <a:t>mem</a:t>
            </a:r>
            <a:r>
              <a:rPr lang="en-US" sz="2600" dirty="0" smtClean="0">
                <a:latin typeface="Times New Roman" pitchFamily="18" charset="0"/>
                <a:cs typeface="Arial" charset="0"/>
              </a:rPr>
              <a:t> + max(</a:t>
            </a:r>
            <a:r>
              <a:rPr lang="en-US" sz="2600" i="1" dirty="0" err="1" smtClean="0">
                <a:latin typeface="Times New Roman" pitchFamily="18" charset="0"/>
                <a:cs typeface="Arial" charset="0"/>
              </a:rPr>
              <a:t>t</a:t>
            </a:r>
            <a:r>
              <a:rPr lang="en-US" sz="2600" i="1" baseline="-25000" dirty="0" err="1" smtClean="0">
                <a:latin typeface="Times New Roman" pitchFamily="18" charset="0"/>
                <a:cs typeface="Arial" charset="0"/>
              </a:rPr>
              <a:t>RF</a:t>
            </a:r>
            <a:r>
              <a:rPr lang="en-US" sz="2600" baseline="-25000" dirty="0" err="1" smtClean="0">
                <a:latin typeface="Times New Roman" pitchFamily="18" charset="0"/>
                <a:cs typeface="Arial" charset="0"/>
              </a:rPr>
              <a:t>read</a:t>
            </a:r>
            <a:r>
              <a:rPr lang="en-US" sz="2600" dirty="0">
                <a:latin typeface="Times New Roman" pitchFamily="18" charset="0"/>
                <a:cs typeface="Arial" charset="0"/>
              </a:rPr>
              <a:t>, </a:t>
            </a:r>
            <a:r>
              <a:rPr lang="en-US" sz="2600" i="1" dirty="0" err="1" smtClean="0">
                <a:latin typeface="Times New Roman" pitchFamily="18" charset="0"/>
                <a:cs typeface="Arial" charset="0"/>
              </a:rPr>
              <a:t>t</a:t>
            </a:r>
            <a:r>
              <a:rPr lang="en-US" sz="2600" i="1" baseline="-25000" dirty="0" err="1" smtClean="0">
                <a:latin typeface="Times New Roman" pitchFamily="18" charset="0"/>
                <a:cs typeface="Arial" charset="0"/>
              </a:rPr>
              <a:t>sext</a:t>
            </a:r>
            <a:r>
              <a:rPr lang="en-US" sz="2600" dirty="0" smtClean="0">
                <a:latin typeface="Times New Roman" pitchFamily="18" charset="0"/>
                <a:cs typeface="Arial" charset="0"/>
              </a:rPr>
              <a:t> + </a:t>
            </a:r>
            <a:r>
              <a:rPr lang="en-US" sz="2600" i="1" dirty="0" err="1" smtClean="0">
                <a:latin typeface="Times New Roman" pitchFamily="18" charset="0"/>
                <a:cs typeface="Arial" charset="0"/>
              </a:rPr>
              <a:t>t</a:t>
            </a:r>
            <a:r>
              <a:rPr lang="en-US" sz="2600" baseline="-25000" dirty="0" err="1" smtClean="0">
                <a:latin typeface="Times New Roman" pitchFamily="18" charset="0"/>
                <a:cs typeface="Arial" charset="0"/>
              </a:rPr>
              <a:t>mux</a:t>
            </a:r>
            <a:r>
              <a:rPr lang="en-US" sz="2600" dirty="0" smtClean="0">
                <a:latin typeface="Times New Roman" pitchFamily="18" charset="0"/>
                <a:cs typeface="Arial" charset="0"/>
              </a:rPr>
              <a:t>) + </a:t>
            </a:r>
            <a:r>
              <a:rPr lang="en-US" sz="2600" i="1" dirty="0" err="1" smtClean="0">
                <a:latin typeface="Times New Roman" pitchFamily="18" charset="0"/>
                <a:cs typeface="Arial" charset="0"/>
              </a:rPr>
              <a:t>t</a:t>
            </a:r>
            <a:r>
              <a:rPr lang="en-US" sz="2600" baseline="-25000" dirty="0" err="1" smtClean="0">
                <a:latin typeface="Times New Roman" pitchFamily="18" charset="0"/>
                <a:cs typeface="Arial" charset="0"/>
              </a:rPr>
              <a:t>ALU</a:t>
            </a:r>
            <a:r>
              <a:rPr lang="en-US" sz="2600" dirty="0" smtClean="0">
                <a:latin typeface="Times New Roman" pitchFamily="18" charset="0"/>
                <a:cs typeface="Arial" charset="0"/>
              </a:rPr>
              <a:t> + </a:t>
            </a:r>
            <a:r>
              <a:rPr lang="en-US" sz="2600" i="1" dirty="0" err="1" smtClean="0">
                <a:latin typeface="Times New Roman" pitchFamily="18" charset="0"/>
                <a:cs typeface="Arial" charset="0"/>
              </a:rPr>
              <a:t>t</a:t>
            </a:r>
            <a:r>
              <a:rPr lang="en-US" sz="2600" baseline="-25000" dirty="0" err="1" smtClean="0">
                <a:latin typeface="Times New Roman" pitchFamily="18" charset="0"/>
                <a:cs typeface="Arial" charset="0"/>
              </a:rPr>
              <a:t>mem</a:t>
            </a:r>
            <a:r>
              <a:rPr lang="en-US" sz="2600" dirty="0" smtClean="0">
                <a:latin typeface="Times New Roman" pitchFamily="18" charset="0"/>
                <a:cs typeface="Arial" charset="0"/>
              </a:rPr>
              <a:t> + </a:t>
            </a:r>
            <a:r>
              <a:rPr lang="en-US" sz="2600" i="1" dirty="0" err="1">
                <a:latin typeface="Times New Roman" pitchFamily="18" charset="0"/>
                <a:cs typeface="Arial" charset="0"/>
              </a:rPr>
              <a:t>t</a:t>
            </a:r>
            <a:r>
              <a:rPr lang="en-US" sz="2600" baseline="-25000" dirty="0" err="1">
                <a:latin typeface="Times New Roman" pitchFamily="18" charset="0"/>
                <a:cs typeface="Arial" charset="0"/>
              </a:rPr>
              <a:t>mux</a:t>
            </a:r>
            <a:r>
              <a:rPr lang="en-US" sz="2600" dirty="0">
                <a:latin typeface="Times New Roman" pitchFamily="18" charset="0"/>
                <a:cs typeface="Arial" charset="0"/>
              </a:rPr>
              <a:t> + </a:t>
            </a:r>
            <a:r>
              <a:rPr lang="en-US" sz="2600" i="1" dirty="0" err="1">
                <a:latin typeface="Times New Roman" pitchFamily="18" charset="0"/>
                <a:cs typeface="Arial" charset="0"/>
              </a:rPr>
              <a:t>t</a:t>
            </a:r>
            <a:r>
              <a:rPr lang="en-US" sz="2600" i="1" baseline="-25000" dirty="0" err="1">
                <a:latin typeface="Times New Roman" pitchFamily="18" charset="0"/>
                <a:cs typeface="Arial" charset="0"/>
              </a:rPr>
              <a:t>RF</a:t>
            </a:r>
            <a:r>
              <a:rPr lang="en-US" sz="2600" baseline="-25000" dirty="0" err="1">
                <a:latin typeface="Times New Roman" pitchFamily="18" charset="0"/>
                <a:cs typeface="Arial" charset="0"/>
              </a:rPr>
              <a:t>setup</a:t>
            </a:r>
            <a:endParaRPr lang="en-US" sz="2600" baseline="-25000" dirty="0">
              <a:latin typeface="Times New Roman" pitchFamily="18" charset="0"/>
              <a:cs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endParaRPr lang="en-US" sz="2000" dirty="0">
              <a:latin typeface="Times New Roman" pitchFamily="18" charset="0"/>
              <a:cs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3200" dirty="0" smtClean="0">
                <a:latin typeface="Times New Roman" pitchFamily="18" charset="0"/>
                <a:cs typeface="Arial" charset="0"/>
              </a:rPr>
              <a:t>Typically, </a:t>
            </a:r>
            <a:r>
              <a:rPr lang="en-US" sz="3200" dirty="0">
                <a:latin typeface="Times New Roman" pitchFamily="18" charset="0"/>
                <a:cs typeface="Arial" charset="0"/>
              </a:rPr>
              <a:t>limiting paths are: </a:t>
            </a:r>
          </a:p>
          <a:p>
            <a:pPr marL="742950" lvl="1" indent="-285750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2600" dirty="0">
                <a:latin typeface="Times New Roman" pitchFamily="18" charset="0"/>
                <a:cs typeface="Arial" charset="0"/>
              </a:rPr>
              <a:t>memory, ALU, register </a:t>
            </a:r>
            <a:r>
              <a:rPr lang="en-US" sz="2600" dirty="0" smtClean="0">
                <a:latin typeface="Times New Roman" pitchFamily="18" charset="0"/>
                <a:cs typeface="Arial" charset="0"/>
              </a:rPr>
              <a:t>file </a:t>
            </a:r>
            <a:endParaRPr lang="en-US" sz="2600" dirty="0">
              <a:latin typeface="Times New Roman" pitchFamily="18" charset="0"/>
              <a:cs typeface="Arial" charset="0"/>
            </a:endParaRPr>
          </a:p>
          <a:p>
            <a:pPr marL="742950" lvl="1" indent="-285750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2600" i="1" dirty="0" err="1">
                <a:latin typeface="Times New Roman" pitchFamily="18" charset="0"/>
                <a:cs typeface="Arial" charset="0"/>
              </a:rPr>
              <a:t>T</a:t>
            </a:r>
            <a:r>
              <a:rPr lang="en-US" sz="2600" i="1" baseline="-25000" dirty="0" err="1">
                <a:latin typeface="Times New Roman" pitchFamily="18" charset="0"/>
                <a:cs typeface="Arial" charset="0"/>
              </a:rPr>
              <a:t>c</a:t>
            </a:r>
            <a:r>
              <a:rPr lang="en-US" sz="2600" dirty="0">
                <a:latin typeface="Times New Roman" pitchFamily="18" charset="0"/>
                <a:cs typeface="Arial" charset="0"/>
              </a:rPr>
              <a:t> = </a:t>
            </a:r>
            <a:r>
              <a:rPr lang="en-US" sz="2600" i="1" dirty="0" err="1">
                <a:latin typeface="Times New Roman" pitchFamily="18" charset="0"/>
                <a:cs typeface="Arial" charset="0"/>
              </a:rPr>
              <a:t>t</a:t>
            </a:r>
            <a:r>
              <a:rPr lang="en-US" sz="2600" i="1" baseline="-25000" dirty="0" err="1">
                <a:latin typeface="Times New Roman" pitchFamily="18" charset="0"/>
                <a:cs typeface="Arial" charset="0"/>
              </a:rPr>
              <a:t>pcq_PC</a:t>
            </a:r>
            <a:r>
              <a:rPr lang="en-US" sz="2600" dirty="0">
                <a:latin typeface="Times New Roman" pitchFamily="18" charset="0"/>
                <a:cs typeface="Arial" charset="0"/>
              </a:rPr>
              <a:t> + 2</a:t>
            </a:r>
            <a:r>
              <a:rPr lang="en-US" sz="2600" i="1" dirty="0">
                <a:latin typeface="Times New Roman" pitchFamily="18" charset="0"/>
                <a:cs typeface="Arial" charset="0"/>
              </a:rPr>
              <a:t>t</a:t>
            </a:r>
            <a:r>
              <a:rPr lang="en-US" sz="2600" baseline="-25000" dirty="0">
                <a:latin typeface="Times New Roman" pitchFamily="18" charset="0"/>
                <a:cs typeface="Arial" charset="0"/>
              </a:rPr>
              <a:t>mem</a:t>
            </a:r>
            <a:r>
              <a:rPr lang="en-US" sz="2600" dirty="0">
                <a:latin typeface="Times New Roman" pitchFamily="18" charset="0"/>
                <a:cs typeface="Arial" charset="0"/>
              </a:rPr>
              <a:t> + </a:t>
            </a:r>
            <a:r>
              <a:rPr lang="en-US" sz="2600" i="1" dirty="0" err="1">
                <a:latin typeface="Times New Roman" pitchFamily="18" charset="0"/>
                <a:cs typeface="Arial" charset="0"/>
              </a:rPr>
              <a:t>t</a:t>
            </a:r>
            <a:r>
              <a:rPr lang="en-US" sz="2600" i="1" baseline="-25000" dirty="0" err="1">
                <a:latin typeface="Times New Roman" pitchFamily="18" charset="0"/>
                <a:cs typeface="Arial" charset="0"/>
              </a:rPr>
              <a:t>RF</a:t>
            </a:r>
            <a:r>
              <a:rPr lang="en-US" sz="2600" baseline="-25000" dirty="0" err="1">
                <a:latin typeface="Times New Roman" pitchFamily="18" charset="0"/>
                <a:cs typeface="Arial" charset="0"/>
              </a:rPr>
              <a:t>read</a:t>
            </a:r>
            <a:r>
              <a:rPr lang="en-US" sz="2600" dirty="0">
                <a:latin typeface="Times New Roman" pitchFamily="18" charset="0"/>
                <a:cs typeface="Arial" charset="0"/>
              </a:rPr>
              <a:t> + </a:t>
            </a:r>
            <a:r>
              <a:rPr lang="en-US" sz="2600" i="1" dirty="0" err="1">
                <a:latin typeface="Times New Roman" pitchFamily="18" charset="0"/>
                <a:cs typeface="Arial" charset="0"/>
              </a:rPr>
              <a:t>t</a:t>
            </a:r>
            <a:r>
              <a:rPr lang="en-US" sz="2600" baseline="-25000" dirty="0" err="1">
                <a:latin typeface="Times New Roman" pitchFamily="18" charset="0"/>
                <a:cs typeface="Arial" charset="0"/>
              </a:rPr>
              <a:t>mux</a:t>
            </a:r>
            <a:r>
              <a:rPr lang="en-US" sz="2600" dirty="0">
                <a:latin typeface="Times New Roman" pitchFamily="18" charset="0"/>
                <a:cs typeface="Arial" charset="0"/>
              </a:rPr>
              <a:t> + </a:t>
            </a:r>
            <a:r>
              <a:rPr lang="en-US" sz="2600" i="1" dirty="0" err="1">
                <a:latin typeface="Times New Roman" pitchFamily="18" charset="0"/>
                <a:cs typeface="Arial" charset="0"/>
              </a:rPr>
              <a:t>t</a:t>
            </a:r>
            <a:r>
              <a:rPr lang="en-US" sz="2600" baseline="-25000" dirty="0" err="1">
                <a:latin typeface="Times New Roman" pitchFamily="18" charset="0"/>
                <a:cs typeface="Arial" charset="0"/>
              </a:rPr>
              <a:t>ALU</a:t>
            </a:r>
            <a:r>
              <a:rPr lang="en-US" sz="2600" dirty="0">
                <a:latin typeface="Times New Roman" pitchFamily="18" charset="0"/>
                <a:cs typeface="Arial" charset="0"/>
              </a:rPr>
              <a:t> + </a:t>
            </a:r>
            <a:r>
              <a:rPr lang="en-US" sz="2600" i="1" dirty="0" err="1">
                <a:latin typeface="Times New Roman" pitchFamily="18" charset="0"/>
                <a:cs typeface="Arial" charset="0"/>
              </a:rPr>
              <a:t>t</a:t>
            </a:r>
            <a:r>
              <a:rPr lang="en-US" sz="2600" i="1" baseline="-25000" dirty="0" err="1">
                <a:latin typeface="Times New Roman" pitchFamily="18" charset="0"/>
                <a:cs typeface="Arial" charset="0"/>
              </a:rPr>
              <a:t>RF</a:t>
            </a:r>
            <a:r>
              <a:rPr lang="en-US" sz="2600" baseline="-25000" dirty="0" err="1">
                <a:latin typeface="Times New Roman" pitchFamily="18" charset="0"/>
                <a:cs typeface="Arial" charset="0"/>
              </a:rPr>
              <a:t>setup</a:t>
            </a:r>
            <a:endParaRPr lang="en-US" sz="2600" baseline="-25000" dirty="0">
              <a:latin typeface="Times New Roman" pitchFamily="18" charset="0"/>
              <a:cs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endParaRPr lang="en-US" sz="2000" dirty="0">
              <a:latin typeface="Times New Roman" pitchFamily="18" charset="0"/>
              <a:cs typeface="Arial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Single-Cycle Performance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6051122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05286" name="Group 6"/>
          <p:cNvGraphicFramePr>
            <a:graphicFrameLocks noGrp="1"/>
          </p:cNvGraphicFramePr>
          <p:nvPr>
            <p:ph idx="4294967295"/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824685231"/>
              </p:ext>
            </p:extLst>
          </p:nvPr>
        </p:nvGraphicFramePr>
        <p:xfrm>
          <a:off x="1676400" y="1143000"/>
          <a:ext cx="6248400" cy="3561398"/>
        </p:xfrm>
        <a:graphic>
          <a:graphicData uri="http://schemas.openxmlformats.org/drawingml/2006/table">
            <a:tbl>
              <a:tblPr/>
              <a:tblGrid>
                <a:gridCol w="2286000"/>
                <a:gridCol w="1879600"/>
                <a:gridCol w="2082800"/>
              </a:tblGrid>
              <a:tr h="428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Element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Parameter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Delay (</a:t>
                      </a:r>
                      <a:r>
                        <a:rPr kumimoji="0" lang="en-US" sz="2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ps</a:t>
                      </a: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428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Register clock-to-Q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t</a:t>
                      </a:r>
                      <a:r>
                        <a:rPr kumimoji="0" lang="en-US" sz="2000" b="0" i="1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pcq</a:t>
                      </a:r>
                      <a:r>
                        <a:rPr kumimoji="0" lang="en-US" sz="20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_PC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30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8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Register setup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t</a:t>
                      </a:r>
                      <a:r>
                        <a:rPr kumimoji="0" lang="en-US" sz="20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setup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20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8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Multiplexer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t</a:t>
                      </a:r>
                      <a:r>
                        <a:rPr kumimoji="0" lang="en-US" sz="20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mux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25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8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ALU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t</a:t>
                      </a:r>
                      <a:r>
                        <a:rPr kumimoji="0" lang="en-US" sz="20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ALU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200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8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Memory read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t</a:t>
                      </a:r>
                      <a:r>
                        <a:rPr kumimoji="0" lang="en-US" sz="20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mem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250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92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Register file read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t</a:t>
                      </a:r>
                      <a:r>
                        <a:rPr kumimoji="0" lang="en-US" sz="2000" b="0" i="1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RF</a:t>
                      </a:r>
                      <a:r>
                        <a:rPr kumimoji="0" lang="en-US" sz="20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read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150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08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Register file setup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t</a:t>
                      </a:r>
                      <a:r>
                        <a:rPr kumimoji="0" lang="en-US" sz="2000" b="0" i="1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RF</a:t>
                      </a:r>
                      <a:r>
                        <a:rPr kumimoji="0" lang="en-US" sz="20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setup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20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505282" name="Rectangle 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505284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505285" name="Rectangle 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066800" y="5029200"/>
            <a:ext cx="76962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2600" i="1" dirty="0">
                <a:latin typeface="Times New Roman" pitchFamily="18" charset="0"/>
                <a:cs typeface="Arial" charset="0"/>
              </a:rPr>
              <a:t>	</a:t>
            </a:r>
            <a:r>
              <a:rPr lang="en-US" sz="2600" i="1" dirty="0" err="1">
                <a:latin typeface="Times New Roman" pitchFamily="18" charset="0"/>
                <a:cs typeface="Arial" charset="0"/>
              </a:rPr>
              <a:t>T</a:t>
            </a:r>
            <a:r>
              <a:rPr lang="en-US" sz="2600" i="1" baseline="-25000" dirty="0" err="1">
                <a:latin typeface="Times New Roman" pitchFamily="18" charset="0"/>
                <a:cs typeface="Arial" charset="0"/>
              </a:rPr>
              <a:t>c</a:t>
            </a:r>
            <a:r>
              <a:rPr lang="en-US" sz="2600" dirty="0">
                <a:latin typeface="Times New Roman" pitchFamily="18" charset="0"/>
                <a:cs typeface="Arial" charset="0"/>
              </a:rPr>
              <a:t> = </a:t>
            </a:r>
            <a:r>
              <a:rPr lang="en-US" sz="2600" i="1" dirty="0" smtClean="0">
                <a:latin typeface="Times New Roman" pitchFamily="18" charset="0"/>
                <a:cs typeface="Arial" charset="0"/>
              </a:rPr>
              <a:t>?</a:t>
            </a:r>
            <a:endParaRPr lang="en-US" sz="2600" baseline="-25000" dirty="0">
              <a:latin typeface="Times New Roman" pitchFamily="18" charset="0"/>
              <a:cs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endParaRPr lang="en-US" sz="2600" dirty="0">
              <a:latin typeface="Times New Roman" pitchFamily="18" charset="0"/>
              <a:cs typeface="Arial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43000" y="68759"/>
            <a:ext cx="7924800" cy="7540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300" dirty="0" smtClean="0">
                <a:solidFill>
                  <a:schemeClr val="bg1"/>
                </a:solidFill>
                <a:latin typeface="+mj-lt"/>
              </a:rPr>
              <a:t>Single-Cycle Performance Example</a:t>
            </a:r>
            <a:endParaRPr lang="en-US" sz="43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90535079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05286" name="Group 6"/>
          <p:cNvGraphicFramePr>
            <a:graphicFrameLocks noGrp="1"/>
          </p:cNvGraphicFramePr>
          <p:nvPr>
            <p:ph idx="4294967295"/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907381129"/>
              </p:ext>
            </p:extLst>
          </p:nvPr>
        </p:nvGraphicFramePr>
        <p:xfrm>
          <a:off x="1676400" y="1143000"/>
          <a:ext cx="6248400" cy="3561398"/>
        </p:xfrm>
        <a:graphic>
          <a:graphicData uri="http://schemas.openxmlformats.org/drawingml/2006/table">
            <a:tbl>
              <a:tblPr/>
              <a:tblGrid>
                <a:gridCol w="2286000"/>
                <a:gridCol w="1879600"/>
                <a:gridCol w="2082800"/>
              </a:tblGrid>
              <a:tr h="428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Element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Parameter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Delay (</a:t>
                      </a:r>
                      <a:r>
                        <a:rPr kumimoji="0" lang="en-US" sz="2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ps</a:t>
                      </a: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428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Register clock-to-Q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t</a:t>
                      </a:r>
                      <a:r>
                        <a:rPr kumimoji="0" lang="en-US" sz="2000" b="0" i="1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pcq</a:t>
                      </a:r>
                      <a:r>
                        <a:rPr kumimoji="0" lang="en-US" sz="20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_PC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30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8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Register setup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t</a:t>
                      </a:r>
                      <a:r>
                        <a:rPr kumimoji="0" lang="en-US" sz="20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setup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20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8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Multiplexer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t</a:t>
                      </a:r>
                      <a:r>
                        <a:rPr kumimoji="0" lang="en-US" sz="20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mux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25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8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ALU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t</a:t>
                      </a:r>
                      <a:r>
                        <a:rPr kumimoji="0" lang="en-US" sz="20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ALU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200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8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Memory read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t</a:t>
                      </a:r>
                      <a:r>
                        <a:rPr kumimoji="0" lang="en-US" sz="20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mem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250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92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Register file read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t</a:t>
                      </a:r>
                      <a:r>
                        <a:rPr kumimoji="0" lang="en-US" sz="2000" b="0" i="1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RF</a:t>
                      </a:r>
                      <a:r>
                        <a:rPr kumimoji="0" lang="en-US" sz="20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read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150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08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Register file setup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t</a:t>
                      </a:r>
                      <a:r>
                        <a:rPr kumimoji="0" lang="en-US" sz="2000" b="0" i="1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RF</a:t>
                      </a:r>
                      <a:r>
                        <a:rPr kumimoji="0" lang="en-US" sz="20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setup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20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505282" name="Rectangle 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505284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505285" name="Rectangle 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066800" y="5029200"/>
            <a:ext cx="76962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2600" i="1" dirty="0">
                <a:latin typeface="Times New Roman" pitchFamily="18" charset="0"/>
                <a:cs typeface="Arial" charset="0"/>
              </a:rPr>
              <a:t>	</a:t>
            </a:r>
            <a:r>
              <a:rPr lang="en-US" sz="2600" i="1" dirty="0" err="1">
                <a:latin typeface="Times New Roman" pitchFamily="18" charset="0"/>
                <a:cs typeface="Arial" charset="0"/>
              </a:rPr>
              <a:t>T</a:t>
            </a:r>
            <a:r>
              <a:rPr lang="en-US" sz="2600" i="1" baseline="-25000" dirty="0" err="1">
                <a:latin typeface="Times New Roman" pitchFamily="18" charset="0"/>
                <a:cs typeface="Arial" charset="0"/>
              </a:rPr>
              <a:t>c</a:t>
            </a:r>
            <a:r>
              <a:rPr lang="en-US" sz="2600" dirty="0">
                <a:latin typeface="Times New Roman" pitchFamily="18" charset="0"/>
                <a:cs typeface="Arial" charset="0"/>
              </a:rPr>
              <a:t> = </a:t>
            </a:r>
            <a:r>
              <a:rPr lang="en-US" sz="2600" i="1" dirty="0" err="1">
                <a:latin typeface="Times New Roman" pitchFamily="18" charset="0"/>
                <a:cs typeface="Arial" charset="0"/>
              </a:rPr>
              <a:t>t</a:t>
            </a:r>
            <a:r>
              <a:rPr lang="en-US" sz="2600" i="1" baseline="-25000" dirty="0" err="1">
                <a:latin typeface="Times New Roman" pitchFamily="18" charset="0"/>
                <a:cs typeface="Arial" charset="0"/>
              </a:rPr>
              <a:t>pcq_PC</a:t>
            </a:r>
            <a:r>
              <a:rPr lang="en-US" sz="2600" dirty="0">
                <a:latin typeface="Times New Roman" pitchFamily="18" charset="0"/>
                <a:cs typeface="Arial" charset="0"/>
              </a:rPr>
              <a:t> + 2</a:t>
            </a:r>
            <a:r>
              <a:rPr lang="en-US" sz="2600" i="1" dirty="0">
                <a:latin typeface="Times New Roman" pitchFamily="18" charset="0"/>
                <a:cs typeface="Arial" charset="0"/>
              </a:rPr>
              <a:t>t</a:t>
            </a:r>
            <a:r>
              <a:rPr lang="en-US" sz="2600" baseline="-25000" dirty="0">
                <a:latin typeface="Times New Roman" pitchFamily="18" charset="0"/>
                <a:cs typeface="Arial" charset="0"/>
              </a:rPr>
              <a:t>mem</a:t>
            </a:r>
            <a:r>
              <a:rPr lang="en-US" sz="2600" dirty="0">
                <a:latin typeface="Times New Roman" pitchFamily="18" charset="0"/>
                <a:cs typeface="Arial" charset="0"/>
              </a:rPr>
              <a:t> + </a:t>
            </a:r>
            <a:r>
              <a:rPr lang="en-US" sz="2600" i="1" dirty="0" err="1">
                <a:latin typeface="Times New Roman" pitchFamily="18" charset="0"/>
                <a:cs typeface="Arial" charset="0"/>
              </a:rPr>
              <a:t>t</a:t>
            </a:r>
            <a:r>
              <a:rPr lang="en-US" sz="2600" i="1" baseline="-25000" dirty="0" err="1">
                <a:latin typeface="Times New Roman" pitchFamily="18" charset="0"/>
                <a:cs typeface="Arial" charset="0"/>
              </a:rPr>
              <a:t>RF</a:t>
            </a:r>
            <a:r>
              <a:rPr lang="en-US" sz="2600" baseline="-25000" dirty="0" err="1">
                <a:latin typeface="Times New Roman" pitchFamily="18" charset="0"/>
                <a:cs typeface="Arial" charset="0"/>
              </a:rPr>
              <a:t>read</a:t>
            </a:r>
            <a:r>
              <a:rPr lang="en-US" sz="2600" dirty="0">
                <a:latin typeface="Times New Roman" pitchFamily="18" charset="0"/>
                <a:cs typeface="Arial" charset="0"/>
              </a:rPr>
              <a:t> + </a:t>
            </a:r>
            <a:r>
              <a:rPr lang="en-US" sz="2600" i="1" dirty="0" err="1">
                <a:latin typeface="Times New Roman" pitchFamily="18" charset="0"/>
                <a:cs typeface="Arial" charset="0"/>
              </a:rPr>
              <a:t>t</a:t>
            </a:r>
            <a:r>
              <a:rPr lang="en-US" sz="2600" baseline="-25000" dirty="0" err="1">
                <a:latin typeface="Times New Roman" pitchFamily="18" charset="0"/>
                <a:cs typeface="Arial" charset="0"/>
              </a:rPr>
              <a:t>mux</a:t>
            </a:r>
            <a:r>
              <a:rPr lang="en-US" sz="2600" dirty="0">
                <a:latin typeface="Times New Roman" pitchFamily="18" charset="0"/>
                <a:cs typeface="Arial" charset="0"/>
              </a:rPr>
              <a:t> + </a:t>
            </a:r>
            <a:r>
              <a:rPr lang="en-US" sz="2600" i="1" dirty="0" err="1">
                <a:latin typeface="Times New Roman" pitchFamily="18" charset="0"/>
                <a:cs typeface="Arial" charset="0"/>
              </a:rPr>
              <a:t>t</a:t>
            </a:r>
            <a:r>
              <a:rPr lang="en-US" sz="2600" baseline="-25000" dirty="0" err="1">
                <a:latin typeface="Times New Roman" pitchFamily="18" charset="0"/>
                <a:cs typeface="Arial" charset="0"/>
              </a:rPr>
              <a:t>ALU</a:t>
            </a:r>
            <a:r>
              <a:rPr lang="en-US" sz="2600" dirty="0">
                <a:latin typeface="Times New Roman" pitchFamily="18" charset="0"/>
                <a:cs typeface="Arial" charset="0"/>
              </a:rPr>
              <a:t> + </a:t>
            </a:r>
            <a:r>
              <a:rPr lang="en-US" sz="2600" i="1" dirty="0" err="1">
                <a:latin typeface="Times New Roman" pitchFamily="18" charset="0"/>
                <a:cs typeface="Arial" charset="0"/>
              </a:rPr>
              <a:t>t</a:t>
            </a:r>
            <a:r>
              <a:rPr lang="en-US" sz="2600" i="1" baseline="-25000" dirty="0" err="1">
                <a:latin typeface="Times New Roman" pitchFamily="18" charset="0"/>
                <a:cs typeface="Arial" charset="0"/>
              </a:rPr>
              <a:t>RF</a:t>
            </a:r>
            <a:r>
              <a:rPr lang="en-US" sz="2600" baseline="-25000" dirty="0" err="1">
                <a:latin typeface="Times New Roman" pitchFamily="18" charset="0"/>
                <a:cs typeface="Arial" charset="0"/>
              </a:rPr>
              <a:t>setup</a:t>
            </a:r>
            <a:endParaRPr lang="en-US" sz="2600" baseline="-25000" dirty="0">
              <a:latin typeface="Times New Roman" pitchFamily="18" charset="0"/>
              <a:cs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2600" dirty="0">
                <a:latin typeface="Times New Roman" pitchFamily="18" charset="0"/>
                <a:cs typeface="Arial" charset="0"/>
              </a:rPr>
              <a:t>	    = [30 + 2(250) + 150 + 25 + 200 + 20] </a:t>
            </a:r>
            <a:r>
              <a:rPr lang="en-US" sz="2600" dirty="0" err="1">
                <a:latin typeface="Times New Roman" pitchFamily="18" charset="0"/>
                <a:cs typeface="Arial" charset="0"/>
              </a:rPr>
              <a:t>ps</a:t>
            </a:r>
            <a:endParaRPr lang="en-US" sz="2600" baseline="-25000" dirty="0">
              <a:latin typeface="Times New Roman" pitchFamily="18" charset="0"/>
              <a:cs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2600" dirty="0">
                <a:latin typeface="Times New Roman" pitchFamily="18" charset="0"/>
                <a:cs typeface="Arial" charset="0"/>
              </a:rPr>
              <a:t>	    = 925 </a:t>
            </a:r>
            <a:r>
              <a:rPr lang="en-US" sz="2600" dirty="0" err="1">
                <a:latin typeface="Times New Roman" pitchFamily="18" charset="0"/>
                <a:cs typeface="Arial" charset="0"/>
              </a:rPr>
              <a:t>ps</a:t>
            </a:r>
            <a:endParaRPr lang="en-US" sz="2600" baseline="-25000" dirty="0">
              <a:latin typeface="Times New Roman" pitchFamily="18" charset="0"/>
              <a:cs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endParaRPr lang="en-US" sz="2600" dirty="0">
              <a:latin typeface="Times New Roman" pitchFamily="18" charset="0"/>
              <a:cs typeface="Arial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43000" y="68759"/>
            <a:ext cx="7924800" cy="7540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300" dirty="0" smtClean="0">
                <a:solidFill>
                  <a:schemeClr val="bg1"/>
                </a:solidFill>
                <a:latin typeface="+mj-lt"/>
              </a:rPr>
              <a:t>Single-Cycle Performance Example</a:t>
            </a:r>
            <a:endParaRPr lang="en-US" sz="43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78947721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9138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499140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499141" name="Rectangle 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990600" y="1295400"/>
            <a:ext cx="7696200" cy="480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en-US" sz="3200" dirty="0" smtClean="0">
                <a:latin typeface="Times New Roman" pitchFamily="18" charset="0"/>
                <a:cs typeface="Arial" charset="0"/>
              </a:rPr>
              <a:t>Program </a:t>
            </a:r>
            <a:r>
              <a:rPr lang="en-US" sz="3200" dirty="0">
                <a:latin typeface="Times New Roman" pitchFamily="18" charset="0"/>
                <a:cs typeface="Arial" charset="0"/>
              </a:rPr>
              <a:t>with 100 billion </a:t>
            </a:r>
            <a:r>
              <a:rPr lang="en-US" sz="3200" dirty="0" smtClean="0">
                <a:latin typeface="Times New Roman" pitchFamily="18" charset="0"/>
                <a:cs typeface="Arial" charset="0"/>
              </a:rPr>
              <a:t>instructions:</a:t>
            </a:r>
          </a:p>
          <a:p>
            <a:pPr>
              <a:lnSpc>
                <a:spcPct val="90000"/>
              </a:lnSpc>
              <a:spcBef>
                <a:spcPct val="20000"/>
              </a:spcBef>
            </a:pPr>
            <a:endParaRPr lang="en-US" sz="3200" i="1" dirty="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r>
              <a:rPr lang="en-US" sz="3200" b="1" dirty="0">
                <a:latin typeface="Times New Roman" pitchFamily="18" charset="0"/>
                <a:cs typeface="Arial" charset="0"/>
              </a:rPr>
              <a:t>Execution Time</a:t>
            </a:r>
            <a:r>
              <a:rPr lang="en-US" sz="3200" dirty="0">
                <a:latin typeface="Times New Roman" pitchFamily="18" charset="0"/>
                <a:cs typeface="Arial" charset="0"/>
              </a:rPr>
              <a:t> = # instructions x CPI x </a:t>
            </a:r>
            <a:r>
              <a:rPr lang="en-US" sz="3200" i="1" dirty="0">
                <a:latin typeface="Times New Roman" pitchFamily="18" charset="0"/>
                <a:cs typeface="Arial" charset="0"/>
              </a:rPr>
              <a:t>T</a:t>
            </a:r>
            <a:r>
              <a:rPr lang="en-US" sz="3200" i="1" baseline="-25000" dirty="0">
                <a:latin typeface="Times New Roman" pitchFamily="18" charset="0"/>
                <a:cs typeface="Arial" charset="0"/>
              </a:rPr>
              <a:t>C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3200" i="1" dirty="0">
                <a:latin typeface="Times New Roman" pitchFamily="18" charset="0"/>
                <a:cs typeface="Arial" charset="0"/>
              </a:rPr>
              <a:t>		            </a:t>
            </a:r>
            <a:r>
              <a:rPr lang="en-US" sz="3200" dirty="0">
                <a:latin typeface="Times New Roman" pitchFamily="18" charset="0"/>
                <a:cs typeface="Arial" charset="0"/>
              </a:rPr>
              <a:t>= (100 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× 10</a:t>
            </a:r>
            <a:r>
              <a:rPr lang="en-US" sz="3200" baseline="30000" dirty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en-US" sz="3200" dirty="0">
                <a:latin typeface="Times New Roman" pitchFamily="18" charset="0"/>
                <a:cs typeface="Arial" charset="0"/>
              </a:rPr>
              <a:t>)(1)(925  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× 10</a:t>
            </a:r>
            <a:r>
              <a:rPr lang="en-US" sz="3200" baseline="30000" dirty="0">
                <a:latin typeface="Times New Roman" pitchFamily="18" charset="0"/>
                <a:cs typeface="Times New Roman" pitchFamily="18" charset="0"/>
              </a:rPr>
              <a:t>-12 </a:t>
            </a:r>
            <a:r>
              <a:rPr lang="en-US" sz="3200" dirty="0">
                <a:latin typeface="Times New Roman" pitchFamily="18" charset="0"/>
                <a:cs typeface="Arial" charset="0"/>
              </a:rPr>
              <a:t>s)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3200" dirty="0">
                <a:latin typeface="Times New Roman" pitchFamily="18" charset="0"/>
                <a:cs typeface="Arial" charset="0"/>
              </a:rPr>
              <a:t>		            = </a:t>
            </a:r>
            <a:r>
              <a:rPr lang="en-US" sz="3200" b="1" dirty="0">
                <a:latin typeface="Times New Roman" pitchFamily="18" charset="0"/>
                <a:cs typeface="Arial" charset="0"/>
              </a:rPr>
              <a:t>92.5 seconds</a:t>
            </a:r>
            <a:r>
              <a:rPr lang="en-US" sz="3200" b="1" i="1" dirty="0">
                <a:latin typeface="Times New Roman" pitchFamily="18" charset="0"/>
                <a:cs typeface="Arial" charset="0"/>
              </a:rPr>
              <a:t>	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endParaRPr lang="en-US" sz="3200" dirty="0">
              <a:latin typeface="Times New Roman" pitchFamily="18" charset="0"/>
              <a:cs typeface="Arial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43000" y="68759"/>
            <a:ext cx="7924800" cy="7540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300" dirty="0" smtClean="0">
                <a:solidFill>
                  <a:schemeClr val="bg1"/>
                </a:solidFill>
                <a:latin typeface="+mj-lt"/>
              </a:rPr>
              <a:t>Single-Cycle Performance Example</a:t>
            </a:r>
            <a:endParaRPr lang="en-US" sz="43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66268443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4819" name="Rectangle 3"/>
          <p:cNvSpPr>
            <a:spLocks noGrp="1" noChangeArrowheads="1"/>
          </p:cNvSpPr>
          <p:nvPr>
            <p:ph type="body" sz="half" idx="4294967295"/>
            <p:custDataLst>
              <p:tags r:id="rId1"/>
            </p:custDataLst>
          </p:nvPr>
        </p:nvSpPr>
        <p:spPr>
          <a:xfrm>
            <a:off x="914400" y="1143000"/>
            <a:ext cx="7696200" cy="4800600"/>
          </a:xfrm>
        </p:spPr>
        <p:txBody>
          <a:bodyPr>
            <a:noAutofit/>
          </a:bodyPr>
          <a:lstStyle/>
          <a:p>
            <a:pPr>
              <a:lnSpc>
                <a:spcPct val="90000"/>
              </a:lnSpc>
            </a:pPr>
            <a:r>
              <a:rPr lang="en-US" b="1" dirty="0" smtClean="0"/>
              <a:t>Single-cycle:</a:t>
            </a:r>
            <a:endParaRPr lang="en-US" b="1" dirty="0"/>
          </a:p>
          <a:p>
            <a:pPr lvl="1">
              <a:lnSpc>
                <a:spcPct val="90000"/>
              </a:lnSpc>
              <a:buFontTx/>
              <a:buNone/>
            </a:pPr>
            <a:r>
              <a:rPr lang="en-US" sz="2600" dirty="0"/>
              <a:t>+ </a:t>
            </a:r>
            <a:r>
              <a:rPr lang="en-US" sz="2600" dirty="0" smtClean="0"/>
              <a:t>simple</a:t>
            </a:r>
            <a:endParaRPr lang="en-US" sz="2600" dirty="0"/>
          </a:p>
          <a:p>
            <a:pPr lvl="1">
              <a:lnSpc>
                <a:spcPct val="90000"/>
              </a:lnSpc>
              <a:buFontTx/>
              <a:buChar char="-"/>
            </a:pPr>
            <a:r>
              <a:rPr lang="en-US" sz="2600" dirty="0"/>
              <a:t>cycle time limited by longest instruction (</a:t>
            </a:r>
            <a:r>
              <a:rPr lang="en-US" sz="2600" dirty="0" err="1">
                <a:latin typeface="Courier New" pitchFamily="49" charset="0"/>
              </a:rPr>
              <a:t>lw</a:t>
            </a:r>
            <a:r>
              <a:rPr lang="en-US" sz="2600" dirty="0"/>
              <a:t>)</a:t>
            </a:r>
          </a:p>
          <a:p>
            <a:pPr lvl="1">
              <a:lnSpc>
                <a:spcPct val="90000"/>
              </a:lnSpc>
              <a:buFontTx/>
              <a:buChar char="-"/>
            </a:pPr>
            <a:r>
              <a:rPr lang="en-US" sz="2600" dirty="0" smtClean="0"/>
              <a:t>2 adders/ALUs &amp; 2 memories</a:t>
            </a:r>
            <a:endParaRPr lang="en-US" sz="2600" dirty="0"/>
          </a:p>
          <a:p>
            <a:pPr>
              <a:lnSpc>
                <a:spcPct val="90000"/>
              </a:lnSpc>
            </a:pPr>
            <a:r>
              <a:rPr lang="en-US" b="1" dirty="0" err="1" smtClean="0"/>
              <a:t>Multicycle</a:t>
            </a:r>
            <a:r>
              <a:rPr lang="en-US" b="1" dirty="0" smtClean="0"/>
              <a:t>:</a:t>
            </a:r>
            <a:endParaRPr lang="en-US" b="1" dirty="0"/>
          </a:p>
          <a:p>
            <a:pPr lvl="1">
              <a:lnSpc>
                <a:spcPct val="90000"/>
              </a:lnSpc>
              <a:buFontTx/>
              <a:buNone/>
            </a:pPr>
            <a:r>
              <a:rPr lang="en-US" sz="2600" dirty="0"/>
              <a:t>+ higher clock speed</a:t>
            </a:r>
          </a:p>
          <a:p>
            <a:pPr lvl="1">
              <a:lnSpc>
                <a:spcPct val="90000"/>
              </a:lnSpc>
              <a:buFontTx/>
              <a:buNone/>
            </a:pPr>
            <a:r>
              <a:rPr lang="en-US" sz="2600" dirty="0"/>
              <a:t>+ simpler instructions run faster</a:t>
            </a:r>
          </a:p>
          <a:p>
            <a:pPr lvl="1">
              <a:lnSpc>
                <a:spcPct val="90000"/>
              </a:lnSpc>
              <a:buFontTx/>
              <a:buNone/>
            </a:pPr>
            <a:r>
              <a:rPr lang="en-US" sz="2600" dirty="0"/>
              <a:t>+ reuse expensive hardware on multiple cycles</a:t>
            </a:r>
          </a:p>
          <a:p>
            <a:pPr lvl="1">
              <a:lnSpc>
                <a:spcPct val="90000"/>
              </a:lnSpc>
              <a:buFontTx/>
              <a:buNone/>
            </a:pPr>
            <a:r>
              <a:rPr lang="en-US" sz="2600" dirty="0"/>
              <a:t>-  sequencing overhead paid many times</a:t>
            </a:r>
          </a:p>
          <a:p>
            <a:pPr>
              <a:lnSpc>
                <a:spcPct val="90000"/>
              </a:lnSpc>
            </a:pPr>
            <a:r>
              <a:rPr lang="en-US" b="1" dirty="0"/>
              <a:t>Same design steps: </a:t>
            </a:r>
            <a:r>
              <a:rPr lang="en-US" b="1" dirty="0" err="1"/>
              <a:t>datapath</a:t>
            </a:r>
            <a:r>
              <a:rPr lang="en-US" b="1" dirty="0"/>
              <a:t> &amp; control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err="1" smtClean="0">
                <a:solidFill>
                  <a:schemeClr val="bg1"/>
                </a:solidFill>
                <a:latin typeface="+mj-lt"/>
              </a:rPr>
              <a:t>Multicycle</a:t>
            </a:r>
            <a:r>
              <a:rPr lang="en-US" sz="4400" dirty="0" smtClean="0">
                <a:solidFill>
                  <a:schemeClr val="bg1"/>
                </a:solidFill>
                <a:latin typeface="+mj-lt"/>
              </a:rPr>
              <a:t> MIPS Processor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5411744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9411" name="Rectangle 3"/>
          <p:cNvSpPr>
            <a:spLocks noGrp="1" noChangeArrowheads="1"/>
          </p:cNvSpPr>
          <p:nvPr>
            <p:ph type="body" sz="half" idx="4294967295"/>
            <p:custDataLst>
              <p:tags r:id="rId1"/>
            </p:custDataLst>
          </p:nvPr>
        </p:nvSpPr>
        <p:spPr>
          <a:xfrm>
            <a:off x="914400" y="1219200"/>
            <a:ext cx="7924800" cy="49530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dirty="0"/>
              <a:t>Multiple implementations for a single architecture:</a:t>
            </a:r>
          </a:p>
          <a:p>
            <a:pPr lvl="1">
              <a:lnSpc>
                <a:spcPct val="90000"/>
              </a:lnSpc>
            </a:pPr>
            <a:r>
              <a:rPr lang="en-US" b="1" dirty="0" smtClean="0">
                <a:solidFill>
                  <a:schemeClr val="accent1"/>
                </a:solidFill>
              </a:rPr>
              <a:t>Single-cycle:</a:t>
            </a:r>
            <a:r>
              <a:rPr lang="en-US" dirty="0" smtClean="0"/>
              <a:t> Each </a:t>
            </a:r>
            <a:r>
              <a:rPr lang="en-US" dirty="0"/>
              <a:t>instruction executes in a single cycle</a:t>
            </a:r>
          </a:p>
          <a:p>
            <a:pPr lvl="1">
              <a:lnSpc>
                <a:spcPct val="90000"/>
              </a:lnSpc>
            </a:pPr>
            <a:r>
              <a:rPr lang="en-US" b="1" dirty="0" err="1" smtClean="0">
                <a:solidFill>
                  <a:schemeClr val="accent1"/>
                </a:solidFill>
              </a:rPr>
              <a:t>Multicycle</a:t>
            </a:r>
            <a:r>
              <a:rPr lang="en-US" b="1" dirty="0" smtClean="0">
                <a:solidFill>
                  <a:schemeClr val="accent1"/>
                </a:solidFill>
              </a:rPr>
              <a:t>:</a:t>
            </a:r>
            <a:r>
              <a:rPr lang="en-US" dirty="0" smtClean="0"/>
              <a:t> Each </a:t>
            </a:r>
            <a:r>
              <a:rPr lang="en-US" dirty="0"/>
              <a:t>instruction is broken </a:t>
            </a:r>
            <a:r>
              <a:rPr lang="en-US" dirty="0" smtClean="0"/>
              <a:t>into </a:t>
            </a:r>
            <a:r>
              <a:rPr lang="en-US" dirty="0"/>
              <a:t>series of shorter steps</a:t>
            </a:r>
          </a:p>
          <a:p>
            <a:pPr lvl="1">
              <a:lnSpc>
                <a:spcPct val="90000"/>
              </a:lnSpc>
            </a:pPr>
            <a:r>
              <a:rPr lang="en-US" b="1" dirty="0" smtClean="0">
                <a:solidFill>
                  <a:schemeClr val="accent1"/>
                </a:solidFill>
              </a:rPr>
              <a:t>Pipelined:</a:t>
            </a:r>
            <a:r>
              <a:rPr lang="en-US" dirty="0" smtClean="0"/>
              <a:t> Each instruction </a:t>
            </a:r>
            <a:r>
              <a:rPr lang="en-US" dirty="0"/>
              <a:t>broken up </a:t>
            </a:r>
            <a:r>
              <a:rPr lang="en-US" dirty="0" smtClean="0"/>
              <a:t>into </a:t>
            </a:r>
            <a:r>
              <a:rPr lang="en-US" dirty="0"/>
              <a:t>series of </a:t>
            </a:r>
            <a:r>
              <a:rPr lang="en-US" dirty="0" smtClean="0"/>
              <a:t>steps &amp; multiple </a:t>
            </a:r>
            <a:r>
              <a:rPr lang="en-US" dirty="0"/>
              <a:t>instructions execute at </a:t>
            </a:r>
            <a:r>
              <a:rPr lang="en-US" dirty="0" smtClean="0"/>
              <a:t>once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Microarchitecture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061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02182" name="Object 6"/>
          <p:cNvGraphicFramePr>
            <a:graphicFrameLocks noGrp="1" noChangeAspect="1"/>
          </p:cNvGraphicFramePr>
          <p:nvPr>
            <p:ph sz="half"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701520550"/>
              </p:ext>
            </p:extLst>
          </p:nvPr>
        </p:nvGraphicFramePr>
        <p:xfrm>
          <a:off x="1385702" y="2209800"/>
          <a:ext cx="8444098" cy="274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5126" name="VISIO" r:id="rId7" imgW="3258360" imgH="1058400" progId="Visio.Drawing.6">
                  <p:embed/>
                </p:oleObj>
              </mc:Choice>
              <mc:Fallback>
                <p:oleObj name="VISIO" r:id="rId7" imgW="3258360" imgH="105840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85702" y="2209800"/>
                        <a:ext cx="8444098" cy="2743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02180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202191" name="Rectangle 1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914400" y="1143000"/>
            <a:ext cx="7924800" cy="480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Times New Roman" pitchFamily="18" charset="0"/>
                <a:cs typeface="Arial" charset="0"/>
              </a:rPr>
              <a:t>Replace Instruction and Data memories with </a:t>
            </a:r>
            <a:r>
              <a:rPr lang="en-US" sz="3200" dirty="0" smtClean="0">
                <a:latin typeface="Times New Roman" pitchFamily="18" charset="0"/>
                <a:cs typeface="Arial" charset="0"/>
              </a:rPr>
              <a:t>a single </a:t>
            </a:r>
            <a:r>
              <a:rPr lang="en-US" sz="3200" dirty="0">
                <a:latin typeface="Times New Roman" pitchFamily="18" charset="0"/>
                <a:cs typeface="Arial" charset="0"/>
              </a:rPr>
              <a:t>unified </a:t>
            </a:r>
            <a:r>
              <a:rPr lang="en-US" sz="3200" dirty="0" smtClean="0">
                <a:latin typeface="Times New Roman" pitchFamily="18" charset="0"/>
                <a:cs typeface="Arial" charset="0"/>
              </a:rPr>
              <a:t>memory – more realistic</a:t>
            </a:r>
            <a:endParaRPr lang="en-US" sz="3200" dirty="0">
              <a:latin typeface="Times New Roman" pitchFamily="18" charset="0"/>
              <a:cs typeface="Arial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err="1" smtClean="0">
                <a:solidFill>
                  <a:schemeClr val="bg1"/>
                </a:solidFill>
                <a:latin typeface="+mj-lt"/>
              </a:rPr>
              <a:t>Multicycle</a:t>
            </a:r>
            <a:r>
              <a:rPr lang="en-US" sz="4400" dirty="0" smtClean="0">
                <a:solidFill>
                  <a:schemeClr val="bg1"/>
                </a:solidFill>
                <a:latin typeface="+mj-lt"/>
              </a:rPr>
              <a:t> State Elements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89035592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03205" name="Object 5"/>
          <p:cNvGraphicFramePr>
            <a:graphicFrameLocks noGrp="1" noChangeAspect="1"/>
          </p:cNvGraphicFramePr>
          <p:nvPr>
            <p:ph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450065801"/>
              </p:ext>
            </p:extLst>
          </p:nvPr>
        </p:nvGraphicFramePr>
        <p:xfrm>
          <a:off x="1066800" y="2286000"/>
          <a:ext cx="7772400" cy="2613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6150" name="VISIO" r:id="rId8" imgW="3864600" imgH="1358280" progId="Visio.Drawing.6">
                  <p:embed/>
                </p:oleObj>
              </mc:Choice>
              <mc:Fallback>
                <p:oleObj name="VISIO" r:id="rId8" imgW="3864600" imgH="135828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66800" y="2286000"/>
                        <a:ext cx="7772400" cy="2613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03202" name="Rectangle 2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203204" name="Rectangle 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203206" name="Rectangle 6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914400" y="1143000"/>
            <a:ext cx="7696200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en-US" sz="3200" b="1" dirty="0" smtClean="0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STEP </a:t>
            </a:r>
            <a:r>
              <a:rPr lang="en-US" sz="3200" b="1" dirty="0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1: </a:t>
            </a:r>
            <a:r>
              <a:rPr lang="en-US" sz="3200" dirty="0">
                <a:latin typeface="Times New Roman" pitchFamily="18" charset="0"/>
                <a:cs typeface="Arial" charset="0"/>
              </a:rPr>
              <a:t>Fetch instruction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143000" y="68759"/>
            <a:ext cx="7924800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900" dirty="0" err="1" smtClean="0">
                <a:solidFill>
                  <a:schemeClr val="bg1"/>
                </a:solidFill>
                <a:latin typeface="+mj-lt"/>
              </a:rPr>
              <a:t>Multicycle</a:t>
            </a:r>
            <a:r>
              <a:rPr lang="en-US" sz="3900" dirty="0" smtClean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3900" dirty="0" err="1" smtClean="0">
                <a:solidFill>
                  <a:schemeClr val="bg1"/>
                </a:solidFill>
                <a:latin typeface="+mj-lt"/>
              </a:rPr>
              <a:t>Datapath</a:t>
            </a:r>
            <a:r>
              <a:rPr lang="en-US" sz="3900" dirty="0" smtClean="0">
                <a:solidFill>
                  <a:schemeClr val="bg1"/>
                </a:solidFill>
                <a:latin typeface="+mj-lt"/>
              </a:rPr>
              <a:t>: </a:t>
            </a:r>
            <a:r>
              <a:rPr lang="en-US" sz="3900" dirty="0">
                <a:solidFill>
                  <a:schemeClr val="bg1"/>
                </a:solidFill>
                <a:latin typeface="+mj-lt"/>
              </a:rPr>
              <a:t>I</a:t>
            </a:r>
            <a:r>
              <a:rPr lang="en-US" sz="3900" dirty="0" smtClean="0">
                <a:solidFill>
                  <a:schemeClr val="bg1"/>
                </a:solidFill>
                <a:latin typeface="+mj-lt"/>
              </a:rPr>
              <a:t>nstruction Fetch</a:t>
            </a:r>
            <a:endParaRPr lang="en-US" sz="39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41639085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05253" name="Object 5"/>
          <p:cNvGraphicFramePr>
            <a:graphicFrameLocks noGrp="1" noChangeAspect="1"/>
          </p:cNvGraphicFramePr>
          <p:nvPr>
            <p:ph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874977269"/>
              </p:ext>
            </p:extLst>
          </p:nvPr>
        </p:nvGraphicFramePr>
        <p:xfrm>
          <a:off x="1066800" y="2263775"/>
          <a:ext cx="7772400" cy="2613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7175" name="VISIO" r:id="rId8" imgW="3864600" imgH="1358280" progId="Visio.Drawing.6">
                  <p:embed/>
                </p:oleObj>
              </mc:Choice>
              <mc:Fallback>
                <p:oleObj name="VISIO" r:id="rId8" imgW="3864600" imgH="135828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66800" y="2263775"/>
                        <a:ext cx="7772400" cy="2613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05250" name="Rectangle 2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205252" name="Rectangle 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1143000" y="68759"/>
            <a:ext cx="7924800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900" dirty="0" err="1" smtClean="0">
                <a:solidFill>
                  <a:schemeClr val="bg1"/>
                </a:solidFill>
                <a:latin typeface="+mj-lt"/>
              </a:rPr>
              <a:t>Multicycle</a:t>
            </a:r>
            <a:r>
              <a:rPr lang="en-US" sz="3900" dirty="0" smtClean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3900" dirty="0" err="1" smtClean="0">
                <a:solidFill>
                  <a:schemeClr val="bg1"/>
                </a:solidFill>
                <a:latin typeface="+mj-lt"/>
              </a:rPr>
              <a:t>Datapath</a:t>
            </a:r>
            <a:r>
              <a:rPr lang="en-US" sz="3900" dirty="0" smtClean="0">
                <a:solidFill>
                  <a:schemeClr val="bg1"/>
                </a:solidFill>
                <a:latin typeface="+mj-lt"/>
              </a:rPr>
              <a:t>: </a:t>
            </a:r>
            <a:r>
              <a:rPr lang="en-US" sz="3900" dirty="0" err="1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lw</a:t>
            </a:r>
            <a:r>
              <a:rPr lang="en-US" sz="3900" dirty="0" smtClean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3900" dirty="0">
                <a:solidFill>
                  <a:schemeClr val="bg1"/>
                </a:solidFill>
                <a:latin typeface="+mj-lt"/>
              </a:rPr>
              <a:t>R</a:t>
            </a:r>
            <a:r>
              <a:rPr lang="en-US" sz="3900" dirty="0" smtClean="0">
                <a:solidFill>
                  <a:schemeClr val="bg1"/>
                </a:solidFill>
                <a:latin typeface="+mj-lt"/>
              </a:rPr>
              <a:t>egister Read</a:t>
            </a:r>
            <a:endParaRPr lang="en-US" sz="39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0" name="Rectangle 3"/>
          <p:cNvSpPr txBox="1">
            <a:spLocks noChangeArrowheads="1"/>
          </p:cNvSpPr>
          <p:nvPr>
            <p:custDataLst>
              <p:tags r:id="rId5"/>
            </p:custDataLst>
          </p:nvPr>
        </p:nvSpPr>
        <p:spPr>
          <a:xfrm>
            <a:off x="914400" y="1143000"/>
            <a:ext cx="7696200" cy="4953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b="1" dirty="0" smtClean="0">
                <a:solidFill>
                  <a:schemeClr val="accent1"/>
                </a:solidFill>
              </a:rPr>
              <a:t>STEP 2a:</a:t>
            </a:r>
            <a:r>
              <a:rPr lang="en-US" dirty="0" smtClean="0">
                <a:solidFill>
                  <a:schemeClr val="accent1"/>
                </a:solidFill>
              </a:rPr>
              <a:t> </a:t>
            </a:r>
            <a:r>
              <a:rPr lang="en-US" dirty="0" smtClean="0"/>
              <a:t>Read source operands from RF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9711840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06277" name="Object 5"/>
          <p:cNvGraphicFramePr>
            <a:graphicFrameLocks noGrp="1" noChangeAspect="1"/>
          </p:cNvGraphicFramePr>
          <p:nvPr>
            <p:ph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575757887"/>
              </p:ext>
            </p:extLst>
          </p:nvPr>
        </p:nvGraphicFramePr>
        <p:xfrm>
          <a:off x="990600" y="1828800"/>
          <a:ext cx="7772400" cy="3625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8198" name="VISIO" r:id="rId8" imgW="3864600" imgH="1885320" progId="Visio.Drawing.6">
                  <p:embed/>
                </p:oleObj>
              </mc:Choice>
              <mc:Fallback>
                <p:oleObj name="VISIO" r:id="rId8" imgW="3864600" imgH="188532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90600" y="1828800"/>
                        <a:ext cx="7772400" cy="3625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06274" name="Rectangle 2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206276" name="Rectangle 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1143000" y="68759"/>
            <a:ext cx="7924800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900" dirty="0" err="1" smtClean="0">
                <a:solidFill>
                  <a:schemeClr val="bg1"/>
                </a:solidFill>
                <a:latin typeface="+mj-lt"/>
              </a:rPr>
              <a:t>Multicycle</a:t>
            </a:r>
            <a:r>
              <a:rPr lang="en-US" sz="3900" dirty="0" smtClean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3900" dirty="0" err="1" smtClean="0">
                <a:solidFill>
                  <a:schemeClr val="bg1"/>
                </a:solidFill>
                <a:latin typeface="+mj-lt"/>
              </a:rPr>
              <a:t>Datapath</a:t>
            </a:r>
            <a:r>
              <a:rPr lang="en-US" sz="3900" dirty="0" smtClean="0">
                <a:solidFill>
                  <a:schemeClr val="bg1"/>
                </a:solidFill>
                <a:latin typeface="+mj-lt"/>
              </a:rPr>
              <a:t>: </a:t>
            </a:r>
            <a:r>
              <a:rPr lang="en-US" sz="3900" dirty="0" err="1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lw</a:t>
            </a:r>
            <a:r>
              <a:rPr lang="en-US" sz="3900" dirty="0" smtClean="0">
                <a:solidFill>
                  <a:schemeClr val="bg1"/>
                </a:solidFill>
                <a:latin typeface="+mj-lt"/>
              </a:rPr>
              <a:t> Immediate</a:t>
            </a:r>
            <a:endParaRPr lang="en-US" sz="39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0" name="Rectangle 3"/>
          <p:cNvSpPr txBox="1">
            <a:spLocks noChangeArrowheads="1"/>
          </p:cNvSpPr>
          <p:nvPr>
            <p:custDataLst>
              <p:tags r:id="rId5"/>
            </p:custDataLst>
          </p:nvPr>
        </p:nvSpPr>
        <p:spPr>
          <a:xfrm>
            <a:off x="914400" y="1143000"/>
            <a:ext cx="7696200" cy="4953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b="1" dirty="0" smtClean="0">
                <a:solidFill>
                  <a:schemeClr val="accent1"/>
                </a:solidFill>
              </a:rPr>
              <a:t>STEP 2b:</a:t>
            </a:r>
            <a:r>
              <a:rPr lang="en-US" dirty="0" smtClean="0"/>
              <a:t> Sign-extend the immediate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681830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08325" name="Object 5"/>
          <p:cNvGraphicFramePr>
            <a:graphicFrameLocks noGrp="1" noChangeAspect="1"/>
          </p:cNvGraphicFramePr>
          <p:nvPr>
            <p:ph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461298968"/>
              </p:ext>
            </p:extLst>
          </p:nvPr>
        </p:nvGraphicFramePr>
        <p:xfrm>
          <a:off x="1143000" y="2435225"/>
          <a:ext cx="7772400" cy="2519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9221" name="VISIO" r:id="rId8" imgW="5557680" imgH="1885320" progId="Visio.Drawing.6">
                  <p:embed/>
                </p:oleObj>
              </mc:Choice>
              <mc:Fallback>
                <p:oleObj name="VISIO" r:id="rId8" imgW="5557680" imgH="188532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43000" y="2435225"/>
                        <a:ext cx="7772400" cy="25193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08322" name="Rectangle 2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208324" name="Rectangle 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1143000" y="68759"/>
            <a:ext cx="7924800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900" dirty="0" err="1" smtClean="0">
                <a:solidFill>
                  <a:schemeClr val="bg1"/>
                </a:solidFill>
                <a:latin typeface="+mj-lt"/>
              </a:rPr>
              <a:t>Multicycle</a:t>
            </a:r>
            <a:r>
              <a:rPr lang="en-US" sz="3900" dirty="0" smtClean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3900" dirty="0" err="1" smtClean="0">
                <a:solidFill>
                  <a:schemeClr val="bg1"/>
                </a:solidFill>
                <a:latin typeface="+mj-lt"/>
              </a:rPr>
              <a:t>Datapath</a:t>
            </a:r>
            <a:r>
              <a:rPr lang="en-US" sz="3900" dirty="0" smtClean="0">
                <a:solidFill>
                  <a:schemeClr val="bg1"/>
                </a:solidFill>
                <a:latin typeface="+mj-lt"/>
              </a:rPr>
              <a:t>: </a:t>
            </a:r>
            <a:r>
              <a:rPr lang="en-US" sz="3900" dirty="0" err="1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lw</a:t>
            </a:r>
            <a:r>
              <a:rPr lang="en-US" sz="3900" dirty="0" smtClean="0">
                <a:solidFill>
                  <a:schemeClr val="bg1"/>
                </a:solidFill>
                <a:latin typeface="+mj-lt"/>
              </a:rPr>
              <a:t> Address</a:t>
            </a:r>
            <a:endParaRPr lang="en-US" sz="39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0" name="Rectangle 3"/>
          <p:cNvSpPr txBox="1">
            <a:spLocks noChangeArrowheads="1"/>
          </p:cNvSpPr>
          <p:nvPr>
            <p:custDataLst>
              <p:tags r:id="rId5"/>
            </p:custDataLst>
          </p:nvPr>
        </p:nvSpPr>
        <p:spPr>
          <a:xfrm>
            <a:off x="914400" y="1143000"/>
            <a:ext cx="7696200" cy="4953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b="1" dirty="0" smtClean="0">
                <a:solidFill>
                  <a:schemeClr val="accent1"/>
                </a:solidFill>
              </a:rPr>
              <a:t>STEP 3:</a:t>
            </a:r>
            <a:r>
              <a:rPr lang="en-US" dirty="0" smtClean="0"/>
              <a:t> Compute the memory address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534541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09349" name="Object 5"/>
          <p:cNvGraphicFramePr>
            <a:graphicFrameLocks noGrp="1" noChangeAspect="1"/>
          </p:cNvGraphicFramePr>
          <p:nvPr>
            <p:ph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656996085"/>
              </p:ext>
            </p:extLst>
          </p:nvPr>
        </p:nvGraphicFramePr>
        <p:xfrm>
          <a:off x="1066800" y="2406650"/>
          <a:ext cx="7772400" cy="2578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0245" name="VISIO" r:id="rId8" imgW="5557680" imgH="1929600" progId="Visio.Drawing.6">
                  <p:embed/>
                </p:oleObj>
              </mc:Choice>
              <mc:Fallback>
                <p:oleObj name="VISIO" r:id="rId8" imgW="5557680" imgH="192960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66800" y="2406650"/>
                        <a:ext cx="7772400" cy="2578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09346" name="Rectangle 2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209348" name="Rectangle 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1143000" y="68759"/>
            <a:ext cx="792480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800" dirty="0" err="1" smtClean="0">
                <a:solidFill>
                  <a:schemeClr val="bg1"/>
                </a:solidFill>
                <a:latin typeface="+mj-lt"/>
              </a:rPr>
              <a:t>Multicycle</a:t>
            </a:r>
            <a:r>
              <a:rPr lang="en-US" sz="3800" dirty="0" smtClean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3800" dirty="0" err="1" smtClean="0">
                <a:solidFill>
                  <a:schemeClr val="bg1"/>
                </a:solidFill>
                <a:latin typeface="+mj-lt"/>
              </a:rPr>
              <a:t>Datapath</a:t>
            </a:r>
            <a:r>
              <a:rPr lang="en-US" sz="3800" dirty="0" smtClean="0">
                <a:solidFill>
                  <a:schemeClr val="bg1"/>
                </a:solidFill>
                <a:latin typeface="+mj-lt"/>
              </a:rPr>
              <a:t>: </a:t>
            </a:r>
            <a:r>
              <a:rPr lang="en-US" sz="3800" dirty="0" err="1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lw</a:t>
            </a:r>
            <a:r>
              <a:rPr lang="en-US" sz="3800" dirty="0" smtClean="0">
                <a:solidFill>
                  <a:schemeClr val="bg1"/>
                </a:solidFill>
                <a:latin typeface="+mj-lt"/>
              </a:rPr>
              <a:t> Memory Read</a:t>
            </a:r>
            <a:endParaRPr lang="en-US" sz="38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0" name="Rectangle 3"/>
          <p:cNvSpPr txBox="1">
            <a:spLocks noChangeArrowheads="1"/>
          </p:cNvSpPr>
          <p:nvPr>
            <p:custDataLst>
              <p:tags r:id="rId5"/>
            </p:custDataLst>
          </p:nvPr>
        </p:nvSpPr>
        <p:spPr>
          <a:xfrm>
            <a:off x="914400" y="1143000"/>
            <a:ext cx="7696200" cy="4953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b="1" dirty="0" smtClean="0">
                <a:solidFill>
                  <a:schemeClr val="accent1"/>
                </a:solidFill>
              </a:rPr>
              <a:t>STEP 4:</a:t>
            </a:r>
            <a:r>
              <a:rPr lang="en-US" dirty="0" smtClean="0"/>
              <a:t> Read data from memory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760993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10373" name="Object 5"/>
          <p:cNvGraphicFramePr>
            <a:graphicFrameLocks noGrp="1" noChangeAspect="1"/>
          </p:cNvGraphicFramePr>
          <p:nvPr>
            <p:ph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338788732"/>
              </p:ext>
            </p:extLst>
          </p:nvPr>
        </p:nvGraphicFramePr>
        <p:xfrm>
          <a:off x="1066800" y="2406650"/>
          <a:ext cx="7772400" cy="2578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1269" name="VISIO" r:id="rId8" imgW="5557680" imgH="1929600" progId="Visio.Drawing.6">
                  <p:embed/>
                </p:oleObj>
              </mc:Choice>
              <mc:Fallback>
                <p:oleObj name="VISIO" r:id="rId8" imgW="5557680" imgH="192960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66800" y="2406650"/>
                        <a:ext cx="7772400" cy="2578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10370" name="Rectangle 2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210372" name="Rectangle 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1143000" y="68759"/>
            <a:ext cx="792480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800" dirty="0" err="1" smtClean="0">
                <a:solidFill>
                  <a:schemeClr val="bg1"/>
                </a:solidFill>
                <a:latin typeface="+mj-lt"/>
              </a:rPr>
              <a:t>Multicycle</a:t>
            </a:r>
            <a:r>
              <a:rPr lang="en-US" sz="3800" dirty="0" smtClean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3800" dirty="0" err="1" smtClean="0">
                <a:solidFill>
                  <a:schemeClr val="bg1"/>
                </a:solidFill>
                <a:latin typeface="+mj-lt"/>
              </a:rPr>
              <a:t>Datapath</a:t>
            </a:r>
            <a:r>
              <a:rPr lang="en-US" sz="3800" dirty="0" smtClean="0">
                <a:solidFill>
                  <a:schemeClr val="bg1"/>
                </a:solidFill>
                <a:latin typeface="+mj-lt"/>
              </a:rPr>
              <a:t>: </a:t>
            </a:r>
            <a:r>
              <a:rPr lang="en-US" sz="3800" dirty="0" err="1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lw</a:t>
            </a:r>
            <a:r>
              <a:rPr lang="en-US" sz="3800" dirty="0" smtClean="0">
                <a:solidFill>
                  <a:schemeClr val="bg1"/>
                </a:solidFill>
                <a:latin typeface="+mj-lt"/>
              </a:rPr>
              <a:t> Write Register</a:t>
            </a:r>
            <a:endParaRPr lang="en-US" sz="38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0" name="Rectangle 3"/>
          <p:cNvSpPr txBox="1">
            <a:spLocks noChangeArrowheads="1"/>
          </p:cNvSpPr>
          <p:nvPr>
            <p:custDataLst>
              <p:tags r:id="rId5"/>
            </p:custDataLst>
          </p:nvPr>
        </p:nvSpPr>
        <p:spPr>
          <a:xfrm>
            <a:off x="914400" y="1143000"/>
            <a:ext cx="7696200" cy="4953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b="1" dirty="0" smtClean="0">
                <a:solidFill>
                  <a:schemeClr val="accent1"/>
                </a:solidFill>
              </a:rPr>
              <a:t>STEP 5:</a:t>
            </a:r>
            <a:r>
              <a:rPr lang="en-US" dirty="0" smtClean="0"/>
              <a:t> Write data back to register file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646990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11397" name="Object 5"/>
          <p:cNvGraphicFramePr>
            <a:graphicFrameLocks noGrp="1" noChangeAspect="1"/>
          </p:cNvGraphicFramePr>
          <p:nvPr>
            <p:ph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386524817"/>
              </p:ext>
            </p:extLst>
          </p:nvPr>
        </p:nvGraphicFramePr>
        <p:xfrm>
          <a:off x="990600" y="2370138"/>
          <a:ext cx="7772400" cy="2649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2293" name="VISIO" r:id="rId8" imgW="5730120" imgH="2044080" progId="Visio.Drawing.6">
                  <p:embed/>
                </p:oleObj>
              </mc:Choice>
              <mc:Fallback>
                <p:oleObj name="VISIO" r:id="rId8" imgW="5730120" imgH="204408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90600" y="2370138"/>
                        <a:ext cx="7772400" cy="26495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11394" name="Rectangle 2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211396" name="Rectangle 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1143000" y="68759"/>
            <a:ext cx="7924800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900" dirty="0" err="1" smtClean="0">
                <a:solidFill>
                  <a:schemeClr val="bg1"/>
                </a:solidFill>
                <a:latin typeface="+mj-lt"/>
              </a:rPr>
              <a:t>Multicycle</a:t>
            </a:r>
            <a:r>
              <a:rPr lang="en-US" sz="3900" dirty="0" smtClean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3900" dirty="0" err="1" smtClean="0">
                <a:solidFill>
                  <a:schemeClr val="bg1"/>
                </a:solidFill>
                <a:latin typeface="+mj-lt"/>
              </a:rPr>
              <a:t>Datapath</a:t>
            </a:r>
            <a:r>
              <a:rPr lang="en-US" sz="3900" dirty="0" smtClean="0">
                <a:solidFill>
                  <a:schemeClr val="bg1"/>
                </a:solidFill>
                <a:latin typeface="+mj-lt"/>
              </a:rPr>
              <a:t>: Increment PC</a:t>
            </a:r>
            <a:endParaRPr lang="en-US" sz="39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0" name="Rectangle 3"/>
          <p:cNvSpPr txBox="1">
            <a:spLocks noChangeArrowheads="1"/>
          </p:cNvSpPr>
          <p:nvPr>
            <p:custDataLst>
              <p:tags r:id="rId5"/>
            </p:custDataLst>
          </p:nvPr>
        </p:nvSpPr>
        <p:spPr>
          <a:xfrm>
            <a:off x="914400" y="1143000"/>
            <a:ext cx="7696200" cy="4953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b="1" dirty="0" smtClean="0">
                <a:solidFill>
                  <a:schemeClr val="accent1"/>
                </a:solidFill>
              </a:rPr>
              <a:t>STEP 6:</a:t>
            </a:r>
            <a:r>
              <a:rPr lang="en-US" dirty="0" smtClean="0"/>
              <a:t> Increment PC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420919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12421" name="Object 5"/>
          <p:cNvGraphicFramePr>
            <a:graphicFrameLocks noGrp="1" noChangeAspect="1"/>
          </p:cNvGraphicFramePr>
          <p:nvPr>
            <p:ph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751392733"/>
              </p:ext>
            </p:extLst>
          </p:nvPr>
        </p:nvGraphicFramePr>
        <p:xfrm>
          <a:off x="820394" y="2446338"/>
          <a:ext cx="8247406" cy="2811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3318" name="VISIO" r:id="rId8" imgW="5730120" imgH="2044080" progId="Visio.Drawing.6">
                  <p:embed/>
                </p:oleObj>
              </mc:Choice>
              <mc:Fallback>
                <p:oleObj name="VISIO" r:id="rId8" imgW="5730120" imgH="204408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0394" y="2446338"/>
                        <a:ext cx="8247406" cy="28114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12418" name="Rectangle 2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212420" name="Rectangle 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212422" name="Rectangle 6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914400" y="1143000"/>
            <a:ext cx="7696200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</a:pPr>
            <a:r>
              <a:rPr lang="en-US" sz="3200" dirty="0">
                <a:latin typeface="Times New Roman" pitchFamily="18" charset="0"/>
                <a:cs typeface="Arial" charset="0"/>
              </a:rPr>
              <a:t>Write data in </a:t>
            </a:r>
            <a:r>
              <a:rPr lang="en-US" sz="3200" dirty="0" err="1">
                <a:latin typeface="Courier New" pitchFamily="49" charset="0"/>
                <a:cs typeface="Arial" charset="0"/>
              </a:rPr>
              <a:t>rt</a:t>
            </a:r>
            <a:r>
              <a:rPr lang="en-US" sz="3200" dirty="0">
                <a:latin typeface="Times New Roman" pitchFamily="18" charset="0"/>
                <a:cs typeface="Arial" charset="0"/>
              </a:rPr>
              <a:t> to memory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err="1" smtClean="0">
                <a:solidFill>
                  <a:schemeClr val="bg1"/>
                </a:solidFill>
                <a:latin typeface="+mj-lt"/>
              </a:rPr>
              <a:t>Multicycle</a:t>
            </a:r>
            <a:r>
              <a:rPr lang="en-US" sz="4400" dirty="0" smtClean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4400" dirty="0" err="1" smtClean="0">
                <a:solidFill>
                  <a:schemeClr val="bg1"/>
                </a:solidFill>
                <a:latin typeface="+mj-lt"/>
              </a:rPr>
              <a:t>Datapath</a:t>
            </a:r>
            <a:r>
              <a:rPr lang="en-US" sz="4400" dirty="0" smtClean="0">
                <a:solidFill>
                  <a:schemeClr val="bg1"/>
                </a:solidFill>
                <a:latin typeface="+mj-lt"/>
              </a:rPr>
              <a:t>: </a:t>
            </a:r>
            <a:r>
              <a:rPr lang="en-US" sz="4400" dirty="0" err="1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sw</a:t>
            </a:r>
            <a:endParaRPr lang="en-US" sz="4400" dirty="0">
              <a:solidFill>
                <a:schemeClr val="bg1"/>
              </a:solidFill>
              <a:latin typeface="Courier New" pitchFamily="49" charset="0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919120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14469" name="Object 5"/>
          <p:cNvGraphicFramePr>
            <a:graphicFrameLocks noGrp="1" noChangeAspect="1"/>
          </p:cNvGraphicFramePr>
          <p:nvPr>
            <p:ph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776301155"/>
              </p:ext>
            </p:extLst>
          </p:nvPr>
        </p:nvGraphicFramePr>
        <p:xfrm>
          <a:off x="838200" y="2836863"/>
          <a:ext cx="8219464" cy="2801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342" name="VISIO" r:id="rId8" imgW="5730120" imgH="2044080" progId="Visio.Drawing.6">
                  <p:embed/>
                </p:oleObj>
              </mc:Choice>
              <mc:Fallback>
                <p:oleObj name="VISIO" r:id="rId8" imgW="5730120" imgH="204408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8200" y="2836863"/>
                        <a:ext cx="8219464" cy="28019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14466" name="Rectangle 2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214468" name="Rectangle 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214470" name="Rectangle 6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914400" y="1143000"/>
            <a:ext cx="7696200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Times New Roman" pitchFamily="18" charset="0"/>
                <a:cs typeface="Arial" charset="0"/>
              </a:rPr>
              <a:t>Read from </a:t>
            </a:r>
            <a:r>
              <a:rPr lang="en-US" sz="3200" dirty="0" err="1">
                <a:latin typeface="Courier New" pitchFamily="49" charset="0"/>
                <a:cs typeface="Arial" charset="0"/>
              </a:rPr>
              <a:t>rs</a:t>
            </a:r>
            <a:r>
              <a:rPr lang="en-US" sz="3200" dirty="0">
                <a:latin typeface="Times New Roman" pitchFamily="18" charset="0"/>
                <a:cs typeface="Arial" charset="0"/>
              </a:rPr>
              <a:t> and </a:t>
            </a:r>
            <a:r>
              <a:rPr lang="en-US" sz="3200" dirty="0" err="1">
                <a:latin typeface="Courier New" pitchFamily="49" charset="0"/>
                <a:cs typeface="Arial" charset="0"/>
              </a:rPr>
              <a:t>rt</a:t>
            </a:r>
            <a:endParaRPr lang="en-US" sz="3200" dirty="0">
              <a:latin typeface="Courier New" pitchFamily="49" charset="0"/>
              <a:cs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Times New Roman" pitchFamily="18" charset="0"/>
                <a:cs typeface="Arial" charset="0"/>
              </a:rPr>
              <a:t>Write </a:t>
            </a:r>
            <a:r>
              <a:rPr lang="en-US" sz="3200" i="1" dirty="0" err="1">
                <a:latin typeface="Times New Roman" pitchFamily="18" charset="0"/>
                <a:cs typeface="Arial" charset="0"/>
              </a:rPr>
              <a:t>ALUResult</a:t>
            </a:r>
            <a:r>
              <a:rPr lang="en-US" sz="3200" dirty="0">
                <a:latin typeface="Times New Roman" pitchFamily="18" charset="0"/>
                <a:cs typeface="Arial" charset="0"/>
              </a:rPr>
              <a:t> to register file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Times New Roman" pitchFamily="18" charset="0"/>
                <a:cs typeface="Arial" charset="0"/>
              </a:rPr>
              <a:t>Write to </a:t>
            </a:r>
            <a:r>
              <a:rPr lang="en-US" sz="3200" dirty="0" err="1">
                <a:latin typeface="Courier New" pitchFamily="49" charset="0"/>
                <a:cs typeface="Arial" charset="0"/>
              </a:rPr>
              <a:t>rd</a:t>
            </a:r>
            <a:r>
              <a:rPr lang="en-US" sz="3200" dirty="0">
                <a:latin typeface="Times New Roman" pitchFamily="18" charset="0"/>
                <a:cs typeface="Arial" charset="0"/>
              </a:rPr>
              <a:t> (instead of </a:t>
            </a:r>
            <a:r>
              <a:rPr lang="en-US" sz="3200" dirty="0" err="1">
                <a:latin typeface="Courier New" pitchFamily="49" charset="0"/>
                <a:cs typeface="Arial" charset="0"/>
              </a:rPr>
              <a:t>rt</a:t>
            </a:r>
            <a:r>
              <a:rPr lang="en-US" sz="3200" dirty="0">
                <a:latin typeface="Times New Roman" pitchFamily="18" charset="0"/>
                <a:cs typeface="Arial" charset="0"/>
              </a:rPr>
              <a:t>)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err="1" smtClean="0">
                <a:solidFill>
                  <a:schemeClr val="bg1"/>
                </a:solidFill>
                <a:latin typeface="+mj-lt"/>
              </a:rPr>
              <a:t>Multicycle</a:t>
            </a:r>
            <a:r>
              <a:rPr lang="en-US" sz="4400" dirty="0" smtClean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4400" dirty="0" err="1" smtClean="0">
                <a:solidFill>
                  <a:schemeClr val="bg1"/>
                </a:solidFill>
                <a:latin typeface="+mj-lt"/>
              </a:rPr>
              <a:t>Datapath</a:t>
            </a:r>
            <a:r>
              <a:rPr lang="en-US" sz="4400" dirty="0" smtClean="0">
                <a:solidFill>
                  <a:schemeClr val="bg1"/>
                </a:solidFill>
                <a:latin typeface="+mj-lt"/>
              </a:rPr>
              <a:t>: R-Type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7701517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5971" name="Rectangle 3"/>
          <p:cNvSpPr>
            <a:spLocks noGrp="1" noChangeArrowheads="1"/>
          </p:cNvSpPr>
          <p:nvPr>
            <p:ph type="body" sz="half" idx="4294967295"/>
            <p:custDataLst>
              <p:tags r:id="rId1"/>
            </p:custDataLst>
          </p:nvPr>
        </p:nvSpPr>
        <p:spPr>
          <a:xfrm>
            <a:off x="914400" y="1219200"/>
            <a:ext cx="7924800" cy="4953000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90000"/>
              </a:lnSpc>
            </a:pPr>
            <a:r>
              <a:rPr lang="en-US" sz="3500" dirty="0"/>
              <a:t>Program execution time</a:t>
            </a:r>
          </a:p>
          <a:p>
            <a:pPr>
              <a:lnSpc>
                <a:spcPct val="90000"/>
              </a:lnSpc>
              <a:buFontTx/>
              <a:buNone/>
            </a:pPr>
            <a:endParaRPr lang="en-US" sz="1400" dirty="0"/>
          </a:p>
          <a:p>
            <a:pPr>
              <a:lnSpc>
                <a:spcPct val="90000"/>
              </a:lnSpc>
              <a:buFontTx/>
              <a:buNone/>
            </a:pPr>
            <a:r>
              <a:rPr lang="en-US" sz="2400" b="1" dirty="0" smtClean="0">
                <a:solidFill>
                  <a:schemeClr val="accent1"/>
                </a:solidFill>
              </a:rPr>
              <a:t>Execution </a:t>
            </a:r>
            <a:r>
              <a:rPr lang="en-US" sz="2400" b="1" dirty="0">
                <a:solidFill>
                  <a:schemeClr val="accent1"/>
                </a:solidFill>
              </a:rPr>
              <a:t>Time = </a:t>
            </a:r>
            <a:r>
              <a:rPr lang="en-US" sz="2400" b="1" dirty="0" smtClean="0">
                <a:solidFill>
                  <a:schemeClr val="accent1"/>
                </a:solidFill>
              </a:rPr>
              <a:t>(#instructions</a:t>
            </a:r>
            <a:r>
              <a:rPr lang="en-US" sz="2400" b="1" dirty="0">
                <a:solidFill>
                  <a:schemeClr val="accent1"/>
                </a:solidFill>
              </a:rPr>
              <a:t>)(cycles/instruction)(seconds/cycle)</a:t>
            </a:r>
          </a:p>
          <a:p>
            <a:pPr>
              <a:lnSpc>
                <a:spcPct val="90000"/>
              </a:lnSpc>
              <a:buFontTx/>
              <a:buNone/>
            </a:pPr>
            <a:endParaRPr lang="en-US" sz="1400" b="1" dirty="0">
              <a:solidFill>
                <a:schemeClr val="accent2"/>
              </a:solidFill>
            </a:endParaRPr>
          </a:p>
          <a:p>
            <a:pPr>
              <a:lnSpc>
                <a:spcPct val="90000"/>
              </a:lnSpc>
            </a:pPr>
            <a:r>
              <a:rPr lang="en-US" sz="3500" dirty="0"/>
              <a:t>Definitions:</a:t>
            </a:r>
          </a:p>
          <a:p>
            <a:pPr lvl="1">
              <a:lnSpc>
                <a:spcPct val="90000"/>
              </a:lnSpc>
            </a:pPr>
            <a:r>
              <a:rPr lang="en-US" dirty="0" smtClean="0"/>
              <a:t>CPI: Cycles/instruction</a:t>
            </a:r>
            <a:endParaRPr lang="en-US" dirty="0"/>
          </a:p>
          <a:p>
            <a:pPr lvl="1">
              <a:lnSpc>
                <a:spcPct val="90000"/>
              </a:lnSpc>
            </a:pPr>
            <a:r>
              <a:rPr lang="en-US" dirty="0" smtClean="0"/>
              <a:t>clock period: seconds/cycle</a:t>
            </a:r>
            <a:endParaRPr lang="en-US" dirty="0"/>
          </a:p>
          <a:p>
            <a:pPr lvl="1">
              <a:lnSpc>
                <a:spcPct val="90000"/>
              </a:lnSpc>
            </a:pPr>
            <a:r>
              <a:rPr lang="en-US" dirty="0" smtClean="0"/>
              <a:t>IPC: instructions/cycle = IPC</a:t>
            </a:r>
            <a:endParaRPr lang="en-US" dirty="0"/>
          </a:p>
          <a:p>
            <a:pPr>
              <a:lnSpc>
                <a:spcPct val="90000"/>
              </a:lnSpc>
            </a:pPr>
            <a:r>
              <a:rPr lang="en-US" sz="3500" dirty="0"/>
              <a:t>Challenge is to satisfy constraints of:</a:t>
            </a:r>
          </a:p>
          <a:p>
            <a:pPr lvl="1">
              <a:lnSpc>
                <a:spcPct val="90000"/>
              </a:lnSpc>
            </a:pPr>
            <a:r>
              <a:rPr lang="en-US" dirty="0"/>
              <a:t>Cost</a:t>
            </a:r>
          </a:p>
          <a:p>
            <a:pPr lvl="1">
              <a:lnSpc>
                <a:spcPct val="90000"/>
              </a:lnSpc>
            </a:pPr>
            <a:r>
              <a:rPr lang="en-US" dirty="0"/>
              <a:t>Power</a:t>
            </a:r>
          </a:p>
          <a:p>
            <a:pPr lvl="1">
              <a:lnSpc>
                <a:spcPct val="90000"/>
              </a:lnSpc>
            </a:pPr>
            <a:r>
              <a:rPr lang="en-US" dirty="0"/>
              <a:t>Performance</a:t>
            </a:r>
          </a:p>
          <a:p>
            <a:pPr>
              <a:lnSpc>
                <a:spcPct val="90000"/>
              </a:lnSpc>
              <a:buFontTx/>
              <a:buNone/>
            </a:pPr>
            <a:endParaRPr lang="en-US" sz="2000" dirty="0"/>
          </a:p>
        </p:txBody>
      </p:sp>
      <p:sp>
        <p:nvSpPr>
          <p:cNvPr id="6" name="TextBox 5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Processor Performance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644406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15493" name="Object 5"/>
          <p:cNvGraphicFramePr>
            <a:graphicFrameLocks noGrp="1" noChangeAspect="1"/>
          </p:cNvGraphicFramePr>
          <p:nvPr>
            <p:ph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863989599"/>
              </p:ext>
            </p:extLst>
          </p:nvPr>
        </p:nvGraphicFramePr>
        <p:xfrm>
          <a:off x="762000" y="2209800"/>
          <a:ext cx="8534400" cy="303039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5366" name="VISIO" r:id="rId7" imgW="5886360" imgH="2187000" progId="Visio.Drawing.6">
                  <p:embed/>
                </p:oleObj>
              </mc:Choice>
              <mc:Fallback>
                <p:oleObj name="VISIO" r:id="rId7" imgW="5886360" imgH="218700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2000" y="2209800"/>
                        <a:ext cx="8534400" cy="303039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15490" name="Rectangle 2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914400" y="11430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dirty="0" err="1" smtClean="0">
                <a:latin typeface="Courier New" pitchFamily="49" charset="0"/>
                <a:cs typeface="Arial" charset="0"/>
              </a:rPr>
              <a:t>rs</a:t>
            </a:r>
            <a:r>
              <a:rPr lang="en-US" sz="3200" dirty="0" smtClean="0">
                <a:latin typeface="Times New Roman" pitchFamily="18" charset="0"/>
                <a:cs typeface="Arial" charset="0"/>
              </a:rPr>
              <a:t> == </a:t>
            </a:r>
            <a:r>
              <a:rPr lang="en-US" sz="3200" dirty="0" err="1" smtClean="0">
                <a:latin typeface="Courier New" pitchFamily="49" charset="0"/>
                <a:cs typeface="Arial" charset="0"/>
              </a:rPr>
              <a:t>rt</a:t>
            </a:r>
            <a:r>
              <a:rPr lang="en-US" sz="3200" dirty="0" smtClean="0">
                <a:latin typeface="Times New Roman" pitchFamily="18" charset="0"/>
                <a:cs typeface="Arial" charset="0"/>
              </a:rPr>
              <a:t>?</a:t>
            </a:r>
            <a:endParaRPr lang="en-US" sz="3200" dirty="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dirty="0" smtClean="0">
                <a:latin typeface="Times New Roman" pitchFamily="18" charset="0"/>
                <a:cs typeface="Arial" charset="0"/>
              </a:rPr>
              <a:t>BTA </a:t>
            </a:r>
            <a:r>
              <a:rPr lang="en-US" sz="3200" dirty="0">
                <a:latin typeface="Times New Roman" pitchFamily="18" charset="0"/>
                <a:cs typeface="Arial" charset="0"/>
              </a:rPr>
              <a:t>= </a:t>
            </a:r>
            <a:r>
              <a:rPr lang="en-US" sz="2900" dirty="0">
                <a:latin typeface="Times New Roman" pitchFamily="18" charset="0"/>
                <a:cs typeface="Arial" charset="0"/>
              </a:rPr>
              <a:t>(sign-extended </a:t>
            </a:r>
            <a:r>
              <a:rPr lang="en-US" sz="2900" dirty="0" smtClean="0">
                <a:latin typeface="Times New Roman" pitchFamily="18" charset="0"/>
                <a:cs typeface="Arial" charset="0"/>
              </a:rPr>
              <a:t>immediate &lt;&lt; 2) + (</a:t>
            </a:r>
            <a:r>
              <a:rPr lang="en-US" sz="2900" dirty="0">
                <a:latin typeface="Times New Roman" pitchFamily="18" charset="0"/>
                <a:cs typeface="Arial" charset="0"/>
              </a:rPr>
              <a:t>PC+4)</a:t>
            </a:r>
          </a:p>
        </p:txBody>
      </p:sp>
      <p:sp>
        <p:nvSpPr>
          <p:cNvPr id="1215492" name="Rectangle 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err="1" smtClean="0">
                <a:solidFill>
                  <a:schemeClr val="bg1"/>
                </a:solidFill>
                <a:latin typeface="+mj-lt"/>
              </a:rPr>
              <a:t>Multicycle</a:t>
            </a:r>
            <a:r>
              <a:rPr lang="en-US" sz="4400" dirty="0" smtClean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4400" dirty="0" err="1" smtClean="0">
                <a:solidFill>
                  <a:schemeClr val="bg1"/>
                </a:solidFill>
                <a:latin typeface="+mj-lt"/>
              </a:rPr>
              <a:t>Datapath</a:t>
            </a:r>
            <a:r>
              <a:rPr lang="en-US" sz="4400" dirty="0" smtClean="0">
                <a:solidFill>
                  <a:schemeClr val="bg1"/>
                </a:solidFill>
                <a:latin typeface="+mj-lt"/>
              </a:rPr>
              <a:t>: </a:t>
            </a:r>
            <a:r>
              <a:rPr lang="en-US" sz="4400" dirty="0" err="1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beq</a:t>
            </a:r>
            <a:endParaRPr lang="en-US" sz="4400" dirty="0">
              <a:solidFill>
                <a:schemeClr val="bg1"/>
              </a:solidFill>
              <a:latin typeface="Courier New" pitchFamily="49" charset="0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279869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20613" name="Object 5"/>
          <p:cNvGraphicFramePr>
            <a:graphicFrameLocks noGrp="1" noChangeAspect="1"/>
          </p:cNvGraphicFramePr>
          <p:nvPr>
            <p:ph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820572704"/>
              </p:ext>
            </p:extLst>
          </p:nvPr>
        </p:nvGraphicFramePr>
        <p:xfrm>
          <a:off x="709230" y="1371600"/>
          <a:ext cx="8358570" cy="4226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6390" name="VISIO" r:id="rId7" imgW="5743440" imgH="2904480" progId="Visio.Drawing.6">
                  <p:embed/>
                </p:oleObj>
              </mc:Choice>
              <mc:Fallback>
                <p:oleObj name="VISIO" r:id="rId7" imgW="5743440" imgH="290448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9230" y="1371600"/>
                        <a:ext cx="8358570" cy="42261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20610" name="Rectangle 2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220612" name="Rectangle 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err="1" smtClean="0">
                <a:solidFill>
                  <a:schemeClr val="bg1"/>
                </a:solidFill>
                <a:latin typeface="+mj-lt"/>
              </a:rPr>
              <a:t>Multicycle</a:t>
            </a:r>
            <a:r>
              <a:rPr lang="en-US" sz="4400" dirty="0" smtClean="0">
                <a:solidFill>
                  <a:schemeClr val="bg1"/>
                </a:solidFill>
                <a:latin typeface="+mj-lt"/>
              </a:rPr>
              <a:t> Processor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71949041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22661" name="Object 5"/>
          <p:cNvGraphicFramePr>
            <a:graphicFrameLocks noGrp="1" noChangeAspect="1"/>
          </p:cNvGraphicFramePr>
          <p:nvPr>
            <p:ph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440956771"/>
              </p:ext>
            </p:extLst>
          </p:nvPr>
        </p:nvGraphicFramePr>
        <p:xfrm>
          <a:off x="1905000" y="1174750"/>
          <a:ext cx="5562600" cy="5187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7414" name="VISIO" r:id="rId7" imgW="2135880" imgH="1990080" progId="Visio.Drawing.6">
                  <p:embed/>
                </p:oleObj>
              </mc:Choice>
              <mc:Fallback>
                <p:oleObj name="VISIO" r:id="rId7" imgW="2135880" imgH="199008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05000" y="1174750"/>
                        <a:ext cx="5562600" cy="5187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22658" name="Rectangle 2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222660" name="Rectangle 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err="1" smtClean="0">
                <a:solidFill>
                  <a:schemeClr val="bg1"/>
                </a:solidFill>
                <a:latin typeface="+mj-lt"/>
              </a:rPr>
              <a:t>Multicycle</a:t>
            </a:r>
            <a:r>
              <a:rPr lang="en-US" sz="4400" dirty="0" smtClean="0">
                <a:solidFill>
                  <a:schemeClr val="bg1"/>
                </a:solidFill>
                <a:latin typeface="+mj-lt"/>
              </a:rPr>
              <a:t> Control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3581780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23687" name="Object 7"/>
          <p:cNvGraphicFramePr>
            <a:graphicFrameLocks noGrp="1" noChangeAspect="1"/>
          </p:cNvGraphicFramePr>
          <p:nvPr>
            <p:ph sz="half"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80784770"/>
              </p:ext>
            </p:extLst>
          </p:nvPr>
        </p:nvGraphicFramePr>
        <p:xfrm>
          <a:off x="2362200" y="2422525"/>
          <a:ext cx="6781800" cy="3444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8458" name="VISIO" r:id="rId7" imgW="5743440" imgH="2916720" progId="Visio.Drawing.6">
                  <p:embed/>
                </p:oleObj>
              </mc:Choice>
              <mc:Fallback>
                <p:oleObj name="VISIO" r:id="rId7" imgW="5743440" imgH="291672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62200" y="2422525"/>
                        <a:ext cx="6781800" cy="34448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23686" name="Object 6"/>
          <p:cNvGraphicFramePr>
            <a:graphicFrameLocks noGrp="1" noChangeAspect="1"/>
          </p:cNvGraphicFramePr>
          <p:nvPr>
            <p:ph sz="half" idx="4294967295"/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351293595"/>
              </p:ext>
            </p:extLst>
          </p:nvPr>
        </p:nvGraphicFramePr>
        <p:xfrm>
          <a:off x="685800" y="1295400"/>
          <a:ext cx="1905000" cy="1497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8459" name="VISIO" r:id="rId9" imgW="1066320" imgH="837720" progId="Visio.Drawing.6">
                  <p:embed/>
                </p:oleObj>
              </mc:Choice>
              <mc:Fallback>
                <p:oleObj name="VISIO" r:id="rId9" imgW="1066320" imgH="83772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800" y="1295400"/>
                        <a:ext cx="1905000" cy="14970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23684" name="Rectangle 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Main Controller FSM: Fetch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08492917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13476" name="Object 4"/>
          <p:cNvGraphicFramePr>
            <a:graphicFrameLocks noGrp="1" noChangeAspect="1"/>
          </p:cNvGraphicFramePr>
          <p:nvPr>
            <p:ph sz="half"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4200290468"/>
              </p:ext>
            </p:extLst>
          </p:nvPr>
        </p:nvGraphicFramePr>
        <p:xfrm>
          <a:off x="2362200" y="2346325"/>
          <a:ext cx="6781800" cy="3444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9482" name="VISIO" r:id="rId7" imgW="5743440" imgH="2916720" progId="Visio.Drawing.6">
                  <p:embed/>
                </p:oleObj>
              </mc:Choice>
              <mc:Fallback>
                <p:oleObj name="VISIO" r:id="rId7" imgW="5743440" imgH="291672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62200" y="2346325"/>
                        <a:ext cx="6781800" cy="34448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13477" name="Object 5"/>
          <p:cNvGraphicFramePr>
            <a:graphicFrameLocks noGrp="1" noChangeAspect="1"/>
          </p:cNvGraphicFramePr>
          <p:nvPr>
            <p:ph sz="half" idx="4294967295"/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3612122573"/>
              </p:ext>
            </p:extLst>
          </p:nvPr>
        </p:nvGraphicFramePr>
        <p:xfrm>
          <a:off x="685800" y="1322387"/>
          <a:ext cx="1905000" cy="1497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9483" name="VISIO" r:id="rId9" imgW="1066320" imgH="837720" progId="Visio.Drawing.6">
                  <p:embed/>
                </p:oleObj>
              </mc:Choice>
              <mc:Fallback>
                <p:oleObj name="VISIO" r:id="rId9" imgW="1066320" imgH="83772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800" y="1322387"/>
                        <a:ext cx="1905000" cy="14970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13475" name="Rectangle 3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Main Controller FSM: Fetch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25587308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44166" name="Object 6"/>
          <p:cNvGraphicFramePr>
            <a:graphicFrameLocks noGrp="1" noChangeAspect="1"/>
          </p:cNvGraphicFramePr>
          <p:nvPr>
            <p:ph sz="half"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897874378"/>
              </p:ext>
            </p:extLst>
          </p:nvPr>
        </p:nvGraphicFramePr>
        <p:xfrm>
          <a:off x="762000" y="1152525"/>
          <a:ext cx="3581400" cy="1514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0506" name="VISIO" r:id="rId7" imgW="1980720" imgH="837720" progId="Visio.Drawing.6">
                  <p:embed/>
                </p:oleObj>
              </mc:Choice>
              <mc:Fallback>
                <p:oleObj name="VISIO" r:id="rId7" imgW="1980720" imgH="83772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2000" y="1152525"/>
                        <a:ext cx="3581400" cy="1514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44168" name="Object 8"/>
          <p:cNvGraphicFramePr>
            <a:graphicFrameLocks noGrp="1" noChangeAspect="1"/>
          </p:cNvGraphicFramePr>
          <p:nvPr>
            <p:ph sz="half" idx="4294967295"/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3404460034"/>
              </p:ext>
            </p:extLst>
          </p:nvPr>
        </p:nvGraphicFramePr>
        <p:xfrm>
          <a:off x="1219200" y="2817813"/>
          <a:ext cx="6781800" cy="3430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0507" name="VISIO" r:id="rId9" imgW="5743440" imgH="2904480" progId="Visio.Drawing.6">
                  <p:embed/>
                </p:oleObj>
              </mc:Choice>
              <mc:Fallback>
                <p:oleObj name="VISIO" r:id="rId9" imgW="5743440" imgH="290448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19200" y="2817813"/>
                        <a:ext cx="6781800" cy="34305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44163" name="Rectangle 3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Main Controller FSM: Decode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66018824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45190" name="Object 6"/>
          <p:cNvGraphicFramePr>
            <a:graphicFrameLocks noGrp="1" noChangeAspect="1"/>
          </p:cNvGraphicFramePr>
          <p:nvPr>
            <p:ph sz="half"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774910756"/>
              </p:ext>
            </p:extLst>
          </p:nvPr>
        </p:nvGraphicFramePr>
        <p:xfrm>
          <a:off x="685800" y="1066800"/>
          <a:ext cx="3810000" cy="2987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1530" name="VISIO" r:id="rId7" imgW="2381040" imgH="1866600" progId="Visio.Drawing.6">
                  <p:embed/>
                </p:oleObj>
              </mc:Choice>
              <mc:Fallback>
                <p:oleObj name="VISIO" r:id="rId7" imgW="2381040" imgH="186660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800" y="1066800"/>
                        <a:ext cx="3810000" cy="2987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45191" name="Object 7"/>
          <p:cNvGraphicFramePr>
            <a:graphicFrameLocks noGrp="1" noChangeAspect="1"/>
          </p:cNvGraphicFramePr>
          <p:nvPr>
            <p:ph sz="half" idx="4294967295"/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3293213147"/>
              </p:ext>
            </p:extLst>
          </p:nvPr>
        </p:nvGraphicFramePr>
        <p:xfrm>
          <a:off x="1600200" y="2700337"/>
          <a:ext cx="7315200" cy="3700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1531" name="VISIO" r:id="rId9" imgW="5743440" imgH="2904480" progId="Visio.Drawing.6">
                  <p:embed/>
                </p:oleObj>
              </mc:Choice>
              <mc:Fallback>
                <p:oleObj name="VISIO" r:id="rId9" imgW="5743440" imgH="290448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00200" y="2700337"/>
                        <a:ext cx="7315200" cy="37004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45188" name="Rectangle 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Main Controller FSM: Address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86570259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15524" name="Object 4"/>
          <p:cNvGraphicFramePr>
            <a:graphicFrameLocks noGrp="1" noChangeAspect="1"/>
          </p:cNvGraphicFramePr>
          <p:nvPr>
            <p:ph sz="half"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697804029"/>
              </p:ext>
            </p:extLst>
          </p:nvPr>
        </p:nvGraphicFramePr>
        <p:xfrm>
          <a:off x="762000" y="1066800"/>
          <a:ext cx="3810000" cy="2987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2554" name="VISIO" r:id="rId7" imgW="2381040" imgH="1866600" progId="Visio.Drawing.6">
                  <p:embed/>
                </p:oleObj>
              </mc:Choice>
              <mc:Fallback>
                <p:oleObj name="VISIO" r:id="rId7" imgW="2381040" imgH="186660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2000" y="1066800"/>
                        <a:ext cx="3810000" cy="2987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15525" name="Object 5"/>
          <p:cNvGraphicFramePr>
            <a:graphicFrameLocks noGrp="1" noChangeAspect="1"/>
          </p:cNvGraphicFramePr>
          <p:nvPr>
            <p:ph sz="half" idx="4294967295"/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1459612185"/>
              </p:ext>
            </p:extLst>
          </p:nvPr>
        </p:nvGraphicFramePr>
        <p:xfrm>
          <a:off x="1752600" y="2547937"/>
          <a:ext cx="7315200" cy="3700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2555" name="VISIO" r:id="rId9" imgW="5743440" imgH="2904480" progId="Visio.Drawing.6">
                  <p:embed/>
                </p:oleObj>
              </mc:Choice>
              <mc:Fallback>
                <p:oleObj name="VISIO" r:id="rId9" imgW="5743440" imgH="290448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52600" y="2547937"/>
                        <a:ext cx="7315200" cy="37004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15523" name="Rectangle 3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Main Controller FSM: Address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74633745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46214" name="Object 6"/>
          <p:cNvGraphicFramePr>
            <a:graphicFrameLocks noGrp="1" noChangeAspect="1"/>
          </p:cNvGraphicFramePr>
          <p:nvPr>
            <p:ph sz="half"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999327812"/>
              </p:ext>
            </p:extLst>
          </p:nvPr>
        </p:nvGraphicFramePr>
        <p:xfrm>
          <a:off x="1905000" y="1047750"/>
          <a:ext cx="5562600" cy="5200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3558" name="VISIO" r:id="rId6" imgW="4035960" imgH="3773520" progId="Visio.Drawing.6">
                  <p:embed/>
                </p:oleObj>
              </mc:Choice>
              <mc:Fallback>
                <p:oleObj name="VISIO" r:id="rId6" imgW="4035960" imgH="377352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05000" y="1047750"/>
                        <a:ext cx="5562600" cy="5200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46211" name="Rectangle 3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Main Controller FSM: </a:t>
            </a:r>
            <a:r>
              <a:rPr lang="en-US" sz="4400" dirty="0" err="1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lw</a:t>
            </a:r>
            <a:endParaRPr lang="en-US" sz="4400" dirty="0">
              <a:solidFill>
                <a:schemeClr val="bg1"/>
              </a:solidFill>
              <a:latin typeface="Courier New" pitchFamily="49" charset="0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907509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48261" name="Object 5"/>
          <p:cNvGraphicFramePr>
            <a:graphicFrameLocks noGrp="1" noChangeAspect="1"/>
          </p:cNvGraphicFramePr>
          <p:nvPr>
            <p:ph sz="half"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480753142"/>
              </p:ext>
            </p:extLst>
          </p:nvPr>
        </p:nvGraphicFramePr>
        <p:xfrm>
          <a:off x="1855574" y="1066800"/>
          <a:ext cx="5459626" cy="5105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582" name="VISIO" r:id="rId6" imgW="4035960" imgH="3773520" progId="Visio.Drawing.6">
                  <p:embed/>
                </p:oleObj>
              </mc:Choice>
              <mc:Fallback>
                <p:oleObj name="VISIO" r:id="rId6" imgW="4035960" imgH="377352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55574" y="1066800"/>
                        <a:ext cx="5459626" cy="5105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48259" name="Rectangle 3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Main Controller FSM: </a:t>
            </a:r>
            <a:r>
              <a:rPr lang="en-US" sz="4400" dirty="0" err="1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sw</a:t>
            </a:r>
            <a:endParaRPr lang="en-US" sz="4400" dirty="0">
              <a:solidFill>
                <a:schemeClr val="bg1"/>
              </a:solidFill>
              <a:latin typeface="Courier New" pitchFamily="49" charset="0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336470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8387" name="Rectangle 3"/>
          <p:cNvSpPr>
            <a:spLocks noGrp="1" noChangeArrowheads="1"/>
          </p:cNvSpPr>
          <p:nvPr>
            <p:ph type="body" sz="half" idx="4294967295"/>
            <p:custDataLst>
              <p:tags r:id="rId1"/>
            </p:custDataLst>
          </p:nvPr>
        </p:nvSpPr>
        <p:spPr>
          <a:xfrm>
            <a:off x="914400" y="1143000"/>
            <a:ext cx="7696200" cy="4953000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n-US" dirty="0" smtClean="0"/>
              <a:t>Consider subset </a:t>
            </a:r>
            <a:r>
              <a:rPr lang="en-US" dirty="0"/>
              <a:t>of MIPS instructions:</a:t>
            </a:r>
          </a:p>
          <a:p>
            <a:pPr lvl="1">
              <a:lnSpc>
                <a:spcPct val="90000"/>
              </a:lnSpc>
            </a:pPr>
            <a:r>
              <a:rPr lang="en-US" sz="2600" dirty="0"/>
              <a:t>R-type instructions: </a:t>
            </a:r>
            <a:r>
              <a:rPr lang="en-US" sz="2600" dirty="0">
                <a:latin typeface="Courier New" pitchFamily="49" charset="0"/>
              </a:rPr>
              <a:t>and</a:t>
            </a:r>
            <a:r>
              <a:rPr lang="en-US" sz="2600" dirty="0"/>
              <a:t>, </a:t>
            </a:r>
            <a:r>
              <a:rPr lang="en-US" sz="2600" dirty="0">
                <a:latin typeface="Courier New" pitchFamily="49" charset="0"/>
              </a:rPr>
              <a:t>or</a:t>
            </a:r>
            <a:r>
              <a:rPr lang="en-US" sz="2600" dirty="0"/>
              <a:t>, </a:t>
            </a:r>
            <a:r>
              <a:rPr lang="en-US" sz="2600" dirty="0">
                <a:latin typeface="Courier New" pitchFamily="49" charset="0"/>
              </a:rPr>
              <a:t>add</a:t>
            </a:r>
            <a:r>
              <a:rPr lang="en-US" sz="2600" dirty="0"/>
              <a:t>, </a:t>
            </a:r>
            <a:r>
              <a:rPr lang="en-US" sz="2600" dirty="0">
                <a:latin typeface="Courier New" pitchFamily="49" charset="0"/>
              </a:rPr>
              <a:t>sub</a:t>
            </a:r>
            <a:r>
              <a:rPr lang="en-US" sz="2600" dirty="0"/>
              <a:t>, </a:t>
            </a:r>
            <a:r>
              <a:rPr lang="en-US" sz="2600" dirty="0" err="1">
                <a:latin typeface="Courier New" pitchFamily="49" charset="0"/>
              </a:rPr>
              <a:t>slt</a:t>
            </a:r>
            <a:endParaRPr lang="en-US" sz="2600" dirty="0">
              <a:latin typeface="Courier New" pitchFamily="49" charset="0"/>
            </a:endParaRPr>
          </a:p>
          <a:p>
            <a:pPr lvl="1">
              <a:lnSpc>
                <a:spcPct val="90000"/>
              </a:lnSpc>
            </a:pPr>
            <a:r>
              <a:rPr lang="en-US" sz="2600" dirty="0"/>
              <a:t>Memory instructions: </a:t>
            </a:r>
            <a:r>
              <a:rPr lang="en-US" sz="2600" dirty="0" err="1">
                <a:latin typeface="Courier New" pitchFamily="49" charset="0"/>
              </a:rPr>
              <a:t>lw</a:t>
            </a:r>
            <a:r>
              <a:rPr lang="en-US" sz="2600" dirty="0"/>
              <a:t>, </a:t>
            </a:r>
            <a:r>
              <a:rPr lang="en-US" sz="2600" dirty="0" err="1">
                <a:latin typeface="Courier New" pitchFamily="49" charset="0"/>
              </a:rPr>
              <a:t>sw</a:t>
            </a:r>
            <a:endParaRPr lang="en-US" sz="2600" dirty="0">
              <a:latin typeface="Courier New" pitchFamily="49" charset="0"/>
            </a:endParaRPr>
          </a:p>
          <a:p>
            <a:pPr lvl="1">
              <a:lnSpc>
                <a:spcPct val="90000"/>
              </a:lnSpc>
            </a:pPr>
            <a:r>
              <a:rPr lang="en-US" sz="2600" dirty="0"/>
              <a:t>Branch instructions: </a:t>
            </a:r>
            <a:r>
              <a:rPr lang="en-US" sz="2600" dirty="0" err="1">
                <a:latin typeface="Courier New" pitchFamily="49" charset="0"/>
              </a:rPr>
              <a:t>beq</a:t>
            </a:r>
            <a:endParaRPr lang="en-US" sz="2600" dirty="0">
              <a:latin typeface="Courier New" pitchFamily="49" charset="0"/>
            </a:endParaRPr>
          </a:p>
          <a:p>
            <a:pPr marL="0" indent="0">
              <a:lnSpc>
                <a:spcPct val="90000"/>
              </a:lnSpc>
              <a:buNone/>
            </a:pPr>
            <a:endParaRPr lang="en-US" dirty="0">
              <a:latin typeface="Courier New" pitchFamily="49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MIPS Processor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184348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49285" name="Object 5"/>
          <p:cNvGraphicFramePr>
            <a:graphicFrameLocks noGrp="1" noChangeAspect="1"/>
          </p:cNvGraphicFramePr>
          <p:nvPr>
            <p:ph sz="half"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629573479"/>
              </p:ext>
            </p:extLst>
          </p:nvPr>
        </p:nvGraphicFramePr>
        <p:xfrm>
          <a:off x="1752600" y="1204913"/>
          <a:ext cx="5638800" cy="5272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606" name="VISIO" r:id="rId6" imgW="4035960" imgH="3773520" progId="Visio.Drawing.6">
                  <p:embed/>
                </p:oleObj>
              </mc:Choice>
              <mc:Fallback>
                <p:oleObj name="VISIO" r:id="rId6" imgW="4035960" imgH="377352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52600" y="1204913"/>
                        <a:ext cx="5638800" cy="52720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49283" name="Rectangle 3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Main Controller FSM: R-Type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35806332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50309" name="Object 5"/>
          <p:cNvGraphicFramePr>
            <a:graphicFrameLocks noGrp="1" noChangeAspect="1"/>
          </p:cNvGraphicFramePr>
          <p:nvPr>
            <p:ph sz="half"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320236279"/>
              </p:ext>
            </p:extLst>
          </p:nvPr>
        </p:nvGraphicFramePr>
        <p:xfrm>
          <a:off x="1295400" y="1138238"/>
          <a:ext cx="5791200" cy="5414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6630" name="VISIO" r:id="rId6" imgW="4035960" imgH="3773520" progId="Visio.Drawing.6">
                  <p:embed/>
                </p:oleObj>
              </mc:Choice>
              <mc:Fallback>
                <p:oleObj name="VISIO" r:id="rId6" imgW="4035960" imgH="377352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95400" y="1138238"/>
                        <a:ext cx="5791200" cy="54149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50307" name="Rectangle 3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Main Controller FSM: </a:t>
            </a:r>
            <a:r>
              <a:rPr lang="en-US" sz="4400" dirty="0" err="1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beq</a:t>
            </a:r>
            <a:endParaRPr lang="en-US" sz="4400" dirty="0">
              <a:solidFill>
                <a:schemeClr val="bg1"/>
              </a:solidFill>
              <a:latin typeface="Courier New" pitchFamily="49" charset="0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391565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42117" name="Object 5"/>
          <p:cNvGraphicFramePr>
            <a:graphicFrameLocks noGrp="1" noChangeAspect="1"/>
          </p:cNvGraphicFramePr>
          <p:nvPr>
            <p:ph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557551967"/>
              </p:ext>
            </p:extLst>
          </p:nvPr>
        </p:nvGraphicFramePr>
        <p:xfrm>
          <a:off x="1295400" y="995005"/>
          <a:ext cx="5943600" cy="55581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7654" name="VISIO" r:id="rId7" imgW="4035960" imgH="3773520" progId="Visio.Drawing.6">
                  <p:embed/>
                </p:oleObj>
              </mc:Choice>
              <mc:Fallback>
                <p:oleObj name="VISIO" r:id="rId7" imgW="4035960" imgH="377352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95400" y="995005"/>
                        <a:ext cx="5943600" cy="555819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42114" name="Rectangle 2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242116" name="Rectangle 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err="1" smtClean="0">
                <a:solidFill>
                  <a:schemeClr val="bg1"/>
                </a:solidFill>
                <a:latin typeface="+mj-lt"/>
              </a:rPr>
              <a:t>Multicycle</a:t>
            </a:r>
            <a:r>
              <a:rPr lang="en-US" sz="4400" dirty="0" smtClean="0">
                <a:solidFill>
                  <a:schemeClr val="bg1"/>
                </a:solidFill>
                <a:latin typeface="+mj-lt"/>
              </a:rPr>
              <a:t> Controller FSM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25037844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51334" name="Object 6"/>
          <p:cNvGraphicFramePr>
            <a:graphicFrameLocks noGrp="1" noChangeAspect="1"/>
          </p:cNvGraphicFramePr>
          <p:nvPr>
            <p:ph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202635252"/>
              </p:ext>
            </p:extLst>
          </p:nvPr>
        </p:nvGraphicFramePr>
        <p:xfrm>
          <a:off x="1219200" y="1219200"/>
          <a:ext cx="6781800" cy="5170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8678" name="VISIO" r:id="rId7" imgW="4950360" imgH="3773520" progId="Visio.Drawing.6">
                  <p:embed/>
                </p:oleObj>
              </mc:Choice>
              <mc:Fallback>
                <p:oleObj name="VISIO" r:id="rId7" imgW="4950360" imgH="377352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19200" y="1219200"/>
                        <a:ext cx="6781800" cy="5170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51330" name="Rectangle 2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251332" name="Rectangle 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Extended Functionality: </a:t>
            </a:r>
            <a:r>
              <a:rPr lang="en-US" sz="4400" dirty="0" err="1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addi</a:t>
            </a:r>
            <a:endParaRPr lang="en-US" sz="4400" dirty="0">
              <a:solidFill>
                <a:schemeClr val="bg1"/>
              </a:solidFill>
              <a:latin typeface="Courier New" pitchFamily="49" charset="0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360023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17573" name="Object 5"/>
          <p:cNvGraphicFramePr>
            <a:graphicFrameLocks noGrp="1" noChangeAspect="1"/>
          </p:cNvGraphicFramePr>
          <p:nvPr>
            <p:ph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881014749"/>
              </p:ext>
            </p:extLst>
          </p:nvPr>
        </p:nvGraphicFramePr>
        <p:xfrm>
          <a:off x="1219200" y="1219200"/>
          <a:ext cx="6781800" cy="5170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9702" name="VISIO" r:id="rId7" imgW="4950360" imgH="3773520" progId="Visio.Drawing.6">
                  <p:embed/>
                </p:oleObj>
              </mc:Choice>
              <mc:Fallback>
                <p:oleObj name="VISIO" r:id="rId7" imgW="4950360" imgH="377352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19200" y="1219200"/>
                        <a:ext cx="6781800" cy="5170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17570" name="Rectangle 2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517572" name="Rectangle 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Main Controller FSM: </a:t>
            </a:r>
            <a:r>
              <a:rPr lang="en-US" sz="4400" dirty="0" err="1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addi</a:t>
            </a:r>
            <a:endParaRPr lang="en-US" sz="4400" dirty="0">
              <a:solidFill>
                <a:schemeClr val="bg1"/>
              </a:solidFill>
              <a:latin typeface="Courier New" pitchFamily="49" charset="0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630295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52358" name="Object 6"/>
          <p:cNvGraphicFramePr>
            <a:graphicFrameLocks noGrp="1" noChangeAspect="1"/>
          </p:cNvGraphicFramePr>
          <p:nvPr>
            <p:ph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673996478"/>
              </p:ext>
            </p:extLst>
          </p:nvPr>
        </p:nvGraphicFramePr>
        <p:xfrm>
          <a:off x="838200" y="1676400"/>
          <a:ext cx="8305800" cy="3248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0726" name="VISIO" r:id="rId7" imgW="5886360" imgH="2301120" progId="Visio.Drawing.6">
                  <p:embed/>
                </p:oleObj>
              </mc:Choice>
              <mc:Fallback>
                <p:oleObj name="VISIO" r:id="rId7" imgW="5886360" imgH="230112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8200" y="1676400"/>
                        <a:ext cx="8305800" cy="3248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52354" name="Rectangle 2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252356" name="Rectangle 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Extended Functionality: </a:t>
            </a:r>
            <a:r>
              <a:rPr lang="en-US" sz="4400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j</a:t>
            </a:r>
            <a:endParaRPr lang="en-US" sz="4400" dirty="0">
              <a:solidFill>
                <a:schemeClr val="bg1"/>
              </a:solidFill>
              <a:latin typeface="Courier New" pitchFamily="49" charset="0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361535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53382" name="Object 6"/>
          <p:cNvGraphicFramePr>
            <a:graphicFrameLocks noGrp="1" noChangeAspect="1"/>
          </p:cNvGraphicFramePr>
          <p:nvPr>
            <p:ph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727813722"/>
              </p:ext>
            </p:extLst>
          </p:nvPr>
        </p:nvGraphicFramePr>
        <p:xfrm>
          <a:off x="1219200" y="1219200"/>
          <a:ext cx="6754812" cy="5148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1750" name="VISIO" r:id="rId7" imgW="4950360" imgH="3773520" progId="Visio.Drawing.6">
                  <p:embed/>
                </p:oleObj>
              </mc:Choice>
              <mc:Fallback>
                <p:oleObj name="VISIO" r:id="rId7" imgW="4950360" imgH="377352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19200" y="1219200"/>
                        <a:ext cx="6754812" cy="51482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53378" name="Rectangle 2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253380" name="Rectangle 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Main Controller FSM: </a:t>
            </a:r>
            <a:r>
              <a:rPr lang="en-US" sz="4400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j</a:t>
            </a:r>
            <a:endParaRPr lang="en-US" sz="4400" dirty="0">
              <a:solidFill>
                <a:schemeClr val="bg1"/>
              </a:solidFill>
              <a:latin typeface="Courier New" pitchFamily="49" charset="0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781874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19621" name="Object 5"/>
          <p:cNvGraphicFramePr>
            <a:graphicFrameLocks noGrp="1" noChangeAspect="1"/>
          </p:cNvGraphicFramePr>
          <p:nvPr>
            <p:ph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807795696"/>
              </p:ext>
            </p:extLst>
          </p:nvPr>
        </p:nvGraphicFramePr>
        <p:xfrm>
          <a:off x="1219200" y="1219200"/>
          <a:ext cx="6754812" cy="5148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2773" name="VISIO" r:id="rId7" imgW="4950360" imgH="3773520" progId="Visio.Drawing.6">
                  <p:embed/>
                </p:oleObj>
              </mc:Choice>
              <mc:Fallback>
                <p:oleObj name="VISIO" r:id="rId7" imgW="4950360" imgH="377352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19200" y="1219200"/>
                        <a:ext cx="6754812" cy="51482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19618" name="Rectangle 2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519620" name="Rectangle 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Main Controller FSM: </a:t>
            </a:r>
            <a:r>
              <a:rPr lang="en-US" sz="4400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j</a:t>
            </a:r>
            <a:endParaRPr lang="en-US" sz="4400" dirty="0">
              <a:solidFill>
                <a:schemeClr val="bg1"/>
              </a:solidFill>
              <a:latin typeface="Courier New" pitchFamily="49" charset="0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432137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4404" name="Rectangle 4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254405" name="Rectangle 5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914400" y="1143000"/>
            <a:ext cx="7696200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2800" dirty="0">
                <a:latin typeface="Times New Roman" pitchFamily="18" charset="0"/>
                <a:cs typeface="Arial" charset="0"/>
              </a:rPr>
              <a:t>Instructions take different number of cycles:</a:t>
            </a:r>
          </a:p>
          <a:p>
            <a:pPr marL="742950" lvl="1" indent="-285750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2400" dirty="0">
                <a:latin typeface="Times New Roman" pitchFamily="18" charset="0"/>
                <a:cs typeface="Arial" charset="0"/>
              </a:rPr>
              <a:t>3 </a:t>
            </a:r>
            <a:r>
              <a:rPr lang="en-US" sz="2400" dirty="0" smtClean="0">
                <a:latin typeface="Times New Roman" pitchFamily="18" charset="0"/>
                <a:cs typeface="Arial" charset="0"/>
              </a:rPr>
              <a:t>cycles:</a:t>
            </a:r>
            <a:r>
              <a:rPr lang="en-US" sz="2400" dirty="0">
                <a:latin typeface="Times New Roman" pitchFamily="18" charset="0"/>
                <a:cs typeface="Arial" charset="0"/>
              </a:rPr>
              <a:t> </a:t>
            </a:r>
            <a:r>
              <a:rPr lang="en-US" sz="2400" dirty="0" err="1" smtClean="0">
                <a:latin typeface="Courier New" pitchFamily="49" charset="0"/>
                <a:cs typeface="Arial" charset="0"/>
              </a:rPr>
              <a:t>beq</a:t>
            </a:r>
            <a:r>
              <a:rPr lang="en-US" sz="2400" dirty="0">
                <a:latin typeface="Times New Roman" pitchFamily="18" charset="0"/>
                <a:cs typeface="Arial" charset="0"/>
              </a:rPr>
              <a:t>, </a:t>
            </a:r>
            <a:r>
              <a:rPr lang="en-US" sz="2400" dirty="0">
                <a:latin typeface="Courier New" pitchFamily="49" charset="0"/>
                <a:cs typeface="Arial" charset="0"/>
              </a:rPr>
              <a:t>j</a:t>
            </a:r>
            <a:endParaRPr lang="en-US" sz="2400" dirty="0">
              <a:latin typeface="Times New Roman" pitchFamily="18" charset="0"/>
              <a:cs typeface="Arial" charset="0"/>
            </a:endParaRPr>
          </a:p>
          <a:p>
            <a:pPr marL="742950" lvl="1" indent="-285750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2400" dirty="0">
                <a:latin typeface="Times New Roman" pitchFamily="18" charset="0"/>
                <a:cs typeface="Arial" charset="0"/>
              </a:rPr>
              <a:t>4 cycles: </a:t>
            </a:r>
            <a:r>
              <a:rPr lang="en-US" sz="2400" dirty="0" smtClean="0">
                <a:latin typeface="Times New Roman" pitchFamily="18" charset="0"/>
                <a:cs typeface="Arial" charset="0"/>
              </a:rPr>
              <a:t>R-Type</a:t>
            </a:r>
            <a:r>
              <a:rPr lang="en-US" sz="2400" dirty="0">
                <a:latin typeface="Times New Roman" pitchFamily="18" charset="0"/>
                <a:cs typeface="Arial" charset="0"/>
              </a:rPr>
              <a:t>, </a:t>
            </a:r>
            <a:r>
              <a:rPr lang="en-US" sz="2400" dirty="0" err="1">
                <a:latin typeface="Courier New" pitchFamily="49" charset="0"/>
                <a:cs typeface="Arial" charset="0"/>
              </a:rPr>
              <a:t>sw</a:t>
            </a:r>
            <a:r>
              <a:rPr lang="en-US" sz="2400" dirty="0">
                <a:latin typeface="Times New Roman" pitchFamily="18" charset="0"/>
                <a:cs typeface="Arial" charset="0"/>
              </a:rPr>
              <a:t>, </a:t>
            </a:r>
            <a:r>
              <a:rPr lang="en-US" sz="2400" dirty="0" err="1">
                <a:latin typeface="Courier New" pitchFamily="49" charset="0"/>
                <a:cs typeface="Arial" charset="0"/>
              </a:rPr>
              <a:t>addi</a:t>
            </a:r>
            <a:endParaRPr lang="en-US" sz="2400" dirty="0">
              <a:latin typeface="Times New Roman" pitchFamily="18" charset="0"/>
              <a:cs typeface="Arial" charset="0"/>
            </a:endParaRPr>
          </a:p>
          <a:p>
            <a:pPr marL="742950" lvl="1" indent="-285750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2400" dirty="0">
                <a:latin typeface="Times New Roman" pitchFamily="18" charset="0"/>
                <a:cs typeface="Arial" charset="0"/>
              </a:rPr>
              <a:t>5 cycles</a:t>
            </a:r>
            <a:r>
              <a:rPr lang="en-US" sz="2400" dirty="0" smtClean="0">
                <a:latin typeface="Times New Roman" pitchFamily="18" charset="0"/>
                <a:cs typeface="Arial" charset="0"/>
              </a:rPr>
              <a:t>:</a:t>
            </a:r>
            <a:r>
              <a:rPr lang="en-US" sz="2400" dirty="0">
                <a:latin typeface="Times New Roman" pitchFamily="18" charset="0"/>
                <a:cs typeface="Arial" charset="0"/>
              </a:rPr>
              <a:t> </a:t>
            </a:r>
            <a:r>
              <a:rPr lang="en-US" sz="2400" dirty="0" err="1" smtClean="0">
                <a:latin typeface="Courier New" pitchFamily="49" charset="0"/>
                <a:cs typeface="Arial" charset="0"/>
              </a:rPr>
              <a:t>lw</a:t>
            </a:r>
            <a:endParaRPr lang="en-US" sz="2400" dirty="0">
              <a:latin typeface="Times New Roman" pitchFamily="18" charset="0"/>
              <a:cs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2800" dirty="0">
                <a:latin typeface="Times New Roman" pitchFamily="18" charset="0"/>
                <a:cs typeface="Arial" charset="0"/>
              </a:rPr>
              <a:t>CPI is weighted average</a:t>
            </a:r>
          </a:p>
          <a:p>
            <a:pPr marL="342900" indent="-342900" algn="just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2800" dirty="0">
                <a:latin typeface="Times New Roman" pitchFamily="18" charset="0"/>
                <a:cs typeface="Arial" charset="0"/>
              </a:rPr>
              <a:t>SPECINT2000 benchmark: </a:t>
            </a:r>
          </a:p>
          <a:p>
            <a:pPr marL="742950" lvl="1" indent="-285750" algn="just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2400" dirty="0">
                <a:latin typeface="Times New Roman" pitchFamily="18" charset="0"/>
                <a:cs typeface="Arial" charset="0"/>
              </a:rPr>
              <a:t>25% loads</a:t>
            </a:r>
          </a:p>
          <a:p>
            <a:pPr marL="742950" lvl="1" indent="-285750" algn="just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2400" dirty="0">
                <a:latin typeface="Times New Roman" pitchFamily="18" charset="0"/>
                <a:cs typeface="Arial" charset="0"/>
              </a:rPr>
              <a:t>10% stores </a:t>
            </a:r>
          </a:p>
          <a:p>
            <a:pPr marL="742950" lvl="1" indent="-285750" algn="just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2400" dirty="0">
                <a:latin typeface="Times New Roman" pitchFamily="18" charset="0"/>
                <a:cs typeface="Arial" charset="0"/>
              </a:rPr>
              <a:t>11% branches</a:t>
            </a:r>
          </a:p>
          <a:p>
            <a:pPr marL="742950" lvl="1" indent="-285750" algn="just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2400" dirty="0">
                <a:latin typeface="Times New Roman" pitchFamily="18" charset="0"/>
                <a:cs typeface="Arial" charset="0"/>
              </a:rPr>
              <a:t>2% jumps</a:t>
            </a:r>
          </a:p>
          <a:p>
            <a:pPr marL="742950" lvl="1" indent="-285750" algn="just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2400" dirty="0">
                <a:latin typeface="Times New Roman" pitchFamily="18" charset="0"/>
                <a:cs typeface="Arial" charset="0"/>
              </a:rPr>
              <a:t>52% </a:t>
            </a:r>
            <a:r>
              <a:rPr lang="en-US" sz="2400" dirty="0" smtClean="0">
                <a:latin typeface="Times New Roman" pitchFamily="18" charset="0"/>
                <a:cs typeface="Arial" charset="0"/>
              </a:rPr>
              <a:t>R-type</a:t>
            </a:r>
            <a:endParaRPr lang="en-US" sz="2000" dirty="0">
              <a:latin typeface="Times New Roman" pitchFamily="18" charset="0"/>
              <a:cs typeface="Arial" charset="0"/>
            </a:endParaRPr>
          </a:p>
          <a:p>
            <a:pPr marL="342900" indent="-342900" algn="just">
              <a:lnSpc>
                <a:spcPct val="90000"/>
              </a:lnSpc>
              <a:spcBef>
                <a:spcPts val="600"/>
              </a:spcBef>
              <a:spcAft>
                <a:spcPts val="1200"/>
              </a:spcAft>
            </a:pPr>
            <a:endParaRPr lang="en-US" sz="100" b="1" dirty="0" smtClean="0">
              <a:solidFill>
                <a:schemeClr val="accent2"/>
              </a:solidFill>
              <a:latin typeface="Times New Roman" pitchFamily="18" charset="0"/>
              <a:cs typeface="Arial" charset="0"/>
            </a:endParaRPr>
          </a:p>
          <a:p>
            <a:pPr marL="342900" indent="-342900" algn="just">
              <a:lnSpc>
                <a:spcPct val="90000"/>
              </a:lnSpc>
              <a:spcBef>
                <a:spcPts val="600"/>
              </a:spcBef>
              <a:spcAft>
                <a:spcPts val="1200"/>
              </a:spcAft>
            </a:pPr>
            <a:r>
              <a:rPr lang="en-US" sz="2000" b="1" dirty="0" smtClean="0">
                <a:latin typeface="Times New Roman" pitchFamily="18" charset="0"/>
                <a:cs typeface="Arial" charset="0"/>
              </a:rPr>
              <a:t>Average </a:t>
            </a:r>
            <a:r>
              <a:rPr lang="en-US" sz="2000" b="1" dirty="0">
                <a:latin typeface="Times New Roman" pitchFamily="18" charset="0"/>
                <a:cs typeface="Arial" charset="0"/>
              </a:rPr>
              <a:t>CPI = </a:t>
            </a:r>
            <a:r>
              <a:rPr lang="en-US" sz="2000" dirty="0">
                <a:latin typeface="Times New Roman" pitchFamily="18" charset="0"/>
                <a:cs typeface="Arial" charset="0"/>
              </a:rPr>
              <a:t>(0.11 + </a:t>
            </a:r>
            <a:r>
              <a:rPr lang="en-US" sz="2000" dirty="0" smtClean="0">
                <a:latin typeface="Times New Roman" pitchFamily="18" charset="0"/>
                <a:cs typeface="Arial" charset="0"/>
              </a:rPr>
              <a:t>0.02</a:t>
            </a:r>
            <a:r>
              <a:rPr lang="en-US" sz="2000" dirty="0">
                <a:latin typeface="Times New Roman" pitchFamily="18" charset="0"/>
                <a:cs typeface="Arial" charset="0"/>
              </a:rPr>
              <a:t>)(3) + (0.52 + 0.10)(4) + (0.25)(5) </a:t>
            </a:r>
            <a:r>
              <a:rPr lang="en-US" sz="2000" b="1" dirty="0">
                <a:latin typeface="Times New Roman" pitchFamily="18" charset="0"/>
                <a:cs typeface="Arial" charset="0"/>
              </a:rPr>
              <a:t>= 4.12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err="1" smtClean="0">
                <a:solidFill>
                  <a:schemeClr val="bg1"/>
                </a:solidFill>
                <a:latin typeface="+mj-lt"/>
              </a:rPr>
              <a:t>Multicycle</a:t>
            </a:r>
            <a:r>
              <a:rPr lang="en-US" sz="4400" dirty="0" smtClean="0">
                <a:solidFill>
                  <a:schemeClr val="bg1"/>
                </a:solidFill>
                <a:latin typeface="+mj-lt"/>
              </a:rPr>
              <a:t> Processor Performance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24395532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21670" name="Object 6"/>
          <p:cNvGraphicFramePr>
            <a:graphicFrameLocks noGrp="1" noChangeAspect="1"/>
          </p:cNvGraphicFramePr>
          <p:nvPr>
            <p:ph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832534913"/>
              </p:ext>
            </p:extLst>
          </p:nvPr>
        </p:nvGraphicFramePr>
        <p:xfrm>
          <a:off x="762000" y="2393950"/>
          <a:ext cx="7772400" cy="3930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822" name="VISIO" r:id="rId8" imgW="5743440" imgH="2904480" progId="Visio.Drawing.6">
                  <p:embed/>
                </p:oleObj>
              </mc:Choice>
              <mc:Fallback>
                <p:oleObj name="VISIO" r:id="rId8" imgW="5743440" imgH="290448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2000" y="2393950"/>
                        <a:ext cx="7772400" cy="3930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21666" name="Rectangle 2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521668" name="Rectangle 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521669" name="Rectangle 5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914400" y="1143000"/>
            <a:ext cx="7696200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en-US" sz="3200" dirty="0" err="1">
                <a:latin typeface="Times New Roman" pitchFamily="18" charset="0"/>
                <a:cs typeface="Arial" charset="0"/>
              </a:rPr>
              <a:t>Multicycle</a:t>
            </a:r>
            <a:r>
              <a:rPr lang="en-US" sz="3200" dirty="0">
                <a:latin typeface="Times New Roman" pitchFamily="18" charset="0"/>
                <a:cs typeface="Arial" charset="0"/>
              </a:rPr>
              <a:t> critical path: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3200" b="1" i="1" dirty="0">
                <a:solidFill>
                  <a:schemeClr val="accent2"/>
                </a:solidFill>
                <a:latin typeface="Times New Roman" pitchFamily="18" charset="0"/>
                <a:cs typeface="Arial" charset="0"/>
              </a:rPr>
              <a:t>  	</a:t>
            </a:r>
            <a:r>
              <a:rPr lang="en-US" sz="2800" b="1" i="1" dirty="0" err="1">
                <a:latin typeface="Times New Roman" pitchFamily="18" charset="0"/>
                <a:cs typeface="Arial" charset="0"/>
              </a:rPr>
              <a:t>T</a:t>
            </a:r>
            <a:r>
              <a:rPr lang="en-US" sz="2800" b="1" i="1" baseline="-25000" dirty="0" err="1">
                <a:latin typeface="Times New Roman" pitchFamily="18" charset="0"/>
                <a:cs typeface="Arial" charset="0"/>
              </a:rPr>
              <a:t>c</a:t>
            </a:r>
            <a:r>
              <a:rPr lang="en-US" sz="2800" b="1" dirty="0">
                <a:latin typeface="Times New Roman" pitchFamily="18" charset="0"/>
                <a:cs typeface="Arial" charset="0"/>
              </a:rPr>
              <a:t> = </a:t>
            </a:r>
            <a:r>
              <a:rPr lang="en-US" sz="2800" b="1" i="1" dirty="0" err="1">
                <a:latin typeface="Times New Roman" pitchFamily="18" charset="0"/>
                <a:cs typeface="Arial" charset="0"/>
              </a:rPr>
              <a:t>t</a:t>
            </a:r>
            <a:r>
              <a:rPr lang="en-US" sz="2800" b="1" i="1" baseline="-25000" dirty="0" err="1">
                <a:latin typeface="Times New Roman" pitchFamily="18" charset="0"/>
                <a:cs typeface="Arial" charset="0"/>
              </a:rPr>
              <a:t>pcq</a:t>
            </a:r>
            <a:r>
              <a:rPr lang="en-US" sz="2800" b="1" dirty="0">
                <a:latin typeface="Times New Roman" pitchFamily="18" charset="0"/>
                <a:cs typeface="Arial" charset="0"/>
              </a:rPr>
              <a:t> + </a:t>
            </a:r>
            <a:r>
              <a:rPr lang="en-US" sz="2800" b="1" i="1" dirty="0" err="1">
                <a:latin typeface="Times New Roman" pitchFamily="18" charset="0"/>
                <a:cs typeface="Arial" charset="0"/>
              </a:rPr>
              <a:t>t</a:t>
            </a:r>
            <a:r>
              <a:rPr lang="en-US" sz="2800" b="1" baseline="-25000" dirty="0" err="1">
                <a:latin typeface="Times New Roman" pitchFamily="18" charset="0"/>
                <a:cs typeface="Arial" charset="0"/>
              </a:rPr>
              <a:t>mux</a:t>
            </a:r>
            <a:r>
              <a:rPr lang="en-US" sz="2800" b="1" dirty="0">
                <a:latin typeface="Times New Roman" pitchFamily="18" charset="0"/>
                <a:cs typeface="Arial" charset="0"/>
              </a:rPr>
              <a:t> + max(</a:t>
            </a:r>
            <a:r>
              <a:rPr lang="en-US" sz="2800" b="1" i="1" dirty="0" err="1">
                <a:latin typeface="Times New Roman" pitchFamily="18" charset="0"/>
                <a:cs typeface="Arial" charset="0"/>
              </a:rPr>
              <a:t>t</a:t>
            </a:r>
            <a:r>
              <a:rPr lang="en-US" sz="2800" b="1" baseline="-25000" dirty="0" err="1">
                <a:latin typeface="Times New Roman" pitchFamily="18" charset="0"/>
                <a:cs typeface="Arial" charset="0"/>
              </a:rPr>
              <a:t>ALU</a:t>
            </a:r>
            <a:r>
              <a:rPr lang="en-US" sz="2800" b="1" baseline="-25000" dirty="0">
                <a:latin typeface="Times New Roman" pitchFamily="18" charset="0"/>
                <a:cs typeface="Arial" charset="0"/>
              </a:rPr>
              <a:t> </a:t>
            </a:r>
            <a:r>
              <a:rPr lang="en-US" sz="2800" b="1" dirty="0">
                <a:latin typeface="Times New Roman" pitchFamily="18" charset="0"/>
                <a:cs typeface="Arial" charset="0"/>
              </a:rPr>
              <a:t>+ </a:t>
            </a:r>
            <a:r>
              <a:rPr lang="en-US" sz="2800" b="1" i="1" dirty="0" err="1">
                <a:latin typeface="Times New Roman" pitchFamily="18" charset="0"/>
                <a:cs typeface="Arial" charset="0"/>
              </a:rPr>
              <a:t>t</a:t>
            </a:r>
            <a:r>
              <a:rPr lang="en-US" sz="2800" b="1" baseline="-25000" dirty="0" err="1">
                <a:latin typeface="Times New Roman" pitchFamily="18" charset="0"/>
                <a:cs typeface="Arial" charset="0"/>
              </a:rPr>
              <a:t>mux</a:t>
            </a:r>
            <a:r>
              <a:rPr lang="en-US" sz="2800" b="1" dirty="0">
                <a:latin typeface="Times New Roman" pitchFamily="18" charset="0"/>
                <a:cs typeface="Arial" charset="0"/>
              </a:rPr>
              <a:t>, </a:t>
            </a:r>
            <a:r>
              <a:rPr lang="en-US" sz="2800" b="1" i="1" dirty="0" err="1">
                <a:latin typeface="Times New Roman" pitchFamily="18" charset="0"/>
                <a:cs typeface="Arial" charset="0"/>
              </a:rPr>
              <a:t>t</a:t>
            </a:r>
            <a:r>
              <a:rPr lang="en-US" sz="2800" b="1" baseline="-25000" dirty="0" err="1">
                <a:latin typeface="Times New Roman" pitchFamily="18" charset="0"/>
                <a:cs typeface="Arial" charset="0"/>
              </a:rPr>
              <a:t>mem</a:t>
            </a:r>
            <a:r>
              <a:rPr lang="en-US" sz="2800" b="1" dirty="0">
                <a:latin typeface="Times New Roman" pitchFamily="18" charset="0"/>
                <a:cs typeface="Arial" charset="0"/>
              </a:rPr>
              <a:t>) + </a:t>
            </a:r>
            <a:r>
              <a:rPr lang="en-US" sz="2800" b="1" i="1" dirty="0" err="1">
                <a:latin typeface="Times New Roman" pitchFamily="18" charset="0"/>
                <a:cs typeface="Arial" charset="0"/>
              </a:rPr>
              <a:t>t</a:t>
            </a:r>
            <a:r>
              <a:rPr lang="en-US" sz="2800" b="1" baseline="-25000" dirty="0" err="1">
                <a:latin typeface="Times New Roman" pitchFamily="18" charset="0"/>
                <a:cs typeface="Arial" charset="0"/>
              </a:rPr>
              <a:t>setup</a:t>
            </a:r>
            <a:endParaRPr lang="en-US" sz="2800" b="1" baseline="-25000" dirty="0">
              <a:latin typeface="Times New Roman" pitchFamily="18" charset="0"/>
              <a:cs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endParaRPr lang="en-US" sz="2000" b="1" dirty="0">
              <a:solidFill>
                <a:schemeClr val="accent2"/>
              </a:solidFill>
              <a:latin typeface="Times New Roman" pitchFamily="18" charset="0"/>
              <a:cs typeface="Arial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err="1" smtClean="0">
                <a:solidFill>
                  <a:schemeClr val="bg1"/>
                </a:solidFill>
                <a:latin typeface="+mj-lt"/>
              </a:rPr>
              <a:t>Multicycle</a:t>
            </a:r>
            <a:r>
              <a:rPr lang="en-US" sz="4400" dirty="0" smtClean="0">
                <a:solidFill>
                  <a:schemeClr val="bg1"/>
                </a:solidFill>
                <a:latin typeface="+mj-lt"/>
              </a:rPr>
              <a:t> Processor Performance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56104402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0435" name="Rectangle 3"/>
          <p:cNvSpPr>
            <a:spLocks noGrp="1" noChangeArrowheads="1"/>
          </p:cNvSpPr>
          <p:nvPr>
            <p:ph type="body" sz="half" idx="4294967295"/>
            <p:custDataLst>
              <p:tags r:id="rId1"/>
            </p:custDataLst>
          </p:nvPr>
        </p:nvSpPr>
        <p:spPr>
          <a:xfrm>
            <a:off x="914400" y="1219200"/>
            <a:ext cx="7696200" cy="4953000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n-US" dirty="0"/>
              <a:t>Determines everything about a processor:</a:t>
            </a:r>
          </a:p>
          <a:p>
            <a:pPr lvl="1">
              <a:lnSpc>
                <a:spcPct val="90000"/>
              </a:lnSpc>
            </a:pPr>
            <a:r>
              <a:rPr lang="en-US" dirty="0" smtClean="0"/>
              <a:t>PC</a:t>
            </a:r>
          </a:p>
          <a:p>
            <a:pPr lvl="1">
              <a:lnSpc>
                <a:spcPct val="90000"/>
              </a:lnSpc>
            </a:pPr>
            <a:r>
              <a:rPr lang="en-US" dirty="0"/>
              <a:t>3</a:t>
            </a:r>
            <a:r>
              <a:rPr lang="en-US" dirty="0" smtClean="0"/>
              <a:t>2 </a:t>
            </a:r>
            <a:r>
              <a:rPr lang="en-US" dirty="0"/>
              <a:t>registers</a:t>
            </a:r>
          </a:p>
          <a:p>
            <a:pPr lvl="1">
              <a:lnSpc>
                <a:spcPct val="90000"/>
              </a:lnSpc>
            </a:pPr>
            <a:r>
              <a:rPr lang="en-US" dirty="0"/>
              <a:t>Memory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Architectural State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981197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03238" name="Group 6"/>
          <p:cNvGraphicFramePr>
            <a:graphicFrameLocks noGrp="1"/>
          </p:cNvGraphicFramePr>
          <p:nvPr>
            <p:ph idx="4294967295"/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848842123"/>
              </p:ext>
            </p:extLst>
          </p:nvPr>
        </p:nvGraphicFramePr>
        <p:xfrm>
          <a:off x="1676400" y="1143000"/>
          <a:ext cx="6248400" cy="3561398"/>
        </p:xfrm>
        <a:graphic>
          <a:graphicData uri="http://schemas.openxmlformats.org/drawingml/2006/table">
            <a:tbl>
              <a:tblPr/>
              <a:tblGrid>
                <a:gridCol w="2286000"/>
                <a:gridCol w="1879600"/>
                <a:gridCol w="2082800"/>
              </a:tblGrid>
              <a:tr h="428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Element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Parameter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Delay (</a:t>
                      </a:r>
                      <a:r>
                        <a:rPr kumimoji="0" lang="en-US" sz="2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ps</a:t>
                      </a: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428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Register clock-to-Q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t</a:t>
                      </a:r>
                      <a:r>
                        <a:rPr kumimoji="0" lang="en-US" sz="2000" b="0" i="1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pcq</a:t>
                      </a:r>
                      <a:r>
                        <a:rPr kumimoji="0" lang="en-US" sz="20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_PC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30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8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Register setup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t</a:t>
                      </a:r>
                      <a:r>
                        <a:rPr kumimoji="0" lang="en-US" sz="20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setup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20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8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Multiplexer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t</a:t>
                      </a:r>
                      <a:r>
                        <a:rPr kumimoji="0" lang="en-US" sz="20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mux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25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8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ALU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t</a:t>
                      </a:r>
                      <a:r>
                        <a:rPr kumimoji="0" lang="en-US" sz="20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ALU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200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8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Memory read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t</a:t>
                      </a:r>
                      <a:r>
                        <a:rPr kumimoji="0" lang="en-US" sz="20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mem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250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92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Register file read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t</a:t>
                      </a:r>
                      <a:r>
                        <a:rPr kumimoji="0" lang="en-US" sz="2000" b="0" i="1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RF</a:t>
                      </a:r>
                      <a:r>
                        <a:rPr kumimoji="0" lang="en-US" sz="20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read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150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08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Register file setup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t</a:t>
                      </a:r>
                      <a:r>
                        <a:rPr kumimoji="0" lang="en-US" sz="2000" b="0" i="1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RF</a:t>
                      </a:r>
                      <a:r>
                        <a:rPr kumimoji="0" lang="en-US" sz="20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setup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20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503234" name="Rectangle 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503236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503237" name="Rectangle 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447800" y="4800600"/>
            <a:ext cx="69342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2600" i="1" dirty="0">
                <a:latin typeface="Times New Roman" pitchFamily="18" charset="0"/>
                <a:cs typeface="Arial" charset="0"/>
              </a:rPr>
              <a:t>	</a:t>
            </a:r>
            <a:r>
              <a:rPr lang="en-US" sz="2600" i="1" dirty="0" err="1">
                <a:latin typeface="Times New Roman" pitchFamily="18" charset="0"/>
                <a:cs typeface="Arial" charset="0"/>
              </a:rPr>
              <a:t>T</a:t>
            </a:r>
            <a:r>
              <a:rPr lang="en-US" sz="2600" i="1" baseline="-25000" dirty="0" err="1">
                <a:latin typeface="Times New Roman" pitchFamily="18" charset="0"/>
                <a:cs typeface="Arial" charset="0"/>
              </a:rPr>
              <a:t>c</a:t>
            </a:r>
            <a:r>
              <a:rPr lang="en-US" sz="2600" dirty="0">
                <a:latin typeface="Times New Roman" pitchFamily="18" charset="0"/>
                <a:cs typeface="Arial" charset="0"/>
              </a:rPr>
              <a:t> = </a:t>
            </a:r>
            <a:r>
              <a:rPr lang="en-US" sz="2600" i="1" dirty="0" smtClean="0">
                <a:latin typeface="Times New Roman" pitchFamily="18" charset="0"/>
                <a:cs typeface="Arial" charset="0"/>
              </a:rPr>
              <a:t>?</a:t>
            </a:r>
            <a:endParaRPr lang="en-US" sz="2600" baseline="-25000" dirty="0">
              <a:latin typeface="Times New Roman" pitchFamily="18" charset="0"/>
              <a:cs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endParaRPr lang="en-US" sz="2600" dirty="0">
              <a:latin typeface="Times New Roman" pitchFamily="18" charset="0"/>
              <a:cs typeface="Arial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err="1" smtClean="0">
                <a:solidFill>
                  <a:schemeClr val="bg1"/>
                </a:solidFill>
                <a:latin typeface="+mj-lt"/>
              </a:rPr>
              <a:t>Multicycle</a:t>
            </a:r>
            <a:r>
              <a:rPr lang="en-US" sz="4400" dirty="0" smtClean="0">
                <a:solidFill>
                  <a:schemeClr val="bg1"/>
                </a:solidFill>
                <a:latin typeface="+mj-lt"/>
              </a:rPr>
              <a:t> Performance Example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96584961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03238" name="Group 6"/>
          <p:cNvGraphicFramePr>
            <a:graphicFrameLocks noGrp="1"/>
          </p:cNvGraphicFramePr>
          <p:nvPr>
            <p:ph idx="4294967295"/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290422855"/>
              </p:ext>
            </p:extLst>
          </p:nvPr>
        </p:nvGraphicFramePr>
        <p:xfrm>
          <a:off x="1676400" y="1143000"/>
          <a:ext cx="6248400" cy="3561398"/>
        </p:xfrm>
        <a:graphic>
          <a:graphicData uri="http://schemas.openxmlformats.org/drawingml/2006/table">
            <a:tbl>
              <a:tblPr/>
              <a:tblGrid>
                <a:gridCol w="2286000"/>
                <a:gridCol w="1879600"/>
                <a:gridCol w="2082800"/>
              </a:tblGrid>
              <a:tr h="428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Element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Parameter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Delay (</a:t>
                      </a:r>
                      <a:r>
                        <a:rPr kumimoji="0" lang="en-US" sz="2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ps</a:t>
                      </a: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428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Register clock-to-Q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t</a:t>
                      </a:r>
                      <a:r>
                        <a:rPr kumimoji="0" lang="en-US" sz="2000" b="0" i="1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pcq</a:t>
                      </a:r>
                      <a:r>
                        <a:rPr kumimoji="0" lang="en-US" sz="20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_PC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30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8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Register setup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t</a:t>
                      </a:r>
                      <a:r>
                        <a:rPr kumimoji="0" lang="en-US" sz="20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setup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20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8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Multiplexer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t</a:t>
                      </a:r>
                      <a:r>
                        <a:rPr kumimoji="0" lang="en-US" sz="20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mux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25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8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ALU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t</a:t>
                      </a:r>
                      <a:r>
                        <a:rPr kumimoji="0" lang="en-US" sz="20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ALU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200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8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Memory read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t</a:t>
                      </a:r>
                      <a:r>
                        <a:rPr kumimoji="0" lang="en-US" sz="20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mem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250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92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Register file read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t</a:t>
                      </a:r>
                      <a:r>
                        <a:rPr kumimoji="0" lang="en-US" sz="2000" b="0" i="1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RF</a:t>
                      </a:r>
                      <a:r>
                        <a:rPr kumimoji="0" lang="en-US" sz="20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read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150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08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Register file setup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t</a:t>
                      </a:r>
                      <a:r>
                        <a:rPr kumimoji="0" lang="en-US" sz="2000" b="0" i="1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RF</a:t>
                      </a:r>
                      <a:r>
                        <a:rPr kumimoji="0" lang="en-US" sz="20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setup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20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503234" name="Rectangle 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503236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503237" name="Rectangle 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447800" y="4800600"/>
            <a:ext cx="69342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2600" i="1" dirty="0">
                <a:latin typeface="Times New Roman" pitchFamily="18" charset="0"/>
                <a:cs typeface="Arial" charset="0"/>
              </a:rPr>
              <a:t>	</a:t>
            </a:r>
            <a:r>
              <a:rPr lang="en-US" sz="2600" b="1" i="1" dirty="0" err="1">
                <a:latin typeface="Times New Roman" pitchFamily="18" charset="0"/>
                <a:cs typeface="Arial" charset="0"/>
              </a:rPr>
              <a:t>T</a:t>
            </a:r>
            <a:r>
              <a:rPr lang="en-US" sz="2600" b="1" i="1" baseline="-25000" dirty="0" err="1">
                <a:latin typeface="Times New Roman" pitchFamily="18" charset="0"/>
                <a:cs typeface="Arial" charset="0"/>
              </a:rPr>
              <a:t>c</a:t>
            </a:r>
            <a:r>
              <a:rPr lang="en-US" sz="2600" dirty="0">
                <a:latin typeface="Times New Roman" pitchFamily="18" charset="0"/>
                <a:cs typeface="Arial" charset="0"/>
              </a:rPr>
              <a:t> = </a:t>
            </a:r>
            <a:r>
              <a:rPr lang="en-US" sz="2600" i="1" dirty="0" err="1">
                <a:latin typeface="Times New Roman" pitchFamily="18" charset="0"/>
                <a:cs typeface="Arial" charset="0"/>
              </a:rPr>
              <a:t>t</a:t>
            </a:r>
            <a:r>
              <a:rPr lang="en-US" sz="2600" i="1" baseline="-25000" dirty="0" err="1">
                <a:latin typeface="Times New Roman" pitchFamily="18" charset="0"/>
                <a:cs typeface="Arial" charset="0"/>
              </a:rPr>
              <a:t>pcq_PC</a:t>
            </a:r>
            <a:r>
              <a:rPr lang="en-US" sz="2600" dirty="0">
                <a:latin typeface="Times New Roman" pitchFamily="18" charset="0"/>
                <a:cs typeface="Arial" charset="0"/>
              </a:rPr>
              <a:t> + </a:t>
            </a:r>
            <a:r>
              <a:rPr lang="en-US" sz="2600" i="1" dirty="0" err="1">
                <a:latin typeface="Times New Roman" pitchFamily="18" charset="0"/>
                <a:cs typeface="Arial" charset="0"/>
              </a:rPr>
              <a:t>t</a:t>
            </a:r>
            <a:r>
              <a:rPr lang="en-US" sz="2600" baseline="-25000" dirty="0" err="1">
                <a:latin typeface="Times New Roman" pitchFamily="18" charset="0"/>
                <a:cs typeface="Arial" charset="0"/>
              </a:rPr>
              <a:t>mux</a:t>
            </a:r>
            <a:r>
              <a:rPr lang="en-US" sz="2600" dirty="0">
                <a:latin typeface="Times New Roman" pitchFamily="18" charset="0"/>
                <a:cs typeface="Arial" charset="0"/>
              </a:rPr>
              <a:t> + max(</a:t>
            </a:r>
            <a:r>
              <a:rPr lang="en-US" sz="2600" i="1" dirty="0" err="1">
                <a:latin typeface="Times New Roman" pitchFamily="18" charset="0"/>
                <a:cs typeface="Arial" charset="0"/>
              </a:rPr>
              <a:t>t</a:t>
            </a:r>
            <a:r>
              <a:rPr lang="en-US" sz="2600" baseline="-25000" dirty="0" err="1">
                <a:latin typeface="Times New Roman" pitchFamily="18" charset="0"/>
                <a:cs typeface="Arial" charset="0"/>
              </a:rPr>
              <a:t>ALU</a:t>
            </a:r>
            <a:r>
              <a:rPr lang="en-US" sz="2600" baseline="-25000" dirty="0">
                <a:latin typeface="Times New Roman" pitchFamily="18" charset="0"/>
                <a:cs typeface="Arial" charset="0"/>
              </a:rPr>
              <a:t> </a:t>
            </a:r>
            <a:r>
              <a:rPr lang="en-US" sz="2600" dirty="0">
                <a:latin typeface="Times New Roman" pitchFamily="18" charset="0"/>
                <a:cs typeface="Arial" charset="0"/>
              </a:rPr>
              <a:t>+ </a:t>
            </a:r>
            <a:r>
              <a:rPr lang="en-US" sz="2600" i="1" dirty="0" err="1">
                <a:latin typeface="Times New Roman" pitchFamily="18" charset="0"/>
                <a:cs typeface="Arial" charset="0"/>
              </a:rPr>
              <a:t>t</a:t>
            </a:r>
            <a:r>
              <a:rPr lang="en-US" sz="2600" baseline="-25000" dirty="0" err="1">
                <a:latin typeface="Times New Roman" pitchFamily="18" charset="0"/>
                <a:cs typeface="Arial" charset="0"/>
              </a:rPr>
              <a:t>mux</a:t>
            </a:r>
            <a:r>
              <a:rPr lang="en-US" sz="2600" dirty="0">
                <a:latin typeface="Times New Roman" pitchFamily="18" charset="0"/>
                <a:cs typeface="Arial" charset="0"/>
              </a:rPr>
              <a:t>, </a:t>
            </a:r>
            <a:r>
              <a:rPr lang="en-US" sz="2600" i="1" dirty="0" err="1">
                <a:latin typeface="Times New Roman" pitchFamily="18" charset="0"/>
                <a:cs typeface="Arial" charset="0"/>
              </a:rPr>
              <a:t>t</a:t>
            </a:r>
            <a:r>
              <a:rPr lang="en-US" sz="2600" baseline="-25000" dirty="0" err="1">
                <a:latin typeface="Times New Roman" pitchFamily="18" charset="0"/>
                <a:cs typeface="Arial" charset="0"/>
              </a:rPr>
              <a:t>mem</a:t>
            </a:r>
            <a:r>
              <a:rPr lang="en-US" sz="2600" dirty="0">
                <a:latin typeface="Times New Roman" pitchFamily="18" charset="0"/>
                <a:cs typeface="Arial" charset="0"/>
              </a:rPr>
              <a:t>) + </a:t>
            </a:r>
            <a:r>
              <a:rPr lang="en-US" sz="2600" i="1" dirty="0" err="1">
                <a:latin typeface="Times New Roman" pitchFamily="18" charset="0"/>
                <a:cs typeface="Arial" charset="0"/>
              </a:rPr>
              <a:t>t</a:t>
            </a:r>
            <a:r>
              <a:rPr lang="en-US" sz="2600" baseline="-25000" dirty="0" err="1">
                <a:latin typeface="Times New Roman" pitchFamily="18" charset="0"/>
                <a:cs typeface="Arial" charset="0"/>
              </a:rPr>
              <a:t>setup</a:t>
            </a:r>
            <a:endParaRPr lang="en-US" sz="2600" baseline="-25000" dirty="0">
              <a:latin typeface="Times New Roman" pitchFamily="18" charset="0"/>
              <a:cs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2600" dirty="0">
                <a:latin typeface="Times New Roman" pitchFamily="18" charset="0"/>
                <a:cs typeface="Arial" charset="0"/>
              </a:rPr>
              <a:t>	    = </a:t>
            </a:r>
            <a:r>
              <a:rPr lang="en-US" sz="2600" i="1" dirty="0" err="1">
                <a:latin typeface="Times New Roman" pitchFamily="18" charset="0"/>
                <a:cs typeface="Arial" charset="0"/>
              </a:rPr>
              <a:t>t</a:t>
            </a:r>
            <a:r>
              <a:rPr lang="en-US" sz="2600" i="1" baseline="-25000" dirty="0" err="1">
                <a:latin typeface="Times New Roman" pitchFamily="18" charset="0"/>
                <a:cs typeface="Arial" charset="0"/>
              </a:rPr>
              <a:t>pcq_PC</a:t>
            </a:r>
            <a:r>
              <a:rPr lang="en-US" sz="2600" dirty="0">
                <a:latin typeface="Times New Roman" pitchFamily="18" charset="0"/>
                <a:cs typeface="Arial" charset="0"/>
              </a:rPr>
              <a:t> + </a:t>
            </a:r>
            <a:r>
              <a:rPr lang="en-US" sz="2600" i="1" dirty="0" err="1">
                <a:latin typeface="Times New Roman" pitchFamily="18" charset="0"/>
                <a:cs typeface="Arial" charset="0"/>
              </a:rPr>
              <a:t>t</a:t>
            </a:r>
            <a:r>
              <a:rPr lang="en-US" sz="2600" baseline="-25000" dirty="0" err="1">
                <a:latin typeface="Times New Roman" pitchFamily="18" charset="0"/>
                <a:cs typeface="Arial" charset="0"/>
              </a:rPr>
              <a:t>mux</a:t>
            </a:r>
            <a:r>
              <a:rPr lang="en-US" sz="2600" dirty="0">
                <a:latin typeface="Times New Roman" pitchFamily="18" charset="0"/>
                <a:cs typeface="Arial" charset="0"/>
              </a:rPr>
              <a:t> + </a:t>
            </a:r>
            <a:r>
              <a:rPr lang="en-US" sz="2600" i="1" dirty="0" err="1">
                <a:latin typeface="Times New Roman" pitchFamily="18" charset="0"/>
                <a:cs typeface="Arial" charset="0"/>
              </a:rPr>
              <a:t>t</a:t>
            </a:r>
            <a:r>
              <a:rPr lang="en-US" sz="2600" baseline="-25000" dirty="0" err="1">
                <a:latin typeface="Times New Roman" pitchFamily="18" charset="0"/>
                <a:cs typeface="Arial" charset="0"/>
              </a:rPr>
              <a:t>mem</a:t>
            </a:r>
            <a:r>
              <a:rPr lang="en-US" sz="2600" dirty="0">
                <a:latin typeface="Times New Roman" pitchFamily="18" charset="0"/>
                <a:cs typeface="Arial" charset="0"/>
              </a:rPr>
              <a:t> + </a:t>
            </a:r>
            <a:r>
              <a:rPr lang="en-US" sz="2600" i="1" dirty="0" err="1">
                <a:latin typeface="Times New Roman" pitchFamily="18" charset="0"/>
                <a:cs typeface="Arial" charset="0"/>
              </a:rPr>
              <a:t>t</a:t>
            </a:r>
            <a:r>
              <a:rPr lang="en-US" sz="2600" baseline="-25000" dirty="0" err="1">
                <a:latin typeface="Times New Roman" pitchFamily="18" charset="0"/>
                <a:cs typeface="Arial" charset="0"/>
              </a:rPr>
              <a:t>setup</a:t>
            </a:r>
            <a:endParaRPr lang="en-US" sz="2600" baseline="-25000" dirty="0">
              <a:latin typeface="Times New Roman" pitchFamily="18" charset="0"/>
              <a:cs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2600" dirty="0">
                <a:latin typeface="Times New Roman" pitchFamily="18" charset="0"/>
                <a:cs typeface="Arial" charset="0"/>
              </a:rPr>
              <a:t>	    = [30 + 25 + 250 + 20] </a:t>
            </a:r>
            <a:r>
              <a:rPr lang="en-US" sz="2600" dirty="0" err="1">
                <a:latin typeface="Times New Roman" pitchFamily="18" charset="0"/>
                <a:cs typeface="Arial" charset="0"/>
              </a:rPr>
              <a:t>ps</a:t>
            </a:r>
            <a:endParaRPr lang="en-US" sz="2600" baseline="-25000" dirty="0">
              <a:latin typeface="Times New Roman" pitchFamily="18" charset="0"/>
              <a:cs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2600" dirty="0">
                <a:latin typeface="Times New Roman" pitchFamily="18" charset="0"/>
                <a:cs typeface="Arial" charset="0"/>
              </a:rPr>
              <a:t>	    = </a:t>
            </a:r>
            <a:r>
              <a:rPr lang="en-US" sz="2600" b="1" dirty="0">
                <a:latin typeface="Times New Roman" pitchFamily="18" charset="0"/>
                <a:cs typeface="Arial" charset="0"/>
              </a:rPr>
              <a:t>325 </a:t>
            </a:r>
            <a:r>
              <a:rPr lang="en-US" sz="2600" b="1" dirty="0" err="1">
                <a:latin typeface="Times New Roman" pitchFamily="18" charset="0"/>
                <a:cs typeface="Arial" charset="0"/>
              </a:rPr>
              <a:t>ps</a:t>
            </a:r>
            <a:endParaRPr lang="en-US" sz="2600" b="1" baseline="-25000" dirty="0">
              <a:latin typeface="Times New Roman" pitchFamily="18" charset="0"/>
              <a:cs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endParaRPr lang="en-US" sz="2600" dirty="0">
              <a:latin typeface="Times New Roman" pitchFamily="18" charset="0"/>
              <a:cs typeface="Arial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err="1" smtClean="0">
                <a:solidFill>
                  <a:schemeClr val="bg1"/>
                </a:solidFill>
                <a:latin typeface="+mj-lt"/>
              </a:rPr>
              <a:t>Multicycle</a:t>
            </a:r>
            <a:r>
              <a:rPr lang="en-US" sz="4400" dirty="0" smtClean="0">
                <a:solidFill>
                  <a:schemeClr val="bg1"/>
                </a:solidFill>
                <a:latin typeface="+mj-lt"/>
              </a:rPr>
              <a:t> Performance Example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41022330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7330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507332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507333" name="Rectangle 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990600" y="1295400"/>
            <a:ext cx="7696200" cy="480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en-US" sz="3200" dirty="0">
                <a:latin typeface="Times New Roman" pitchFamily="18" charset="0"/>
                <a:cs typeface="Arial" charset="0"/>
              </a:rPr>
              <a:t>P</a:t>
            </a:r>
            <a:r>
              <a:rPr lang="en-US" sz="3200" dirty="0" smtClean="0">
                <a:latin typeface="Times New Roman" pitchFamily="18" charset="0"/>
                <a:cs typeface="Arial" charset="0"/>
              </a:rPr>
              <a:t>rogram </a:t>
            </a:r>
            <a:r>
              <a:rPr lang="en-US" sz="3200" dirty="0">
                <a:latin typeface="Times New Roman" pitchFamily="18" charset="0"/>
                <a:cs typeface="Arial" charset="0"/>
              </a:rPr>
              <a:t>with 100 billion </a:t>
            </a:r>
            <a:r>
              <a:rPr lang="en-US" sz="3200" dirty="0" smtClean="0">
                <a:latin typeface="Times New Roman" pitchFamily="18" charset="0"/>
                <a:cs typeface="Arial" charset="0"/>
              </a:rPr>
              <a:t>instructions</a:t>
            </a:r>
            <a:endParaRPr lang="en-US" sz="3200" dirty="0">
              <a:latin typeface="Times New Roman" pitchFamily="18" charset="0"/>
              <a:cs typeface="Arial" charset="0"/>
            </a:endParaRPr>
          </a:p>
          <a:p>
            <a:pPr>
              <a:lnSpc>
                <a:spcPct val="90000"/>
              </a:lnSpc>
              <a:spcBef>
                <a:spcPct val="20000"/>
              </a:spcBef>
            </a:pPr>
            <a:endParaRPr lang="en-US" sz="1000" i="1" dirty="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r>
              <a:rPr lang="en-US" sz="3200" dirty="0">
                <a:latin typeface="Times New Roman" pitchFamily="18" charset="0"/>
                <a:cs typeface="Arial" charset="0"/>
              </a:rPr>
              <a:t>Execution Time = </a:t>
            </a:r>
            <a:r>
              <a:rPr lang="en-US" sz="2600" dirty="0" smtClean="0">
                <a:latin typeface="Times New Roman" pitchFamily="18" charset="0"/>
                <a:cs typeface="Arial" charset="0"/>
              </a:rPr>
              <a:t>?</a:t>
            </a:r>
            <a:endParaRPr lang="en-US" sz="2000" dirty="0">
              <a:latin typeface="Times New Roman" pitchFamily="18" charset="0"/>
              <a:cs typeface="Arial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err="1" smtClean="0">
                <a:solidFill>
                  <a:schemeClr val="bg1"/>
                </a:solidFill>
                <a:latin typeface="+mj-lt"/>
              </a:rPr>
              <a:t>Multicycle</a:t>
            </a:r>
            <a:r>
              <a:rPr lang="en-US" sz="4400" dirty="0" smtClean="0">
                <a:solidFill>
                  <a:schemeClr val="bg1"/>
                </a:solidFill>
                <a:latin typeface="+mj-lt"/>
              </a:rPr>
              <a:t> Performance Example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95285934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7330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507332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507333" name="Rectangle 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990600" y="1295400"/>
            <a:ext cx="7696200" cy="480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en-US" sz="3200" dirty="0">
                <a:latin typeface="Times New Roman" pitchFamily="18" charset="0"/>
                <a:cs typeface="Arial" charset="0"/>
              </a:rPr>
              <a:t>P</a:t>
            </a:r>
            <a:r>
              <a:rPr lang="en-US" sz="3200" dirty="0" smtClean="0">
                <a:latin typeface="Times New Roman" pitchFamily="18" charset="0"/>
                <a:cs typeface="Arial" charset="0"/>
              </a:rPr>
              <a:t>rogram </a:t>
            </a:r>
            <a:r>
              <a:rPr lang="en-US" sz="3200" dirty="0">
                <a:latin typeface="Times New Roman" pitchFamily="18" charset="0"/>
                <a:cs typeface="Arial" charset="0"/>
              </a:rPr>
              <a:t>with 100 billion </a:t>
            </a:r>
            <a:r>
              <a:rPr lang="en-US" sz="3200" dirty="0" smtClean="0">
                <a:latin typeface="Times New Roman" pitchFamily="18" charset="0"/>
                <a:cs typeface="Arial" charset="0"/>
              </a:rPr>
              <a:t>instructions</a:t>
            </a:r>
            <a:endParaRPr lang="en-US" sz="3200" dirty="0">
              <a:latin typeface="Times New Roman" pitchFamily="18" charset="0"/>
              <a:cs typeface="Arial" charset="0"/>
            </a:endParaRPr>
          </a:p>
          <a:p>
            <a:pPr>
              <a:lnSpc>
                <a:spcPct val="90000"/>
              </a:lnSpc>
              <a:spcBef>
                <a:spcPct val="20000"/>
              </a:spcBef>
            </a:pPr>
            <a:endParaRPr lang="en-US" sz="1000" i="1" dirty="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r>
              <a:rPr lang="en-US" sz="3200" dirty="0">
                <a:latin typeface="Times New Roman" pitchFamily="18" charset="0"/>
                <a:cs typeface="Arial" charset="0"/>
              </a:rPr>
              <a:t>Execution Time = </a:t>
            </a:r>
            <a:r>
              <a:rPr lang="en-US" sz="2600" dirty="0">
                <a:latin typeface="Times New Roman" pitchFamily="18" charset="0"/>
                <a:cs typeface="Arial" charset="0"/>
              </a:rPr>
              <a:t>(# instructions) 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× </a:t>
            </a:r>
            <a:r>
              <a:rPr lang="en-US" sz="2600" dirty="0">
                <a:latin typeface="Times New Roman" pitchFamily="18" charset="0"/>
                <a:cs typeface="Arial" charset="0"/>
              </a:rPr>
              <a:t>CPI 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×</a:t>
            </a:r>
            <a:r>
              <a:rPr lang="en-US" sz="2600" dirty="0">
                <a:latin typeface="Times New Roman" pitchFamily="18" charset="0"/>
                <a:cs typeface="Arial" charset="0"/>
              </a:rPr>
              <a:t> </a:t>
            </a:r>
            <a:r>
              <a:rPr lang="en-US" sz="2600" i="1" dirty="0" err="1">
                <a:latin typeface="Times New Roman" pitchFamily="18" charset="0"/>
                <a:cs typeface="Arial" charset="0"/>
              </a:rPr>
              <a:t>T</a:t>
            </a:r>
            <a:r>
              <a:rPr lang="en-US" sz="2600" i="1" baseline="-25000" dirty="0" err="1">
                <a:latin typeface="Times New Roman" pitchFamily="18" charset="0"/>
                <a:cs typeface="Arial" charset="0"/>
              </a:rPr>
              <a:t>c</a:t>
            </a:r>
            <a:endParaRPr lang="en-US" sz="2600" i="1" baseline="-25000" dirty="0">
              <a:latin typeface="Times New Roman" pitchFamily="18" charset="0"/>
              <a:cs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3200" i="1" dirty="0">
                <a:latin typeface="Times New Roman" pitchFamily="18" charset="0"/>
                <a:cs typeface="Arial" charset="0"/>
              </a:rPr>
              <a:t>		</a:t>
            </a:r>
            <a:r>
              <a:rPr lang="en-US" sz="2600" i="1" dirty="0">
                <a:latin typeface="Times New Roman" pitchFamily="18" charset="0"/>
                <a:cs typeface="Arial" charset="0"/>
              </a:rPr>
              <a:t>            </a:t>
            </a:r>
            <a:r>
              <a:rPr lang="en-US" sz="2600" dirty="0">
                <a:latin typeface="Times New Roman" pitchFamily="18" charset="0"/>
                <a:cs typeface="Arial" charset="0"/>
              </a:rPr>
              <a:t>= (100 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× 10</a:t>
            </a:r>
            <a:r>
              <a:rPr lang="en-US" sz="2600" baseline="30000" dirty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en-US" sz="2600" dirty="0">
                <a:latin typeface="Times New Roman" pitchFamily="18" charset="0"/>
                <a:cs typeface="Arial" charset="0"/>
              </a:rPr>
              <a:t>)(4.12)(325  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× 10</a:t>
            </a:r>
            <a:r>
              <a:rPr lang="en-US" sz="2600" baseline="30000" dirty="0">
                <a:latin typeface="Times New Roman" pitchFamily="18" charset="0"/>
                <a:cs typeface="Times New Roman" pitchFamily="18" charset="0"/>
              </a:rPr>
              <a:t>-12</a:t>
            </a:r>
            <a:r>
              <a:rPr lang="en-US" sz="2600" dirty="0">
                <a:latin typeface="Times New Roman" pitchFamily="18" charset="0"/>
                <a:cs typeface="Arial" charset="0"/>
              </a:rPr>
              <a:t>)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2600" dirty="0">
                <a:latin typeface="Times New Roman" pitchFamily="18" charset="0"/>
                <a:cs typeface="Arial" charset="0"/>
              </a:rPr>
              <a:t>		            = </a:t>
            </a:r>
            <a:r>
              <a:rPr lang="en-US" sz="2600" b="1" dirty="0">
                <a:latin typeface="Times New Roman" pitchFamily="18" charset="0"/>
                <a:cs typeface="Arial" charset="0"/>
              </a:rPr>
              <a:t>133.9 seconds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endParaRPr lang="en-US" sz="1000" i="1" dirty="0">
              <a:latin typeface="Times New Roman" pitchFamily="18" charset="0"/>
              <a:cs typeface="Arial" charset="0"/>
            </a:endParaRPr>
          </a:p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en-US" sz="3200" dirty="0">
                <a:latin typeface="Times New Roman" pitchFamily="18" charset="0"/>
                <a:cs typeface="Arial" charset="0"/>
              </a:rPr>
              <a:t>This is </a:t>
            </a:r>
            <a:r>
              <a:rPr lang="en-US" sz="3200" b="1" dirty="0">
                <a:solidFill>
                  <a:srgbClr val="C00000"/>
                </a:solidFill>
                <a:latin typeface="Times New Roman" pitchFamily="18" charset="0"/>
                <a:cs typeface="Arial" charset="0"/>
              </a:rPr>
              <a:t>slower</a:t>
            </a:r>
            <a:r>
              <a:rPr lang="en-US" sz="3200" dirty="0">
                <a:latin typeface="Times New Roman" pitchFamily="18" charset="0"/>
                <a:cs typeface="Arial" charset="0"/>
              </a:rPr>
              <a:t> than the single-cycle processor (92.5 seconds). Why</a:t>
            </a:r>
            <a:r>
              <a:rPr lang="en-US" sz="3200" dirty="0" smtClean="0">
                <a:latin typeface="Times New Roman" pitchFamily="18" charset="0"/>
                <a:cs typeface="Arial" charset="0"/>
              </a:rPr>
              <a:t>?</a:t>
            </a:r>
            <a:endParaRPr lang="en-US" sz="3200" dirty="0">
              <a:latin typeface="Times New Roman" pitchFamily="18" charset="0"/>
              <a:cs typeface="Arial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err="1" smtClean="0">
                <a:solidFill>
                  <a:schemeClr val="bg1"/>
                </a:solidFill>
                <a:latin typeface="+mj-lt"/>
              </a:rPr>
              <a:t>Multicycle</a:t>
            </a:r>
            <a:r>
              <a:rPr lang="en-US" sz="4400" dirty="0" smtClean="0">
                <a:solidFill>
                  <a:schemeClr val="bg1"/>
                </a:solidFill>
                <a:latin typeface="+mj-lt"/>
              </a:rPr>
              <a:t> Performance Example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39832545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7330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507332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507333" name="Rectangle 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990600" y="1295400"/>
            <a:ext cx="7696200" cy="480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en-US" sz="3200" dirty="0">
                <a:latin typeface="Times New Roman" pitchFamily="18" charset="0"/>
                <a:cs typeface="Arial" charset="0"/>
              </a:rPr>
              <a:t>P</a:t>
            </a:r>
            <a:r>
              <a:rPr lang="en-US" sz="3200" dirty="0" smtClean="0">
                <a:latin typeface="Times New Roman" pitchFamily="18" charset="0"/>
                <a:cs typeface="Arial" charset="0"/>
              </a:rPr>
              <a:t>rogram </a:t>
            </a:r>
            <a:r>
              <a:rPr lang="en-US" sz="3200" dirty="0">
                <a:latin typeface="Times New Roman" pitchFamily="18" charset="0"/>
                <a:cs typeface="Arial" charset="0"/>
              </a:rPr>
              <a:t>with 100 billion </a:t>
            </a:r>
            <a:r>
              <a:rPr lang="en-US" sz="3200" dirty="0" smtClean="0">
                <a:latin typeface="Times New Roman" pitchFamily="18" charset="0"/>
                <a:cs typeface="Arial" charset="0"/>
              </a:rPr>
              <a:t>instructions</a:t>
            </a:r>
            <a:endParaRPr lang="en-US" sz="3200" dirty="0">
              <a:latin typeface="Times New Roman" pitchFamily="18" charset="0"/>
              <a:cs typeface="Arial" charset="0"/>
            </a:endParaRPr>
          </a:p>
          <a:p>
            <a:pPr>
              <a:lnSpc>
                <a:spcPct val="90000"/>
              </a:lnSpc>
              <a:spcBef>
                <a:spcPct val="20000"/>
              </a:spcBef>
            </a:pPr>
            <a:endParaRPr lang="en-US" sz="1000" i="1" dirty="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r>
              <a:rPr lang="en-US" sz="3200" dirty="0">
                <a:latin typeface="Times New Roman" pitchFamily="18" charset="0"/>
                <a:cs typeface="Arial" charset="0"/>
              </a:rPr>
              <a:t>Execution Time = </a:t>
            </a:r>
            <a:r>
              <a:rPr lang="en-US" sz="2600" dirty="0">
                <a:latin typeface="Times New Roman" pitchFamily="18" charset="0"/>
                <a:cs typeface="Arial" charset="0"/>
              </a:rPr>
              <a:t>(# instructions) 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× </a:t>
            </a:r>
            <a:r>
              <a:rPr lang="en-US" sz="2600" dirty="0">
                <a:latin typeface="Times New Roman" pitchFamily="18" charset="0"/>
                <a:cs typeface="Arial" charset="0"/>
              </a:rPr>
              <a:t>CPI 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×</a:t>
            </a:r>
            <a:r>
              <a:rPr lang="en-US" sz="2600" dirty="0">
                <a:latin typeface="Times New Roman" pitchFamily="18" charset="0"/>
                <a:cs typeface="Arial" charset="0"/>
              </a:rPr>
              <a:t> </a:t>
            </a:r>
            <a:r>
              <a:rPr lang="en-US" sz="2600" i="1" dirty="0" err="1">
                <a:latin typeface="Times New Roman" pitchFamily="18" charset="0"/>
                <a:cs typeface="Arial" charset="0"/>
              </a:rPr>
              <a:t>T</a:t>
            </a:r>
            <a:r>
              <a:rPr lang="en-US" sz="2600" i="1" baseline="-25000" dirty="0" err="1">
                <a:latin typeface="Times New Roman" pitchFamily="18" charset="0"/>
                <a:cs typeface="Arial" charset="0"/>
              </a:rPr>
              <a:t>c</a:t>
            </a:r>
            <a:endParaRPr lang="en-US" sz="2600" i="1" baseline="-25000" dirty="0">
              <a:latin typeface="Times New Roman" pitchFamily="18" charset="0"/>
              <a:cs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3200" i="1" dirty="0">
                <a:latin typeface="Times New Roman" pitchFamily="18" charset="0"/>
                <a:cs typeface="Arial" charset="0"/>
              </a:rPr>
              <a:t>		</a:t>
            </a:r>
            <a:r>
              <a:rPr lang="en-US" sz="2600" i="1" dirty="0">
                <a:latin typeface="Times New Roman" pitchFamily="18" charset="0"/>
                <a:cs typeface="Arial" charset="0"/>
              </a:rPr>
              <a:t>            </a:t>
            </a:r>
            <a:r>
              <a:rPr lang="en-US" sz="2600" dirty="0">
                <a:latin typeface="Times New Roman" pitchFamily="18" charset="0"/>
                <a:cs typeface="Arial" charset="0"/>
              </a:rPr>
              <a:t>= (100 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× 10</a:t>
            </a:r>
            <a:r>
              <a:rPr lang="en-US" sz="2600" baseline="30000" dirty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en-US" sz="2600" dirty="0">
                <a:latin typeface="Times New Roman" pitchFamily="18" charset="0"/>
                <a:cs typeface="Arial" charset="0"/>
              </a:rPr>
              <a:t>)(4.12)(325  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× 10</a:t>
            </a:r>
            <a:r>
              <a:rPr lang="en-US" sz="2600" baseline="30000" dirty="0">
                <a:latin typeface="Times New Roman" pitchFamily="18" charset="0"/>
                <a:cs typeface="Times New Roman" pitchFamily="18" charset="0"/>
              </a:rPr>
              <a:t>-12</a:t>
            </a:r>
            <a:r>
              <a:rPr lang="en-US" sz="2600" dirty="0">
                <a:latin typeface="Times New Roman" pitchFamily="18" charset="0"/>
                <a:cs typeface="Arial" charset="0"/>
              </a:rPr>
              <a:t>)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2600" dirty="0">
                <a:latin typeface="Times New Roman" pitchFamily="18" charset="0"/>
                <a:cs typeface="Arial" charset="0"/>
              </a:rPr>
              <a:t>		            = </a:t>
            </a:r>
            <a:r>
              <a:rPr lang="en-US" sz="2600" b="1" dirty="0">
                <a:latin typeface="Times New Roman" pitchFamily="18" charset="0"/>
                <a:cs typeface="Arial" charset="0"/>
              </a:rPr>
              <a:t>133.9 seconds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endParaRPr lang="en-US" sz="1000" i="1" dirty="0">
              <a:latin typeface="Times New Roman" pitchFamily="18" charset="0"/>
              <a:cs typeface="Arial" charset="0"/>
            </a:endParaRPr>
          </a:p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en-US" sz="3200" dirty="0">
                <a:latin typeface="Times New Roman" pitchFamily="18" charset="0"/>
                <a:cs typeface="Arial" charset="0"/>
              </a:rPr>
              <a:t>This is </a:t>
            </a:r>
            <a:r>
              <a:rPr lang="en-US" sz="3200" b="1" dirty="0">
                <a:solidFill>
                  <a:srgbClr val="C00000"/>
                </a:solidFill>
                <a:latin typeface="Times New Roman" pitchFamily="18" charset="0"/>
                <a:cs typeface="Arial" charset="0"/>
              </a:rPr>
              <a:t>slower</a:t>
            </a:r>
            <a:r>
              <a:rPr lang="en-US" sz="3200" dirty="0">
                <a:latin typeface="Times New Roman" pitchFamily="18" charset="0"/>
                <a:cs typeface="Arial" charset="0"/>
              </a:rPr>
              <a:t> than the single-cycle processor (92.5 seconds). Why?</a:t>
            </a:r>
          </a:p>
          <a:p>
            <a:pPr marL="285750" indent="-285750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2600" dirty="0">
                <a:latin typeface="Times New Roman" pitchFamily="18" charset="0"/>
                <a:cs typeface="Arial" charset="0"/>
              </a:rPr>
              <a:t>Not all steps </a:t>
            </a:r>
            <a:r>
              <a:rPr lang="en-US" sz="2600" dirty="0" smtClean="0">
                <a:latin typeface="Times New Roman" pitchFamily="18" charset="0"/>
                <a:cs typeface="Arial" charset="0"/>
              </a:rPr>
              <a:t>same </a:t>
            </a:r>
            <a:r>
              <a:rPr lang="en-US" sz="2600" dirty="0">
                <a:latin typeface="Times New Roman" pitchFamily="18" charset="0"/>
                <a:cs typeface="Arial" charset="0"/>
              </a:rPr>
              <a:t>length</a:t>
            </a:r>
          </a:p>
          <a:p>
            <a:pPr marL="285750" indent="-285750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2600" dirty="0">
                <a:latin typeface="Times New Roman" pitchFamily="18" charset="0"/>
                <a:cs typeface="Arial" charset="0"/>
              </a:rPr>
              <a:t>Sequencing overhead for each step (</a:t>
            </a:r>
            <a:r>
              <a:rPr lang="en-US" sz="2600" i="1" dirty="0" err="1">
                <a:latin typeface="Times New Roman" pitchFamily="18" charset="0"/>
                <a:cs typeface="Arial" charset="0"/>
              </a:rPr>
              <a:t>t</a:t>
            </a:r>
            <a:r>
              <a:rPr lang="en-US" sz="2600" i="1" baseline="-25000" dirty="0" err="1">
                <a:latin typeface="Times New Roman" pitchFamily="18" charset="0"/>
                <a:cs typeface="Arial" charset="0"/>
              </a:rPr>
              <a:t>pcq</a:t>
            </a:r>
            <a:r>
              <a:rPr lang="en-US" sz="2600" dirty="0">
                <a:latin typeface="Times New Roman" pitchFamily="18" charset="0"/>
                <a:cs typeface="Arial" charset="0"/>
              </a:rPr>
              <a:t> + </a:t>
            </a:r>
            <a:r>
              <a:rPr lang="en-US" sz="2600" i="1" dirty="0" err="1">
                <a:latin typeface="Times New Roman" pitchFamily="18" charset="0"/>
                <a:cs typeface="Arial" charset="0"/>
              </a:rPr>
              <a:t>t</a:t>
            </a:r>
            <a:r>
              <a:rPr lang="en-US" sz="2600" baseline="-25000" dirty="0" err="1">
                <a:latin typeface="Times New Roman" pitchFamily="18" charset="0"/>
                <a:cs typeface="Arial" charset="0"/>
              </a:rPr>
              <a:t>setup</a:t>
            </a:r>
            <a:r>
              <a:rPr lang="en-US" sz="2600" dirty="0">
                <a:latin typeface="Times New Roman" pitchFamily="18" charset="0"/>
                <a:cs typeface="Arial" charset="0"/>
              </a:rPr>
              <a:t>= 50 </a:t>
            </a:r>
            <a:r>
              <a:rPr lang="en-US" sz="2600" dirty="0" err="1">
                <a:latin typeface="Times New Roman" pitchFamily="18" charset="0"/>
                <a:cs typeface="Arial" charset="0"/>
              </a:rPr>
              <a:t>ps</a:t>
            </a:r>
            <a:r>
              <a:rPr lang="en-US" sz="2600" dirty="0">
                <a:latin typeface="Times New Roman" pitchFamily="18" charset="0"/>
                <a:cs typeface="Arial" charset="0"/>
              </a:rPr>
              <a:t>)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endParaRPr lang="en-US" sz="2000" dirty="0">
              <a:latin typeface="Times New Roman" pitchFamily="18" charset="0"/>
              <a:cs typeface="Arial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err="1" smtClean="0">
                <a:solidFill>
                  <a:schemeClr val="bg1"/>
                </a:solidFill>
                <a:latin typeface="+mj-lt"/>
              </a:rPr>
              <a:t>Multicycle</a:t>
            </a:r>
            <a:r>
              <a:rPr lang="en-US" sz="4400" dirty="0" smtClean="0">
                <a:solidFill>
                  <a:schemeClr val="bg1"/>
                </a:solidFill>
                <a:latin typeface="+mj-lt"/>
              </a:rPr>
              <a:t> Performance Example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41996354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48613" name="Object 5"/>
          <p:cNvGraphicFramePr>
            <a:graphicFrameLocks noGrp="1" noChangeAspect="1"/>
          </p:cNvGraphicFramePr>
          <p:nvPr>
            <p:ph sz="half"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221034447"/>
              </p:ext>
            </p:extLst>
          </p:nvPr>
        </p:nvGraphicFramePr>
        <p:xfrm>
          <a:off x="838200" y="1143000"/>
          <a:ext cx="8458200" cy="4884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846" name="VISIO" r:id="rId7" imgW="5587200" imgH="3225240" progId="Visio.Drawing.6">
                  <p:embed/>
                </p:oleObj>
              </mc:Choice>
              <mc:Fallback>
                <p:oleObj name="VISIO" r:id="rId7" imgW="5587200" imgH="322524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8200" y="1143000"/>
                        <a:ext cx="8458200" cy="4884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48610" name="Rectangle 2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348612" name="Rectangle 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Review: Single-Cycle Processor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8790301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49637" name="Object 5"/>
          <p:cNvGraphicFramePr>
            <a:graphicFrameLocks noGrp="1" noChangeAspect="1"/>
          </p:cNvGraphicFramePr>
          <p:nvPr>
            <p:ph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161655588"/>
              </p:ext>
            </p:extLst>
          </p:nvPr>
        </p:nvGraphicFramePr>
        <p:xfrm>
          <a:off x="838200" y="1219200"/>
          <a:ext cx="8001000" cy="4602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870" name="VISIO" r:id="rId7" imgW="5844600" imgH="3361680" progId="Visio.Drawing.6">
                  <p:embed/>
                </p:oleObj>
              </mc:Choice>
              <mc:Fallback>
                <p:oleObj name="VISIO" r:id="rId7" imgW="5844600" imgH="336168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8200" y="1219200"/>
                        <a:ext cx="8001000" cy="46021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49634" name="Rectangle 2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349636" name="Rectangle 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Review: </a:t>
            </a:r>
            <a:r>
              <a:rPr lang="en-US" sz="4400" dirty="0" err="1" smtClean="0">
                <a:solidFill>
                  <a:schemeClr val="bg1"/>
                </a:solidFill>
                <a:latin typeface="+mj-lt"/>
              </a:rPr>
              <a:t>Multicycle</a:t>
            </a:r>
            <a:r>
              <a:rPr lang="en-US" sz="4400" dirty="0" smtClean="0">
                <a:solidFill>
                  <a:schemeClr val="bg1"/>
                </a:solidFill>
                <a:latin typeface="+mj-lt"/>
              </a:rPr>
              <a:t> Processor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56019890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2770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312772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12773" name="Rectangle 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914400" y="1219200"/>
            <a:ext cx="7696200" cy="480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Times New Roman" pitchFamily="18" charset="0"/>
                <a:cs typeface="Arial" charset="0"/>
              </a:rPr>
              <a:t>Temporal parallelism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Times New Roman" pitchFamily="18" charset="0"/>
                <a:cs typeface="Arial" charset="0"/>
              </a:rPr>
              <a:t>Divide single-cycle processor into 5 stages:</a:t>
            </a:r>
          </a:p>
          <a:p>
            <a:pPr marL="742950" lvl="1" indent="-285750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2600" dirty="0">
                <a:latin typeface="Times New Roman" pitchFamily="18" charset="0"/>
                <a:cs typeface="Arial" charset="0"/>
              </a:rPr>
              <a:t>Fetch</a:t>
            </a:r>
          </a:p>
          <a:p>
            <a:pPr marL="742950" lvl="1" indent="-285750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2600" dirty="0">
                <a:latin typeface="Times New Roman" pitchFamily="18" charset="0"/>
                <a:cs typeface="Arial" charset="0"/>
              </a:rPr>
              <a:t>Decode</a:t>
            </a:r>
          </a:p>
          <a:p>
            <a:pPr marL="742950" lvl="1" indent="-285750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2600" dirty="0">
                <a:latin typeface="Times New Roman" pitchFamily="18" charset="0"/>
                <a:cs typeface="Arial" charset="0"/>
              </a:rPr>
              <a:t>Execute</a:t>
            </a:r>
          </a:p>
          <a:p>
            <a:pPr marL="742950" lvl="1" indent="-285750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2600" dirty="0">
                <a:latin typeface="Times New Roman" pitchFamily="18" charset="0"/>
                <a:cs typeface="Arial" charset="0"/>
              </a:rPr>
              <a:t>Memory</a:t>
            </a:r>
          </a:p>
          <a:p>
            <a:pPr marL="742950" lvl="1" indent="-285750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2600" dirty="0" err="1">
                <a:latin typeface="Times New Roman" pitchFamily="18" charset="0"/>
                <a:cs typeface="Arial" charset="0"/>
              </a:rPr>
              <a:t>Writeback</a:t>
            </a:r>
            <a:endParaRPr lang="en-US" sz="2600" dirty="0">
              <a:latin typeface="Times New Roman" pitchFamily="18" charset="0"/>
              <a:cs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Times New Roman" pitchFamily="18" charset="0"/>
                <a:cs typeface="Arial" charset="0"/>
              </a:rPr>
              <a:t>Add pipeline registers between stages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Pipelined MIPS Processor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92933963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15846" name="Object 6"/>
          <p:cNvGraphicFramePr>
            <a:graphicFrameLocks noGrp="1" noChangeAspect="1"/>
          </p:cNvGraphicFramePr>
          <p:nvPr>
            <p:ph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4203370943"/>
              </p:ext>
            </p:extLst>
          </p:nvPr>
        </p:nvGraphicFramePr>
        <p:xfrm>
          <a:off x="819680" y="1219200"/>
          <a:ext cx="8324320" cy="4645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894" name="VISIO" r:id="rId7" imgW="4961520" imgH="2768400" progId="Visio.Drawing.6">
                  <p:embed/>
                </p:oleObj>
              </mc:Choice>
              <mc:Fallback>
                <p:oleObj name="VISIO" r:id="rId7" imgW="4961520" imgH="276840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19680" y="1219200"/>
                        <a:ext cx="8324320" cy="4645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15842" name="Rectangle 2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315844" name="Rectangle 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Single-Cycle vs. Pipelined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8654428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95365" name="Object 5"/>
          <p:cNvGraphicFramePr>
            <a:graphicFrameLocks noGrp="1" noChangeAspect="1"/>
          </p:cNvGraphicFramePr>
          <p:nvPr>
            <p:ph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971066754"/>
              </p:ext>
            </p:extLst>
          </p:nvPr>
        </p:nvGraphicFramePr>
        <p:xfrm>
          <a:off x="914400" y="1295400"/>
          <a:ext cx="8077200" cy="3468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918" name="VISIO" r:id="rId7" imgW="5682960" imgH="2439720" progId="Visio.Drawing.6">
                  <p:embed/>
                </p:oleObj>
              </mc:Choice>
              <mc:Fallback>
                <p:oleObj name="VISIO" r:id="rId7" imgW="5682960" imgH="243972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14400" y="1295400"/>
                        <a:ext cx="8077200" cy="34686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95362" name="Rectangle 2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295364" name="Rectangle 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Pipelined Processor Abstraction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42906070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67365" name="Object 5"/>
          <p:cNvGraphicFramePr>
            <a:graphicFrameLocks noGrp="1" noChangeAspect="1"/>
          </p:cNvGraphicFramePr>
          <p:nvPr>
            <p:ph sz="half"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490271436"/>
              </p:ext>
            </p:extLst>
          </p:nvPr>
        </p:nvGraphicFramePr>
        <p:xfrm>
          <a:off x="762000" y="2026340"/>
          <a:ext cx="8534400" cy="23964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669" name="VISIO" r:id="rId5" imgW="3486240" imgH="978840" progId="Visio.Drawing.6">
                  <p:embed/>
                </p:oleObj>
              </mc:Choice>
              <mc:Fallback>
                <p:oleObj name="VISIO" r:id="rId5" imgW="3486240" imgH="97884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2000" y="2026340"/>
                        <a:ext cx="8534400" cy="239643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MIPS State Elements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655609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96389" name="Object 5"/>
          <p:cNvGraphicFramePr>
            <a:graphicFrameLocks noGrp="1" noChangeAspect="1"/>
          </p:cNvGraphicFramePr>
          <p:nvPr>
            <p:ph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4227458931"/>
              </p:ext>
            </p:extLst>
          </p:nvPr>
        </p:nvGraphicFramePr>
        <p:xfrm>
          <a:off x="1066800" y="1066800"/>
          <a:ext cx="6824663" cy="5337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9942" name="VISIO" r:id="rId7" imgW="5572080" imgH="4357800" progId="Visio.Drawing.6">
                  <p:embed/>
                </p:oleObj>
              </mc:Choice>
              <mc:Fallback>
                <p:oleObj name="VISIO" r:id="rId7" imgW="5572080" imgH="435780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66800" y="1066800"/>
                        <a:ext cx="6824663" cy="5337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96386" name="Rectangle 2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296388" name="Rectangle 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Single-Cycle &amp; Pipelined </a:t>
            </a:r>
            <a:r>
              <a:rPr lang="en-US" sz="4400" dirty="0" err="1" smtClean="0">
                <a:solidFill>
                  <a:schemeClr val="bg1"/>
                </a:solidFill>
                <a:latin typeface="+mj-lt"/>
              </a:rPr>
              <a:t>Datapath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38480174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97413" name="Object 5"/>
          <p:cNvGraphicFramePr>
            <a:graphicFrameLocks noGrp="1" noChangeAspect="1"/>
          </p:cNvGraphicFramePr>
          <p:nvPr>
            <p:ph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227817608"/>
              </p:ext>
            </p:extLst>
          </p:nvPr>
        </p:nvGraphicFramePr>
        <p:xfrm>
          <a:off x="685800" y="1423987"/>
          <a:ext cx="8458200" cy="3605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0966" name="VISIO" r:id="rId8" imgW="5530320" imgH="2357280" progId="Visio.Drawing.6">
                  <p:embed/>
                </p:oleObj>
              </mc:Choice>
              <mc:Fallback>
                <p:oleObj name="VISIO" r:id="rId8" imgW="5530320" imgH="235728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800" y="1423987"/>
                        <a:ext cx="8458200" cy="36052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97410" name="Rectangle 2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297412" name="Rectangle 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297415" name="Rectangle 7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066800" y="5372100"/>
            <a:ext cx="8001000" cy="571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en-US" sz="3000" b="1" i="1" dirty="0" err="1">
                <a:latin typeface="Times New Roman" pitchFamily="18" charset="0"/>
                <a:cs typeface="Arial" charset="0"/>
              </a:rPr>
              <a:t>WriteReg</a:t>
            </a:r>
            <a:r>
              <a:rPr lang="en-US" sz="3000" b="1" dirty="0">
                <a:latin typeface="Times New Roman" pitchFamily="18" charset="0"/>
                <a:cs typeface="Arial" charset="0"/>
              </a:rPr>
              <a:t> must arrive at </a:t>
            </a:r>
            <a:r>
              <a:rPr lang="en-US" sz="3000" b="1" dirty="0" smtClean="0">
                <a:latin typeface="Times New Roman" pitchFamily="18" charset="0"/>
                <a:cs typeface="Arial" charset="0"/>
              </a:rPr>
              <a:t>same </a:t>
            </a:r>
            <a:r>
              <a:rPr lang="en-US" sz="3000" b="1" dirty="0">
                <a:latin typeface="Times New Roman" pitchFamily="18" charset="0"/>
                <a:cs typeface="Arial" charset="0"/>
              </a:rPr>
              <a:t>time as </a:t>
            </a:r>
            <a:r>
              <a:rPr lang="en-US" sz="3000" b="1" i="1" dirty="0">
                <a:latin typeface="Times New Roman" pitchFamily="18" charset="0"/>
                <a:cs typeface="Arial" charset="0"/>
              </a:rPr>
              <a:t>Result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Corrected Pipelined </a:t>
            </a:r>
            <a:r>
              <a:rPr lang="en-US" sz="4400" dirty="0" err="1" smtClean="0">
                <a:solidFill>
                  <a:schemeClr val="bg1"/>
                </a:solidFill>
                <a:latin typeface="+mj-lt"/>
              </a:rPr>
              <a:t>Datapath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40210338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98437" name="Object 5"/>
          <p:cNvGraphicFramePr>
            <a:graphicFrameLocks noGrp="1" noChangeAspect="1"/>
          </p:cNvGraphicFramePr>
          <p:nvPr>
            <p:ph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30914221"/>
              </p:ext>
            </p:extLst>
          </p:nvPr>
        </p:nvGraphicFramePr>
        <p:xfrm>
          <a:off x="914400" y="1143000"/>
          <a:ext cx="8077200" cy="44908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1990" name="VISIO" r:id="rId8" imgW="5530320" imgH="3074760" progId="Visio.Drawing.6">
                  <p:embed/>
                </p:oleObj>
              </mc:Choice>
              <mc:Fallback>
                <p:oleObj name="VISIO" r:id="rId8" imgW="5530320" imgH="307476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14400" y="1143000"/>
                        <a:ext cx="8077200" cy="44908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98434" name="Rectangle 2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298436" name="Rectangle 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298438" name="Text Box 6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066800" y="5562600"/>
            <a:ext cx="7162800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457200" indent="-457200">
              <a:buFont typeface="Arial" pitchFamily="34" charset="0"/>
              <a:buChar char="•"/>
            </a:pPr>
            <a:r>
              <a:rPr lang="en-US" sz="2800" b="1" dirty="0"/>
              <a:t>Same control unit as single-cycle processor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en-US" sz="2800" b="1" dirty="0"/>
              <a:t>Control delayed to proper pipeline stage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Pipelined Processor Control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05736950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487" name="Rectangle 7"/>
          <p:cNvSpPr>
            <a:spLocks noGrp="1" noChangeArrowheads="1"/>
          </p:cNvSpPr>
          <p:nvPr>
            <p:ph idx="4294967295"/>
            <p:custDataLst>
              <p:tags r:id="rId1"/>
            </p:custDataLst>
          </p:nvPr>
        </p:nvSpPr>
        <p:spPr>
          <a:xfrm>
            <a:off x="914400" y="1219200"/>
            <a:ext cx="8229600" cy="4525963"/>
          </a:xfrm>
        </p:spPr>
        <p:txBody>
          <a:bodyPr/>
          <a:lstStyle/>
          <a:p>
            <a:r>
              <a:rPr lang="en-US" dirty="0"/>
              <a:t>W</a:t>
            </a:r>
            <a:r>
              <a:rPr lang="en-US" dirty="0" smtClean="0"/>
              <a:t>hen an instruction </a:t>
            </a:r>
            <a:r>
              <a:rPr lang="en-US" dirty="0"/>
              <a:t>depends on </a:t>
            </a:r>
            <a:r>
              <a:rPr lang="en-US" dirty="0" smtClean="0"/>
              <a:t>result </a:t>
            </a:r>
            <a:r>
              <a:rPr lang="en-US" dirty="0"/>
              <a:t>from </a:t>
            </a:r>
            <a:r>
              <a:rPr lang="en-US" dirty="0" smtClean="0"/>
              <a:t>instruction </a:t>
            </a:r>
            <a:r>
              <a:rPr lang="en-US" dirty="0"/>
              <a:t>that hasn’t </a:t>
            </a:r>
            <a:r>
              <a:rPr lang="en-US" dirty="0" smtClean="0"/>
              <a:t>completed</a:t>
            </a:r>
            <a:endParaRPr lang="en-US" dirty="0"/>
          </a:p>
          <a:p>
            <a:r>
              <a:rPr lang="en-US" dirty="0" smtClean="0"/>
              <a:t>Types:</a:t>
            </a:r>
            <a:endParaRPr lang="en-US" dirty="0"/>
          </a:p>
          <a:p>
            <a:pPr lvl="1"/>
            <a:r>
              <a:rPr lang="en-US" b="1" dirty="0">
                <a:solidFill>
                  <a:schemeClr val="accent1"/>
                </a:solidFill>
              </a:rPr>
              <a:t>Data hazard:</a:t>
            </a:r>
            <a:r>
              <a:rPr lang="en-US" dirty="0"/>
              <a:t> register value not </a:t>
            </a:r>
            <a:r>
              <a:rPr lang="en-US" dirty="0" smtClean="0"/>
              <a:t>yet written </a:t>
            </a:r>
            <a:r>
              <a:rPr lang="en-US" dirty="0"/>
              <a:t>back to register </a:t>
            </a:r>
            <a:r>
              <a:rPr lang="en-US" dirty="0" smtClean="0"/>
              <a:t>file</a:t>
            </a:r>
            <a:endParaRPr lang="en-US" dirty="0"/>
          </a:p>
          <a:p>
            <a:pPr lvl="1"/>
            <a:r>
              <a:rPr lang="en-US" b="1" dirty="0">
                <a:solidFill>
                  <a:schemeClr val="accent1"/>
                </a:solidFill>
              </a:rPr>
              <a:t>Control hazard:</a:t>
            </a:r>
            <a:r>
              <a:rPr lang="en-US" dirty="0">
                <a:solidFill>
                  <a:schemeClr val="accent1"/>
                </a:solidFill>
              </a:rPr>
              <a:t> </a:t>
            </a:r>
            <a:r>
              <a:rPr lang="en-US" dirty="0"/>
              <a:t>next instruction not decided yet (caused by branches)</a:t>
            </a:r>
          </a:p>
        </p:txBody>
      </p:sp>
      <p:sp>
        <p:nvSpPr>
          <p:cNvPr id="1300482" name="Rectangle 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300484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00485" name="Rectangle 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Pipeline Hazards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65110608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16870" name="Object 6"/>
          <p:cNvGraphicFramePr>
            <a:graphicFrameLocks noGrp="1" noChangeAspect="1"/>
          </p:cNvGraphicFramePr>
          <p:nvPr>
            <p:ph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077033394"/>
              </p:ext>
            </p:extLst>
          </p:nvPr>
        </p:nvGraphicFramePr>
        <p:xfrm>
          <a:off x="1143000" y="1371600"/>
          <a:ext cx="7772400" cy="2636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3014" name="VISIO" r:id="rId8" imgW="4943520" imgH="1753920" progId="Visio.Drawing.6">
                  <p:embed/>
                </p:oleObj>
              </mc:Choice>
              <mc:Fallback>
                <p:oleObj name="VISIO" r:id="rId8" imgW="4943520" imgH="175392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43000" y="1371600"/>
                        <a:ext cx="7772400" cy="26368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16866" name="Rectangle 2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316868" name="Rectangle 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16869" name="Rectangle 5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Data Hazard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5014303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66" name="Rectangle 6"/>
          <p:cNvSpPr>
            <a:spLocks noGrp="1" noChangeArrowheads="1"/>
          </p:cNvSpPr>
          <p:nvPr>
            <p:ph idx="4294967295"/>
            <p:custDataLst>
              <p:tags r:id="rId1"/>
            </p:custDataLst>
          </p:nvPr>
        </p:nvSpPr>
        <p:spPr>
          <a:xfrm>
            <a:off x="914400" y="1295400"/>
            <a:ext cx="8229600" cy="4525963"/>
          </a:xfrm>
        </p:spPr>
        <p:txBody>
          <a:bodyPr/>
          <a:lstStyle/>
          <a:p>
            <a:r>
              <a:rPr lang="en-US" dirty="0"/>
              <a:t>Insert </a:t>
            </a:r>
            <a:r>
              <a:rPr lang="en-US" dirty="0" err="1">
                <a:latin typeface="Courier New" pitchFamily="49" charset="0"/>
              </a:rPr>
              <a:t>nop</a:t>
            </a:r>
            <a:r>
              <a:rPr lang="en-US" dirty="0" err="1"/>
              <a:t>s</a:t>
            </a:r>
            <a:r>
              <a:rPr lang="en-US" dirty="0"/>
              <a:t> in code at compile time</a:t>
            </a:r>
          </a:p>
          <a:p>
            <a:r>
              <a:rPr lang="en-US" dirty="0"/>
              <a:t>Rearrange code at compile time</a:t>
            </a:r>
          </a:p>
          <a:p>
            <a:r>
              <a:rPr lang="en-US" dirty="0"/>
              <a:t>Forward data at run time</a:t>
            </a:r>
          </a:p>
          <a:p>
            <a:r>
              <a:rPr lang="en-US" dirty="0"/>
              <a:t>Stall the processor at run time</a:t>
            </a:r>
          </a:p>
        </p:txBody>
      </p:sp>
      <p:sp>
        <p:nvSpPr>
          <p:cNvPr id="1320962" name="Rectangle 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320964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20965" name="Rectangle 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Handling Data Hazards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89773083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28840" name="Object 8"/>
          <p:cNvGraphicFramePr>
            <a:graphicFrameLocks noGrp="1" noChangeAspect="1"/>
          </p:cNvGraphicFramePr>
          <p:nvPr>
            <p:ph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932641552"/>
              </p:ext>
            </p:extLst>
          </p:nvPr>
        </p:nvGraphicFramePr>
        <p:xfrm>
          <a:off x="1066800" y="2362200"/>
          <a:ext cx="7772400" cy="3279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4038" name="VISIO" r:id="rId9" imgW="5783040" imgH="2439720" progId="Visio.Drawing.6">
                  <p:embed/>
                </p:oleObj>
              </mc:Choice>
              <mc:Fallback>
                <p:oleObj name="VISIO" r:id="rId9" imgW="5783040" imgH="243972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66800" y="2362200"/>
                        <a:ext cx="7772400" cy="32797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28834" name="Rectangle 2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528836" name="Rectangle 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528837" name="Rectangle 5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528842" name="Rectangle 10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914400" y="1219200"/>
            <a:ext cx="8229600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000" dirty="0">
                <a:latin typeface="Times New Roman" pitchFamily="18" charset="0"/>
                <a:cs typeface="Arial" charset="0"/>
              </a:rPr>
              <a:t>Insert enough </a:t>
            </a:r>
            <a:r>
              <a:rPr lang="en-US" sz="3000" dirty="0" err="1">
                <a:latin typeface="Courier New" pitchFamily="49" charset="0"/>
                <a:cs typeface="Arial" charset="0"/>
              </a:rPr>
              <a:t>nop</a:t>
            </a:r>
            <a:r>
              <a:rPr lang="en-US" sz="3000" dirty="0" err="1">
                <a:latin typeface="Times New Roman" pitchFamily="18" charset="0"/>
                <a:cs typeface="Arial" charset="0"/>
              </a:rPr>
              <a:t>s</a:t>
            </a:r>
            <a:r>
              <a:rPr lang="en-US" sz="3000" dirty="0">
                <a:latin typeface="Times New Roman" pitchFamily="18" charset="0"/>
                <a:cs typeface="Arial" charset="0"/>
              </a:rPr>
              <a:t> for result to be ready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000" dirty="0">
                <a:latin typeface="Times New Roman" pitchFamily="18" charset="0"/>
                <a:cs typeface="Arial" charset="0"/>
              </a:rPr>
              <a:t>Or move independent useful instructions forward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Compile-Time Hazard Elimination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41966015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01510" name="Object 6"/>
          <p:cNvGraphicFramePr>
            <a:graphicFrameLocks noGrp="1" noChangeAspect="1"/>
          </p:cNvGraphicFramePr>
          <p:nvPr>
            <p:ph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4187100976"/>
              </p:ext>
            </p:extLst>
          </p:nvPr>
        </p:nvGraphicFramePr>
        <p:xfrm>
          <a:off x="914400" y="1600200"/>
          <a:ext cx="8229600" cy="2919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062" name="VISIO" r:id="rId8" imgW="4943520" imgH="1753920" progId="Visio.Drawing.6">
                  <p:embed/>
                </p:oleObj>
              </mc:Choice>
              <mc:Fallback>
                <p:oleObj name="VISIO" r:id="rId8" imgW="4943520" imgH="175392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14400" y="1600200"/>
                        <a:ext cx="8229600" cy="29194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01506" name="Rectangle 2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301508" name="Rectangle 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01509" name="Rectangle 5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Data Forwarding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08739205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02535" name="Object 7"/>
          <p:cNvGraphicFramePr>
            <a:graphicFrameLocks noGrp="1" noChangeAspect="1"/>
          </p:cNvGraphicFramePr>
          <p:nvPr>
            <p:ph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477586373"/>
              </p:ext>
            </p:extLst>
          </p:nvPr>
        </p:nvGraphicFramePr>
        <p:xfrm>
          <a:off x="838200" y="1147763"/>
          <a:ext cx="8153400" cy="4867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6086" name="VISIO" r:id="rId8" imgW="6961320" imgH="4155480" progId="Visio.Drawing.6">
                  <p:embed/>
                </p:oleObj>
              </mc:Choice>
              <mc:Fallback>
                <p:oleObj name="VISIO" r:id="rId8" imgW="6961320" imgH="415548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8200" y="1147763"/>
                        <a:ext cx="8153400" cy="4867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02530" name="Rectangle 2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302532" name="Rectangle 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02533" name="Rectangle 5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Data Forwarding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12441022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7895" name="Rectangle 7"/>
          <p:cNvSpPr>
            <a:spLocks noGrp="1" noChangeArrowheads="1"/>
          </p:cNvSpPr>
          <p:nvPr>
            <p:ph idx="4294967295"/>
            <p:custDataLst>
              <p:tags r:id="rId1"/>
            </p:custDataLst>
          </p:nvPr>
        </p:nvSpPr>
        <p:spPr>
          <a:xfrm>
            <a:off x="914400" y="1066800"/>
            <a:ext cx="8382000" cy="4525963"/>
          </a:xfrm>
        </p:spPr>
        <p:txBody>
          <a:bodyPr>
            <a:noAutofit/>
          </a:bodyPr>
          <a:lstStyle/>
          <a:p>
            <a:r>
              <a:rPr lang="en-US" dirty="0"/>
              <a:t>Forward to Execute stage from either:</a:t>
            </a:r>
          </a:p>
          <a:p>
            <a:pPr lvl="1"/>
            <a:r>
              <a:rPr lang="en-US" sz="2600" dirty="0"/>
              <a:t>Memory stage or</a:t>
            </a:r>
          </a:p>
          <a:p>
            <a:pPr lvl="1"/>
            <a:r>
              <a:rPr lang="en-US" sz="2600" dirty="0" err="1"/>
              <a:t>Writeback</a:t>
            </a:r>
            <a:r>
              <a:rPr lang="en-US" sz="2600" dirty="0"/>
              <a:t> </a:t>
            </a:r>
            <a:r>
              <a:rPr lang="en-US" sz="2600" dirty="0" smtClean="0"/>
              <a:t>stage</a:t>
            </a:r>
            <a:endParaRPr lang="en-US" sz="3200" dirty="0"/>
          </a:p>
          <a:p>
            <a:r>
              <a:rPr lang="en-US" dirty="0"/>
              <a:t>Forwarding logic for </a:t>
            </a:r>
            <a:r>
              <a:rPr lang="en-US" i="1" dirty="0" err="1"/>
              <a:t>ForwardAE</a:t>
            </a:r>
            <a:r>
              <a:rPr lang="en-US" dirty="0"/>
              <a:t>:</a:t>
            </a:r>
          </a:p>
          <a:p>
            <a:pPr>
              <a:buFontTx/>
              <a:buNone/>
            </a:pPr>
            <a:r>
              <a:rPr lang="en-US" dirty="0"/>
              <a:t>	</a:t>
            </a:r>
            <a:r>
              <a:rPr lang="en-US" sz="1800" b="1" dirty="0">
                <a:latin typeface="Courier New" pitchFamily="49" charset="0"/>
              </a:rPr>
              <a:t>if </a:t>
            </a:r>
            <a:r>
              <a:rPr lang="en-US" sz="1800" b="1" dirty="0" smtClean="0">
                <a:latin typeface="Courier New" pitchFamily="49" charset="0"/>
              </a:rPr>
              <a:t>     ((</a:t>
            </a:r>
            <a:r>
              <a:rPr lang="en-US" sz="1800" b="1" i="1" dirty="0" err="1">
                <a:latin typeface="Courier New" pitchFamily="49" charset="0"/>
              </a:rPr>
              <a:t>rsE</a:t>
            </a:r>
            <a:r>
              <a:rPr lang="en-US" sz="1800" b="1" dirty="0">
                <a:latin typeface="Courier New" pitchFamily="49" charset="0"/>
              </a:rPr>
              <a:t> != 0) AND (</a:t>
            </a:r>
            <a:r>
              <a:rPr lang="en-US" sz="1800" b="1" i="1" dirty="0" err="1">
                <a:latin typeface="Courier New" pitchFamily="49" charset="0"/>
              </a:rPr>
              <a:t>rsE</a:t>
            </a:r>
            <a:r>
              <a:rPr lang="en-US" sz="1800" b="1" dirty="0">
                <a:latin typeface="Courier New" pitchFamily="49" charset="0"/>
              </a:rPr>
              <a:t> == </a:t>
            </a:r>
            <a:r>
              <a:rPr lang="en-US" sz="1800" b="1" i="1" dirty="0" err="1">
                <a:latin typeface="Courier New" pitchFamily="49" charset="0"/>
              </a:rPr>
              <a:t>WriteRegM</a:t>
            </a:r>
            <a:r>
              <a:rPr lang="en-US" sz="1800" b="1" dirty="0">
                <a:latin typeface="Courier New" pitchFamily="49" charset="0"/>
              </a:rPr>
              <a:t>) AND </a:t>
            </a:r>
            <a:r>
              <a:rPr lang="en-US" sz="1800" b="1" i="1" dirty="0" err="1">
                <a:latin typeface="Courier New" pitchFamily="49" charset="0"/>
              </a:rPr>
              <a:t>RegWriteM</a:t>
            </a:r>
            <a:r>
              <a:rPr lang="en-US" sz="1800" b="1" dirty="0">
                <a:latin typeface="Courier New" pitchFamily="49" charset="0"/>
              </a:rPr>
              <a:t>)     </a:t>
            </a:r>
          </a:p>
          <a:p>
            <a:pPr>
              <a:buFontTx/>
              <a:buNone/>
            </a:pPr>
            <a:r>
              <a:rPr lang="en-US" sz="1800" b="1" dirty="0">
                <a:latin typeface="Courier New" pitchFamily="49" charset="0"/>
              </a:rPr>
              <a:t>		then 	</a:t>
            </a:r>
            <a:r>
              <a:rPr lang="en-US" sz="1800" b="1" i="1" dirty="0" err="1">
                <a:solidFill>
                  <a:schemeClr val="accent1"/>
                </a:solidFill>
                <a:latin typeface="Courier New" pitchFamily="49" charset="0"/>
              </a:rPr>
              <a:t>ForwardAE</a:t>
            </a:r>
            <a:r>
              <a:rPr lang="en-US" sz="1800" b="1" dirty="0">
                <a:solidFill>
                  <a:schemeClr val="accent1"/>
                </a:solidFill>
                <a:latin typeface="Courier New" pitchFamily="49" charset="0"/>
              </a:rPr>
              <a:t> = 10</a:t>
            </a:r>
          </a:p>
          <a:p>
            <a:pPr>
              <a:buFontTx/>
              <a:buNone/>
            </a:pPr>
            <a:r>
              <a:rPr lang="en-US" sz="1800" b="1" dirty="0">
                <a:solidFill>
                  <a:schemeClr val="accent1"/>
                </a:solidFill>
                <a:latin typeface="Courier New" pitchFamily="49" charset="0"/>
              </a:rPr>
              <a:t>	</a:t>
            </a:r>
            <a:r>
              <a:rPr lang="en-US" sz="1800" b="1" dirty="0">
                <a:latin typeface="Courier New" pitchFamily="49" charset="0"/>
              </a:rPr>
              <a:t>else if ((</a:t>
            </a:r>
            <a:r>
              <a:rPr lang="en-US" sz="1800" b="1" i="1" dirty="0" err="1">
                <a:latin typeface="Courier New" pitchFamily="49" charset="0"/>
              </a:rPr>
              <a:t>rsE</a:t>
            </a:r>
            <a:r>
              <a:rPr lang="en-US" sz="1800" b="1" dirty="0">
                <a:latin typeface="Courier New" pitchFamily="49" charset="0"/>
              </a:rPr>
              <a:t> != 0) AND (</a:t>
            </a:r>
            <a:r>
              <a:rPr lang="en-US" sz="1800" b="1" i="1" dirty="0" err="1">
                <a:latin typeface="Courier New" pitchFamily="49" charset="0"/>
              </a:rPr>
              <a:t>rsE</a:t>
            </a:r>
            <a:r>
              <a:rPr lang="en-US" sz="1800" b="1" dirty="0">
                <a:latin typeface="Courier New" pitchFamily="49" charset="0"/>
              </a:rPr>
              <a:t> == </a:t>
            </a:r>
            <a:r>
              <a:rPr lang="en-US" sz="1800" b="1" i="1" dirty="0" err="1">
                <a:latin typeface="Courier New" pitchFamily="49" charset="0"/>
              </a:rPr>
              <a:t>WriteRegW</a:t>
            </a:r>
            <a:r>
              <a:rPr lang="en-US" sz="1800" b="1" dirty="0">
                <a:latin typeface="Courier New" pitchFamily="49" charset="0"/>
              </a:rPr>
              <a:t>) AND </a:t>
            </a:r>
            <a:r>
              <a:rPr lang="en-US" sz="1800" b="1" i="1" dirty="0" err="1">
                <a:latin typeface="Courier New" pitchFamily="49" charset="0"/>
              </a:rPr>
              <a:t>RegWriteW</a:t>
            </a:r>
            <a:r>
              <a:rPr lang="en-US" sz="1800" b="1" dirty="0">
                <a:latin typeface="Courier New" pitchFamily="49" charset="0"/>
              </a:rPr>
              <a:t>) </a:t>
            </a:r>
          </a:p>
          <a:p>
            <a:pPr>
              <a:buFontTx/>
              <a:buNone/>
            </a:pPr>
            <a:r>
              <a:rPr lang="en-US" sz="1800" b="1" dirty="0">
                <a:latin typeface="Courier New" pitchFamily="49" charset="0"/>
              </a:rPr>
              <a:t>		then 	</a:t>
            </a:r>
            <a:r>
              <a:rPr lang="en-US" sz="1800" b="1" i="1" dirty="0" err="1">
                <a:solidFill>
                  <a:schemeClr val="accent1"/>
                </a:solidFill>
                <a:latin typeface="Courier New" pitchFamily="49" charset="0"/>
              </a:rPr>
              <a:t>ForwardAE</a:t>
            </a:r>
            <a:r>
              <a:rPr lang="en-US" sz="1800" b="1" dirty="0">
                <a:solidFill>
                  <a:schemeClr val="accent1"/>
                </a:solidFill>
                <a:latin typeface="Courier New" pitchFamily="49" charset="0"/>
              </a:rPr>
              <a:t> = 01</a:t>
            </a:r>
          </a:p>
          <a:p>
            <a:pPr>
              <a:buFontTx/>
              <a:buNone/>
            </a:pPr>
            <a:r>
              <a:rPr lang="en-US" sz="1800" b="1" dirty="0">
                <a:solidFill>
                  <a:schemeClr val="accent1"/>
                </a:solidFill>
                <a:latin typeface="Courier New" pitchFamily="49" charset="0"/>
              </a:rPr>
              <a:t>	</a:t>
            </a:r>
            <a:r>
              <a:rPr lang="en-US" sz="1800" b="1" dirty="0">
                <a:latin typeface="Courier New" pitchFamily="49" charset="0"/>
              </a:rPr>
              <a:t>else	 </a:t>
            </a:r>
            <a:r>
              <a:rPr lang="en-US" sz="1800" b="1" dirty="0">
                <a:solidFill>
                  <a:schemeClr val="accent1"/>
                </a:solidFill>
                <a:latin typeface="Courier New" pitchFamily="49" charset="0"/>
              </a:rPr>
              <a:t>   	</a:t>
            </a:r>
            <a:r>
              <a:rPr lang="en-US" sz="1800" b="1" i="1" dirty="0" err="1">
                <a:solidFill>
                  <a:schemeClr val="accent1"/>
                </a:solidFill>
                <a:latin typeface="Courier New" pitchFamily="49" charset="0"/>
              </a:rPr>
              <a:t>ForwardAE</a:t>
            </a:r>
            <a:r>
              <a:rPr lang="en-US" sz="1800" b="1" dirty="0">
                <a:solidFill>
                  <a:schemeClr val="accent1"/>
                </a:solidFill>
                <a:latin typeface="Courier New" pitchFamily="49" charset="0"/>
              </a:rPr>
              <a:t> = 00</a:t>
            </a:r>
          </a:p>
          <a:p>
            <a:pPr marL="0" indent="0">
              <a:buNone/>
            </a:pPr>
            <a:endParaRPr lang="en-US" sz="2000" b="1" dirty="0">
              <a:solidFill>
                <a:schemeClr val="accent1"/>
              </a:solidFill>
            </a:endParaRPr>
          </a:p>
          <a:p>
            <a:pPr marL="0" indent="0">
              <a:buNone/>
            </a:pPr>
            <a:r>
              <a:rPr lang="en-US" sz="2400" b="1" dirty="0" smtClean="0"/>
              <a:t>Forwarding </a:t>
            </a:r>
            <a:r>
              <a:rPr lang="en-US" sz="2400" b="1" dirty="0"/>
              <a:t>logic for </a:t>
            </a:r>
            <a:r>
              <a:rPr lang="en-US" sz="2400" b="1" i="1" dirty="0" err="1"/>
              <a:t>ForwardBE</a:t>
            </a:r>
            <a:r>
              <a:rPr lang="en-US" sz="2400" b="1" dirty="0"/>
              <a:t> same, but replace </a:t>
            </a:r>
            <a:r>
              <a:rPr lang="en-US" sz="2400" b="1" i="1" dirty="0" err="1"/>
              <a:t>rsE</a:t>
            </a:r>
            <a:r>
              <a:rPr lang="en-US" sz="2400" b="1" dirty="0"/>
              <a:t> with </a:t>
            </a:r>
            <a:r>
              <a:rPr lang="en-US" sz="2400" b="1" i="1" dirty="0" err="1"/>
              <a:t>rtE</a:t>
            </a:r>
            <a:endParaRPr lang="en-US" sz="2400" b="1" dirty="0"/>
          </a:p>
        </p:txBody>
      </p:sp>
      <p:sp>
        <p:nvSpPr>
          <p:cNvPr id="1317892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17893" name="Rectangle 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Data Forwarding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44414392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1955" name="Rectangle 3"/>
          <p:cNvSpPr>
            <a:spLocks noGrp="1" noChangeArrowheads="1"/>
          </p:cNvSpPr>
          <p:nvPr>
            <p:ph type="body" sz="half" idx="4294967295"/>
            <p:custDataLst>
              <p:tags r:id="rId1"/>
            </p:custDataLst>
          </p:nvPr>
        </p:nvSpPr>
        <p:spPr>
          <a:xfrm>
            <a:off x="914400" y="1143000"/>
            <a:ext cx="7696200" cy="49530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dirty="0" err="1"/>
              <a:t>Datapath</a:t>
            </a:r>
            <a:endParaRPr lang="en-US" dirty="0"/>
          </a:p>
          <a:p>
            <a:pPr>
              <a:lnSpc>
                <a:spcPct val="90000"/>
              </a:lnSpc>
            </a:pPr>
            <a:r>
              <a:rPr lang="en-US" dirty="0"/>
              <a:t>Control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Single-Cycle MIPS Processor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191413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03559" name="Object 7"/>
          <p:cNvGraphicFramePr>
            <a:graphicFrameLocks noGrp="1" noChangeAspect="1"/>
          </p:cNvGraphicFramePr>
          <p:nvPr>
            <p:ph idx="4294967295"/>
            <p:custDataLst>
              <p:tags r:id="rId2"/>
            </p:custDataLst>
          </p:nvPr>
        </p:nvGraphicFramePr>
        <p:xfrm>
          <a:off x="914400" y="1600200"/>
          <a:ext cx="8229600" cy="292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7109" name="VISIO" r:id="rId9" imgW="4943520" imgH="1753920" progId="Visio.Drawing.6">
                  <p:embed/>
                </p:oleObj>
              </mc:Choice>
              <mc:Fallback>
                <p:oleObj name="VISIO" r:id="rId9" imgW="4943520" imgH="175392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14400" y="1600200"/>
                        <a:ext cx="8229600" cy="292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03554" name="Rectangle 2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303556" name="Rectangle 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03557" name="Rectangle 5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03558" name="Rectangle 6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0" y="416083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 sz="2400">
              <a:latin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Stalling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70625061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04583" name="Object 7"/>
          <p:cNvGraphicFramePr>
            <a:graphicFrameLocks noGrp="1" noChangeAspect="1"/>
          </p:cNvGraphicFramePr>
          <p:nvPr>
            <p:ph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441834271"/>
              </p:ext>
            </p:extLst>
          </p:nvPr>
        </p:nvGraphicFramePr>
        <p:xfrm>
          <a:off x="914400" y="1676400"/>
          <a:ext cx="8153400" cy="2736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8134" name="VISIO" r:id="rId9" imgW="5225760" imgH="1753920" progId="Visio.Drawing.6">
                  <p:embed/>
                </p:oleObj>
              </mc:Choice>
              <mc:Fallback>
                <p:oleObj name="VISIO" r:id="rId9" imgW="5225760" imgH="175392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14400" y="1676400"/>
                        <a:ext cx="8153400" cy="2736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04578" name="Rectangle 2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304580" name="Rectangle 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04581" name="Rectangle 5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04582" name="Rectangle 6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0" y="416083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 sz="2400">
              <a:latin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Stalling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78816713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05608" name="Object 8"/>
          <p:cNvGraphicFramePr>
            <a:graphicFrameLocks noGrp="1" noChangeAspect="1"/>
          </p:cNvGraphicFramePr>
          <p:nvPr>
            <p:ph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563661493"/>
              </p:ext>
            </p:extLst>
          </p:nvPr>
        </p:nvGraphicFramePr>
        <p:xfrm>
          <a:off x="914400" y="1295400"/>
          <a:ext cx="8001000" cy="4776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9158" name="VISIO" r:id="rId9" imgW="6961320" imgH="4155480" progId="Visio.Drawing.6">
                  <p:embed/>
                </p:oleObj>
              </mc:Choice>
              <mc:Fallback>
                <p:oleObj name="VISIO" r:id="rId9" imgW="6961320" imgH="415548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14400" y="1295400"/>
                        <a:ext cx="8001000" cy="47767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05602" name="Rectangle 2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305604" name="Rectangle 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05605" name="Rectangle 5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05606" name="Rectangle 6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0" y="416083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 sz="2400">
              <a:latin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Stalling Hardware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89866293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8920" name="Rectangle 8"/>
          <p:cNvSpPr>
            <a:spLocks noGrp="1" noChangeArrowheads="1"/>
          </p:cNvSpPr>
          <p:nvPr>
            <p:ph idx="4294967295"/>
            <p:custDataLst>
              <p:tags r:id="rId1"/>
            </p:custDataLst>
          </p:nvPr>
        </p:nvSpPr>
        <p:spPr>
          <a:xfrm>
            <a:off x="1143000" y="1219200"/>
            <a:ext cx="8001000" cy="4953000"/>
          </a:xfrm>
        </p:spPr>
        <p:txBody>
          <a:bodyPr/>
          <a:lstStyle/>
          <a:p>
            <a:pPr marL="0" indent="0">
              <a:spcBef>
                <a:spcPts val="0"/>
              </a:spcBef>
              <a:buFontTx/>
              <a:buNone/>
            </a:pPr>
            <a:r>
              <a:rPr lang="en-US" sz="2400" b="1" i="1" dirty="0" err="1" smtClean="0">
                <a:latin typeface="Courier New" pitchFamily="49" charset="0"/>
              </a:rPr>
              <a:t>lwstall</a:t>
            </a:r>
            <a:r>
              <a:rPr lang="en-US" sz="2400" b="1" i="1" dirty="0" smtClean="0">
                <a:latin typeface="Courier New" pitchFamily="49" charset="0"/>
              </a:rPr>
              <a:t> </a:t>
            </a:r>
            <a:r>
              <a:rPr lang="en-US" sz="2400" b="1" dirty="0" smtClean="0">
                <a:latin typeface="Courier New" pitchFamily="49" charset="0"/>
              </a:rPr>
              <a:t>=</a:t>
            </a:r>
          </a:p>
          <a:p>
            <a:pPr marL="0" indent="0">
              <a:spcBef>
                <a:spcPts val="0"/>
              </a:spcBef>
              <a:buFontTx/>
              <a:buNone/>
            </a:pPr>
            <a:r>
              <a:rPr lang="en-US" sz="2400" b="1" dirty="0">
                <a:latin typeface="Courier New" pitchFamily="49" charset="0"/>
              </a:rPr>
              <a:t> </a:t>
            </a:r>
            <a:r>
              <a:rPr lang="en-US" sz="2400" b="1" dirty="0" smtClean="0">
                <a:latin typeface="Courier New" pitchFamily="49" charset="0"/>
              </a:rPr>
              <a:t> ((</a:t>
            </a:r>
            <a:r>
              <a:rPr lang="en-US" sz="2400" b="1" i="1" dirty="0" err="1" smtClean="0">
                <a:latin typeface="Courier New" pitchFamily="49" charset="0"/>
              </a:rPr>
              <a:t>rsD</a:t>
            </a:r>
            <a:r>
              <a:rPr lang="en-US" sz="2400" b="1" dirty="0" smtClean="0">
                <a:latin typeface="Courier New" pitchFamily="49" charset="0"/>
              </a:rPr>
              <a:t>==</a:t>
            </a:r>
            <a:r>
              <a:rPr lang="en-US" sz="2400" b="1" i="1" dirty="0" err="1" smtClean="0">
                <a:latin typeface="Courier New" pitchFamily="49" charset="0"/>
              </a:rPr>
              <a:t>rtE</a:t>
            </a:r>
            <a:r>
              <a:rPr lang="en-US" sz="2400" b="1" dirty="0">
                <a:latin typeface="Courier New" pitchFamily="49" charset="0"/>
              </a:rPr>
              <a:t>) OR (</a:t>
            </a:r>
            <a:r>
              <a:rPr lang="en-US" sz="2400" b="1" i="1" dirty="0" err="1" smtClean="0">
                <a:latin typeface="Courier New" pitchFamily="49" charset="0"/>
              </a:rPr>
              <a:t>rtD</a:t>
            </a:r>
            <a:r>
              <a:rPr lang="en-US" sz="2400" b="1" dirty="0" smtClean="0">
                <a:latin typeface="Courier New" pitchFamily="49" charset="0"/>
              </a:rPr>
              <a:t>==</a:t>
            </a:r>
            <a:r>
              <a:rPr lang="en-US" sz="2400" b="1" i="1" dirty="0" err="1" smtClean="0">
                <a:latin typeface="Courier New" pitchFamily="49" charset="0"/>
              </a:rPr>
              <a:t>rtE</a:t>
            </a:r>
            <a:r>
              <a:rPr lang="en-US" sz="2400" b="1" dirty="0" smtClean="0">
                <a:latin typeface="Courier New" pitchFamily="49" charset="0"/>
              </a:rPr>
              <a:t>)) AND </a:t>
            </a:r>
            <a:r>
              <a:rPr lang="en-US" sz="2400" b="1" i="1" dirty="0" err="1">
                <a:latin typeface="Courier New" pitchFamily="49" charset="0"/>
              </a:rPr>
              <a:t>MemtoRegE</a:t>
            </a:r>
            <a:endParaRPr lang="en-US" sz="2400" b="1" i="1" dirty="0">
              <a:latin typeface="Courier New" pitchFamily="49" charset="0"/>
            </a:endParaRPr>
          </a:p>
          <a:p>
            <a:pPr>
              <a:buFontTx/>
              <a:buNone/>
            </a:pPr>
            <a:r>
              <a:rPr lang="en-US" sz="2400" b="1" dirty="0">
                <a:latin typeface="Courier New" pitchFamily="49" charset="0"/>
              </a:rPr>
              <a:t>	</a:t>
            </a:r>
          </a:p>
          <a:p>
            <a:pPr>
              <a:buFontTx/>
              <a:buNone/>
            </a:pPr>
            <a:r>
              <a:rPr lang="en-US" sz="2400" b="1" i="1" dirty="0" err="1" smtClean="0">
                <a:latin typeface="Courier New" pitchFamily="49" charset="0"/>
              </a:rPr>
              <a:t>StallF</a:t>
            </a:r>
            <a:r>
              <a:rPr lang="en-US" sz="2400" b="1" dirty="0" smtClean="0">
                <a:latin typeface="Courier New" pitchFamily="49" charset="0"/>
              </a:rPr>
              <a:t> </a:t>
            </a:r>
            <a:r>
              <a:rPr lang="en-US" sz="2400" b="1" dirty="0">
                <a:latin typeface="Courier New" pitchFamily="49" charset="0"/>
              </a:rPr>
              <a:t>= </a:t>
            </a:r>
            <a:r>
              <a:rPr lang="en-US" sz="2400" b="1" i="1" dirty="0" err="1">
                <a:latin typeface="Courier New" pitchFamily="49" charset="0"/>
              </a:rPr>
              <a:t>StallD</a:t>
            </a:r>
            <a:r>
              <a:rPr lang="en-US" sz="2400" b="1" dirty="0">
                <a:latin typeface="Courier New" pitchFamily="49" charset="0"/>
              </a:rPr>
              <a:t> = </a:t>
            </a:r>
            <a:r>
              <a:rPr lang="en-US" sz="2400" b="1" i="1" dirty="0" err="1">
                <a:latin typeface="Courier New" pitchFamily="49" charset="0"/>
              </a:rPr>
              <a:t>FlushE</a:t>
            </a:r>
            <a:r>
              <a:rPr lang="en-US" sz="2400" b="1" dirty="0">
                <a:latin typeface="Courier New" pitchFamily="49" charset="0"/>
              </a:rPr>
              <a:t> = </a:t>
            </a:r>
            <a:r>
              <a:rPr lang="en-US" sz="2400" b="1" i="1" dirty="0" err="1">
                <a:latin typeface="Courier New" pitchFamily="49" charset="0"/>
              </a:rPr>
              <a:t>lwstall</a:t>
            </a:r>
            <a:endParaRPr lang="en-US" sz="2400" b="1" i="1" dirty="0">
              <a:latin typeface="Courier New" pitchFamily="49" charset="0"/>
            </a:endParaRPr>
          </a:p>
          <a:p>
            <a:endParaRPr lang="en-US" sz="2400" dirty="0"/>
          </a:p>
        </p:txBody>
      </p:sp>
      <p:sp>
        <p:nvSpPr>
          <p:cNvPr id="1318914" name="Rectangle 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318916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18917" name="Rectangle 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18918" name="Rectangle 6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0" y="416083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 sz="2400">
              <a:latin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Stalling Logic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27715969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6632" name="Rectangle 8"/>
          <p:cNvSpPr>
            <a:spLocks noGrp="1" noChangeArrowheads="1"/>
          </p:cNvSpPr>
          <p:nvPr>
            <p:ph idx="4294967295"/>
            <p:custDataLst>
              <p:tags r:id="rId1"/>
            </p:custDataLst>
          </p:nvPr>
        </p:nvSpPr>
        <p:spPr>
          <a:xfrm>
            <a:off x="886097" y="1219200"/>
            <a:ext cx="8229600" cy="4525963"/>
          </a:xfrm>
        </p:spPr>
        <p:txBody>
          <a:bodyPr>
            <a:noAutofit/>
          </a:bodyPr>
          <a:lstStyle/>
          <a:p>
            <a:r>
              <a:rPr lang="en-US" b="1" dirty="0" err="1" smtClean="0">
                <a:latin typeface="Courier New" pitchFamily="49" charset="0"/>
              </a:rPr>
              <a:t>beq</a:t>
            </a:r>
            <a:r>
              <a:rPr lang="en-US" b="1" dirty="0" smtClean="0"/>
              <a:t>: </a:t>
            </a:r>
            <a:endParaRPr lang="en-US" b="1" dirty="0"/>
          </a:p>
          <a:p>
            <a:pPr lvl="1"/>
            <a:r>
              <a:rPr lang="en-US" sz="2600" dirty="0"/>
              <a:t>branch </a:t>
            </a:r>
            <a:r>
              <a:rPr lang="en-US" sz="2600" dirty="0" smtClean="0"/>
              <a:t>not </a:t>
            </a:r>
            <a:r>
              <a:rPr lang="en-US" sz="2600" dirty="0"/>
              <a:t>determined until </a:t>
            </a:r>
            <a:r>
              <a:rPr lang="en-US" sz="2600" dirty="0" smtClean="0"/>
              <a:t>4</a:t>
            </a:r>
            <a:r>
              <a:rPr lang="en-US" sz="2600" baseline="30000" dirty="0" smtClean="0"/>
              <a:t>th</a:t>
            </a:r>
            <a:r>
              <a:rPr lang="en-US" sz="2600" dirty="0" smtClean="0"/>
              <a:t> stage </a:t>
            </a:r>
            <a:r>
              <a:rPr lang="en-US" sz="2600" dirty="0"/>
              <a:t>of </a:t>
            </a:r>
            <a:r>
              <a:rPr lang="en-US" sz="2600" dirty="0" smtClean="0"/>
              <a:t>pipeline</a:t>
            </a:r>
            <a:endParaRPr lang="en-US" sz="2600" dirty="0"/>
          </a:p>
          <a:p>
            <a:pPr lvl="1"/>
            <a:r>
              <a:rPr lang="en-US" sz="2600" dirty="0"/>
              <a:t>Instructions after </a:t>
            </a:r>
            <a:r>
              <a:rPr lang="en-US" sz="2600" dirty="0" smtClean="0"/>
              <a:t>branch fetched </a:t>
            </a:r>
            <a:r>
              <a:rPr lang="en-US" sz="2600" dirty="0"/>
              <a:t>before branch occurs</a:t>
            </a:r>
          </a:p>
          <a:p>
            <a:pPr lvl="1"/>
            <a:r>
              <a:rPr lang="en-US" sz="2600" dirty="0"/>
              <a:t>These instructions must be flushed if </a:t>
            </a:r>
            <a:r>
              <a:rPr lang="en-US" sz="2600" dirty="0" smtClean="0"/>
              <a:t>branch </a:t>
            </a:r>
            <a:r>
              <a:rPr lang="en-US" sz="2600" dirty="0"/>
              <a:t>happens</a:t>
            </a:r>
          </a:p>
          <a:p>
            <a:r>
              <a:rPr lang="en-US" b="1" dirty="0"/>
              <a:t>Branch </a:t>
            </a:r>
            <a:r>
              <a:rPr lang="en-US" b="1" dirty="0" err="1"/>
              <a:t>misprediction</a:t>
            </a:r>
            <a:r>
              <a:rPr lang="en-US" b="1" dirty="0"/>
              <a:t> penalty</a:t>
            </a:r>
          </a:p>
          <a:p>
            <a:pPr lvl="1"/>
            <a:r>
              <a:rPr lang="en-US" sz="2600" dirty="0"/>
              <a:t>number of instruction flushed when branch is taken</a:t>
            </a:r>
          </a:p>
          <a:p>
            <a:pPr lvl="1"/>
            <a:r>
              <a:rPr lang="en-US" sz="2600" dirty="0"/>
              <a:t>May be reduced by determining branch earlier</a:t>
            </a:r>
          </a:p>
        </p:txBody>
      </p:sp>
      <p:sp>
        <p:nvSpPr>
          <p:cNvPr id="1306626" name="Rectangle 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306628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06629" name="Rectangle 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06630" name="Rectangle 6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0" y="416083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 sz="2400">
              <a:latin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Control Hazards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68104294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19943" name="Object 7"/>
          <p:cNvGraphicFramePr>
            <a:graphicFrameLocks noGrp="1" noChangeAspect="1"/>
          </p:cNvGraphicFramePr>
          <p:nvPr>
            <p:ph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660432074"/>
              </p:ext>
            </p:extLst>
          </p:nvPr>
        </p:nvGraphicFramePr>
        <p:xfrm>
          <a:off x="821541" y="1143000"/>
          <a:ext cx="8322459" cy="4968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0182" name="VISIO" r:id="rId9" imgW="6961320" imgH="4155480" progId="Visio.Drawing.6">
                  <p:embed/>
                </p:oleObj>
              </mc:Choice>
              <mc:Fallback>
                <p:oleObj name="VISIO" r:id="rId9" imgW="6961320" imgH="415548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1541" y="1143000"/>
                        <a:ext cx="8322459" cy="4968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19938" name="Rectangle 2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319940" name="Rectangle 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19941" name="Rectangle 5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19942" name="Rectangle 6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0" y="416083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 sz="2400">
              <a:latin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Control Hazards: Original Pipeline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31222052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07655" name="Object 7"/>
          <p:cNvGraphicFramePr>
            <a:graphicFrameLocks noGrp="1" noChangeAspect="1"/>
          </p:cNvGraphicFramePr>
          <p:nvPr>
            <p:ph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030920716"/>
              </p:ext>
            </p:extLst>
          </p:nvPr>
        </p:nvGraphicFramePr>
        <p:xfrm>
          <a:off x="1066800" y="1181100"/>
          <a:ext cx="8001000" cy="3467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1206" name="VISIO" r:id="rId9" imgW="5629320" imgH="2439720" progId="Visio.Drawing.6">
                  <p:embed/>
                </p:oleObj>
              </mc:Choice>
              <mc:Fallback>
                <p:oleObj name="VISIO" r:id="rId9" imgW="5629320" imgH="243972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66800" y="1181100"/>
                        <a:ext cx="8001000" cy="3467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07650" name="Rectangle 2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307652" name="Rectangle 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07653" name="Rectangle 5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07654" name="Rectangle 6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0" y="416083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 sz="2400">
              <a:latin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Control Hazards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43961847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08680" name="Object 8"/>
          <p:cNvGraphicFramePr>
            <a:graphicFrameLocks noGrp="1" noChangeAspect="1"/>
          </p:cNvGraphicFramePr>
          <p:nvPr>
            <p:ph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626037557"/>
              </p:ext>
            </p:extLst>
          </p:nvPr>
        </p:nvGraphicFramePr>
        <p:xfrm>
          <a:off x="990600" y="1219200"/>
          <a:ext cx="7848600" cy="4686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2230" name="VISIO" r:id="rId10" imgW="6961320" imgH="4155480" progId="Visio.Drawing.6">
                  <p:embed/>
                </p:oleObj>
              </mc:Choice>
              <mc:Fallback>
                <p:oleObj name="VISIO" r:id="rId10" imgW="6961320" imgH="415548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90600" y="1219200"/>
                        <a:ext cx="7848600" cy="4686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08674" name="Rectangle 2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308676" name="Rectangle 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08677" name="Rectangle 5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08678" name="Rectangle 6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0" y="416083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 sz="2400">
              <a:latin typeface="Times New Roman" pitchFamily="18" charset="0"/>
            </a:endParaRPr>
          </a:p>
        </p:txBody>
      </p:sp>
      <p:sp>
        <p:nvSpPr>
          <p:cNvPr id="1308681" name="Text Box 9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1752600" y="6019800"/>
            <a:ext cx="5791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1" dirty="0">
                <a:solidFill>
                  <a:schemeClr val="accent2"/>
                </a:solidFill>
              </a:rPr>
              <a:t>Introduced another data hazard in Decode stage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Early Branch Resolution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67542398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09703" name="Object 7"/>
          <p:cNvGraphicFramePr>
            <a:graphicFrameLocks noGrp="1" noChangeAspect="1"/>
          </p:cNvGraphicFramePr>
          <p:nvPr>
            <p:ph sz="half"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177665503"/>
              </p:ext>
            </p:extLst>
          </p:nvPr>
        </p:nvGraphicFramePr>
        <p:xfrm>
          <a:off x="990600" y="1295400"/>
          <a:ext cx="7848600" cy="3402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3254" name="VISIO" r:id="rId9" imgW="5629320" imgH="2439720" progId="Visio.Drawing.6">
                  <p:embed/>
                </p:oleObj>
              </mc:Choice>
              <mc:Fallback>
                <p:oleObj name="VISIO" r:id="rId9" imgW="5629320" imgH="243972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90600" y="1295400"/>
                        <a:ext cx="7848600" cy="34020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09698" name="Rectangle 2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309700" name="Rectangle 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09701" name="Rectangle 5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09702" name="Rectangle 6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0" y="416083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 sz="2400">
              <a:latin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Early Branch Resolution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79504674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10727" name="Object 7"/>
          <p:cNvGraphicFramePr>
            <a:graphicFrameLocks noGrp="1" noChangeAspect="1"/>
          </p:cNvGraphicFramePr>
          <p:nvPr>
            <p:ph sz="half"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714543536"/>
              </p:ext>
            </p:extLst>
          </p:nvPr>
        </p:nvGraphicFramePr>
        <p:xfrm>
          <a:off x="918095" y="1031875"/>
          <a:ext cx="8225905" cy="4911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4278" name="VISIO" r:id="rId9" imgW="6961320" imgH="4155480" progId="Visio.Drawing.6">
                  <p:embed/>
                </p:oleObj>
              </mc:Choice>
              <mc:Fallback>
                <p:oleObj name="VISIO" r:id="rId9" imgW="6961320" imgH="415548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18095" y="1031875"/>
                        <a:ext cx="8225905" cy="4911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10722" name="Rectangle 2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310724" name="Rectangle 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10725" name="Rectangle 5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10726" name="Rectangle 6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0" y="416083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 sz="2400">
              <a:latin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Handling Data &amp; Control Hazards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01250783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Instructor"/>
</p:tagLst>
</file>

<file path=ppt/tags/tag3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7057</TotalTime>
  <Words>2982</Words>
  <Application>Microsoft Office PowerPoint</Application>
  <PresentationFormat>On-screen Show (4:3)</PresentationFormat>
  <Paragraphs>1191</Paragraphs>
  <Slides>134</Slides>
  <Notes>133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134</vt:i4>
      </vt:variant>
    </vt:vector>
  </HeadingPairs>
  <TitlesOfParts>
    <vt:vector size="137" baseType="lpstr">
      <vt:lpstr>Office Theme</vt:lpstr>
      <vt:lpstr>VISIO</vt:lpstr>
      <vt:lpstr>Visio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Harvey Mudd College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sharris</dc:creator>
  <cp:lastModifiedBy>sharris</cp:lastModifiedBy>
  <cp:revision>102</cp:revision>
  <dcterms:created xsi:type="dcterms:W3CDTF">2012-08-07T04:56:47Z</dcterms:created>
  <dcterms:modified xsi:type="dcterms:W3CDTF">2014-04-08T11:27:42Z</dcterms:modified>
</cp:coreProperties>
</file>