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vsdx" ContentType="application/vnd.ms-visio.drawing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ags/tag1.xml" ContentType="application/vnd.openxmlformats-officedocument.presentationml.tags+xml"/>
  <Override PartName="/ppt/tags/tag2.xml" ContentType="application/vnd.openxmlformats-officedocument.presentationml.tags+xml"/>
  <Override PartName="/ppt/notesSlides/notesSlide1.xml" ContentType="application/vnd.openxmlformats-officedocument.presentationml.notesSlide+xml"/>
  <Override PartName="/ppt/tags/tag3.xml" ContentType="application/vnd.openxmlformats-officedocument.presentationml.tags+xml"/>
  <Override PartName="/ppt/notesSlides/notesSlide2.xml" ContentType="application/vnd.openxmlformats-officedocument.presentationml.notesSlide+xml"/>
  <Override PartName="/ppt/tags/tag4.xml" ContentType="application/vnd.openxmlformats-officedocument.presentationml.tags+xml"/>
  <Override PartName="/ppt/tags/tag5.xml" ContentType="application/vnd.openxmlformats-officedocument.presentationml.tags+xml"/>
  <Override PartName="/ppt/notesSlides/notesSlide3.xml" ContentType="application/vnd.openxmlformats-officedocument.presentationml.notesSlide+xml"/>
  <Override PartName="/ppt/tags/tag6.xml" ContentType="application/vnd.openxmlformats-officedocument.presentationml.tags+xml"/>
  <Override PartName="/ppt/notesSlides/notesSlide4.xml" ContentType="application/vnd.openxmlformats-officedocument.presentationml.notesSlide+xml"/>
  <Override PartName="/ppt/tags/tag7.xml" ContentType="application/vnd.openxmlformats-officedocument.presentationml.tags+xml"/>
  <Override PartName="/ppt/tags/tag8.xml" ContentType="application/vnd.openxmlformats-officedocument.presentationml.tags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tags/tag9.xml" ContentType="application/vnd.openxmlformats-officedocument.presentationml.tags+xml"/>
  <Override PartName="/ppt/notesSlides/notesSlide7.xml" ContentType="application/vnd.openxmlformats-officedocument.presentationml.notesSlide+xml"/>
  <Override PartName="/ppt/tags/tag10.xml" ContentType="application/vnd.openxmlformats-officedocument.presentationml.tags+xml"/>
  <Override PartName="/ppt/notesSlides/notesSlide8.xml" ContentType="application/vnd.openxmlformats-officedocument.presentationml.notesSlide+xml"/>
  <Override PartName="/ppt/tags/tag11.xml" ContentType="application/vnd.openxmlformats-officedocument.presentationml.tags+xml"/>
  <Override PartName="/ppt/notesSlides/notesSlide9.xml" ContentType="application/vnd.openxmlformats-officedocument.presentationml.notesSlide+xml"/>
  <Override PartName="/ppt/tags/tag12.xml" ContentType="application/vnd.openxmlformats-officedocument.presentationml.tags+xml"/>
  <Override PartName="/ppt/notesSlides/notesSlide10.xml" ContentType="application/vnd.openxmlformats-officedocument.presentationml.notesSlide+xml"/>
  <Override PartName="/ppt/tags/tag13.xml" ContentType="application/vnd.openxmlformats-officedocument.presentationml.tags+xml"/>
  <Override PartName="/ppt/notesSlides/notesSlide11.xml" ContentType="application/vnd.openxmlformats-officedocument.presentationml.notesSlide+xml"/>
  <Override PartName="/ppt/tags/tag14.xml" ContentType="application/vnd.openxmlformats-officedocument.presentationml.tags+xml"/>
  <Override PartName="/ppt/tags/tag15.xml" ContentType="application/vnd.openxmlformats-officedocument.presentationml.tags+xml"/>
  <Override PartName="/ppt/notesSlides/notesSlide12.xml" ContentType="application/vnd.openxmlformats-officedocument.presentationml.notesSlide+xml"/>
  <Override PartName="/ppt/tags/tag16.xml" ContentType="application/vnd.openxmlformats-officedocument.presentationml.tags+xml"/>
  <Override PartName="/ppt/notesSlides/notesSlide13.xml" ContentType="application/vnd.openxmlformats-officedocument.presentationml.notesSlide+xml"/>
  <Override PartName="/ppt/tags/tag17.xml" ContentType="application/vnd.openxmlformats-officedocument.presentationml.tags+xml"/>
  <Override PartName="/ppt/notesSlides/notesSlide14.xml" ContentType="application/vnd.openxmlformats-officedocument.presentationml.notesSlide+xml"/>
  <Override PartName="/ppt/tags/tag18.xml" ContentType="application/vnd.openxmlformats-officedocument.presentationml.tags+xml"/>
  <Override PartName="/ppt/notesSlides/notesSlide15.xml" ContentType="application/vnd.openxmlformats-officedocument.presentationml.notesSlide+xml"/>
  <Override PartName="/ppt/tags/tag19.xml" ContentType="application/vnd.openxmlformats-officedocument.presentationml.tags+xml"/>
  <Override PartName="/ppt/notesSlides/notesSlide16.xml" ContentType="application/vnd.openxmlformats-officedocument.presentationml.notesSlide+xml"/>
  <Override PartName="/ppt/tags/tag20.xml" ContentType="application/vnd.openxmlformats-officedocument.presentationml.tags+xml"/>
  <Override PartName="/ppt/notesSlides/notesSlide17.xml" ContentType="application/vnd.openxmlformats-officedocument.presentationml.notesSlide+xml"/>
  <Override PartName="/ppt/tags/tag21.xml" ContentType="application/vnd.openxmlformats-officedocument.presentationml.tags+xml"/>
  <Override PartName="/ppt/notesSlides/notesSlide18.xml" ContentType="application/vnd.openxmlformats-officedocument.presentationml.notesSlide+xml"/>
  <Override PartName="/ppt/tags/tag22.xml" ContentType="application/vnd.openxmlformats-officedocument.presentationml.tags+xml"/>
  <Override PartName="/ppt/notesSlides/notesSlide19.xml" ContentType="application/vnd.openxmlformats-officedocument.presentationml.notesSlide+xml"/>
  <Override PartName="/ppt/tags/tag23.xml" ContentType="application/vnd.openxmlformats-officedocument.presentationml.tags+xml"/>
  <Override PartName="/ppt/notesSlides/notesSlide20.xml" ContentType="application/vnd.openxmlformats-officedocument.presentationml.notesSlide+xml"/>
  <Override PartName="/ppt/tags/tag24.xml" ContentType="application/vnd.openxmlformats-officedocument.presentationml.tags+xml"/>
  <Override PartName="/ppt/notesSlides/notesSlide21.xml" ContentType="application/vnd.openxmlformats-officedocument.presentationml.notesSlide+xml"/>
  <Override PartName="/ppt/tags/tag25.xml" ContentType="application/vnd.openxmlformats-officedocument.presentationml.tags+xml"/>
  <Override PartName="/ppt/notesSlides/notesSlide22.xml" ContentType="application/vnd.openxmlformats-officedocument.presentationml.notesSlide+xml"/>
  <Override PartName="/ppt/tags/tag26.xml" ContentType="application/vnd.openxmlformats-officedocument.presentationml.tags+xml"/>
  <Override PartName="/ppt/tags/tag27.xml" ContentType="application/vnd.openxmlformats-officedocument.presentationml.tags+xml"/>
  <Override PartName="/ppt/tags/tag28.xml" ContentType="application/vnd.openxmlformats-officedocument.presentationml.tags+xml"/>
  <Override PartName="/ppt/tags/tag29.xml" ContentType="application/vnd.openxmlformats-officedocument.presentationml.tags+xml"/>
  <Override PartName="/ppt/notesSlides/notesSlide23.xml" ContentType="application/vnd.openxmlformats-officedocument.presentationml.notesSlide+xml"/>
  <Override PartName="/ppt/tags/tag30.xml" ContentType="application/vnd.openxmlformats-officedocument.presentationml.tags+xml"/>
  <Override PartName="/ppt/tags/tag31.xml" ContentType="application/vnd.openxmlformats-officedocument.presentationml.tags+xml"/>
  <Override PartName="/ppt/tags/tag32.xml" ContentType="application/vnd.openxmlformats-officedocument.presentationml.tags+xml"/>
  <Override PartName="/ppt/tags/tag33.xml" ContentType="application/vnd.openxmlformats-officedocument.presentationml.tags+xml"/>
  <Override PartName="/ppt/notesSlides/notesSlide24.xml" ContentType="application/vnd.openxmlformats-officedocument.presentationml.notesSlide+xml"/>
  <Override PartName="/ppt/tags/tag34.xml" ContentType="application/vnd.openxmlformats-officedocument.presentationml.tags+xml"/>
  <Override PartName="/ppt/notesSlides/notesSlide25.xml" ContentType="application/vnd.openxmlformats-officedocument.presentationml.notesSlide+xml"/>
  <Override PartName="/ppt/tags/tag35.xml" ContentType="application/vnd.openxmlformats-officedocument.presentationml.tags+xml"/>
  <Override PartName="/ppt/tags/tag36.xml" ContentType="application/vnd.openxmlformats-officedocument.presentationml.tags+xml"/>
  <Override PartName="/ppt/notesSlides/notesSlide26.xml" ContentType="application/vnd.openxmlformats-officedocument.presentationml.notesSlide+xml"/>
  <Override PartName="/ppt/tags/tag37.xml" ContentType="application/vnd.openxmlformats-officedocument.presentationml.tags+xml"/>
  <Override PartName="/ppt/tags/tag38.xml" ContentType="application/vnd.openxmlformats-officedocument.presentationml.tags+xml"/>
  <Override PartName="/ppt/tags/tag39.xml" ContentType="application/vnd.openxmlformats-officedocument.presentationml.tags+xml"/>
  <Override PartName="/ppt/tags/tag40.xml" ContentType="application/vnd.openxmlformats-officedocument.presentationml.tags+xml"/>
  <Override PartName="/ppt/tags/tag41.xml" ContentType="application/vnd.openxmlformats-officedocument.presentationml.tags+xml"/>
  <Override PartName="/ppt/notesSlides/notesSlide27.xml" ContentType="application/vnd.openxmlformats-officedocument.presentationml.notesSlide+xml"/>
  <Override PartName="/ppt/tags/tag42.xml" ContentType="application/vnd.openxmlformats-officedocument.presentationml.tags+xml"/>
  <Override PartName="/ppt/tags/tag43.xml" ContentType="application/vnd.openxmlformats-officedocument.presentationml.tags+xml"/>
  <Override PartName="/ppt/tags/tag44.xml" ContentType="application/vnd.openxmlformats-officedocument.presentationml.tags+xml"/>
  <Override PartName="/ppt/notesSlides/notesSlide28.xml" ContentType="application/vnd.openxmlformats-officedocument.presentationml.notesSlide+xml"/>
  <Override PartName="/ppt/tags/tag45.xml" ContentType="application/vnd.openxmlformats-officedocument.presentationml.tags+xml"/>
  <Override PartName="/ppt/notesSlides/notesSlide29.xml" ContentType="application/vnd.openxmlformats-officedocument.presentationml.notesSlide+xml"/>
  <Override PartName="/ppt/tags/tag46.xml" ContentType="application/vnd.openxmlformats-officedocument.presentationml.tags+xml"/>
  <Override PartName="/ppt/tags/tag47.xml" ContentType="application/vnd.openxmlformats-officedocument.presentationml.tags+xml"/>
  <Override PartName="/ppt/notesSlides/notesSlide30.xml" ContentType="application/vnd.openxmlformats-officedocument.presentationml.notesSlide+xml"/>
  <Override PartName="/ppt/tags/tag48.xml" ContentType="application/vnd.openxmlformats-officedocument.presentationml.tags+xml"/>
  <Override PartName="/ppt/tags/tag49.xml" ContentType="application/vnd.openxmlformats-officedocument.presentationml.tags+xml"/>
  <Override PartName="/ppt/notesSlides/notesSlide31.xml" ContentType="application/vnd.openxmlformats-officedocument.presentationml.notesSlide+xml"/>
  <Override PartName="/ppt/tags/tag50.xml" ContentType="application/vnd.openxmlformats-officedocument.presentationml.tags+xml"/>
  <Override PartName="/ppt/tags/tag51.xml" ContentType="application/vnd.openxmlformats-officedocument.presentationml.tags+xml"/>
  <Override PartName="/ppt/tags/tag52.xml" ContentType="application/vnd.openxmlformats-officedocument.presentationml.tags+xml"/>
  <Override PartName="/ppt/tags/tag53.xml" ContentType="application/vnd.openxmlformats-officedocument.presentationml.tags+xml"/>
  <Override PartName="/ppt/notesSlides/notesSlide32.xml" ContentType="application/vnd.openxmlformats-officedocument.presentationml.notesSlide+xml"/>
  <Override PartName="/ppt/tags/tag54.xml" ContentType="application/vnd.openxmlformats-officedocument.presentationml.tags+xml"/>
  <Override PartName="/ppt/notesSlides/notesSlide33.xml" ContentType="application/vnd.openxmlformats-officedocument.presentationml.notesSlide+xml"/>
  <Override PartName="/ppt/tags/tag55.xml" ContentType="application/vnd.openxmlformats-officedocument.presentationml.tags+xml"/>
  <Override PartName="/ppt/tags/tag56.xml" ContentType="application/vnd.openxmlformats-officedocument.presentationml.tags+xml"/>
  <Override PartName="/ppt/notesSlides/notesSlide34.xml" ContentType="application/vnd.openxmlformats-officedocument.presentationml.notesSlide+xml"/>
  <Override PartName="/ppt/tags/tag57.xml" ContentType="application/vnd.openxmlformats-officedocument.presentationml.tags+xml"/>
  <Override PartName="/ppt/notesSlides/notesSlide35.xml" ContentType="application/vnd.openxmlformats-officedocument.presentationml.notesSlide+xml"/>
  <Override PartName="/ppt/tags/tag58.xml" ContentType="application/vnd.openxmlformats-officedocument.presentationml.tags+xml"/>
  <Override PartName="/ppt/notesSlides/notesSlide36.xml" ContentType="application/vnd.openxmlformats-officedocument.presentationml.notesSlide+xml"/>
  <Override PartName="/ppt/tags/tag59.xml" ContentType="application/vnd.openxmlformats-officedocument.presentationml.tags+xml"/>
  <Override PartName="/ppt/tags/tag60.xml" ContentType="application/vnd.openxmlformats-officedocument.presentationml.tags+xml"/>
  <Override PartName="/ppt/notesSlides/notesSlide37.xml" ContentType="application/vnd.openxmlformats-officedocument.presentationml.notesSlide+xml"/>
  <Override PartName="/ppt/tags/tag61.xml" ContentType="application/vnd.openxmlformats-officedocument.presentationml.tags+xml"/>
  <Override PartName="/ppt/notesSlides/notesSlide38.xml" ContentType="application/vnd.openxmlformats-officedocument.presentationml.notesSlide+xml"/>
  <Override PartName="/ppt/tags/tag62.xml" ContentType="application/vnd.openxmlformats-officedocument.presentationml.tags+xml"/>
  <Override PartName="/ppt/notesSlides/notesSlide39.xml" ContentType="application/vnd.openxmlformats-officedocument.presentationml.notesSlide+xml"/>
  <Override PartName="/ppt/tags/tag63.xml" ContentType="application/vnd.openxmlformats-officedocument.presentationml.tags+xml"/>
  <Override PartName="/ppt/tags/tag64.xml" ContentType="application/vnd.openxmlformats-officedocument.presentationml.tags+xml"/>
  <Override PartName="/ppt/tags/tag65.xml" ContentType="application/vnd.openxmlformats-officedocument.presentationml.tags+xml"/>
  <Override PartName="/ppt/notesSlides/notesSlide40.xml" ContentType="application/vnd.openxmlformats-officedocument.presentationml.notesSlide+xml"/>
  <Override PartName="/ppt/tags/tag66.xml" ContentType="application/vnd.openxmlformats-officedocument.presentationml.tags+xml"/>
  <Override PartName="/ppt/tags/tag67.xml" ContentType="application/vnd.openxmlformats-officedocument.presentationml.tags+xml"/>
  <Override PartName="/ppt/notesSlides/notesSlide41.xml" ContentType="application/vnd.openxmlformats-officedocument.presentationml.notesSlide+xml"/>
  <Override PartName="/ppt/tags/tag68.xml" ContentType="application/vnd.openxmlformats-officedocument.presentationml.tags+xml"/>
  <Override PartName="/ppt/notesSlides/notesSlide42.xml" ContentType="application/vnd.openxmlformats-officedocument.presentationml.notesSlide+xml"/>
  <Override PartName="/ppt/tags/tag69.xml" ContentType="application/vnd.openxmlformats-officedocument.presentationml.tags+xml"/>
  <Override PartName="/ppt/tags/tag70.xml" ContentType="application/vnd.openxmlformats-officedocument.presentationml.tags+xml"/>
  <Override PartName="/ppt/notesSlides/notesSlide43.xml" ContentType="application/vnd.openxmlformats-officedocument.presentationml.notesSlide+xml"/>
  <Override PartName="/ppt/tags/tag71.xml" ContentType="application/vnd.openxmlformats-officedocument.presentationml.tags+xml"/>
  <Override PartName="/ppt/notesSlides/notesSlide44.xml" ContentType="application/vnd.openxmlformats-officedocument.presentationml.notesSlide+xml"/>
  <Override PartName="/ppt/tags/tag72.xml" ContentType="application/vnd.openxmlformats-officedocument.presentationml.tags+xml"/>
  <Override PartName="/ppt/notesSlides/notesSlide45.xml" ContentType="application/vnd.openxmlformats-officedocument.presentationml.notesSlide+xml"/>
  <Override PartName="/ppt/tags/tag73.xml" ContentType="application/vnd.openxmlformats-officedocument.presentationml.tags+xml"/>
  <Override PartName="/ppt/notesSlides/notesSlide46.xml" ContentType="application/vnd.openxmlformats-officedocument.presentationml.notesSlide+xml"/>
  <Override PartName="/ppt/tags/tag74.xml" ContentType="application/vnd.openxmlformats-officedocument.presentationml.tags+xml"/>
  <Override PartName="/ppt/tags/tag75.xml" ContentType="application/vnd.openxmlformats-officedocument.presentationml.tags+xml"/>
  <Override PartName="/ppt/tags/tag76.xml" ContentType="application/vnd.openxmlformats-officedocument.presentationml.tags+xml"/>
  <Override PartName="/ppt/tags/tag77.xml" ContentType="application/vnd.openxmlformats-officedocument.presentationml.tags+xml"/>
  <Override PartName="/ppt/notesSlides/notesSlide47.xml" ContentType="application/vnd.openxmlformats-officedocument.presentationml.notesSlide+xml"/>
  <Override PartName="/ppt/tags/tag78.xml" ContentType="application/vnd.openxmlformats-officedocument.presentationml.tags+xml"/>
  <Override PartName="/ppt/notesSlides/notesSlide48.xml" ContentType="application/vnd.openxmlformats-officedocument.presentationml.notesSlide+xml"/>
  <Override PartName="/ppt/tags/tag79.xml" ContentType="application/vnd.openxmlformats-officedocument.presentationml.tags+xml"/>
  <Override PartName="/ppt/tags/tag80.xml" ContentType="application/vnd.openxmlformats-officedocument.presentationml.tags+xml"/>
  <Override PartName="/ppt/notesSlides/notesSlide49.xml" ContentType="application/vnd.openxmlformats-officedocument.presentationml.notesSlide+xml"/>
  <Override PartName="/ppt/tags/tag81.xml" ContentType="application/vnd.openxmlformats-officedocument.presentationml.tags+xml"/>
  <Override PartName="/ppt/notesSlides/notesSlide50.xml" ContentType="application/vnd.openxmlformats-officedocument.presentationml.notesSlide+xml"/>
  <Override PartName="/ppt/tags/tag82.xml" ContentType="application/vnd.openxmlformats-officedocument.presentationml.tags+xml"/>
  <Override PartName="/ppt/tags/tag83.xml" ContentType="application/vnd.openxmlformats-officedocument.presentationml.tags+xml"/>
  <Override PartName="/ppt/notesSlides/notesSlide51.xml" ContentType="application/vnd.openxmlformats-officedocument.presentationml.notesSlide+xml"/>
  <Override PartName="/ppt/tags/tag84.xml" ContentType="application/vnd.openxmlformats-officedocument.presentationml.tags+xml"/>
  <Override PartName="/ppt/notesSlides/notesSlide52.xml" ContentType="application/vnd.openxmlformats-officedocument.presentationml.notesSlide+xml"/>
  <Override PartName="/ppt/notesSlides/notesSlide53.xml" ContentType="application/vnd.openxmlformats-officedocument.presentationml.notesSlide+xml"/>
  <Override PartName="/ppt/tags/tag85.xml" ContentType="application/vnd.openxmlformats-officedocument.presentationml.tags+xml"/>
  <Override PartName="/ppt/notesSlides/notesSlide54.xml" ContentType="application/vnd.openxmlformats-officedocument.presentationml.notesSlide+xml"/>
  <Override PartName="/ppt/tags/tag86.xml" ContentType="application/vnd.openxmlformats-officedocument.presentationml.tags+xml"/>
  <Override PartName="/ppt/notesSlides/notesSlide55.xml" ContentType="application/vnd.openxmlformats-officedocument.presentationml.notesSlide+xml"/>
  <Override PartName="/ppt/tags/tag87.xml" ContentType="application/vnd.openxmlformats-officedocument.presentationml.tags+xml"/>
  <Override PartName="/ppt/notesSlides/notesSlide56.xml" ContentType="application/vnd.openxmlformats-officedocument.presentationml.notesSlide+xml"/>
  <Override PartName="/ppt/tags/tag88.xml" ContentType="application/vnd.openxmlformats-officedocument.presentationml.tags+xml"/>
  <Override PartName="/ppt/notesSlides/notesSlide57.xml" ContentType="application/vnd.openxmlformats-officedocument.presentationml.notesSlide+xml"/>
  <Override PartName="/ppt/tags/tag89.xml" ContentType="application/vnd.openxmlformats-officedocument.presentationml.tags+xml"/>
  <Override PartName="/ppt/notesSlides/notesSlide58.xml" ContentType="application/vnd.openxmlformats-officedocument.presentationml.notesSlide+xml"/>
  <Override PartName="/ppt/tags/tag90.xml" ContentType="application/vnd.openxmlformats-officedocument.presentationml.tags+xml"/>
  <Override PartName="/ppt/tags/tag91.xml" ContentType="application/vnd.openxmlformats-officedocument.presentationml.tags+xml"/>
  <Override PartName="/ppt/notesSlides/notesSlide59.xml" ContentType="application/vnd.openxmlformats-officedocument.presentationml.notesSlide+xml"/>
  <Override PartName="/ppt/tags/tag92.xml" ContentType="application/vnd.openxmlformats-officedocument.presentationml.tags+xml"/>
  <Override PartName="/ppt/notesSlides/notesSlide60.xml" ContentType="application/vnd.openxmlformats-officedocument.presentationml.notesSlide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notesSlides/notesSlide61.xml" ContentType="application/vnd.openxmlformats-officedocument.presentationml.notesSlide+xml"/>
  <Override PartName="/ppt/tags/tag95.xml" ContentType="application/vnd.openxmlformats-officedocument.presentationml.tags+xml"/>
  <Override PartName="/ppt/notesSlides/notesSlide62.xml" ContentType="application/vnd.openxmlformats-officedocument.presentationml.notesSlide+xml"/>
  <Override PartName="/ppt/tags/tag96.xml" ContentType="application/vnd.openxmlformats-officedocument.presentationml.tags+xml"/>
  <Override PartName="/ppt/notesSlides/notesSlide63.xml" ContentType="application/vnd.openxmlformats-officedocument.presentationml.notesSlide+xml"/>
  <Override PartName="/ppt/tags/tag97.xml" ContentType="application/vnd.openxmlformats-officedocument.presentationml.tags+xml"/>
  <Override PartName="/ppt/notesSlides/notesSlide64.xml" ContentType="application/vnd.openxmlformats-officedocument.presentationml.notesSlide+xml"/>
  <Override PartName="/ppt/tags/tag98.xml" ContentType="application/vnd.openxmlformats-officedocument.presentationml.tags+xml"/>
  <Override PartName="/ppt/notesSlides/notesSlide65.xml" ContentType="application/vnd.openxmlformats-officedocument.presentationml.notesSlide+xml"/>
  <Override PartName="/ppt/tags/tag99.xml" ContentType="application/vnd.openxmlformats-officedocument.presentationml.tags+xml"/>
  <Override PartName="/ppt/notesSlides/notesSlide66.xml" ContentType="application/vnd.openxmlformats-officedocument.presentationml.notesSlide+xml"/>
  <Override PartName="/ppt/tags/tag100.xml" ContentType="application/vnd.openxmlformats-officedocument.presentationml.tags+xml"/>
  <Override PartName="/ppt/notesSlides/notesSlide67.xml" ContentType="application/vnd.openxmlformats-officedocument.presentationml.notesSlide+xml"/>
  <Override PartName="/ppt/tags/tag101.xml" ContentType="application/vnd.openxmlformats-officedocument.presentationml.tags+xml"/>
  <Override PartName="/ppt/notesSlides/notesSlide68.xml" ContentType="application/vnd.openxmlformats-officedocument.presentationml.notesSlide+xml"/>
  <Override PartName="/ppt/tags/tag102.xml" ContentType="application/vnd.openxmlformats-officedocument.presentationml.tags+xml"/>
  <Override PartName="/ppt/notesSlides/notesSlide69.xml" ContentType="application/vnd.openxmlformats-officedocument.presentationml.notesSlide+xml"/>
  <Override PartName="/ppt/tags/tag103.xml" ContentType="application/vnd.openxmlformats-officedocument.presentationml.tags+xml"/>
  <Override PartName="/ppt/notesSlides/notesSlide7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72"/>
  </p:notesMasterIdLst>
  <p:handoutMasterIdLst>
    <p:handoutMasterId r:id="rId73"/>
  </p:handoutMasterIdLst>
  <p:sldIdLst>
    <p:sldId id="386" r:id="rId2"/>
    <p:sldId id="814" r:id="rId3"/>
    <p:sldId id="1275" r:id="rId4"/>
    <p:sldId id="1274" r:id="rId5"/>
    <p:sldId id="1533" r:id="rId6"/>
    <p:sldId id="1534" r:id="rId7"/>
    <p:sldId id="1535" r:id="rId8"/>
    <p:sldId id="1709" r:id="rId9"/>
    <p:sldId id="1705" r:id="rId10"/>
    <p:sldId id="1706" r:id="rId11"/>
    <p:sldId id="1707" r:id="rId12"/>
    <p:sldId id="1708" r:id="rId13"/>
    <p:sldId id="1238" r:id="rId14"/>
    <p:sldId id="1537" r:id="rId15"/>
    <p:sldId id="1538" r:id="rId16"/>
    <p:sldId id="1540" r:id="rId17"/>
    <p:sldId id="1541" r:id="rId18"/>
    <p:sldId id="1542" r:id="rId19"/>
    <p:sldId id="1543" r:id="rId20"/>
    <p:sldId id="1712" r:id="rId21"/>
    <p:sldId id="1544" r:id="rId22"/>
    <p:sldId id="1545" r:id="rId23"/>
    <p:sldId id="1546" r:id="rId24"/>
    <p:sldId id="1711" r:id="rId25"/>
    <p:sldId id="1713" r:id="rId26"/>
    <p:sldId id="1714" r:id="rId27"/>
    <p:sldId id="1717" r:id="rId28"/>
    <p:sldId id="1716" r:id="rId29"/>
    <p:sldId id="1718" r:id="rId30"/>
    <p:sldId id="1715" r:id="rId31"/>
    <p:sldId id="1719" r:id="rId32"/>
    <p:sldId id="1548" r:id="rId33"/>
    <p:sldId id="1720" r:id="rId34"/>
    <p:sldId id="1721" r:id="rId35"/>
    <p:sldId id="1626" r:id="rId36"/>
    <p:sldId id="1722" r:id="rId37"/>
    <p:sldId id="1723" r:id="rId38"/>
    <p:sldId id="1751" r:id="rId39"/>
    <p:sldId id="1724" r:id="rId40"/>
    <p:sldId id="1725" r:id="rId41"/>
    <p:sldId id="1726" r:id="rId42"/>
    <p:sldId id="1727" r:id="rId43"/>
    <p:sldId id="1729" r:id="rId44"/>
    <p:sldId id="1750" r:id="rId45"/>
    <p:sldId id="1728" r:id="rId46"/>
    <p:sldId id="1730" r:id="rId47"/>
    <p:sldId id="1731" r:id="rId48"/>
    <p:sldId id="1732" r:id="rId49"/>
    <p:sldId id="1733" r:id="rId50"/>
    <p:sldId id="1734" r:id="rId51"/>
    <p:sldId id="1735" r:id="rId52"/>
    <p:sldId id="1752" r:id="rId53"/>
    <p:sldId id="1736" r:id="rId54"/>
    <p:sldId id="1737" r:id="rId55"/>
    <p:sldId id="1738" r:id="rId56"/>
    <p:sldId id="1739" r:id="rId57"/>
    <p:sldId id="1753" r:id="rId58"/>
    <p:sldId id="1740" r:id="rId59"/>
    <p:sldId id="1741" r:id="rId60"/>
    <p:sldId id="1742" r:id="rId61"/>
    <p:sldId id="1743" r:id="rId62"/>
    <p:sldId id="1744" r:id="rId63"/>
    <p:sldId id="1754" r:id="rId64"/>
    <p:sldId id="1745" r:id="rId65"/>
    <p:sldId id="1746" r:id="rId66"/>
    <p:sldId id="1747" r:id="rId67"/>
    <p:sldId id="1755" r:id="rId68"/>
    <p:sldId id="1748" r:id="rId69"/>
    <p:sldId id="1749" r:id="rId70"/>
    <p:sldId id="757" r:id="rId71"/>
  </p:sldIdLst>
  <p:sldSz cx="9144000" cy="6858000" type="screen4x3"/>
  <p:notesSz cx="9144000" cy="6858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Josh Brake" initials="JB" lastIdx="25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clrMode="bw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1D40EF"/>
    <a:srgbClr val="32A6D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9963" autoAdjust="0"/>
    <p:restoredTop sz="90877" autoAdjust="0"/>
  </p:normalViewPr>
  <p:slideViewPr>
    <p:cSldViewPr>
      <p:cViewPr varScale="1">
        <p:scale>
          <a:sx n="79" d="100"/>
          <a:sy n="79" d="100"/>
        </p:scale>
        <p:origin x="343" y="50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192" d="100"/>
          <a:sy n="192" d="100"/>
        </p:scale>
        <p:origin x="1520" y="192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16" Type="http://schemas.openxmlformats.org/officeDocument/2006/relationships/slide" Target="slides/slide1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66" Type="http://schemas.openxmlformats.org/officeDocument/2006/relationships/slide" Target="slides/slide65.xml"/><Relationship Id="rId74" Type="http://schemas.openxmlformats.org/officeDocument/2006/relationships/commentAuthors" Target="commentAuthors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handoutMaster" Target="handoutMasters/handoutMaster1.xml"/><Relationship Id="rId78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viewProps" Target="viewProps.xml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2" Type="http://schemas.openxmlformats.org/officeDocument/2006/relationships/slide" Target="slides/slide1.xml"/><Relationship Id="rId29" Type="http://schemas.openxmlformats.org/officeDocument/2006/relationships/slide" Target="slides/slide28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5179484" y="0"/>
            <a:ext cx="3962400" cy="344091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D358DC7-2DB0-F743-B206-666BD2CB356D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5179484" y="6513910"/>
            <a:ext cx="3962400" cy="34409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1EB4F19-52D0-CA4D-A6ED-ADA89533F69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436409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179484" y="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ABD5E47-F045-4C01-A154-66E3997AD169}" type="datetimeFigureOut">
              <a:rPr lang="en-US" smtClean="0"/>
              <a:t>8/31/2021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857500" y="514350"/>
            <a:ext cx="3429000" cy="257175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14400" y="3257550"/>
            <a:ext cx="7315200" cy="30861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179484" y="6513910"/>
            <a:ext cx="3962400" cy="3429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C3EC52C-64D1-4EF5-AC14-14AF6A3FC30C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481021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3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4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5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6.xml"/><Relationship Id="rId1" Type="http://schemas.openxmlformats.org/officeDocument/2006/relationships/notesMaster" Target="../notesMasters/notesMaster1.xml"/></Relationships>
</file>

<file path=ppt/notesSlides/_rels/notesSlide3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7.xml"/><Relationship Id="rId1" Type="http://schemas.openxmlformats.org/officeDocument/2006/relationships/notesMaster" Target="../notesMasters/notesMaster1.xml"/></Relationships>
</file>

<file path=ppt/notesSlides/_rels/notesSlide3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8.xml"/><Relationship Id="rId1" Type="http://schemas.openxmlformats.org/officeDocument/2006/relationships/notesMaster" Target="../notesMasters/notesMaster1.xml"/></Relationships>
</file>

<file path=ppt/notesSlides/_rels/notesSlide3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4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0.xml"/><Relationship Id="rId1" Type="http://schemas.openxmlformats.org/officeDocument/2006/relationships/notesMaster" Target="../notesMasters/notesMaster1.xml"/></Relationships>
</file>

<file path=ppt/notesSlides/_rels/notesSlide4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1.xml"/><Relationship Id="rId1" Type="http://schemas.openxmlformats.org/officeDocument/2006/relationships/notesMaster" Target="../notesMasters/notesMaster1.xml"/></Relationships>
</file>

<file path=ppt/notesSlides/_rels/notesSlide4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2.xml"/><Relationship Id="rId1" Type="http://schemas.openxmlformats.org/officeDocument/2006/relationships/notesMaster" Target="../notesMasters/notesMaster1.xml"/></Relationships>
</file>

<file path=ppt/notesSlides/_rels/notesSlide4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3.xml"/><Relationship Id="rId1" Type="http://schemas.openxmlformats.org/officeDocument/2006/relationships/notesMaster" Target="../notesMasters/notesMaster1.xml"/></Relationships>
</file>

<file path=ppt/notesSlides/_rels/notesSlide4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4.xml"/><Relationship Id="rId1" Type="http://schemas.openxmlformats.org/officeDocument/2006/relationships/notesMaster" Target="../notesMasters/notesMaster1.xml"/></Relationships>
</file>

<file path=ppt/notesSlides/_rels/notesSlide4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5.xml"/><Relationship Id="rId1" Type="http://schemas.openxmlformats.org/officeDocument/2006/relationships/notesMaster" Target="../notesMasters/notesMaster1.xml"/></Relationships>
</file>

<file path=ppt/notesSlides/_rels/notesSlide4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6.xml"/><Relationship Id="rId1" Type="http://schemas.openxmlformats.org/officeDocument/2006/relationships/notesMaster" Target="../notesMasters/notesMaster1.xml"/></Relationships>
</file>

<file path=ppt/notesSlides/_rels/notesSlide4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7.xml"/><Relationship Id="rId1" Type="http://schemas.openxmlformats.org/officeDocument/2006/relationships/notesMaster" Target="../notesMasters/notesMaster1.xml"/></Relationships>
</file>

<file path=ppt/notesSlides/_rels/notesSlide4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8.xml"/><Relationship Id="rId1" Type="http://schemas.openxmlformats.org/officeDocument/2006/relationships/notesMaster" Target="../notesMasters/notesMaster1.xml"/></Relationships>
</file>

<file path=ppt/notesSlides/_rels/notesSlide4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0.xml"/><Relationship Id="rId1" Type="http://schemas.openxmlformats.org/officeDocument/2006/relationships/notesMaster" Target="../notesMasters/notesMaster1.xml"/></Relationships>
</file>

<file path=ppt/notesSlides/_rels/notesSlide5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1.xml"/><Relationship Id="rId1" Type="http://schemas.openxmlformats.org/officeDocument/2006/relationships/notesMaster" Target="../notesMasters/notesMaster1.xml"/></Relationships>
</file>

<file path=ppt/notesSlides/_rels/notesSlide5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2.xml"/><Relationship Id="rId1" Type="http://schemas.openxmlformats.org/officeDocument/2006/relationships/notesMaster" Target="../notesMasters/notesMaster1.xml"/></Relationships>
</file>

<file path=ppt/notesSlides/_rels/notesSlide5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3.xml"/><Relationship Id="rId1" Type="http://schemas.openxmlformats.org/officeDocument/2006/relationships/notesMaster" Target="../notesMasters/notesMaster1.xml"/></Relationships>
</file>

<file path=ppt/notesSlides/_rels/notesSlide5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4.xml"/><Relationship Id="rId1" Type="http://schemas.openxmlformats.org/officeDocument/2006/relationships/notesMaster" Target="../notesMasters/notesMaster1.xml"/></Relationships>
</file>

<file path=ppt/notesSlides/_rels/notesSlide5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5.xml"/><Relationship Id="rId1" Type="http://schemas.openxmlformats.org/officeDocument/2006/relationships/notesMaster" Target="../notesMasters/notesMaster1.xml"/></Relationships>
</file>

<file path=ppt/notesSlides/_rels/notesSlide5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5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7.xml"/><Relationship Id="rId1" Type="http://schemas.openxmlformats.org/officeDocument/2006/relationships/notesMaster" Target="../notesMasters/notesMaster1.xml"/></Relationships>
</file>

<file path=ppt/notesSlides/_rels/notesSlide5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5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9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6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6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6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2.xml"/><Relationship Id="rId1" Type="http://schemas.openxmlformats.org/officeDocument/2006/relationships/notesMaster" Target="../notesMasters/notesMaster1.xml"/></Relationships>
</file>

<file path=ppt/notesSlides/_rels/notesSlide6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3.xml"/><Relationship Id="rId1" Type="http://schemas.openxmlformats.org/officeDocument/2006/relationships/notesMaster" Target="../notesMasters/notesMaster1.xml"/></Relationships>
</file>

<file path=ppt/notesSlides/_rels/notesSlide6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6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6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6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7.xml"/><Relationship Id="rId1" Type="http://schemas.openxmlformats.org/officeDocument/2006/relationships/notesMaster" Target="../notesMasters/notesMaster1.xml"/></Relationships>
</file>

<file path=ppt/notesSlides/_rels/notesSlide6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8.xml"/><Relationship Id="rId1" Type="http://schemas.openxmlformats.org/officeDocument/2006/relationships/notesMaster" Target="../notesMasters/notesMaster1.xml"/></Relationships>
</file>

<file path=ppt/notesSlides/_rels/notesSlide6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9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7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0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4906874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2415680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70138716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289483113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13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79218509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35546455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65846518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95762480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924175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8603445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19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99814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23783935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08580576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6275738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71781472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72218589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48751951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3405827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58131424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28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9307644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29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62625198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3086139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58642376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968497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41261449"/>
      </p:ext>
    </p:extLst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7782556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373100"/>
      </p:ext>
    </p:extLst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5027378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71166362"/>
      </p:ext>
    </p:extLst>
  </p:cSld>
  <p:clrMapOvr>
    <a:masterClrMapping/>
  </p:clrMapOvr>
</p:notes>
</file>

<file path=ppt/notesSlides/notesSlide3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09392731"/>
      </p:ext>
    </p:extLst>
  </p:cSld>
  <p:clrMapOvr>
    <a:masterClrMapping/>
  </p:clrMapOvr>
</p:notes>
</file>

<file path=ppt/notesSlides/notesSlide3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38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45494502"/>
      </p:ext>
    </p:extLst>
  </p:cSld>
  <p:clrMapOvr>
    <a:masterClrMapping/>
  </p:clrMapOvr>
</p:notes>
</file>

<file path=ppt/notesSlides/notesSlide3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39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579808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16595720"/>
      </p:ext>
    </p:extLst>
  </p:cSld>
  <p:clrMapOvr>
    <a:masterClrMapping/>
  </p:clrMapOvr>
</p:notes>
</file>

<file path=ppt/notesSlides/notesSlide4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82423669"/>
      </p:ext>
    </p:extLst>
  </p:cSld>
  <p:clrMapOvr>
    <a:masterClrMapping/>
  </p:clrMapOvr>
</p:notes>
</file>

<file path=ppt/notesSlides/notesSlide4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9294707"/>
      </p:ext>
    </p:extLst>
  </p:cSld>
  <p:clrMapOvr>
    <a:masterClrMapping/>
  </p:clrMapOvr>
</p:notes>
</file>

<file path=ppt/notesSlides/notesSlide4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9102672"/>
      </p:ext>
    </p:extLst>
  </p:cSld>
  <p:clrMapOvr>
    <a:masterClrMapping/>
  </p:clrMapOvr>
</p:notes>
</file>

<file path=ppt/notesSlides/notesSlide4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04737"/>
      </p:ext>
    </p:extLst>
  </p:cSld>
  <p:clrMapOvr>
    <a:masterClrMapping/>
  </p:clrMapOvr>
</p:notes>
</file>

<file path=ppt/notesSlides/notesSlide4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44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39468790"/>
      </p:ext>
    </p:extLst>
  </p:cSld>
  <p:clrMapOvr>
    <a:masterClrMapping/>
  </p:clrMapOvr>
</p:notes>
</file>

<file path=ppt/notesSlides/notesSlide4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13467584"/>
      </p:ext>
    </p:extLst>
  </p:cSld>
  <p:clrMapOvr>
    <a:masterClrMapping/>
  </p:clrMapOvr>
</p:notes>
</file>

<file path=ppt/notesSlides/notesSlide4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752927"/>
      </p:ext>
    </p:extLst>
  </p:cSld>
  <p:clrMapOvr>
    <a:masterClrMapping/>
  </p:clrMapOvr>
</p:notes>
</file>

<file path=ppt/notesSlides/notesSlide4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55680285"/>
      </p:ext>
    </p:extLst>
  </p:cSld>
  <p:clrMapOvr>
    <a:masterClrMapping/>
  </p:clrMapOvr>
</p:notes>
</file>

<file path=ppt/notesSlides/notesSlide4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66107042"/>
      </p:ext>
    </p:extLst>
  </p:cSld>
  <p:clrMapOvr>
    <a:masterClrMapping/>
  </p:clrMapOvr>
</p:notes>
</file>

<file path=ppt/notesSlides/notesSlide4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49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21129834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28699066"/>
      </p:ext>
    </p:extLst>
  </p:cSld>
  <p:clrMapOvr>
    <a:masterClrMapping/>
  </p:clrMapOvr>
</p:notes>
</file>

<file path=ppt/notesSlides/notesSlide5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73256371"/>
      </p:ext>
    </p:extLst>
  </p:cSld>
  <p:clrMapOvr>
    <a:masterClrMapping/>
  </p:clrMapOvr>
</p:notes>
</file>

<file path=ppt/notesSlides/notesSlide5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13482334"/>
      </p:ext>
    </p:extLst>
  </p:cSld>
  <p:clrMapOvr>
    <a:masterClrMapping/>
  </p:clrMapOvr>
</p:notes>
</file>

<file path=ppt/notesSlides/notesSlide5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1645385"/>
      </p:ext>
    </p:extLst>
  </p:cSld>
  <p:clrMapOvr>
    <a:masterClrMapping/>
  </p:clrMapOvr>
</p:notes>
</file>

<file path=ppt/notesSlides/notesSlide5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53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52573412"/>
      </p:ext>
    </p:extLst>
  </p:cSld>
  <p:clrMapOvr>
    <a:masterClrMapping/>
  </p:clrMapOvr>
</p:notes>
</file>

<file path=ppt/notesSlides/notesSlide5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97658794"/>
      </p:ext>
    </p:extLst>
  </p:cSld>
  <p:clrMapOvr>
    <a:masterClrMapping/>
  </p:clrMapOvr>
</p:notes>
</file>

<file path=ppt/notesSlides/notesSlide5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9626046"/>
      </p:ext>
    </p:extLst>
  </p:cSld>
  <p:clrMapOvr>
    <a:masterClrMapping/>
  </p:clrMapOvr>
</p:notes>
</file>

<file path=ppt/notesSlides/notesSlide5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48140532"/>
      </p:ext>
    </p:extLst>
  </p:cSld>
  <p:clrMapOvr>
    <a:masterClrMapping/>
  </p:clrMapOvr>
</p:notes>
</file>

<file path=ppt/notesSlides/notesSlide5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57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76497091"/>
      </p:ext>
    </p:extLst>
  </p:cSld>
  <p:clrMapOvr>
    <a:masterClrMapping/>
  </p:clrMapOvr>
</p:notes>
</file>

<file path=ppt/notesSlides/notesSlide5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59624061"/>
      </p:ext>
    </p:extLst>
  </p:cSld>
  <p:clrMapOvr>
    <a:masterClrMapping/>
  </p:clrMapOvr>
</p:notes>
</file>

<file path=ppt/notesSlides/notesSlide5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59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21295776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90356083"/>
      </p:ext>
    </p:extLst>
  </p:cSld>
  <p:clrMapOvr>
    <a:masterClrMapping/>
  </p:clrMapOvr>
</p:notes>
</file>

<file path=ppt/notesSlides/notesSlide6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60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12348977"/>
      </p:ext>
    </p:extLst>
  </p:cSld>
  <p:clrMapOvr>
    <a:masterClrMapping/>
  </p:clrMapOvr>
</p:notes>
</file>

<file path=ppt/notesSlides/notesSlide6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61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1894096"/>
      </p:ext>
    </p:extLst>
  </p:cSld>
  <p:clrMapOvr>
    <a:masterClrMapping/>
  </p:clrMapOvr>
</p:notes>
</file>

<file path=ppt/notesSlides/notesSlide6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62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09050647"/>
      </p:ext>
    </p:extLst>
  </p:cSld>
  <p:clrMapOvr>
    <a:masterClrMapping/>
  </p:clrMapOvr>
</p:notes>
</file>

<file path=ppt/notesSlides/notesSlide6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678383106"/>
      </p:ext>
    </p:extLst>
  </p:cSld>
  <p:clrMapOvr>
    <a:masterClrMapping/>
  </p:clrMapOvr>
</p:notes>
</file>

<file path=ppt/notesSlides/notesSlide6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64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2429328"/>
      </p:ext>
    </p:extLst>
  </p:cSld>
  <p:clrMapOvr>
    <a:masterClrMapping/>
  </p:clrMapOvr>
</p:notes>
</file>

<file path=ppt/notesSlides/notesSlide6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65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5763394"/>
      </p:ext>
    </p:extLst>
  </p:cSld>
  <p:clrMapOvr>
    <a:masterClrMapping/>
  </p:clrMapOvr>
</p:notes>
</file>

<file path=ppt/notesSlides/notesSlide6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66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46941144"/>
      </p:ext>
    </p:extLst>
  </p:cSld>
  <p:clrMapOvr>
    <a:masterClrMapping/>
  </p:clrMapOvr>
</p:notes>
</file>

<file path=ppt/notesSlides/notesSlide6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67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55351720"/>
      </p:ext>
    </p:extLst>
  </p:cSld>
  <p:clrMapOvr>
    <a:masterClrMapping/>
  </p:clrMapOvr>
</p:notes>
</file>

<file path=ppt/notesSlides/notesSlide6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68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0717560"/>
      </p:ext>
    </p:extLst>
  </p:cSld>
  <p:clrMapOvr>
    <a:masterClrMapping/>
  </p:clrMapOvr>
</p:notes>
</file>

<file path=ppt/notesSlides/notesSlide6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69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23750483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7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5311148"/>
      </p:ext>
    </p:extLst>
  </p:cSld>
  <p:clrMapOvr>
    <a:masterClrMapping/>
  </p:clrMapOvr>
</p:notes>
</file>

<file path=ppt/notesSlides/notesSlide7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82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</p:spPr>
        <p:txBody>
          <a:bodyPr/>
          <a:lstStyle>
            <a:lvl1pPr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1pPr>
            <a:lvl2pPr marL="742950" indent="-28575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2pPr>
            <a:lvl3pPr marL="11430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3pPr>
            <a:lvl4pPr marL="16002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4pPr>
            <a:lvl5pPr marL="2057400" indent="-228600" defTabSz="966788" eaLnBrk="0" hangingPunct="0"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5pPr>
            <a:lvl6pPr marL="25146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6pPr>
            <a:lvl7pPr marL="29718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7pPr>
            <a:lvl8pPr marL="34290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8pPr>
            <a:lvl9pPr marL="3886200" indent="-228600" defTabSz="966788" eaLnBrk="0" fontAlgn="base" hangingPunct="0">
              <a:spcBef>
                <a:spcPct val="0"/>
              </a:spcBef>
              <a:spcAft>
                <a:spcPct val="0"/>
              </a:spcAft>
              <a:defRPr sz="2800">
                <a:solidFill>
                  <a:schemeClr val="tx1"/>
                </a:solidFill>
                <a:latin typeface="Arial" charset="0"/>
                <a:cs typeface="Arial" charset="0"/>
              </a:defRPr>
            </a:lvl9pPr>
          </a:lstStyle>
          <a:p>
            <a:pPr eaLnBrk="1" hangingPunct="1"/>
            <a:fld id="{09316B91-6EC7-44FA-904A-DEB4C956EB6A}" type="slidenum">
              <a:rPr lang="en-US" sz="1200">
                <a:latin typeface="Times New Roman" pitchFamily="18" charset="0"/>
              </a:rPr>
              <a:pPr eaLnBrk="1" hangingPunct="1"/>
              <a:t>70</a:t>
            </a:fld>
            <a:endParaRPr lang="en-US" sz="1200">
              <a:latin typeface="Times New Roman" pitchFamily="18" charset="0"/>
            </a:endParaRPr>
          </a:p>
        </p:txBody>
      </p:sp>
      <p:sp>
        <p:nvSpPr>
          <p:cNvPr id="225283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225284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pPr eaLnBrk="1" hangingPunct="1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2503365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8C3EC52C-64D1-4EF5-AC14-14AF6A3FC30C}" type="slidenum">
              <a:rPr lang="en-US" smtClean="0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795434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7"/>
          <p:cNvSpPr>
            <a:spLocks noGrp="1" noChangeArrowheads="1"/>
          </p:cNvSpPr>
          <p:nvPr>
            <p:ph type="sldNum" sz="quarter" idx="5"/>
          </p:nvPr>
        </p:nvSpPr>
        <p:spPr>
          <a:ln/>
        </p:spPr>
        <p:txBody>
          <a:bodyPr/>
          <a:lstStyle/>
          <a:p>
            <a:fld id="{781AAD16-29C4-4B0D-9509-B54CCCEEDE43}" type="slidenum">
              <a:rPr lang="en-US"/>
              <a:pPr/>
              <a:t>9</a:t>
            </a:fld>
            <a:endParaRPr lang="en-US"/>
          </a:p>
        </p:txBody>
      </p:sp>
      <p:sp>
        <p:nvSpPr>
          <p:cNvPr id="962562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9625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160902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ounded Rectangle 7">
            <a:extLst>
              <a:ext uri="{FF2B5EF4-FFF2-40B4-BE49-F238E27FC236}">
                <a16:creationId xmlns:a16="http://schemas.microsoft.com/office/drawing/2014/main" id="{38B95755-7905-5D42-BBB8-DA95748EB582}"/>
              </a:ext>
            </a:extLst>
          </p:cNvPr>
          <p:cNvSpPr/>
          <p:nvPr userDrawn="1"/>
        </p:nvSpPr>
        <p:spPr>
          <a:xfrm>
            <a:off x="154744" y="126608"/>
            <a:ext cx="8820443" cy="6594867"/>
          </a:xfrm>
          <a:prstGeom prst="roundRect">
            <a:avLst/>
          </a:prstGeom>
          <a:solidFill>
            <a:srgbClr val="EEAA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581393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and Conten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" name="Content Placeholder 2">
            <a:extLst>
              <a:ext uri="{FF2B5EF4-FFF2-40B4-BE49-F238E27FC236}">
                <a16:creationId xmlns:a16="http://schemas.microsoft.com/office/drawing/2014/main" id="{D7609159-D48E-F349-B256-DB7D17048C01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628650" y="1181686"/>
            <a:ext cx="7886700" cy="4995277"/>
          </a:xfrm>
        </p:spPr>
        <p:txBody>
          <a:bodyPr/>
          <a:lstStyle/>
          <a:p>
            <a:pPr lvl="0"/>
            <a:r>
              <a:rPr lang="en-US" dirty="0"/>
              <a:t>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16" name="Footer Placeholder 4">
            <a:extLst>
              <a:ext uri="{FF2B5EF4-FFF2-40B4-BE49-F238E27FC236}">
                <a16:creationId xmlns:a16="http://schemas.microsoft.com/office/drawing/2014/main" id="{97B5FEFB-3CBA-0746-B65C-AC24D8B74D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/>
          <a:lstStyle/>
          <a:p>
            <a:endParaRPr lang="en-US" dirty="0"/>
          </a:p>
        </p:txBody>
      </p:sp>
      <p:sp>
        <p:nvSpPr>
          <p:cNvPr id="17" name="Rounded Rectangle 16">
            <a:extLst>
              <a:ext uri="{FF2B5EF4-FFF2-40B4-BE49-F238E27FC236}">
                <a16:creationId xmlns:a16="http://schemas.microsoft.com/office/drawing/2014/main" id="{3ACCF0AD-1768-4647-8DA0-B0101BAFB7A9}"/>
              </a:ext>
            </a:extLst>
          </p:cNvPr>
          <p:cNvSpPr/>
          <p:nvPr userDrawn="1"/>
        </p:nvSpPr>
        <p:spPr>
          <a:xfrm>
            <a:off x="166255" y="6356354"/>
            <a:ext cx="8811489" cy="337610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8" name="Rounded Rectangle 17">
            <a:extLst>
              <a:ext uri="{FF2B5EF4-FFF2-40B4-BE49-F238E27FC236}">
                <a16:creationId xmlns:a16="http://schemas.microsoft.com/office/drawing/2014/main" id="{3943E0AD-46FE-A640-B37A-D239E4671D92}"/>
              </a:ext>
            </a:extLst>
          </p:cNvPr>
          <p:cNvSpPr/>
          <p:nvPr userDrawn="1"/>
        </p:nvSpPr>
        <p:spPr>
          <a:xfrm>
            <a:off x="166255" y="148248"/>
            <a:ext cx="8811490" cy="689952"/>
          </a:xfrm>
          <a:prstGeom prst="roundRect">
            <a:avLst/>
          </a:prstGeom>
          <a:solidFill>
            <a:srgbClr val="EEAA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68580" tIns="34290" rIns="68580" bIns="3429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en-US" sz="1350"/>
          </a:p>
        </p:txBody>
      </p:sp>
      <p:sp>
        <p:nvSpPr>
          <p:cNvPr id="14" name="Slide Number Placeholder 1">
            <a:extLst>
              <a:ext uri="{FF2B5EF4-FFF2-40B4-BE49-F238E27FC236}">
                <a16:creationId xmlns:a16="http://schemas.microsoft.com/office/drawing/2014/main" id="{7E3C682F-29F2-4FB8-9CC4-2ADC3CADB65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>
          <a:xfrm>
            <a:off x="247650" y="6324600"/>
            <a:ext cx="749300" cy="352425"/>
          </a:xfrm>
          <a:prstGeom prst="rect">
            <a:avLst/>
          </a:prstGeom>
        </p:spPr>
        <p:txBody>
          <a:bodyPr/>
          <a:lstStyle/>
          <a:p>
            <a:fld id="{E49FDE98-FD47-6140-A9A6-6873DAAB1D3D}" type="slidenum">
              <a:rPr lang="en-US" smtClean="0"/>
              <a:pPr/>
              <a:t>‹#›</a:t>
            </a:fld>
            <a:endParaRPr lang="en-US" dirty="0"/>
          </a:p>
        </p:txBody>
      </p:sp>
      <p:sp>
        <p:nvSpPr>
          <p:cNvPr id="4" name="TextBox 3">
            <a:extLst>
              <a:ext uri="{FF2B5EF4-FFF2-40B4-BE49-F238E27FC236}">
                <a16:creationId xmlns:a16="http://schemas.microsoft.com/office/drawing/2014/main" id="{90AA4915-1EEF-4637-B83B-E99CB39AA1C3}"/>
              </a:ext>
            </a:extLst>
          </p:cNvPr>
          <p:cNvSpPr txBox="1"/>
          <p:nvPr userDrawn="1"/>
        </p:nvSpPr>
        <p:spPr>
          <a:xfrm>
            <a:off x="895351" y="6369051"/>
            <a:ext cx="4057649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Digital Design &amp; Computer Architecture</a:t>
            </a: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id="{377677C7-83A2-407B-B998-7EB1394E6E78}"/>
              </a:ext>
            </a:extLst>
          </p:cNvPr>
          <p:cNvSpPr txBox="1"/>
          <p:nvPr userDrawn="1"/>
        </p:nvSpPr>
        <p:spPr>
          <a:xfrm>
            <a:off x="5004954" y="6369050"/>
            <a:ext cx="2691246" cy="3000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l"/>
            <a:r>
              <a:rPr lang="en-US" sz="1350" b="1" i="0" dirty="0">
                <a:latin typeface="Arial Black" panose="020B0604020202020204" pitchFamily="34" charset="0"/>
                <a:cs typeface="Arial Black" panose="020B0604020202020204" pitchFamily="34" charset="0"/>
              </a:rPr>
              <a:t>Memory Systems</a:t>
            </a:r>
          </a:p>
        </p:txBody>
      </p:sp>
    </p:spTree>
    <p:extLst>
      <p:ext uri="{BB962C8B-B14F-4D97-AF65-F5344CB8AC3E}">
        <p14:creationId xmlns:p14="http://schemas.microsoft.com/office/powerpoint/2010/main" val="2044308090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5335001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</p:sldLayoutIdLst>
  <p:hf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tags" Target="../tags/tag2.xml"/><Relationship Id="rId1" Type="http://schemas.openxmlformats.org/officeDocument/2006/relationships/tags" Target="../tags/tag1.xml"/><Relationship Id="rId4" Type="http://schemas.openxmlformats.org/officeDocument/2006/relationships/notesSlide" Target="../notesSlides/notesSlide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3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15.xml"/><Relationship Id="rId1" Type="http://schemas.openxmlformats.org/officeDocument/2006/relationships/tags" Target="../tags/tag14.xml"/><Relationship Id="rId6" Type="http://schemas.openxmlformats.org/officeDocument/2006/relationships/image" Target="../media/image8.emf"/><Relationship Id="rId5" Type="http://schemas.openxmlformats.org/officeDocument/2006/relationships/oleObject" Target="../embeddings/oleObject2.bin"/><Relationship Id="rId4" Type="http://schemas.openxmlformats.org/officeDocument/2006/relationships/notesSlide" Target="../notesSlides/notesSlide1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6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7.xml"/><Relationship Id="rId5" Type="http://schemas.openxmlformats.org/officeDocument/2006/relationships/image" Target="../media/image9.emf"/><Relationship Id="rId4" Type="http://schemas.openxmlformats.org/officeDocument/2006/relationships/package" Target="../embeddings/Microsoft_Visio_Drawing2.vsdx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8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9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0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1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3.xml"/><Relationship Id="rId4" Type="http://schemas.openxmlformats.org/officeDocument/2006/relationships/image" Target="../media/image2.jpe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0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23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1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4.xml"/><Relationship Id="rId5" Type="http://schemas.openxmlformats.org/officeDocument/2006/relationships/image" Target="../media/image10.emf"/><Relationship Id="rId4" Type="http://schemas.openxmlformats.org/officeDocument/2006/relationships/oleObject" Target="../embeddings/oleObject3.bin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25.xml"/><Relationship Id="rId5" Type="http://schemas.openxmlformats.org/officeDocument/2006/relationships/image" Target="../media/image11.wmf"/><Relationship Id="rId4" Type="http://schemas.openxmlformats.org/officeDocument/2006/relationships/oleObject" Target="../embeddings/oleObject4.bin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image" Target="../media/image12.emf"/><Relationship Id="rId3" Type="http://schemas.openxmlformats.org/officeDocument/2006/relationships/tags" Target="../tags/tag28.xml"/><Relationship Id="rId7" Type="http://schemas.openxmlformats.org/officeDocument/2006/relationships/oleObject" Target="../embeddings/oleObject5.bin"/><Relationship Id="rId2" Type="http://schemas.openxmlformats.org/officeDocument/2006/relationships/tags" Target="../tags/tag27.xml"/><Relationship Id="rId1" Type="http://schemas.openxmlformats.org/officeDocument/2006/relationships/tags" Target="../tags/tag26.xml"/><Relationship Id="rId6" Type="http://schemas.openxmlformats.org/officeDocument/2006/relationships/notesSlide" Target="../notesSlides/notesSlide23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29.xml"/></Relationships>
</file>

<file path=ppt/slides/_rels/slide24.xml.rels><?xml version="1.0" encoding="UTF-8" standalone="yes"?>
<Relationships xmlns="http://schemas.openxmlformats.org/package/2006/relationships"><Relationship Id="rId8" Type="http://schemas.openxmlformats.org/officeDocument/2006/relationships/image" Target="../media/image13.wmf"/><Relationship Id="rId3" Type="http://schemas.openxmlformats.org/officeDocument/2006/relationships/tags" Target="../tags/tag32.xml"/><Relationship Id="rId7" Type="http://schemas.openxmlformats.org/officeDocument/2006/relationships/oleObject" Target="../embeddings/oleObject6.bin"/><Relationship Id="rId2" Type="http://schemas.openxmlformats.org/officeDocument/2006/relationships/tags" Target="../tags/tag31.xml"/><Relationship Id="rId1" Type="http://schemas.openxmlformats.org/officeDocument/2006/relationships/tags" Target="../tags/tag30.xml"/><Relationship Id="rId6" Type="http://schemas.openxmlformats.org/officeDocument/2006/relationships/notesSlide" Target="../notesSlides/notesSlide24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33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34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36.xml"/><Relationship Id="rId1" Type="http://schemas.openxmlformats.org/officeDocument/2006/relationships/tags" Target="../tags/tag35.xml"/><Relationship Id="rId6" Type="http://schemas.openxmlformats.org/officeDocument/2006/relationships/image" Target="../media/image14.wmf"/><Relationship Id="rId5" Type="http://schemas.openxmlformats.org/officeDocument/2006/relationships/oleObject" Target="../embeddings/oleObject7.bin"/><Relationship Id="rId4" Type="http://schemas.openxmlformats.org/officeDocument/2006/relationships/notesSlide" Target="../notesSlides/notesSlide26.xml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oleObject" Target="../embeddings/oleObject8.bin"/><Relationship Id="rId3" Type="http://schemas.openxmlformats.org/officeDocument/2006/relationships/tags" Target="../tags/tag39.xml"/><Relationship Id="rId7" Type="http://schemas.openxmlformats.org/officeDocument/2006/relationships/notesSlide" Target="../notesSlides/notesSlide27.xml"/><Relationship Id="rId2" Type="http://schemas.openxmlformats.org/officeDocument/2006/relationships/tags" Target="../tags/tag38.xml"/><Relationship Id="rId1" Type="http://schemas.openxmlformats.org/officeDocument/2006/relationships/tags" Target="../tags/tag37.xml"/><Relationship Id="rId6" Type="http://schemas.openxmlformats.org/officeDocument/2006/relationships/slideLayout" Target="../slideLayouts/slideLayout2.xml"/><Relationship Id="rId5" Type="http://schemas.openxmlformats.org/officeDocument/2006/relationships/tags" Target="../tags/tag41.xml"/><Relationship Id="rId4" Type="http://schemas.openxmlformats.org/officeDocument/2006/relationships/tags" Target="../tags/tag40.xml"/><Relationship Id="rId9" Type="http://schemas.openxmlformats.org/officeDocument/2006/relationships/image" Target="../media/image15.wmf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tags" Target="../tags/tag44.xml"/><Relationship Id="rId7" Type="http://schemas.openxmlformats.org/officeDocument/2006/relationships/image" Target="../media/image16.emf"/><Relationship Id="rId2" Type="http://schemas.openxmlformats.org/officeDocument/2006/relationships/tags" Target="../tags/tag43.xml"/><Relationship Id="rId1" Type="http://schemas.openxmlformats.org/officeDocument/2006/relationships/tags" Target="../tags/tag42.xml"/><Relationship Id="rId6" Type="http://schemas.openxmlformats.org/officeDocument/2006/relationships/oleObject" Target="../embeddings/oleObject9.bin"/><Relationship Id="rId5" Type="http://schemas.openxmlformats.org/officeDocument/2006/relationships/notesSlide" Target="../notesSlides/notesSlide28.xml"/><Relationship Id="rId4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45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.xml"/><Relationship Id="rId1" Type="http://schemas.openxmlformats.org/officeDocument/2006/relationships/tags" Target="../tags/tag4.xml"/><Relationship Id="rId6" Type="http://schemas.openxmlformats.org/officeDocument/2006/relationships/image" Target="../media/image3.emf"/><Relationship Id="rId5" Type="http://schemas.openxmlformats.org/officeDocument/2006/relationships/oleObject" Target="../embeddings/oleObject1.bin"/><Relationship Id="rId4" Type="http://schemas.openxmlformats.org/officeDocument/2006/relationships/notesSlide" Target="../notesSlides/notesSlide3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47.xml"/><Relationship Id="rId1" Type="http://schemas.openxmlformats.org/officeDocument/2006/relationships/tags" Target="../tags/tag46.xml"/><Relationship Id="rId6" Type="http://schemas.openxmlformats.org/officeDocument/2006/relationships/image" Target="../media/image17.wmf"/><Relationship Id="rId5" Type="http://schemas.openxmlformats.org/officeDocument/2006/relationships/oleObject" Target="../embeddings/oleObject10.bin"/><Relationship Id="rId4" Type="http://schemas.openxmlformats.org/officeDocument/2006/relationships/notesSlide" Target="../notesSlides/notesSlide30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7" Type="http://schemas.openxmlformats.org/officeDocument/2006/relationships/image" Target="../media/image19.jpeg"/><Relationship Id="rId2" Type="http://schemas.openxmlformats.org/officeDocument/2006/relationships/tags" Target="../tags/tag49.xml"/><Relationship Id="rId1" Type="http://schemas.openxmlformats.org/officeDocument/2006/relationships/tags" Target="../tags/tag48.xml"/><Relationship Id="rId6" Type="http://schemas.openxmlformats.org/officeDocument/2006/relationships/image" Target="../media/image18.emf"/><Relationship Id="rId5" Type="http://schemas.openxmlformats.org/officeDocument/2006/relationships/oleObject" Target="../embeddings/oleObject11.bin"/><Relationship Id="rId4" Type="http://schemas.openxmlformats.org/officeDocument/2006/relationships/notesSlide" Target="../notesSlides/notesSlide31.xml"/></Relationships>
</file>

<file path=ppt/slides/_rels/slide3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wmf"/><Relationship Id="rId3" Type="http://schemas.openxmlformats.org/officeDocument/2006/relationships/tags" Target="../tags/tag52.xml"/><Relationship Id="rId7" Type="http://schemas.openxmlformats.org/officeDocument/2006/relationships/oleObject" Target="../embeddings/oleObject12.bin"/><Relationship Id="rId2" Type="http://schemas.openxmlformats.org/officeDocument/2006/relationships/tags" Target="../tags/tag51.xml"/><Relationship Id="rId1" Type="http://schemas.openxmlformats.org/officeDocument/2006/relationships/tags" Target="../tags/tag50.xml"/><Relationship Id="rId6" Type="http://schemas.openxmlformats.org/officeDocument/2006/relationships/notesSlide" Target="../notesSlides/notesSlide32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53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3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4.xml"/></Relationships>
</file>

<file path=ppt/slides/_rels/slide3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56.xml"/><Relationship Id="rId1" Type="http://schemas.openxmlformats.org/officeDocument/2006/relationships/tags" Target="../tags/tag55.xml"/><Relationship Id="rId4" Type="http://schemas.openxmlformats.org/officeDocument/2006/relationships/notesSlide" Target="../notesSlides/notesSlide34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5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57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58.xml"/></Relationships>
</file>

<file path=ppt/slides/_rels/slide3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2.emf"/><Relationship Id="rId3" Type="http://schemas.openxmlformats.org/officeDocument/2006/relationships/slideLayout" Target="../slideLayouts/slideLayout2.xml"/><Relationship Id="rId7" Type="http://schemas.openxmlformats.org/officeDocument/2006/relationships/oleObject" Target="../embeddings/oleObject14.bin"/><Relationship Id="rId2" Type="http://schemas.openxmlformats.org/officeDocument/2006/relationships/tags" Target="../tags/tag60.xml"/><Relationship Id="rId1" Type="http://schemas.openxmlformats.org/officeDocument/2006/relationships/tags" Target="../tags/tag59.xml"/><Relationship Id="rId6" Type="http://schemas.openxmlformats.org/officeDocument/2006/relationships/image" Target="../media/image21.wmf"/><Relationship Id="rId5" Type="http://schemas.openxmlformats.org/officeDocument/2006/relationships/oleObject" Target="../embeddings/oleObject13.bin"/><Relationship Id="rId4" Type="http://schemas.openxmlformats.org/officeDocument/2006/relationships/notesSlide" Target="../notesSlides/notesSlide37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61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.xml"/><Relationship Id="rId4" Type="http://schemas.openxmlformats.org/officeDocument/2006/relationships/image" Target="../media/image4.png"/></Relationships>
</file>

<file path=ppt/slides/_rels/slide40.xml.rels><?xml version="1.0" encoding="UTF-8" standalone="yes"?>
<Relationships xmlns="http://schemas.openxmlformats.org/package/2006/relationships"><Relationship Id="rId3" Type="http://schemas.openxmlformats.org/officeDocument/2006/relationships/tags" Target="../tags/tag65.xml"/><Relationship Id="rId2" Type="http://schemas.openxmlformats.org/officeDocument/2006/relationships/tags" Target="../tags/tag64.xml"/><Relationship Id="rId1" Type="http://schemas.openxmlformats.org/officeDocument/2006/relationships/tags" Target="../tags/tag63.xml"/><Relationship Id="rId6" Type="http://schemas.openxmlformats.org/officeDocument/2006/relationships/image" Target="../media/image23.png"/><Relationship Id="rId5" Type="http://schemas.openxmlformats.org/officeDocument/2006/relationships/notesSlide" Target="../notesSlides/notesSlide40.xml"/><Relationship Id="rId4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67.xml"/><Relationship Id="rId1" Type="http://schemas.openxmlformats.org/officeDocument/2006/relationships/tags" Target="../tags/tag66.xml"/><Relationship Id="rId5" Type="http://schemas.openxmlformats.org/officeDocument/2006/relationships/image" Target="../media/image24.png"/><Relationship Id="rId4" Type="http://schemas.openxmlformats.org/officeDocument/2006/relationships/notesSlide" Target="../notesSlides/notesSlide41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68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70.xml"/><Relationship Id="rId1" Type="http://schemas.openxmlformats.org/officeDocument/2006/relationships/tags" Target="../tags/tag69.xml"/><Relationship Id="rId6" Type="http://schemas.openxmlformats.org/officeDocument/2006/relationships/image" Target="../media/image25.emf"/><Relationship Id="rId5" Type="http://schemas.openxmlformats.org/officeDocument/2006/relationships/oleObject" Target="../embeddings/oleObject15.bin"/><Relationship Id="rId4" Type="http://schemas.openxmlformats.org/officeDocument/2006/relationships/notesSlide" Target="../notesSlides/notesSlide43.xml"/></Relationships>
</file>

<file path=ppt/slides/_rels/slide4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4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71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2.xml"/><Relationship Id="rId5" Type="http://schemas.openxmlformats.org/officeDocument/2006/relationships/image" Target="../media/image26.emf"/><Relationship Id="rId4" Type="http://schemas.openxmlformats.org/officeDocument/2006/relationships/package" Target="../embeddings/Microsoft_Visio_Drawing3.vsdx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6.xml"/><Relationship Id="rId7" Type="http://schemas.openxmlformats.org/officeDocument/2006/relationships/image" Target="../media/image26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3.xml"/><Relationship Id="rId6" Type="http://schemas.openxmlformats.org/officeDocument/2006/relationships/package" Target="../embeddings/Microsoft_Visio_Drawing4.vsdx"/><Relationship Id="rId5" Type="http://schemas.openxmlformats.org/officeDocument/2006/relationships/image" Target="../media/image6.emf"/><Relationship Id="rId4" Type="http://schemas.openxmlformats.org/officeDocument/2006/relationships/package" Target="../embeddings/Microsoft_Visio_Drawing.vsdx"/></Relationships>
</file>

<file path=ppt/slides/_rels/slide4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7.wmf"/><Relationship Id="rId3" Type="http://schemas.openxmlformats.org/officeDocument/2006/relationships/tags" Target="../tags/tag76.xml"/><Relationship Id="rId7" Type="http://schemas.openxmlformats.org/officeDocument/2006/relationships/oleObject" Target="../embeddings/oleObject16.bin"/><Relationship Id="rId2" Type="http://schemas.openxmlformats.org/officeDocument/2006/relationships/tags" Target="../tags/tag75.xml"/><Relationship Id="rId1" Type="http://schemas.openxmlformats.org/officeDocument/2006/relationships/tags" Target="../tags/tag74.xml"/><Relationship Id="rId6" Type="http://schemas.openxmlformats.org/officeDocument/2006/relationships/notesSlide" Target="../notesSlides/notesSlide47.xml"/><Relationship Id="rId5" Type="http://schemas.openxmlformats.org/officeDocument/2006/relationships/slideLayout" Target="../slideLayouts/slideLayout2.xml"/><Relationship Id="rId4" Type="http://schemas.openxmlformats.org/officeDocument/2006/relationships/tags" Target="../tags/tag77.xml"/><Relationship Id="rId9" Type="http://schemas.openxmlformats.org/officeDocument/2006/relationships/image" Target="../media/image28.png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4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78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0.xml"/><Relationship Id="rId1" Type="http://schemas.openxmlformats.org/officeDocument/2006/relationships/tags" Target="../tags/tag79.xml"/><Relationship Id="rId4" Type="http://schemas.openxmlformats.org/officeDocument/2006/relationships/notesSlide" Target="../notesSlides/notesSlide49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.xml"/><Relationship Id="rId1" Type="http://schemas.openxmlformats.org/officeDocument/2006/relationships/tags" Target="../tags/tag7.xml"/><Relationship Id="rId5" Type="http://schemas.openxmlformats.org/officeDocument/2006/relationships/image" Target="../media/image5.png"/><Relationship Id="rId4" Type="http://schemas.openxmlformats.org/officeDocument/2006/relationships/notesSlide" Target="../notesSlides/notesSlide5.xml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1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83.xml"/><Relationship Id="rId1" Type="http://schemas.openxmlformats.org/officeDocument/2006/relationships/tags" Target="../tags/tag82.xml"/><Relationship Id="rId5" Type="http://schemas.openxmlformats.org/officeDocument/2006/relationships/image" Target="../media/image29.jpeg"/><Relationship Id="rId4" Type="http://schemas.openxmlformats.org/officeDocument/2006/relationships/notesSlide" Target="../notesSlides/notesSlide51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2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4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5.vsdx"/><Relationship Id="rId2" Type="http://schemas.openxmlformats.org/officeDocument/2006/relationships/notesSlide" Target="../notesSlides/notesSlide53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0.emf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5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6.xml"/><Relationship Id="rId5" Type="http://schemas.openxmlformats.org/officeDocument/2006/relationships/image" Target="../media/image31.emf"/><Relationship Id="rId4" Type="http://schemas.openxmlformats.org/officeDocument/2006/relationships/package" Target="../embeddings/Microsoft_Visio_Drawing6.vsdx"/></Relationships>
</file>

<file path=ppt/slides/_rels/slide5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7.xml"/><Relationship Id="rId5" Type="http://schemas.openxmlformats.org/officeDocument/2006/relationships/image" Target="../media/image32.emf"/><Relationship Id="rId4" Type="http://schemas.openxmlformats.org/officeDocument/2006/relationships/package" Target="../embeddings/Microsoft_Visio_Drawing7.vsdx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88.xml"/></Relationships>
</file>

<file path=ppt/slides/_rels/slide5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5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89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1.xml"/><Relationship Id="rId1" Type="http://schemas.openxmlformats.org/officeDocument/2006/relationships/tags" Target="../tags/tag90.xml"/><Relationship Id="rId6" Type="http://schemas.openxmlformats.org/officeDocument/2006/relationships/image" Target="../media/image33.emf"/><Relationship Id="rId5" Type="http://schemas.openxmlformats.org/officeDocument/2006/relationships/oleObject" Target="../embeddings/oleObject17.bin"/><Relationship Id="rId4" Type="http://schemas.openxmlformats.org/officeDocument/2006/relationships/notesSlide" Target="../notesSlides/notesSlide59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Visio_Drawing.vsdx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7.emf"/><Relationship Id="rId5" Type="http://schemas.openxmlformats.org/officeDocument/2006/relationships/package" Target="../embeddings/Microsoft_Visio_Drawing1.vsdx"/><Relationship Id="rId4" Type="http://schemas.openxmlformats.org/officeDocument/2006/relationships/image" Target="../media/image6.emf"/></Relationships>
</file>

<file path=ppt/slides/_rels/slide6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0.xml"/><Relationship Id="rId7" Type="http://schemas.openxmlformats.org/officeDocument/2006/relationships/image" Target="../media/image35.emf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2.xml"/><Relationship Id="rId6" Type="http://schemas.openxmlformats.org/officeDocument/2006/relationships/package" Target="../embeddings/Microsoft_Visio_Drawing9.vsdx"/><Relationship Id="rId5" Type="http://schemas.openxmlformats.org/officeDocument/2006/relationships/image" Target="../media/image34.emf"/><Relationship Id="rId4" Type="http://schemas.openxmlformats.org/officeDocument/2006/relationships/package" Target="../embeddings/Microsoft_Visio_Drawing8.vsdx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tags" Target="../tags/tag94.xml"/><Relationship Id="rId1" Type="http://schemas.openxmlformats.org/officeDocument/2006/relationships/tags" Target="../tags/tag93.xml"/><Relationship Id="rId6" Type="http://schemas.openxmlformats.org/officeDocument/2006/relationships/image" Target="../media/image36.emf"/><Relationship Id="rId5" Type="http://schemas.openxmlformats.org/officeDocument/2006/relationships/oleObject" Target="../embeddings/oleObject18.bin"/><Relationship Id="rId4" Type="http://schemas.openxmlformats.org/officeDocument/2006/relationships/notesSlide" Target="../notesSlides/notesSlide6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2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5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3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96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4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5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8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6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9.xml"/><Relationship Id="rId5" Type="http://schemas.openxmlformats.org/officeDocument/2006/relationships/image" Target="../media/image37.emf"/><Relationship Id="rId4" Type="http://schemas.openxmlformats.org/officeDocument/2006/relationships/oleObject" Target="../embeddings/oleObject19.bin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7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0.xml"/></Relationships>
</file>

<file path=ppt/slides/_rels/slide6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8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1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9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0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03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1.xml"/><Relationship Id="rId1" Type="http://schemas.openxmlformats.org/officeDocument/2006/relationships/tags" Target="../tags/tag10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2.xml"/><Relationship Id="rId1" Type="http://schemas.openxmlformats.org/officeDocument/2006/relationships/tags" Target="../tags/tag1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28956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Chapter 8: 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6800" b="1" dirty="0"/>
              <a:t>Memory Systems</a:t>
            </a:r>
            <a:endParaRPr lang="en-US" sz="6800" dirty="0"/>
          </a:p>
          <a:p>
            <a:pPr lvl="1" algn="ctr"/>
            <a:endParaRPr lang="en-US" sz="7200" dirty="0"/>
          </a:p>
          <a:p>
            <a:pPr algn="ctr">
              <a:buFontTx/>
              <a:buNone/>
            </a:pPr>
            <a:endParaRPr lang="en-US" sz="7200" dirty="0"/>
          </a:p>
        </p:txBody>
      </p:sp>
      <p:sp>
        <p:nvSpPr>
          <p:cNvPr id="2" name="Rounded Rectangle 1">
            <a:extLst>
              <a:ext uri="{FF2B5EF4-FFF2-40B4-BE49-F238E27FC236}">
                <a16:creationId xmlns:a16="http://schemas.microsoft.com/office/drawing/2014/main" id="{BE215E08-E5D1-4141-B204-0B80382DDC32}"/>
              </a:ext>
            </a:extLst>
          </p:cNvPr>
          <p:cNvSpPr/>
          <p:nvPr/>
        </p:nvSpPr>
        <p:spPr>
          <a:xfrm>
            <a:off x="1219200" y="457200"/>
            <a:ext cx="6705600" cy="2286000"/>
          </a:xfrm>
          <a:prstGeom prst="roundRect">
            <a:avLst/>
          </a:prstGeom>
          <a:noFill/>
          <a:ln w="38100"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3">
            <a:extLst>
              <a:ext uri="{FF2B5EF4-FFF2-40B4-BE49-F238E27FC236}">
                <a16:creationId xmlns:a16="http://schemas.microsoft.com/office/drawing/2014/main" id="{9E0841AF-DE14-1141-8434-E0942E0D4552}"/>
              </a:ext>
            </a:extLst>
          </p:cNvPr>
          <p:cNvSpPr txBox="1">
            <a:spLocks noChangeArrowheads="1"/>
          </p:cNvSpPr>
          <p:nvPr>
            <p:custDataLst>
              <p:tags r:id="rId2"/>
            </p:custDataLst>
          </p:nvPr>
        </p:nvSpPr>
        <p:spPr>
          <a:xfrm>
            <a:off x="457200" y="381000"/>
            <a:ext cx="83058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Digital Design &amp;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sz="4800" b="1" dirty="0">
                <a:solidFill>
                  <a:schemeClr val="bg1"/>
                </a:solidFill>
              </a:rPr>
              <a:t>Computer Architecture</a:t>
            </a:r>
          </a:p>
          <a:p>
            <a:pPr marL="0" indent="0" algn="ctr">
              <a:buFont typeface="Arial" pitchFamily="34" charset="0"/>
              <a:buNone/>
            </a:pPr>
            <a:r>
              <a:rPr lang="en-US" b="1" dirty="0">
                <a:solidFill>
                  <a:schemeClr val="bg1"/>
                </a:solidFill>
              </a:rPr>
              <a:t>Sarah Harris &amp; David Harris</a:t>
            </a:r>
          </a:p>
        </p:txBody>
      </p:sp>
    </p:spTree>
    <p:extLst>
      <p:ext uri="{BB962C8B-B14F-4D97-AF65-F5344CB8AC3E}">
        <p14:creationId xmlns:p14="http://schemas.microsoft.com/office/powerpoint/2010/main" val="841451406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10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A program has 2,000 loads and stores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1,250 of these data values in cache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Rest supplied by other levels of memory hierarchy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What are the </a:t>
            </a:r>
            <a:r>
              <a:rPr lang="en-US" sz="3200" b="1" dirty="0">
                <a:latin typeface="+mj-lt"/>
                <a:cs typeface="Arial" charset="0"/>
              </a:rPr>
              <a:t>cache hit and miss rates?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50" b="1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dirty="0">
                <a:latin typeface="+mj-lt"/>
                <a:cs typeface="Arial" charset="0"/>
              </a:rPr>
              <a:t>	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Hit Rate</a:t>
            </a:r>
            <a:r>
              <a:rPr lang="en-US" sz="2800" dirty="0">
                <a:latin typeface="+mj-lt"/>
                <a:cs typeface="Arial" charset="0"/>
              </a:rPr>
              <a:t> 	= 1250/2000 =</a:t>
            </a:r>
            <a:r>
              <a:rPr lang="en-US" sz="2800" b="1" dirty="0">
                <a:latin typeface="+mj-lt"/>
                <a:cs typeface="Arial" charset="0"/>
              </a:rPr>
              <a:t> 0.625</a:t>
            </a:r>
          </a:p>
          <a:p>
            <a:pPr marL="0" indent="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b="1" dirty="0">
                <a:latin typeface="+mj-lt"/>
                <a:cs typeface="Arial" charset="0"/>
              </a:rPr>
              <a:t>	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Miss Rate</a:t>
            </a:r>
            <a:r>
              <a:rPr lang="en-US" sz="2800" dirty="0">
                <a:solidFill>
                  <a:srgbClr val="0070C0"/>
                </a:solidFill>
                <a:latin typeface="+mj-lt"/>
                <a:cs typeface="Arial" charset="0"/>
              </a:rPr>
              <a:t> 	</a:t>
            </a:r>
            <a:r>
              <a:rPr lang="en-US" sz="2800" dirty="0">
                <a:latin typeface="+mj-lt"/>
                <a:cs typeface="Arial" charset="0"/>
              </a:rPr>
              <a:t>= 750/2000   = </a:t>
            </a:r>
            <a:r>
              <a:rPr lang="en-US" sz="2800" b="1" dirty="0">
                <a:latin typeface="+mj-lt"/>
                <a:cs typeface="Arial" charset="0"/>
              </a:rPr>
              <a:t>0.375</a:t>
            </a:r>
            <a:r>
              <a:rPr lang="en-US" sz="2800" dirty="0">
                <a:latin typeface="+mj-lt"/>
                <a:cs typeface="Arial" charset="0"/>
              </a:rPr>
              <a:t> = 1 – Hit Rate</a:t>
            </a:r>
          </a:p>
        </p:txBody>
      </p:sp>
      <p:sp>
        <p:nvSpPr>
          <p:cNvPr id="4" name="Rectangle 3">
            <a:extLst>
              <a:ext uri="{FF2B5EF4-FFF2-40B4-BE49-F238E27FC236}">
                <a16:creationId xmlns:a16="http://schemas.microsoft.com/office/drawing/2014/main" id="{4FF72A98-9B18-4A92-AFE5-EBE603769AD5}"/>
              </a:ext>
            </a:extLst>
          </p:cNvPr>
          <p:cNvSpPr/>
          <p:nvPr/>
        </p:nvSpPr>
        <p:spPr>
          <a:xfrm>
            <a:off x="914400" y="3962400"/>
            <a:ext cx="7848600" cy="14478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021206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 Example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11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Suppose processor has 2 levels of hierarchy: cache and main memory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i="1" dirty="0" err="1">
                <a:latin typeface="+mj-lt"/>
                <a:cs typeface="Arial" charset="0"/>
              </a:rPr>
              <a:t>t</a:t>
            </a:r>
            <a:r>
              <a:rPr lang="en-US" sz="3200" baseline="-25000" dirty="0" err="1">
                <a:latin typeface="+mj-lt"/>
                <a:cs typeface="Arial" charset="0"/>
              </a:rPr>
              <a:t>cache</a:t>
            </a:r>
            <a:r>
              <a:rPr lang="en-US" sz="3200" dirty="0">
                <a:latin typeface="+mj-lt"/>
                <a:cs typeface="Arial" charset="0"/>
              </a:rPr>
              <a:t> = 1 cycle, </a:t>
            </a:r>
            <a:r>
              <a:rPr lang="en-US" sz="3200" i="1" dirty="0" err="1">
                <a:latin typeface="+mj-lt"/>
                <a:cs typeface="Arial" charset="0"/>
              </a:rPr>
              <a:t>t</a:t>
            </a:r>
            <a:r>
              <a:rPr lang="en-US" sz="3200" i="1" baseline="-25000" dirty="0" err="1">
                <a:latin typeface="+mj-lt"/>
                <a:cs typeface="Arial" charset="0"/>
              </a:rPr>
              <a:t>MM</a:t>
            </a:r>
            <a:r>
              <a:rPr lang="en-US" sz="3200" dirty="0">
                <a:latin typeface="+mj-lt"/>
                <a:cs typeface="Arial" charset="0"/>
              </a:rPr>
              <a:t> = 100 cycles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What is the </a:t>
            </a:r>
            <a:r>
              <a:rPr lang="en-US" sz="3200" b="1" dirty="0">
                <a:latin typeface="+mj-lt"/>
                <a:cs typeface="Arial" charset="0"/>
              </a:rPr>
              <a:t>AMAT</a:t>
            </a:r>
            <a:r>
              <a:rPr lang="en-US" sz="3200" dirty="0">
                <a:latin typeface="+mj-lt"/>
                <a:cs typeface="Arial" charset="0"/>
              </a:rPr>
              <a:t> (average memory access time) of the program</a:t>
            </a:r>
            <a:r>
              <a:rPr lang="en-US" sz="3200" b="1" dirty="0">
                <a:latin typeface="+mj-lt"/>
                <a:cs typeface="Arial" charset="0"/>
              </a:rPr>
              <a:t> </a:t>
            </a:r>
            <a:r>
              <a:rPr lang="en-US" sz="3200" dirty="0">
                <a:latin typeface="+mj-lt"/>
                <a:cs typeface="Arial" charset="0"/>
              </a:rPr>
              <a:t>from Example 1</a:t>
            </a:r>
            <a:r>
              <a:rPr lang="en-US" sz="3200" b="1" dirty="0">
                <a:latin typeface="+mj-lt"/>
                <a:cs typeface="Arial" charset="0"/>
              </a:rPr>
              <a:t>?</a:t>
            </a:r>
          </a:p>
          <a:p>
            <a:pPr marL="342900" indent="-34290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endParaRPr lang="en-US" sz="1050" dirty="0">
              <a:solidFill>
                <a:schemeClr val="accent2"/>
              </a:solidFill>
              <a:latin typeface="+mj-lt"/>
              <a:cs typeface="Arial" charset="0"/>
            </a:endParaRPr>
          </a:p>
          <a:p>
            <a:pPr marL="0" indent="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b="1" dirty="0">
                <a:solidFill>
                  <a:schemeClr val="accent2"/>
                </a:solidFill>
                <a:latin typeface="+mj-lt"/>
                <a:cs typeface="Arial" charset="0"/>
              </a:rPr>
              <a:t>		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AMAT</a:t>
            </a:r>
            <a:r>
              <a:rPr lang="en-US" sz="2800" dirty="0">
                <a:latin typeface="+mj-lt"/>
                <a:cs typeface="Arial" charset="0"/>
              </a:rPr>
              <a:t> </a:t>
            </a:r>
            <a:r>
              <a:rPr lang="en-US" sz="2800" dirty="0">
                <a:solidFill>
                  <a:schemeClr val="accent2"/>
                </a:solidFill>
                <a:latin typeface="+mj-lt"/>
                <a:cs typeface="Arial" charset="0"/>
              </a:rPr>
              <a:t>	</a:t>
            </a:r>
            <a:r>
              <a:rPr lang="en-US" sz="2800" dirty="0">
                <a:latin typeface="+mj-lt"/>
                <a:cs typeface="Arial" charset="0"/>
              </a:rPr>
              <a:t>= </a:t>
            </a:r>
            <a:r>
              <a:rPr lang="en-US" sz="2800" i="1" dirty="0" err="1">
                <a:latin typeface="+mj-lt"/>
                <a:cs typeface="Arial" charset="0"/>
              </a:rPr>
              <a:t>t</a:t>
            </a:r>
            <a:r>
              <a:rPr lang="en-US" sz="2800" baseline="-25000" dirty="0" err="1">
                <a:latin typeface="+mj-lt"/>
                <a:cs typeface="Arial" charset="0"/>
              </a:rPr>
              <a:t>cache</a:t>
            </a:r>
            <a:r>
              <a:rPr lang="en-US" sz="2800" dirty="0">
                <a:latin typeface="+mj-lt"/>
                <a:cs typeface="Arial" charset="0"/>
              </a:rPr>
              <a:t> + </a:t>
            </a:r>
            <a:r>
              <a:rPr lang="en-US" sz="2800" i="1" dirty="0" err="1">
                <a:latin typeface="+mj-lt"/>
                <a:cs typeface="Arial" charset="0"/>
              </a:rPr>
              <a:t>MR</a:t>
            </a:r>
            <a:r>
              <a:rPr lang="en-US" sz="2800" baseline="-25000" dirty="0" err="1">
                <a:latin typeface="+mj-lt"/>
                <a:cs typeface="Arial" charset="0"/>
              </a:rPr>
              <a:t>cache</a:t>
            </a:r>
            <a:r>
              <a:rPr lang="en-US" sz="2800" dirty="0">
                <a:latin typeface="+mj-lt"/>
                <a:cs typeface="Arial" charset="0"/>
              </a:rPr>
              <a:t>(</a:t>
            </a:r>
            <a:r>
              <a:rPr lang="en-US" sz="2800" i="1" dirty="0" err="1">
                <a:latin typeface="+mj-lt"/>
                <a:cs typeface="Arial" charset="0"/>
              </a:rPr>
              <a:t>t</a:t>
            </a:r>
            <a:r>
              <a:rPr lang="en-US" sz="2800" i="1" baseline="-25000" dirty="0" err="1">
                <a:latin typeface="+mj-lt"/>
                <a:cs typeface="Arial" charset="0"/>
              </a:rPr>
              <a:t>MM</a:t>
            </a:r>
            <a:r>
              <a:rPr lang="en-US" sz="2800" dirty="0">
                <a:latin typeface="+mj-lt"/>
                <a:cs typeface="Arial" charset="0"/>
              </a:rPr>
              <a:t>)</a:t>
            </a:r>
          </a:p>
          <a:p>
            <a:pPr marL="0" indent="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latin typeface="+mj-lt"/>
                <a:cs typeface="Arial" charset="0"/>
              </a:rPr>
              <a:t>				= [1 + 0.375(100)] cycles</a:t>
            </a:r>
          </a:p>
          <a:p>
            <a:pPr marL="0" indent="0" algn="just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None/>
            </a:pPr>
            <a:r>
              <a:rPr lang="en-US" sz="2800" dirty="0">
                <a:latin typeface="+mj-lt"/>
                <a:cs typeface="Arial" charset="0"/>
              </a:rPr>
              <a:t>				= </a:t>
            </a:r>
            <a:r>
              <a:rPr lang="en-US" sz="2800" b="1" dirty="0">
                <a:solidFill>
                  <a:srgbClr val="0070C0"/>
                </a:solidFill>
                <a:latin typeface="+mj-lt"/>
                <a:cs typeface="Arial" charset="0"/>
              </a:rPr>
              <a:t>38.5 cycles</a:t>
            </a:r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37A4F2-5DC2-491F-A185-E3AF5325A34C}"/>
              </a:ext>
            </a:extLst>
          </p:cNvPr>
          <p:cNvSpPr/>
          <p:nvPr/>
        </p:nvSpPr>
        <p:spPr>
          <a:xfrm>
            <a:off x="914400" y="3962400"/>
            <a:ext cx="78486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830996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Gene Amdahl, 1922 - 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12</a:t>
            </a:fld>
            <a:endParaRPr lang="en-US" dirty="0"/>
          </a:p>
        </p:txBody>
      </p:sp>
      <p:sp>
        <p:nvSpPr>
          <p:cNvPr id="6" name="Rectangle 5">
            <a:extLst>
              <a:ext uri="{FF2B5EF4-FFF2-40B4-BE49-F238E27FC236}">
                <a16:creationId xmlns:a16="http://schemas.microsoft.com/office/drawing/2014/main" id="{8337A4F2-5DC2-491F-A185-E3AF5325A34C}"/>
              </a:ext>
            </a:extLst>
          </p:cNvPr>
          <p:cNvSpPr/>
          <p:nvPr/>
        </p:nvSpPr>
        <p:spPr>
          <a:xfrm>
            <a:off x="914400" y="3962400"/>
            <a:ext cx="7848600" cy="1752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B341E727-D7AD-4022-8655-5033144F9A3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003782687"/>
              </p:ext>
            </p:extLst>
          </p:nvPr>
        </p:nvGraphicFramePr>
        <p:xfrm>
          <a:off x="4968239" y="1371600"/>
          <a:ext cx="3620655" cy="3733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1209675" imgH="1247775" progId="Visio.Drawing.6">
                  <p:embed/>
                </p:oleObj>
              </mc:Choice>
              <mc:Fallback>
                <p:oleObj name="VISIO" r:id="rId5" imgW="1209675" imgH="1247775" progId="Visio.Drawing.6">
                  <p:embed/>
                  <p:pic>
                    <p:nvPicPr>
                      <p:cNvPr id="144282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968239" y="1371600"/>
                        <a:ext cx="3620655" cy="37338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4">
            <a:extLst>
              <a:ext uri="{FF2B5EF4-FFF2-40B4-BE49-F238E27FC236}">
                <a16:creationId xmlns:a16="http://schemas.microsoft.com/office/drawing/2014/main" id="{D4BAADFC-4118-483D-9D89-48300F30C570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7200" y="1219200"/>
            <a:ext cx="4495800" cy="4038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Amdahl’s Law:</a:t>
            </a:r>
            <a:r>
              <a:rPr lang="en-US" sz="3000" dirty="0">
                <a:latin typeface="+mj-lt"/>
                <a:cs typeface="Arial" charset="0"/>
              </a:rPr>
              <a:t> the effort spent increasing the performance of a subsystem is wasted unless the subsystem affects a large percentage of overall performance</a:t>
            </a:r>
          </a:p>
          <a:p>
            <a:pPr marL="342900" indent="-342900">
              <a:lnSpc>
                <a:spcPct val="90000"/>
              </a:lnSpc>
              <a:spcBef>
                <a:spcPts val="600"/>
              </a:spcBef>
              <a:spcAft>
                <a:spcPts val="600"/>
              </a:spcAft>
              <a:buFontTx/>
              <a:buChar char="•"/>
            </a:pPr>
            <a:r>
              <a:rPr lang="en-US" sz="3000" dirty="0">
                <a:latin typeface="+mj-lt"/>
                <a:cs typeface="Arial" charset="0"/>
              </a:rPr>
              <a:t>Co-founded 3 companies, including one called Amdahl Corporation in 1970</a:t>
            </a:r>
          </a:p>
        </p:txBody>
      </p:sp>
    </p:spTree>
    <p:extLst>
      <p:ext uri="{BB962C8B-B14F-4D97-AF65-F5344CB8AC3E}">
        <p14:creationId xmlns:p14="http://schemas.microsoft.com/office/powerpoint/2010/main" val="21859790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Caches</a:t>
            </a:r>
          </a:p>
        </p:txBody>
      </p:sp>
    </p:spTree>
    <p:extLst>
      <p:ext uri="{BB962C8B-B14F-4D97-AF65-F5344CB8AC3E}">
        <p14:creationId xmlns:p14="http://schemas.microsoft.com/office/powerpoint/2010/main" val="2120512254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14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Highest level in memory hierarchy</a:t>
            </a:r>
          </a:p>
          <a:p>
            <a:r>
              <a:rPr lang="en-US" dirty="0"/>
              <a:t>Fast (typically ~ 1 cycle access time)</a:t>
            </a:r>
          </a:p>
          <a:p>
            <a:r>
              <a:rPr lang="en-US" dirty="0"/>
              <a:t>Ideally supplies most data to processor</a:t>
            </a:r>
          </a:p>
          <a:p>
            <a:r>
              <a:rPr lang="en-US" dirty="0"/>
              <a:t>Usually holds most recently accessed data</a:t>
            </a:r>
          </a:p>
          <a:p>
            <a:pPr>
              <a:buFontTx/>
              <a:buNone/>
            </a:pPr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C4744C96-E3C7-42B4-874F-25D91A1EA37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034302779"/>
              </p:ext>
            </p:extLst>
          </p:nvPr>
        </p:nvGraphicFramePr>
        <p:xfrm>
          <a:off x="685800" y="3810000"/>
          <a:ext cx="7207250" cy="1819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516825" imgH="887864" progId="Visio.Drawing.15">
                  <p:embed/>
                </p:oleObj>
              </mc:Choice>
              <mc:Fallback>
                <p:oleObj name="Visio" r:id="rId4" imgW="3516825" imgH="887864" progId="Visio.Drawing.15">
                  <p:embed/>
                  <p:pic>
                    <p:nvPicPr>
                      <p:cNvPr id="6" name="Object 5">
                        <a:extLst>
                          <a:ext uri="{FF2B5EF4-FFF2-40B4-BE49-F238E27FC236}">
                            <a16:creationId xmlns:a16="http://schemas.microsoft.com/office/drawing/2014/main" id="{EE9D5A5B-A68E-426B-A213-88A92C3AF60F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685800" y="3810000"/>
                        <a:ext cx="7207250" cy="1819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33907313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Design Questions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15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What data is held in the cache?</a:t>
            </a:r>
          </a:p>
          <a:p>
            <a:r>
              <a:rPr lang="en-US" dirty="0"/>
              <a:t>How is data found?</a:t>
            </a:r>
          </a:p>
          <a:p>
            <a:r>
              <a:rPr lang="en-US" dirty="0"/>
              <a:t>What data is replaced?</a:t>
            </a:r>
          </a:p>
          <a:p>
            <a:endParaRPr lang="en-US" dirty="0"/>
          </a:p>
          <a:p>
            <a:pPr>
              <a:buFontTx/>
              <a:buNone/>
            </a:pPr>
            <a:endParaRPr lang="en-US" dirty="0"/>
          </a:p>
          <a:p>
            <a:pPr>
              <a:buFontTx/>
              <a:buNone/>
            </a:pPr>
            <a:r>
              <a:rPr lang="en-US" sz="2400" b="1" dirty="0">
                <a:solidFill>
                  <a:schemeClr val="accent1"/>
                </a:solidFill>
              </a:rPr>
              <a:t>We focus on data loads, but stores follow the same principles.</a:t>
            </a:r>
          </a:p>
        </p:txBody>
      </p:sp>
    </p:spTree>
    <p:extLst>
      <p:ext uri="{BB962C8B-B14F-4D97-AF65-F5344CB8AC3E}">
        <p14:creationId xmlns:p14="http://schemas.microsoft.com/office/powerpoint/2010/main" val="3203766760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What data is held in the cache?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16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Ideally, cache anticipates needed data and puts it in cache</a:t>
            </a:r>
          </a:p>
          <a:p>
            <a:r>
              <a:rPr lang="en-US" dirty="0"/>
              <a:t>But impossible to predict future</a:t>
            </a:r>
          </a:p>
          <a:p>
            <a:r>
              <a:rPr lang="en-US" dirty="0"/>
              <a:t>Use past to predict future – temporal and spatial locality: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Temporal locality:</a:t>
            </a:r>
            <a:r>
              <a:rPr lang="en-US" dirty="0"/>
              <a:t> copy newly accessed data into cache</a:t>
            </a:r>
          </a:p>
          <a:p>
            <a:pPr lvl="1"/>
            <a:r>
              <a:rPr lang="en-US" b="1" dirty="0">
                <a:solidFill>
                  <a:schemeClr val="accent1"/>
                </a:solidFill>
              </a:rPr>
              <a:t>Spatial locality:</a:t>
            </a:r>
            <a:r>
              <a:rPr lang="en-US" dirty="0"/>
              <a:t> copy neighboring data into cache too</a:t>
            </a:r>
          </a:p>
        </p:txBody>
      </p:sp>
    </p:spTree>
    <p:extLst>
      <p:ext uri="{BB962C8B-B14F-4D97-AF65-F5344CB8AC3E}">
        <p14:creationId xmlns:p14="http://schemas.microsoft.com/office/powerpoint/2010/main" val="505643641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Cache Terminology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17</a:t>
            </a:fld>
            <a:endParaRPr lang="en-US" dirty="0"/>
          </a:p>
        </p:txBody>
      </p:sp>
      <p:sp>
        <p:nvSpPr>
          <p:cNvPr id="8" name="Rectangle 3">
            <a:extLst>
              <a:ext uri="{FF2B5EF4-FFF2-40B4-BE49-F238E27FC236}">
                <a16:creationId xmlns:a16="http://schemas.microsoft.com/office/drawing/2014/main" id="{9EAD3B53-AE07-40C6-9153-25C16DEE7B3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143000"/>
            <a:ext cx="8077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chemeClr val="accent1"/>
                </a:solidFill>
              </a:rPr>
              <a:t>Capacity (</a:t>
            </a:r>
            <a:r>
              <a:rPr lang="en-US" b="1" i="1" dirty="0">
                <a:solidFill>
                  <a:schemeClr val="accent1"/>
                </a:solidFill>
              </a:rPr>
              <a:t>C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number of data bytes in cache</a:t>
            </a:r>
          </a:p>
          <a:p>
            <a:r>
              <a:rPr lang="en-US" b="1" dirty="0">
                <a:solidFill>
                  <a:schemeClr val="accent1"/>
                </a:solidFill>
              </a:rPr>
              <a:t>Block size (</a:t>
            </a:r>
            <a:r>
              <a:rPr lang="en-US" b="1" i="1" dirty="0">
                <a:solidFill>
                  <a:schemeClr val="accent1"/>
                </a:solidFill>
              </a:rPr>
              <a:t>b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bytes of data brought into cache at once</a:t>
            </a:r>
          </a:p>
          <a:p>
            <a:r>
              <a:rPr lang="en-US" b="1" dirty="0">
                <a:solidFill>
                  <a:schemeClr val="accent1"/>
                </a:solidFill>
              </a:rPr>
              <a:t>Number of blocks (</a:t>
            </a:r>
            <a:r>
              <a:rPr lang="en-US" b="1" i="1" dirty="0">
                <a:solidFill>
                  <a:schemeClr val="accent1"/>
                </a:solidFill>
              </a:rPr>
              <a:t>B = C/b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number of blocks in cache: </a:t>
            </a:r>
            <a:r>
              <a:rPr lang="en-US" i="1" dirty="0"/>
              <a:t>B</a:t>
            </a:r>
            <a:r>
              <a:rPr lang="en-US" dirty="0"/>
              <a:t> = </a:t>
            </a:r>
            <a:r>
              <a:rPr lang="en-US" i="1" dirty="0"/>
              <a:t>C</a:t>
            </a:r>
            <a:r>
              <a:rPr lang="en-US" dirty="0"/>
              <a:t>/</a:t>
            </a:r>
            <a:r>
              <a:rPr lang="en-US" i="1" dirty="0"/>
              <a:t>b</a:t>
            </a:r>
          </a:p>
          <a:p>
            <a:r>
              <a:rPr lang="en-US" b="1" dirty="0">
                <a:solidFill>
                  <a:schemeClr val="accent1"/>
                </a:solidFill>
              </a:rPr>
              <a:t>Degree of associativity (</a:t>
            </a:r>
            <a:r>
              <a:rPr lang="en-US" b="1" i="1" dirty="0">
                <a:solidFill>
                  <a:schemeClr val="accent1"/>
                </a:solidFill>
              </a:rPr>
              <a:t>N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number of blocks in a set</a:t>
            </a:r>
          </a:p>
          <a:p>
            <a:r>
              <a:rPr lang="en-US" b="1" dirty="0">
                <a:solidFill>
                  <a:schemeClr val="accent1"/>
                </a:solidFill>
              </a:rPr>
              <a:t>Number of sets (</a:t>
            </a:r>
            <a:r>
              <a:rPr lang="en-US" b="1" i="1" dirty="0">
                <a:solidFill>
                  <a:schemeClr val="accent1"/>
                </a:solidFill>
              </a:rPr>
              <a:t>S = B/N</a:t>
            </a:r>
            <a:r>
              <a:rPr lang="en-US" b="1" dirty="0">
                <a:solidFill>
                  <a:schemeClr val="accent1"/>
                </a:solidFill>
              </a:rPr>
              <a:t>): </a:t>
            </a:r>
          </a:p>
          <a:p>
            <a:pPr lvl="1"/>
            <a:r>
              <a:rPr lang="en-US" dirty="0"/>
              <a:t>each memory address maps to exactly one cache set </a:t>
            </a:r>
          </a:p>
        </p:txBody>
      </p:sp>
    </p:spTree>
    <p:extLst>
      <p:ext uri="{BB962C8B-B14F-4D97-AF65-F5344CB8AC3E}">
        <p14:creationId xmlns:p14="http://schemas.microsoft.com/office/powerpoint/2010/main" val="392027741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is data found?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18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Cache organized into </a:t>
            </a:r>
            <a:r>
              <a:rPr lang="en-US" i="1" dirty="0"/>
              <a:t>S</a:t>
            </a:r>
            <a:r>
              <a:rPr lang="en-US" dirty="0"/>
              <a:t> sets</a:t>
            </a:r>
          </a:p>
          <a:p>
            <a:r>
              <a:rPr lang="en-US" dirty="0"/>
              <a:t>Each memory address maps to exactly one set</a:t>
            </a:r>
          </a:p>
          <a:p>
            <a:r>
              <a:rPr lang="en-US" dirty="0"/>
              <a:t>Caches categorized by # of blocks in a set:</a:t>
            </a:r>
          </a:p>
          <a:p>
            <a:pPr lvl="1"/>
            <a:r>
              <a:rPr lang="en-US" sz="3200" b="1" dirty="0">
                <a:solidFill>
                  <a:schemeClr val="accent1"/>
                </a:solidFill>
              </a:rPr>
              <a:t>Direct mapped: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1 block per set</a:t>
            </a:r>
          </a:p>
          <a:p>
            <a:pPr lvl="1"/>
            <a:r>
              <a:rPr lang="en-US" sz="3200" b="1" i="1" dirty="0">
                <a:solidFill>
                  <a:schemeClr val="accent1"/>
                </a:solidFill>
              </a:rPr>
              <a:t>N</a:t>
            </a:r>
            <a:r>
              <a:rPr lang="en-US" sz="3200" b="1" dirty="0">
                <a:solidFill>
                  <a:schemeClr val="accent1"/>
                </a:solidFill>
              </a:rPr>
              <a:t>-way set associative: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i="1" dirty="0"/>
              <a:t>N</a:t>
            </a:r>
            <a:r>
              <a:rPr lang="en-US" sz="3200" dirty="0"/>
              <a:t> blocks per set</a:t>
            </a:r>
          </a:p>
          <a:p>
            <a:pPr lvl="1"/>
            <a:r>
              <a:rPr lang="en-US" sz="3200" b="1" dirty="0">
                <a:solidFill>
                  <a:schemeClr val="accent1"/>
                </a:solidFill>
              </a:rPr>
              <a:t>Fully associative:</a:t>
            </a:r>
            <a:r>
              <a:rPr lang="en-US" sz="3200" dirty="0">
                <a:solidFill>
                  <a:schemeClr val="accent1"/>
                </a:solidFill>
              </a:rPr>
              <a:t> </a:t>
            </a:r>
            <a:r>
              <a:rPr lang="en-US" sz="3200" dirty="0"/>
              <a:t>all cache blocks in 1 set</a:t>
            </a:r>
          </a:p>
          <a:p>
            <a:pPr lvl="1"/>
            <a:endParaRPr lang="en-US" sz="500" dirty="0"/>
          </a:p>
          <a:p>
            <a:r>
              <a:rPr lang="en-US" dirty="0"/>
              <a:t>Examine each organization for a cache with:</a:t>
            </a:r>
          </a:p>
          <a:p>
            <a:pPr lvl="1"/>
            <a:r>
              <a:rPr lang="en-US" sz="2600" dirty="0"/>
              <a:t>Capacity (</a:t>
            </a:r>
            <a:r>
              <a:rPr lang="en-US" sz="2600" b="1" i="1" dirty="0">
                <a:solidFill>
                  <a:srgbClr val="0070C0"/>
                </a:solidFill>
              </a:rPr>
              <a:t>C</a:t>
            </a:r>
            <a:r>
              <a:rPr lang="en-US" sz="2600" dirty="0"/>
              <a:t> = 8 words)</a:t>
            </a:r>
          </a:p>
          <a:p>
            <a:pPr lvl="1"/>
            <a:r>
              <a:rPr lang="en-US" sz="2600" dirty="0"/>
              <a:t>Block size (</a:t>
            </a:r>
            <a:r>
              <a:rPr lang="en-US" sz="2600" b="1" i="1" dirty="0">
                <a:solidFill>
                  <a:srgbClr val="0070C0"/>
                </a:solidFill>
              </a:rPr>
              <a:t>b</a:t>
            </a:r>
            <a:r>
              <a:rPr lang="en-US" sz="2600" dirty="0"/>
              <a:t> = 1 word)</a:t>
            </a:r>
          </a:p>
          <a:p>
            <a:pPr lvl="1"/>
            <a:r>
              <a:rPr lang="en-US" sz="2600" dirty="0"/>
              <a:t>So, number of blocks (</a:t>
            </a:r>
            <a:r>
              <a:rPr lang="en-US" sz="2600" b="1" i="1" dirty="0">
                <a:solidFill>
                  <a:srgbClr val="0070C0"/>
                </a:solidFill>
              </a:rPr>
              <a:t>B</a:t>
            </a:r>
            <a:r>
              <a:rPr lang="en-US" sz="2600" dirty="0"/>
              <a:t> = 8)</a:t>
            </a:r>
          </a:p>
          <a:p>
            <a:pPr marL="457200" lvl="1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27202237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000" dirty="0">
                <a:solidFill>
                  <a:schemeClr val="bg1"/>
                </a:solidFill>
                <a:latin typeface="+mj-lt"/>
              </a:rPr>
              <a:t>Example Cache Parameters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19</a:t>
            </a:fld>
            <a:endParaRPr lang="en-US" dirty="0"/>
          </a:p>
        </p:txBody>
      </p:sp>
      <p:sp>
        <p:nvSpPr>
          <p:cNvPr id="13" name="Rectangle 3">
            <a:extLst>
              <a:ext uri="{FF2B5EF4-FFF2-40B4-BE49-F238E27FC236}">
                <a16:creationId xmlns:a16="http://schemas.microsoft.com/office/drawing/2014/main" id="{AAF92EE3-E8B0-4327-AA44-8B7A1859AB5B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76962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i="1" dirty="0"/>
              <a:t>C</a:t>
            </a:r>
            <a:r>
              <a:rPr lang="en-US" b="1" dirty="0"/>
              <a:t> = 8</a:t>
            </a:r>
            <a:r>
              <a:rPr lang="en-US" dirty="0"/>
              <a:t> words (capacity)</a:t>
            </a:r>
          </a:p>
          <a:p>
            <a:r>
              <a:rPr lang="en-US" b="1" i="1" dirty="0"/>
              <a:t>b</a:t>
            </a:r>
            <a:r>
              <a:rPr lang="en-US" b="1" dirty="0"/>
              <a:t> = 1</a:t>
            </a:r>
            <a:r>
              <a:rPr lang="en-US" dirty="0"/>
              <a:t> word (block size)</a:t>
            </a:r>
          </a:p>
          <a:p>
            <a:r>
              <a:rPr lang="en-US" dirty="0"/>
              <a:t>So, </a:t>
            </a:r>
            <a:r>
              <a:rPr lang="en-US" b="1" i="1" dirty="0"/>
              <a:t>B</a:t>
            </a:r>
            <a:r>
              <a:rPr lang="en-US" b="1" dirty="0"/>
              <a:t> = 8 </a:t>
            </a:r>
            <a:r>
              <a:rPr lang="en-US" dirty="0"/>
              <a:t>(# of blocks)</a:t>
            </a:r>
          </a:p>
          <a:p>
            <a:endParaRPr lang="en-US" sz="3000" dirty="0"/>
          </a:p>
          <a:p>
            <a:pPr marL="0" indent="0">
              <a:buNone/>
            </a:pPr>
            <a:r>
              <a:rPr lang="en-US" sz="2600" b="1" dirty="0">
                <a:solidFill>
                  <a:schemeClr val="accent1"/>
                </a:solidFill>
              </a:rPr>
              <a:t>    Ridiculously small, but will illustrate organizations</a:t>
            </a:r>
          </a:p>
          <a:p>
            <a:pPr marL="457200" lvl="1" indent="0">
              <a:buNone/>
            </a:pPr>
            <a:endParaRPr lang="en-US" sz="3200" dirty="0"/>
          </a:p>
        </p:txBody>
      </p:sp>
    </p:spTree>
    <p:extLst>
      <p:ext uri="{BB962C8B-B14F-4D97-AF65-F5344CB8AC3E}">
        <p14:creationId xmlns:p14="http://schemas.microsoft.com/office/powerpoint/2010/main" val="360797953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Chapter 8 :: Topics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1" y="1112837"/>
            <a:ext cx="6019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Introduction</a:t>
            </a:r>
            <a:endParaRPr lang="en-US" dirty="0"/>
          </a:p>
          <a:p>
            <a:r>
              <a:rPr lang="en-US" b="1" dirty="0"/>
              <a:t>Memory System Performance Analysis</a:t>
            </a:r>
          </a:p>
          <a:p>
            <a:r>
              <a:rPr lang="en-US" b="1" dirty="0"/>
              <a:t>Caches</a:t>
            </a:r>
          </a:p>
          <a:p>
            <a:r>
              <a:rPr lang="en-US" b="1" dirty="0"/>
              <a:t>Virtual Memory</a:t>
            </a:r>
          </a:p>
          <a:p>
            <a:r>
              <a:rPr lang="en-US" b="1" dirty="0"/>
              <a:t>Memory-Mapped I/O</a:t>
            </a:r>
          </a:p>
          <a:p>
            <a:r>
              <a:rPr lang="en-US" b="1" dirty="0"/>
              <a:t>Summary</a:t>
            </a:r>
            <a:endParaRPr lang="en-US" dirty="0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</a:t>
            </a:fld>
            <a:endParaRPr lang="en-US" dirty="0"/>
          </a:p>
        </p:txBody>
      </p:sp>
      <p:pic>
        <p:nvPicPr>
          <p:cNvPr id="12" name="Picture 11">
            <a:extLst>
              <a:ext uri="{FF2B5EF4-FFF2-40B4-BE49-F238E27FC236}">
                <a16:creationId xmlns:a16="http://schemas.microsoft.com/office/drawing/2014/main" id="{66CC3836-77AA-4B37-BF3A-F98CF6BC06C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477000" y="1066800"/>
            <a:ext cx="1763878" cy="48110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471395791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Direct-Mapped Caches</a:t>
            </a:r>
          </a:p>
        </p:txBody>
      </p:sp>
    </p:spTree>
    <p:extLst>
      <p:ext uri="{BB962C8B-B14F-4D97-AF65-F5344CB8AC3E}">
        <p14:creationId xmlns:p14="http://schemas.microsoft.com/office/powerpoint/2010/main" val="3632548664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Direct Mapped Cache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21</a:t>
            </a:fld>
            <a:endParaRPr lang="en-US" dirty="0"/>
          </a:p>
        </p:txBody>
      </p:sp>
      <p:graphicFrame>
        <p:nvGraphicFramePr>
          <p:cNvPr id="8" name="Object 6">
            <a:extLst>
              <a:ext uri="{FF2B5EF4-FFF2-40B4-BE49-F238E27FC236}">
                <a16:creationId xmlns:a16="http://schemas.microsoft.com/office/drawing/2014/main" id="{F04F755F-28BF-425B-AEBB-C5857A5A0897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106125843"/>
              </p:ext>
            </p:extLst>
          </p:nvPr>
        </p:nvGraphicFramePr>
        <p:xfrm>
          <a:off x="609600" y="762000"/>
          <a:ext cx="7924800" cy="55753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741385" imgH="2632624" progId="Visio.Drawing.11">
                  <p:embed/>
                </p:oleObj>
              </mc:Choice>
              <mc:Fallback>
                <p:oleObj name="Visio" r:id="rId4" imgW="3741385" imgH="2632624" progId="Visio.Drawing.11">
                  <p:embed/>
                  <p:pic>
                    <p:nvPicPr>
                      <p:cNvPr id="1364998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609600" y="762000"/>
                        <a:ext cx="7924800" cy="55753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54167013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Direct Mapped Cache Hardware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22</a:t>
            </a:fld>
            <a:endParaRPr lang="en-US" dirty="0"/>
          </a:p>
        </p:txBody>
      </p:sp>
      <p:graphicFrame>
        <p:nvGraphicFramePr>
          <p:cNvPr id="6" name="Object 6">
            <a:extLst>
              <a:ext uri="{FF2B5EF4-FFF2-40B4-BE49-F238E27FC236}">
                <a16:creationId xmlns:a16="http://schemas.microsoft.com/office/drawing/2014/main" id="{5AE921AD-A1A0-4B52-9C72-6815E27349EA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08678054"/>
              </p:ext>
            </p:extLst>
          </p:nvPr>
        </p:nvGraphicFramePr>
        <p:xfrm>
          <a:off x="1143000" y="914400"/>
          <a:ext cx="6884011" cy="5257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000240" imgH="2396880" progId="Visio.Drawing.6">
                  <p:embed/>
                </p:oleObj>
              </mc:Choice>
              <mc:Fallback>
                <p:oleObj name="VISIO" r:id="rId4" imgW="3000240" imgH="2396880" progId="Visio.Drawing.6">
                  <p:embed/>
                  <p:pic>
                    <p:nvPicPr>
                      <p:cNvPr id="136602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143000" y="914400"/>
                        <a:ext cx="6884011" cy="5257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134798766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Direct Mapped Cache Performance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23</a:t>
            </a:fld>
            <a:endParaRPr lang="en-US" dirty="0"/>
          </a:p>
        </p:txBody>
      </p:sp>
      <p:sp>
        <p:nvSpPr>
          <p:cNvPr id="6" name="Rectangle 4">
            <a:extLst>
              <a:ext uri="{FF2B5EF4-FFF2-40B4-BE49-F238E27FC236}">
                <a16:creationId xmlns:a16="http://schemas.microsoft.com/office/drawing/2014/main" id="{D3EAB32F-B7AD-41F0-A3CD-78A06536C3C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81000" y="990600"/>
            <a:ext cx="419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zero,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s1, zero, 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   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s0, zero,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s2, 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s3, 12(s1)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s4, 8(s1)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s0,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</p:txBody>
      </p:sp>
      <p:graphicFrame>
        <p:nvGraphicFramePr>
          <p:cNvPr id="8" name="Object 6">
            <a:extLst>
              <a:ext uri="{FF2B5EF4-FFF2-40B4-BE49-F238E27FC236}">
                <a16:creationId xmlns:a16="http://schemas.microsoft.com/office/drawing/2014/main" id="{36F2C919-80E9-4021-B7B9-B41148740FD1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105208382"/>
              </p:ext>
            </p:extLst>
          </p:nvPr>
        </p:nvGraphicFramePr>
        <p:xfrm>
          <a:off x="2362200" y="963613"/>
          <a:ext cx="6400800" cy="33432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69089" imgH="1497448" progId="Visio.Drawing.11">
                  <p:embed/>
                </p:oleObj>
              </mc:Choice>
              <mc:Fallback>
                <p:oleObj name="Visio" r:id="rId7" imgW="2869089" imgH="1497448" progId="Visio.Drawing.11">
                  <p:embed/>
                  <p:pic>
                    <p:nvPicPr>
                      <p:cNvPr id="1406982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362200" y="963613"/>
                        <a:ext cx="6400800" cy="33432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7">
            <a:extLst>
              <a:ext uri="{FF2B5EF4-FFF2-40B4-BE49-F238E27FC236}">
                <a16:creationId xmlns:a16="http://schemas.microsoft.com/office/drawing/2014/main" id="{B3E1B448-769D-440E-86F1-6C3821C0EA0F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00600" y="4419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Miss Rate = 3/15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3" name="Rectangle 2">
            <a:extLst>
              <a:ext uri="{FF2B5EF4-FFF2-40B4-BE49-F238E27FC236}">
                <a16:creationId xmlns:a16="http://schemas.microsoft.com/office/drawing/2014/main" id="{CE1F7CC6-0403-4F5B-9C94-B3B7A138C1EA}"/>
              </a:ext>
            </a:extLst>
          </p:cNvPr>
          <p:cNvSpPr/>
          <p:nvPr/>
        </p:nvSpPr>
        <p:spPr>
          <a:xfrm>
            <a:off x="6248400" y="4419600"/>
            <a:ext cx="16764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14E497F0-E51C-428A-91FC-0D898318E218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724400" y="5410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Temporal Locality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Compulsory Misses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938F7579-7F84-4CF3-A110-81EFF4E859A5}"/>
              </a:ext>
            </a:extLst>
          </p:cNvPr>
          <p:cNvSpPr/>
          <p:nvPr/>
        </p:nvSpPr>
        <p:spPr>
          <a:xfrm>
            <a:off x="4800600" y="5410199"/>
            <a:ext cx="3276600" cy="85612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7046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14" grpId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Direct Mapped Cache: Conflict Miss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24</a:t>
            </a:fld>
            <a:endParaRPr 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B3E1B448-769D-440E-86F1-6C3821C0EA0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800600" y="44196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Miss Rate = 10/10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	      = 100%</a:t>
            </a:r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14E497F0-E51C-428A-91FC-0D898318E21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724400" y="5410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9" name="Rectangle 4">
            <a:extLst>
              <a:ext uri="{FF2B5EF4-FFF2-40B4-BE49-F238E27FC236}">
                <a16:creationId xmlns:a16="http://schemas.microsoft.com/office/drawing/2014/main" id="{C3200F69-400C-4700-AFBB-3939E88052F1}"/>
              </a:ext>
            </a:extLst>
          </p:cNvPr>
          <p:cNvSpPr txBox="1">
            <a:spLocks noChangeArrowheads="1"/>
          </p:cNvSpPr>
          <p:nvPr>
            <p:custDataLst>
              <p:tags r:id="rId3"/>
            </p:custDataLst>
          </p:nvPr>
        </p:nvSpPr>
        <p:spPr>
          <a:xfrm>
            <a:off x="381000" y="838200"/>
            <a:ext cx="419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 marL="0" indent="0" algn="l"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zero, 5</a:t>
            </a:r>
          </a:p>
          <a:p>
            <a:pPr marL="0" indent="0" algn="l"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s1, zero, 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 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s0, zero,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s2, 0x4(s1)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s4, 0x24(s1)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s0,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  <p:graphicFrame>
        <p:nvGraphicFramePr>
          <p:cNvPr id="12" name="Object 6">
            <a:extLst>
              <a:ext uri="{FF2B5EF4-FFF2-40B4-BE49-F238E27FC236}">
                <a16:creationId xmlns:a16="http://schemas.microsoft.com/office/drawing/2014/main" id="{4D5EAA28-1A1A-4328-8027-7FB1670714E4}"/>
              </a:ext>
            </a:extLst>
          </p:cNvPr>
          <p:cNvGraphicFramePr>
            <a:graphicFrameLocks noChangeAspect="1"/>
          </p:cNvGraphicFramePr>
          <p:nvPr>
            <p:custDataLst>
              <p:tags r:id="rId4"/>
            </p:custDataLst>
          </p:nvPr>
        </p:nvGraphicFramePr>
        <p:xfrm>
          <a:off x="1981200" y="846138"/>
          <a:ext cx="6629400" cy="34639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2871720" imgH="1499760" progId="Visio.Drawing.6">
                  <p:embed/>
                </p:oleObj>
              </mc:Choice>
              <mc:Fallback>
                <p:oleObj name="VISIO" r:id="rId7" imgW="2871720" imgH="1499760" progId="Visio.Drawing.6">
                  <p:embed/>
                  <p:pic>
                    <p:nvPicPr>
                      <p:cNvPr id="12" name="Object 6">
                        <a:extLst>
                          <a:ext uri="{FF2B5EF4-FFF2-40B4-BE49-F238E27FC236}">
                            <a16:creationId xmlns:a16="http://schemas.microsoft.com/office/drawing/2014/main" id="{4D5EAA28-1A1A-4328-8027-7FB1670714E4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981200" y="846138"/>
                        <a:ext cx="6629400" cy="346392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459023FF-0150-4185-8E46-A3C187E31A7C}"/>
              </a:ext>
            </a:extLst>
          </p:cNvPr>
          <p:cNvSpPr/>
          <p:nvPr/>
        </p:nvSpPr>
        <p:spPr>
          <a:xfrm>
            <a:off x="6248400" y="4419600"/>
            <a:ext cx="1676400" cy="990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7241751C-7BCB-4E20-9947-0F7469773788}"/>
              </a:ext>
            </a:extLst>
          </p:cNvPr>
          <p:cNvSpPr/>
          <p:nvPr/>
        </p:nvSpPr>
        <p:spPr>
          <a:xfrm>
            <a:off x="4724400" y="5448300"/>
            <a:ext cx="2209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832398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6" grpId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Associative Caches</a:t>
            </a:r>
          </a:p>
        </p:txBody>
      </p:sp>
    </p:spTree>
    <p:extLst>
      <p:ext uri="{BB962C8B-B14F-4D97-AF65-F5344CB8AC3E}">
        <p14:creationId xmlns:p14="http://schemas.microsoft.com/office/powerpoint/2010/main" val="921023633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i="1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300" dirty="0">
                <a:solidFill>
                  <a:schemeClr val="bg1"/>
                </a:solidFill>
                <a:latin typeface="+mj-lt"/>
              </a:rPr>
              <a:t>-Way Set Associative Cache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26</a:t>
            </a:fld>
            <a:endParaRPr lang="en-US" dirty="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14E497F0-E51C-428A-91FC-0D898318E21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24400" y="5410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725EB0-BA01-4FC9-A644-3D03459B9A88}"/>
              </a:ext>
            </a:extLst>
          </p:cNvPr>
          <p:cNvSpPr/>
          <p:nvPr/>
        </p:nvSpPr>
        <p:spPr>
          <a:xfrm>
            <a:off x="4724400" y="5448300"/>
            <a:ext cx="2209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5" name="Object 5">
            <a:extLst>
              <a:ext uri="{FF2B5EF4-FFF2-40B4-BE49-F238E27FC236}">
                <a16:creationId xmlns:a16="http://schemas.microsoft.com/office/drawing/2014/main" id="{F3952AAD-78C9-4837-8CA0-BF4EB1C7E94F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248421141"/>
              </p:ext>
            </p:extLst>
          </p:nvPr>
        </p:nvGraphicFramePr>
        <p:xfrm>
          <a:off x="554899" y="990600"/>
          <a:ext cx="7827101" cy="5029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700440" imgH="2487600" progId="Visio.Drawing.6">
                  <p:embed/>
                </p:oleObj>
              </mc:Choice>
              <mc:Fallback>
                <p:oleObj name="VISIO" r:id="rId5" imgW="3700440" imgH="2487600" progId="Visio.Drawing.6">
                  <p:embed/>
                  <p:pic>
                    <p:nvPicPr>
                      <p:cNvPr id="1369093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54899" y="990600"/>
                        <a:ext cx="7827101" cy="5029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549659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i="1" dirty="0">
                <a:solidFill>
                  <a:schemeClr val="bg1"/>
                </a:solidFill>
                <a:latin typeface="+mj-lt"/>
              </a:rPr>
              <a:t>N</a:t>
            </a:r>
            <a:r>
              <a:rPr lang="en-US" sz="4200" dirty="0">
                <a:solidFill>
                  <a:schemeClr val="bg1"/>
                </a:solidFill>
                <a:latin typeface="+mj-lt"/>
              </a:rPr>
              <a:t>-Way Set Assoc. Cache Performance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27</a:t>
            </a:fld>
            <a:endParaRPr lang="en-US" dirty="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14E497F0-E51C-428A-91FC-0D898318E21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24400" y="5410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725EB0-BA01-4FC9-A644-3D03459B9A88}"/>
              </a:ext>
            </a:extLst>
          </p:cNvPr>
          <p:cNvSpPr/>
          <p:nvPr/>
        </p:nvSpPr>
        <p:spPr>
          <a:xfrm>
            <a:off x="4724400" y="5448300"/>
            <a:ext cx="2209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9" name="Object 7">
            <a:extLst>
              <a:ext uri="{FF2B5EF4-FFF2-40B4-BE49-F238E27FC236}">
                <a16:creationId xmlns:a16="http://schemas.microsoft.com/office/drawing/2014/main" id="{14361F0A-97E3-4B85-8579-9DAB7905596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919027695"/>
              </p:ext>
            </p:extLst>
          </p:nvPr>
        </p:nvGraphicFramePr>
        <p:xfrm>
          <a:off x="1600200" y="3810000"/>
          <a:ext cx="6400800" cy="207645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8" imgW="2571840" imgH="834840" progId="Visio.Drawing.6">
                  <p:embed/>
                </p:oleObj>
              </mc:Choice>
              <mc:Fallback>
                <p:oleObj name="VISIO" r:id="rId8" imgW="2571840" imgH="834840" progId="Visio.Drawing.6">
                  <p:embed/>
                  <p:pic>
                    <p:nvPicPr>
                      <p:cNvPr id="1405959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9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600200" y="3810000"/>
                        <a:ext cx="6400800" cy="207645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8">
            <a:extLst>
              <a:ext uri="{FF2B5EF4-FFF2-40B4-BE49-F238E27FC236}">
                <a16:creationId xmlns:a16="http://schemas.microsoft.com/office/drawing/2014/main" id="{9C7AA465-D80A-4CC9-ACEA-F518E7DCE56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800600" y="18288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Miss Rate = 2/10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	      = 20%</a:t>
            </a:r>
          </a:p>
        </p:txBody>
      </p:sp>
      <p:sp>
        <p:nvSpPr>
          <p:cNvPr id="12" name="Rectangle 9">
            <a:extLst>
              <a:ext uri="{FF2B5EF4-FFF2-40B4-BE49-F238E27FC236}">
                <a16:creationId xmlns:a16="http://schemas.microsoft.com/office/drawing/2014/main" id="{01A78E90-3448-440E-AC6F-EB3F47E91214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4800600" y="2819400"/>
            <a:ext cx="41148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Associativity reduces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E79B6160-4C68-44E2-88B7-38A1ECFE7BEB}"/>
              </a:ext>
            </a:extLst>
          </p:cNvPr>
          <p:cNvSpPr/>
          <p:nvPr/>
        </p:nvSpPr>
        <p:spPr>
          <a:xfrm>
            <a:off x="6248400" y="1676399"/>
            <a:ext cx="2133600" cy="1165711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BC98F14E-6D5D-42E8-82DA-CB9F60303B20}"/>
              </a:ext>
            </a:extLst>
          </p:cNvPr>
          <p:cNvSpPr/>
          <p:nvPr/>
        </p:nvSpPr>
        <p:spPr>
          <a:xfrm>
            <a:off x="4648200" y="2819400"/>
            <a:ext cx="3124200" cy="942143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4">
            <a:extLst>
              <a:ext uri="{FF2B5EF4-FFF2-40B4-BE49-F238E27FC236}">
                <a16:creationId xmlns:a16="http://schemas.microsoft.com/office/drawing/2014/main" id="{C9FB2433-04E4-440D-82D9-5AD87A952EA5}"/>
              </a:ext>
            </a:extLst>
          </p:cNvPr>
          <p:cNvSpPr txBox="1">
            <a:spLocks noChangeArrowheads="1"/>
          </p:cNvSpPr>
          <p:nvPr>
            <p:custDataLst>
              <p:tags r:id="rId5"/>
            </p:custDataLst>
          </p:nvPr>
        </p:nvSpPr>
        <p:spPr>
          <a:xfrm>
            <a:off x="609600" y="-381000"/>
            <a:ext cx="419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b="1" dirty="0">
                <a:solidFill>
                  <a:srgbClr val="0070C0"/>
                </a:solidFill>
                <a:latin typeface="Courier New" pitchFamily="49" charset="0"/>
              </a:rPr>
              <a:t># RISC-V assembly code</a:t>
            </a:r>
          </a:p>
          <a:p>
            <a:pPr marL="0" indent="0" algn="l"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zero, 5</a:t>
            </a:r>
          </a:p>
          <a:p>
            <a:pPr marL="0" indent="0" algn="l"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s1, zero, 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 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s0, zero,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s2, 0x4(s1)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s4, 0x24(s1)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s0,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  <a:p>
            <a:pPr>
              <a:buFontTx/>
              <a:buNone/>
            </a:pPr>
            <a:endParaRPr lang="en-US" sz="1800" dirty="0">
              <a:latin typeface="Courier New" pitchFamily="49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1556270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  <p:bldP spid="13" grpId="0" animBg="1"/>
      <p:bldP spid="17" grpId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200" dirty="0">
                <a:solidFill>
                  <a:schemeClr val="bg1"/>
                </a:solidFill>
                <a:latin typeface="+mj-lt"/>
              </a:rPr>
              <a:t>Fully Associative Cache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28</a:t>
            </a:fld>
            <a:endParaRPr lang="en-US" dirty="0"/>
          </a:p>
        </p:txBody>
      </p:sp>
      <p:sp>
        <p:nvSpPr>
          <p:cNvPr id="11" name="Rectangle 8">
            <a:extLst>
              <a:ext uri="{FF2B5EF4-FFF2-40B4-BE49-F238E27FC236}">
                <a16:creationId xmlns:a16="http://schemas.microsoft.com/office/drawing/2014/main" id="{14E497F0-E51C-428A-91FC-0D898318E218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4724400" y="5410200"/>
            <a:ext cx="2895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FF0000"/>
                </a:solidFill>
                <a:latin typeface="Times New Roman" pitchFamily="18" charset="0"/>
                <a:cs typeface="Arial" charset="0"/>
              </a:rPr>
              <a:t>Conflict Misses</a:t>
            </a: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10725EB0-BA01-4FC9-A644-3D03459B9A88}"/>
              </a:ext>
            </a:extLst>
          </p:cNvPr>
          <p:cNvSpPr/>
          <p:nvPr/>
        </p:nvSpPr>
        <p:spPr>
          <a:xfrm>
            <a:off x="4724400" y="5448300"/>
            <a:ext cx="2209800" cy="533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21" name="Object 5">
            <a:extLst>
              <a:ext uri="{FF2B5EF4-FFF2-40B4-BE49-F238E27FC236}">
                <a16:creationId xmlns:a16="http://schemas.microsoft.com/office/drawing/2014/main" id="{26300FB6-2504-45FD-A160-C9FAB31F27A3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275701588"/>
              </p:ext>
            </p:extLst>
          </p:nvPr>
        </p:nvGraphicFramePr>
        <p:xfrm>
          <a:off x="36531" y="2828925"/>
          <a:ext cx="9115814" cy="533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5155089" imgH="301186" progId="Visio.Drawing.11">
                  <p:embed/>
                </p:oleObj>
              </mc:Choice>
              <mc:Fallback>
                <p:oleObj name="Visio" r:id="rId6" imgW="5155089" imgH="301186" progId="Visio.Drawing.11">
                  <p:embed/>
                  <p:pic>
                    <p:nvPicPr>
                      <p:cNvPr id="137114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7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6531" y="2828925"/>
                        <a:ext cx="9115814" cy="5334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22" name="Rectangle 6">
            <a:extLst>
              <a:ext uri="{FF2B5EF4-FFF2-40B4-BE49-F238E27FC236}">
                <a16:creationId xmlns:a16="http://schemas.microsoft.com/office/drawing/2014/main" id="{BE1C0673-31B8-48D0-9D3B-A7DCDEE5C359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2743200" y="3810000"/>
            <a:ext cx="3657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Reduces conflict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Expensive to build</a:t>
            </a:r>
          </a:p>
        </p:txBody>
      </p:sp>
    </p:spTree>
    <p:extLst>
      <p:ext uri="{BB962C8B-B14F-4D97-AF65-F5344CB8AC3E}">
        <p14:creationId xmlns:p14="http://schemas.microsoft.com/office/powerpoint/2010/main" val="426624885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Spatial Locality</a:t>
            </a:r>
          </a:p>
        </p:txBody>
      </p:sp>
    </p:spTree>
    <p:extLst>
      <p:ext uri="{BB962C8B-B14F-4D97-AF65-F5344CB8AC3E}">
        <p14:creationId xmlns:p14="http://schemas.microsoft.com/office/powerpoint/2010/main" val="62803686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Introduction</a:t>
            </a:r>
          </a:p>
        </p:txBody>
      </p:sp>
      <p:sp>
        <p:nvSpPr>
          <p:cNvPr id="2" name="Rectangle 3">
            <a:extLst>
              <a:ext uri="{FF2B5EF4-FFF2-40B4-BE49-F238E27FC236}">
                <a16:creationId xmlns:a16="http://schemas.microsoft.com/office/drawing/2014/main" id="{354C357B-A5B5-42C1-BE84-1FE779F44F79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85800" y="1112837"/>
            <a:ext cx="7315199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b="1" dirty="0"/>
              <a:t>Computer performance depends on: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Processor </a:t>
            </a:r>
            <a:r>
              <a:rPr lang="en-US" sz="2600" dirty="0"/>
              <a:t>performance</a:t>
            </a:r>
          </a:p>
          <a:p>
            <a:pPr lvl="1">
              <a:lnSpc>
                <a:spcPct val="90000"/>
              </a:lnSpc>
            </a:pPr>
            <a:r>
              <a:rPr lang="en-US" sz="2600" b="1" dirty="0">
                <a:solidFill>
                  <a:srgbClr val="0070C0"/>
                </a:solidFill>
              </a:rPr>
              <a:t>Memory system </a:t>
            </a:r>
            <a:r>
              <a:rPr lang="en-US" sz="2600" dirty="0"/>
              <a:t>performance</a:t>
            </a:r>
          </a:p>
          <a:p>
            <a:pPr lvl="1">
              <a:lnSpc>
                <a:spcPct val="90000"/>
              </a:lnSpc>
            </a:pPr>
            <a:endParaRPr lang="en-US" sz="2600" dirty="0"/>
          </a:p>
          <a:p>
            <a:pPr marL="457200" lvl="1" indent="0">
              <a:lnSpc>
                <a:spcPct val="90000"/>
              </a:lnSpc>
              <a:buNone/>
            </a:pPr>
            <a:r>
              <a:rPr lang="en-US" sz="2600" dirty="0"/>
              <a:t>	            </a:t>
            </a:r>
            <a:r>
              <a:rPr lang="en-US" sz="2600" b="1" dirty="0">
                <a:solidFill>
                  <a:srgbClr val="0070C0"/>
                </a:solidFill>
              </a:rPr>
              <a:t>Processor / Memory Interface:</a:t>
            </a:r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23CB1BFB-CA30-45E5-B485-EC3713A389F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</a:t>
            </a:fld>
            <a:endParaRPr lang="en-US" dirty="0"/>
          </a:p>
        </p:txBody>
      </p:sp>
      <p:graphicFrame>
        <p:nvGraphicFramePr>
          <p:cNvPr id="6" name="Object 13">
            <a:extLst>
              <a:ext uri="{FF2B5EF4-FFF2-40B4-BE49-F238E27FC236}">
                <a16:creationId xmlns:a16="http://schemas.microsoft.com/office/drawing/2014/main" id="{074C250A-AD1B-4479-8F41-D66C2D5DA474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722557447"/>
              </p:ext>
            </p:extLst>
          </p:nvPr>
        </p:nvGraphicFramePr>
        <p:xfrm>
          <a:off x="880433" y="3459692"/>
          <a:ext cx="7272967" cy="27125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217526" imgH="826778" progId="Visio.Drawing.11">
                  <p:embed/>
                </p:oleObj>
              </mc:Choice>
              <mc:Fallback>
                <p:oleObj name="Visio" r:id="rId5" imgW="2217526" imgH="826778" progId="Visio.Drawing.11">
                  <p:embed/>
                  <p:pic>
                    <p:nvPicPr>
                      <p:cNvPr id="1357837" name="Object 13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880433" y="3459692"/>
                        <a:ext cx="7272967" cy="27125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290641749"/>
      </p:ext>
    </p:extLst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Spatial Locality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30</a:t>
            </a:fld>
            <a:endParaRPr lang="en-US" dirty="0"/>
          </a:p>
        </p:txBody>
      </p:sp>
      <p:sp>
        <p:nvSpPr>
          <p:cNvPr id="15" name="Rectangle 5">
            <a:extLst>
              <a:ext uri="{FF2B5EF4-FFF2-40B4-BE49-F238E27FC236}">
                <a16:creationId xmlns:a16="http://schemas.microsoft.com/office/drawing/2014/main" id="{B6FD1D8E-30B2-4DBF-A2F8-4E20518B060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457200" y="838200"/>
            <a:ext cx="7696200" cy="495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Increase block size:</a:t>
            </a:r>
          </a:p>
          <a:p>
            <a:pPr lvl="1"/>
            <a:r>
              <a:rPr lang="en-US" sz="2400" dirty="0"/>
              <a:t>Block size, </a:t>
            </a:r>
            <a:r>
              <a:rPr lang="en-US" sz="2400" b="1" i="1" dirty="0">
                <a:solidFill>
                  <a:srgbClr val="0070C0"/>
                </a:solidFill>
              </a:rPr>
              <a:t>b</a:t>
            </a:r>
            <a:r>
              <a:rPr lang="en-US" sz="2400" b="1" dirty="0">
                <a:solidFill>
                  <a:srgbClr val="0070C0"/>
                </a:solidFill>
              </a:rPr>
              <a:t> = 4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b="1" dirty="0">
                <a:solidFill>
                  <a:srgbClr val="0070C0"/>
                </a:solidFill>
              </a:rPr>
              <a:t>words</a:t>
            </a:r>
          </a:p>
          <a:p>
            <a:pPr lvl="1"/>
            <a:r>
              <a:rPr lang="en-US" sz="2400" i="1" dirty="0"/>
              <a:t>C</a:t>
            </a:r>
            <a:r>
              <a:rPr lang="en-US" sz="2400" dirty="0"/>
              <a:t> = 8 words</a:t>
            </a:r>
          </a:p>
          <a:p>
            <a:pPr lvl="1"/>
            <a:r>
              <a:rPr lang="en-US" sz="2400" dirty="0"/>
              <a:t>Direct mapped (1 block per set)</a:t>
            </a:r>
          </a:p>
          <a:p>
            <a:pPr lvl="1"/>
            <a:r>
              <a:rPr lang="en-US" sz="2400" dirty="0"/>
              <a:t>Number of blocks, </a:t>
            </a:r>
            <a:r>
              <a:rPr lang="en-US" sz="2400" b="1" i="1" dirty="0">
                <a:solidFill>
                  <a:srgbClr val="0070C0"/>
                </a:solidFill>
              </a:rPr>
              <a:t>B</a:t>
            </a:r>
            <a:r>
              <a:rPr lang="en-US" sz="2400" b="1" dirty="0">
                <a:solidFill>
                  <a:srgbClr val="0070C0"/>
                </a:solidFill>
              </a:rPr>
              <a:t> = 2</a:t>
            </a:r>
            <a:r>
              <a:rPr lang="en-US" sz="2400" dirty="0">
                <a:solidFill>
                  <a:srgbClr val="0070C0"/>
                </a:solidFill>
              </a:rPr>
              <a:t> </a:t>
            </a:r>
            <a:r>
              <a:rPr lang="en-US" sz="2400" dirty="0"/>
              <a:t>(</a:t>
            </a:r>
            <a:r>
              <a:rPr lang="en-US" sz="2400" i="1" dirty="0"/>
              <a:t>C</a:t>
            </a:r>
            <a:r>
              <a:rPr lang="en-US" sz="2400" dirty="0"/>
              <a:t>/</a:t>
            </a:r>
            <a:r>
              <a:rPr lang="en-US" sz="2400" i="1" dirty="0"/>
              <a:t>b</a:t>
            </a:r>
            <a:r>
              <a:rPr lang="en-US" sz="2400" dirty="0"/>
              <a:t> = 8/4 = 2)</a:t>
            </a:r>
          </a:p>
        </p:txBody>
      </p:sp>
      <p:graphicFrame>
        <p:nvGraphicFramePr>
          <p:cNvPr id="16" name="Object 11">
            <a:extLst>
              <a:ext uri="{FF2B5EF4-FFF2-40B4-BE49-F238E27FC236}">
                <a16:creationId xmlns:a16="http://schemas.microsoft.com/office/drawing/2014/main" id="{4438F5DB-F76E-480F-ACD9-06464720BE55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4032365074"/>
              </p:ext>
            </p:extLst>
          </p:nvPr>
        </p:nvGraphicFramePr>
        <p:xfrm>
          <a:off x="762000" y="31242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4500720" imgH="1908720" progId="Visio.Drawing.6">
                  <p:embed/>
                </p:oleObj>
              </mc:Choice>
              <mc:Fallback>
                <p:oleObj name="VISIO" r:id="rId5" imgW="4500720" imgH="1908720" progId="Visio.Drawing.6">
                  <p:embed/>
                  <p:pic>
                    <p:nvPicPr>
                      <p:cNvPr id="1372171" name="Object 11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31242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627077433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458200" cy="75405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300" dirty="0">
                <a:solidFill>
                  <a:schemeClr val="bg1"/>
                </a:solidFill>
                <a:latin typeface="+mj-lt"/>
              </a:rPr>
              <a:t>Cache with Larger Block Size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31</a:t>
            </a:fld>
            <a:endParaRPr lang="en-US" dirty="0"/>
          </a:p>
        </p:txBody>
      </p:sp>
      <p:graphicFrame>
        <p:nvGraphicFramePr>
          <p:cNvPr id="6" name="Object 4">
            <a:extLst>
              <a:ext uri="{FF2B5EF4-FFF2-40B4-BE49-F238E27FC236}">
                <a16:creationId xmlns:a16="http://schemas.microsoft.com/office/drawing/2014/main" id="{59BCB2BF-5E86-4A62-8BF5-E051254407F4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1912198723"/>
              </p:ext>
            </p:extLst>
          </p:nvPr>
        </p:nvGraphicFramePr>
        <p:xfrm>
          <a:off x="762000" y="2819400"/>
          <a:ext cx="7543800" cy="32004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4499699" imgH="1908928" progId="Visio.Drawing.11">
                  <p:embed/>
                </p:oleObj>
              </mc:Choice>
              <mc:Fallback>
                <p:oleObj name="Visio" r:id="rId5" imgW="4499699" imgH="1908928" progId="Visio.Drawing.11">
                  <p:embed/>
                  <p:pic>
                    <p:nvPicPr>
                      <p:cNvPr id="1413124" name="Object 4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0" y="2819400"/>
                        <a:ext cx="7543800" cy="32004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pic>
        <p:nvPicPr>
          <p:cNvPr id="8" name="Picture 5" descr="CacheBlockSize">
            <a:extLst>
              <a:ext uri="{FF2B5EF4-FFF2-40B4-BE49-F238E27FC236}">
                <a16:creationId xmlns:a16="http://schemas.microsoft.com/office/drawing/2014/main" id="{E03AF552-48F5-45C8-9C16-41C5AEBDD313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1295400" y="1066800"/>
            <a:ext cx="5105400" cy="1590675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1675509"/>
      </p:ext>
    </p:extLst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Cache Perf. with Spatial Locality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32</a:t>
            </a:fld>
            <a:endParaRPr lang="en-US" dirty="0"/>
          </a:p>
        </p:txBody>
      </p:sp>
      <p:graphicFrame>
        <p:nvGraphicFramePr>
          <p:cNvPr id="8" name="Object 5">
            <a:extLst>
              <a:ext uri="{FF2B5EF4-FFF2-40B4-BE49-F238E27FC236}">
                <a16:creationId xmlns:a16="http://schemas.microsoft.com/office/drawing/2014/main" id="{CF77A762-900F-42F9-ADDF-39EBBC229CA2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2807468206"/>
              </p:ext>
            </p:extLst>
          </p:nvPr>
        </p:nvGraphicFramePr>
        <p:xfrm>
          <a:off x="2209800" y="3505200"/>
          <a:ext cx="6858000" cy="28733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4557600" imgH="1908720" progId="Visio.Drawing.6">
                  <p:embed/>
                </p:oleObj>
              </mc:Choice>
              <mc:Fallback>
                <p:oleObj name="VISIO" r:id="rId7" imgW="4557600" imgH="1908720" progId="Visio.Drawing.6">
                  <p:embed/>
                  <p:pic>
                    <p:nvPicPr>
                      <p:cNvPr id="1412101" name="Object 5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09800" y="3505200"/>
                        <a:ext cx="6858000" cy="28733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9" name="Rectangle 6">
            <a:extLst>
              <a:ext uri="{FF2B5EF4-FFF2-40B4-BE49-F238E27FC236}">
                <a16:creationId xmlns:a16="http://schemas.microsoft.com/office/drawing/2014/main" id="{69B64E5B-11CA-4D71-8751-CE6A5C101FE5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4531723" y="1143000"/>
            <a:ext cx="2895600" cy="1371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Miss Rate = 1/15 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		      = 6.67%</a:t>
            </a:r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FB76950D-B74D-4E71-B8D4-CD3674BD8AA1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4503420" y="2247900"/>
            <a:ext cx="3886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Larger blocks reduce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compulsory misses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Times New Roman" pitchFamily="18" charset="0"/>
                <a:cs typeface="Arial" charset="0"/>
              </a:rPr>
              <a:t>through spatial locality</a:t>
            </a:r>
          </a:p>
        </p:txBody>
      </p:sp>
      <p:sp>
        <p:nvSpPr>
          <p:cNvPr id="11" name="Rectangle 10">
            <a:extLst>
              <a:ext uri="{FF2B5EF4-FFF2-40B4-BE49-F238E27FC236}">
                <a16:creationId xmlns:a16="http://schemas.microsoft.com/office/drawing/2014/main" id="{DDAB6356-3155-4755-BA1A-692F097D1DF0}"/>
              </a:ext>
            </a:extLst>
          </p:cNvPr>
          <p:cNvSpPr/>
          <p:nvPr/>
        </p:nvSpPr>
        <p:spPr>
          <a:xfrm>
            <a:off x="5943600" y="933450"/>
            <a:ext cx="1981200" cy="1219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CE11DE-1E3D-4DB4-9A53-BC34B5716465}"/>
              </a:ext>
            </a:extLst>
          </p:cNvPr>
          <p:cNvSpPr/>
          <p:nvPr/>
        </p:nvSpPr>
        <p:spPr>
          <a:xfrm>
            <a:off x="4457700" y="2266950"/>
            <a:ext cx="3390900" cy="131445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4">
            <a:extLst>
              <a:ext uri="{FF2B5EF4-FFF2-40B4-BE49-F238E27FC236}">
                <a16:creationId xmlns:a16="http://schemas.microsoft.com/office/drawing/2014/main" id="{45E4F94B-9CAF-4851-8C56-B3274501DEA9}"/>
              </a:ext>
            </a:extLst>
          </p:cNvPr>
          <p:cNvSpPr txBox="1">
            <a:spLocks noChangeArrowheads="1"/>
          </p:cNvSpPr>
          <p:nvPr>
            <p:custDataLst>
              <p:tags r:id="rId4"/>
            </p:custDataLst>
          </p:nvPr>
        </p:nvSpPr>
        <p:spPr>
          <a:xfrm>
            <a:off x="381000" y="-457200"/>
            <a:ext cx="41910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endParaRPr lang="en-US" sz="1800" b="1" dirty="0">
              <a:latin typeface="Courier New" pitchFamily="49" charset="0"/>
            </a:endParaRP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zero, 5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s1, zero, 0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LOOP:    </a:t>
            </a:r>
            <a:r>
              <a:rPr lang="en-US" sz="1800" dirty="0" err="1">
                <a:latin typeface="Courier New" pitchFamily="49" charset="0"/>
              </a:rPr>
              <a:t>beq</a:t>
            </a:r>
            <a:r>
              <a:rPr lang="en-US" sz="1800" dirty="0">
                <a:latin typeface="Courier New" pitchFamily="49" charset="0"/>
              </a:rPr>
              <a:t>  s0, zero, DONE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s2, 4(s1)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s3, 12(s1)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lw</a:t>
            </a:r>
            <a:r>
              <a:rPr lang="en-US" sz="1800" dirty="0">
                <a:latin typeface="Courier New" pitchFamily="49" charset="0"/>
              </a:rPr>
              <a:t>   s4, 8(s1)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</a:t>
            </a:r>
            <a:r>
              <a:rPr lang="en-US" sz="1800" dirty="0" err="1">
                <a:latin typeface="Courier New" pitchFamily="49" charset="0"/>
              </a:rPr>
              <a:t>addi</a:t>
            </a:r>
            <a:r>
              <a:rPr lang="en-US" sz="1800" dirty="0">
                <a:latin typeface="Courier New" pitchFamily="49" charset="0"/>
              </a:rPr>
              <a:t> s0, s0, -1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         j    LOOP</a:t>
            </a:r>
          </a:p>
          <a:p>
            <a:pPr>
              <a:buFontTx/>
              <a:buNone/>
            </a:pPr>
            <a:r>
              <a:rPr lang="en-US" sz="1800" dirty="0">
                <a:latin typeface="Courier New" pitchFamily="49" charset="0"/>
              </a:rPr>
              <a:t>DONE:</a:t>
            </a:r>
          </a:p>
        </p:txBody>
      </p:sp>
    </p:spTree>
    <p:extLst>
      <p:ext uri="{BB962C8B-B14F-4D97-AF65-F5344CB8AC3E}">
        <p14:creationId xmlns:p14="http://schemas.microsoft.com/office/powerpoint/2010/main" val="39745930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  <p:bldP spid="12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Types of Misses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33</a:t>
            </a:fld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1755ECD0-C06E-4875-AA16-F918C5F98B57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14400"/>
            <a:ext cx="77724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Compulsory: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first time data accessed</a:t>
            </a:r>
          </a:p>
          <a:p>
            <a:r>
              <a:rPr lang="en-US" b="1" dirty="0">
                <a:solidFill>
                  <a:srgbClr val="0070C0"/>
                </a:solidFill>
              </a:rPr>
              <a:t>Capacity: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cache too small to hold all data of interest</a:t>
            </a:r>
          </a:p>
          <a:p>
            <a:r>
              <a:rPr lang="en-US" b="1" dirty="0">
                <a:solidFill>
                  <a:srgbClr val="0070C0"/>
                </a:solidFill>
              </a:rPr>
              <a:t>Conflict: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data of interest maps to same location in cache</a:t>
            </a:r>
          </a:p>
          <a:p>
            <a:endParaRPr lang="en-US" dirty="0"/>
          </a:p>
          <a:p>
            <a:pPr marL="0">
              <a:buFontTx/>
              <a:buNone/>
            </a:pPr>
            <a:r>
              <a:rPr lang="en-US" sz="2600" b="1" dirty="0">
                <a:solidFill>
                  <a:srgbClr val="0070C0"/>
                </a:solidFill>
              </a:rPr>
              <a:t>Miss penalty:</a:t>
            </a:r>
            <a:r>
              <a:rPr lang="en-US" sz="2600" dirty="0">
                <a:solidFill>
                  <a:srgbClr val="0070C0"/>
                </a:solidFill>
              </a:rPr>
              <a:t> </a:t>
            </a:r>
            <a:r>
              <a:rPr lang="en-US" sz="2600" dirty="0"/>
              <a:t>time it takes to retrieve a block from lower level of hierarchy</a:t>
            </a:r>
          </a:p>
        </p:txBody>
      </p:sp>
    </p:spTree>
    <p:extLst>
      <p:ext uri="{BB962C8B-B14F-4D97-AF65-F5344CB8AC3E}">
        <p14:creationId xmlns:p14="http://schemas.microsoft.com/office/powerpoint/2010/main" val="456811001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Cache Organization Recap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34</a:t>
            </a:fld>
            <a:endParaRPr lang="en-US" dirty="0"/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A09EC32F-0926-404A-B807-0920E5DAA99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5562600" cy="495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/>
              <a:t>Capacity: </a:t>
            </a:r>
            <a:r>
              <a:rPr lang="en-US" sz="2400" i="1" dirty="0"/>
              <a:t>C </a:t>
            </a:r>
          </a:p>
          <a:p>
            <a:r>
              <a:rPr lang="en-US" sz="2400" b="1" dirty="0"/>
              <a:t>Block size: </a:t>
            </a:r>
            <a:r>
              <a:rPr lang="en-US" sz="2400" i="1" dirty="0"/>
              <a:t>b</a:t>
            </a:r>
            <a:endParaRPr lang="en-US" sz="2400" dirty="0"/>
          </a:p>
          <a:p>
            <a:r>
              <a:rPr lang="en-US" sz="2400" b="1" dirty="0"/>
              <a:t>Number of blocks in cache: </a:t>
            </a:r>
            <a:r>
              <a:rPr lang="en-US" sz="2400" i="1" dirty="0"/>
              <a:t>B</a:t>
            </a:r>
            <a:r>
              <a:rPr lang="en-US" sz="2400" dirty="0"/>
              <a:t> = </a:t>
            </a:r>
            <a:r>
              <a:rPr lang="en-US" sz="2400" i="1" dirty="0"/>
              <a:t>C</a:t>
            </a:r>
            <a:r>
              <a:rPr lang="en-US" sz="2400" dirty="0"/>
              <a:t>/</a:t>
            </a:r>
            <a:r>
              <a:rPr lang="en-US" sz="2400" i="1" dirty="0"/>
              <a:t>b</a:t>
            </a:r>
          </a:p>
          <a:p>
            <a:r>
              <a:rPr lang="en-US" sz="2400" b="1" dirty="0"/>
              <a:t>Number of blocks in a set: </a:t>
            </a:r>
            <a:r>
              <a:rPr lang="en-US" sz="2400" i="1" dirty="0"/>
              <a:t>N</a:t>
            </a:r>
          </a:p>
          <a:p>
            <a:r>
              <a:rPr lang="en-US" sz="2400" b="1" dirty="0"/>
              <a:t>Number of sets: </a:t>
            </a:r>
            <a:r>
              <a:rPr lang="en-US" sz="2400" i="1" dirty="0"/>
              <a:t>S</a:t>
            </a:r>
            <a:r>
              <a:rPr lang="en-US" sz="2400" dirty="0"/>
              <a:t> = </a:t>
            </a:r>
            <a:r>
              <a:rPr lang="en-US" sz="2400" i="1" dirty="0"/>
              <a:t>B</a:t>
            </a:r>
            <a:r>
              <a:rPr lang="en-US" sz="2400" dirty="0"/>
              <a:t>/</a:t>
            </a:r>
            <a:r>
              <a:rPr lang="en-US" sz="2400" i="1" dirty="0"/>
              <a:t>N</a:t>
            </a:r>
          </a:p>
        </p:txBody>
      </p:sp>
      <p:graphicFrame>
        <p:nvGraphicFramePr>
          <p:cNvPr id="14" name="Group 47">
            <a:extLst>
              <a:ext uri="{FF2B5EF4-FFF2-40B4-BE49-F238E27FC236}">
                <a16:creationId xmlns:a16="http://schemas.microsoft.com/office/drawing/2014/main" id="{5E37B1D4-EEB6-4699-8B73-2D8BF51A6719}"/>
              </a:ext>
            </a:extLst>
          </p:cNvPr>
          <p:cNvGraphicFramePr>
            <a:graphicFrameLocks/>
          </p:cNvGraphicFramePr>
          <p:nvPr>
            <p:custDataLst>
              <p:tags r:id="rId2"/>
            </p:custDataLst>
          </p:nvPr>
        </p:nvGraphicFramePr>
        <p:xfrm>
          <a:off x="685800" y="3458633"/>
          <a:ext cx="7924800" cy="2537460"/>
        </p:xfrm>
        <a:graphic>
          <a:graphicData uri="http://schemas.openxmlformats.org/drawingml/2006/table">
            <a:tbl>
              <a:tblPr/>
              <a:tblGrid>
                <a:gridCol w="31242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5146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860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Organization</a:t>
                      </a:r>
                    </a:p>
                  </a:txBody>
                  <a:tcPr anchor="b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Ways (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Number of Sets (</a:t>
                      </a:r>
                      <a:r>
                        <a:rPr kumimoji="0" lang="en-US" sz="2400" b="1" i="1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S = B/N</a:t>
                      </a: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)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Direct Mapped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N-Way Set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 &lt;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 &lt;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 </a:t>
                      </a: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/ </a:t>
                      </a: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N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Fully Associative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1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B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Arial" charset="0"/>
                        </a:rPr>
                        <a:t>1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7929583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Cache Replacement Policy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20102030"/>
      </p:ext>
    </p:extLst>
  </p:cSld>
  <p:clrMapOvr>
    <a:masterClrMapping/>
  </p:clrMapOvr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Replacement Policy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36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11B47893-9425-4455-B0E1-289AB4ADFD7C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89128" y="1143000"/>
            <a:ext cx="8021472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80000"/>
              </a:lnSpc>
            </a:pPr>
            <a:r>
              <a:rPr lang="en-US" sz="2800" dirty="0"/>
              <a:t>Cache is too small to hold all data of interest at once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If cache full: program accesses data X and evicts data Y</a:t>
            </a:r>
          </a:p>
          <a:p>
            <a:pPr>
              <a:lnSpc>
                <a:spcPct val="80000"/>
              </a:lnSpc>
            </a:pPr>
            <a:r>
              <a:rPr lang="en-US" sz="2800" b="1" i="1" dirty="0">
                <a:solidFill>
                  <a:schemeClr val="accent1"/>
                </a:solidFill>
              </a:rPr>
              <a:t>Capacity miss</a:t>
            </a:r>
            <a:r>
              <a:rPr lang="en-US" sz="2800" dirty="0">
                <a:solidFill>
                  <a:schemeClr val="accent1"/>
                </a:solidFill>
              </a:rPr>
              <a:t> </a:t>
            </a:r>
            <a:r>
              <a:rPr lang="en-US" sz="2800" dirty="0"/>
              <a:t>when access Y again</a:t>
            </a:r>
          </a:p>
          <a:p>
            <a:pPr>
              <a:lnSpc>
                <a:spcPct val="80000"/>
              </a:lnSpc>
            </a:pPr>
            <a:r>
              <a:rPr lang="en-US" sz="2800" dirty="0"/>
              <a:t>How to choose Y to minimize chance of needing it again? </a:t>
            </a:r>
          </a:p>
          <a:p>
            <a:pPr lvl="1">
              <a:lnSpc>
                <a:spcPct val="80000"/>
              </a:lnSpc>
            </a:pPr>
            <a:r>
              <a:rPr lang="en-US" sz="2400" b="1" dirty="0">
                <a:solidFill>
                  <a:schemeClr val="accent1"/>
                </a:solidFill>
              </a:rPr>
              <a:t>Least recently used (LRU) replacement</a:t>
            </a:r>
            <a:r>
              <a:rPr lang="en-US" sz="2400" dirty="0">
                <a:solidFill>
                  <a:schemeClr val="accent1"/>
                </a:solidFill>
              </a:rPr>
              <a:t>: </a:t>
            </a:r>
            <a:r>
              <a:rPr lang="en-US" sz="2400" dirty="0"/>
              <a:t>the least recently used block in a set evicted</a:t>
            </a:r>
          </a:p>
        </p:txBody>
      </p:sp>
    </p:spTree>
    <p:extLst>
      <p:ext uri="{BB962C8B-B14F-4D97-AF65-F5344CB8AC3E}">
        <p14:creationId xmlns:p14="http://schemas.microsoft.com/office/powerpoint/2010/main" val="4219760745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LRU Replacement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37</a:t>
            </a:fld>
            <a:endParaRPr lang="en-US" dirty="0"/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B40A312-3E11-4020-93B3-C493EBEAEC5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762000" y="914400"/>
            <a:ext cx="4572000" cy="113877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r>
              <a:rPr lang="en-US" sz="2000" b="1" dirty="0">
                <a:solidFill>
                  <a:srgbClr val="0070C0"/>
                </a:solidFill>
                <a:latin typeface="Courier New" pitchFamily="49" charset="0"/>
              </a:rPr>
              <a:t># RISC-V assembly</a:t>
            </a:r>
            <a:endParaRPr lang="en-US" sz="1600" dirty="0">
              <a:latin typeface="Courier New" pitchFamily="49" charset="0"/>
            </a:endParaRP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s1, 0x04(zero)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s2, 0x24(zero)</a:t>
            </a:r>
          </a:p>
          <a:p>
            <a:r>
              <a:rPr lang="en-US" sz="1600" dirty="0" err="1">
                <a:latin typeface="Courier New" pitchFamily="49" charset="0"/>
              </a:rPr>
              <a:t>lw</a:t>
            </a:r>
            <a:r>
              <a:rPr lang="en-US" sz="1600" dirty="0">
                <a:latin typeface="Courier New" pitchFamily="49" charset="0"/>
              </a:rPr>
              <a:t> s3, 0x54(zero)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5E86D9F3-C5F2-44DC-AFFD-C4149848AEDB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121411393"/>
              </p:ext>
            </p:extLst>
          </p:nvPr>
        </p:nvGraphicFramePr>
        <p:xfrm>
          <a:off x="1219200" y="2209800"/>
          <a:ext cx="6400800" cy="40020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209040" imgH="2005920" progId="Visio.Drawing.6">
                  <p:embed/>
                </p:oleObj>
              </mc:Choice>
              <mc:Fallback>
                <p:oleObj name="VISIO" r:id="rId5" imgW="3209040" imgH="2005920" progId="Visio.Drawing.6">
                  <p:embed/>
                  <p:pic>
                    <p:nvPicPr>
                      <p:cNvPr id="5" name="Object 8">
                        <a:extLst>
                          <a:ext uri="{FF2B5EF4-FFF2-40B4-BE49-F238E27FC236}">
                            <a16:creationId xmlns:a16="http://schemas.microsoft.com/office/drawing/2014/main" id="{E4452648-19EE-49B2-A410-907B4B63F62A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19200" y="2209800"/>
                        <a:ext cx="6400800" cy="400208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0" name="Rectangle 9">
            <a:extLst>
              <a:ext uri="{FF2B5EF4-FFF2-40B4-BE49-F238E27FC236}">
                <a16:creationId xmlns:a16="http://schemas.microsoft.com/office/drawing/2014/main" id="{ED5F3C46-45B4-4CB9-8AE9-C427E3EA797C}"/>
              </a:ext>
            </a:extLst>
          </p:cNvPr>
          <p:cNvSpPr/>
          <p:nvPr/>
        </p:nvSpPr>
        <p:spPr>
          <a:xfrm>
            <a:off x="1295400" y="2209800"/>
            <a:ext cx="6096000" cy="39624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4" name="Object 3">
            <a:extLst>
              <a:ext uri="{FF2B5EF4-FFF2-40B4-BE49-F238E27FC236}">
                <a16:creationId xmlns:a16="http://schemas.microsoft.com/office/drawing/2014/main" id="{A4F63FDA-5DBD-4E56-B94F-F7D85BA03595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50610247"/>
              </p:ext>
            </p:extLst>
          </p:nvPr>
        </p:nvGraphicFramePr>
        <p:xfrm>
          <a:off x="1219200" y="2209800"/>
          <a:ext cx="6400800" cy="40020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6401075" imgH="4002090" progId="Visio.Drawing.11">
                  <p:embed/>
                </p:oleObj>
              </mc:Choice>
              <mc:Fallback>
                <p:oleObj name="Visio" r:id="rId7" imgW="6401075" imgH="4002090" progId="Visio.Drawing.11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1219200" y="2209800"/>
                        <a:ext cx="6400800" cy="400208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2517388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Cache Summary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553715631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Cache Summary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39</a:t>
            </a:fld>
            <a:endParaRPr lang="en-US" dirty="0"/>
          </a:p>
        </p:txBody>
      </p:sp>
      <p:sp>
        <p:nvSpPr>
          <p:cNvPr id="11" name="Rectangle 7">
            <a:extLst>
              <a:ext uri="{FF2B5EF4-FFF2-40B4-BE49-F238E27FC236}">
                <a16:creationId xmlns:a16="http://schemas.microsoft.com/office/drawing/2014/main" id="{8F5A8EF7-991C-49AB-8FB8-7232BB97E3C6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153400" cy="49530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>
                <a:solidFill>
                  <a:schemeClr val="accent1"/>
                </a:solidFill>
              </a:rPr>
              <a:t>What data is held in the cache?</a:t>
            </a:r>
          </a:p>
          <a:p>
            <a:pPr lvl="1"/>
            <a:r>
              <a:rPr lang="en-US" sz="2600"/>
              <a:t>Recently used data (temporal locality)</a:t>
            </a:r>
          </a:p>
          <a:p>
            <a:pPr lvl="1"/>
            <a:r>
              <a:rPr lang="en-US" sz="2600"/>
              <a:t>Nearby data (spatial locality)</a:t>
            </a:r>
          </a:p>
          <a:p>
            <a:r>
              <a:rPr lang="en-US" sz="3000" b="1">
                <a:solidFill>
                  <a:schemeClr val="accent1"/>
                </a:solidFill>
              </a:rPr>
              <a:t>How is data found?</a:t>
            </a:r>
          </a:p>
          <a:p>
            <a:pPr lvl="1"/>
            <a:r>
              <a:rPr lang="en-US" sz="2600"/>
              <a:t>Set is determined by address of data</a:t>
            </a:r>
          </a:p>
          <a:p>
            <a:pPr lvl="1"/>
            <a:r>
              <a:rPr lang="en-US" sz="2600"/>
              <a:t>Word within block also determined by address</a:t>
            </a:r>
          </a:p>
          <a:p>
            <a:pPr lvl="1"/>
            <a:r>
              <a:rPr lang="en-US" sz="2600"/>
              <a:t>In associative caches, data could be in one of several ways</a:t>
            </a:r>
          </a:p>
          <a:p>
            <a:r>
              <a:rPr lang="en-US" sz="3000" b="1">
                <a:solidFill>
                  <a:schemeClr val="accent1"/>
                </a:solidFill>
              </a:rPr>
              <a:t>What data is replaced?</a:t>
            </a:r>
          </a:p>
          <a:p>
            <a:pPr lvl="1"/>
            <a:r>
              <a:rPr lang="en-US" sz="2600"/>
              <a:t>Least-recently used way in the set</a:t>
            </a:r>
            <a:endParaRPr lang="en-US" sz="2600" dirty="0"/>
          </a:p>
        </p:txBody>
      </p:sp>
    </p:spTree>
    <p:extLst>
      <p:ext uri="{BB962C8B-B14F-4D97-AF65-F5344CB8AC3E}">
        <p14:creationId xmlns:p14="http://schemas.microsoft.com/office/powerpoint/2010/main" val="170201946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Processor-Memory Gap</a:t>
            </a:r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5345EB90-670C-462F-8C28-9177923AA495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7543800" cy="49530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lnSpc>
                <a:spcPct val="90000"/>
              </a:lnSpc>
            </a:pPr>
            <a:r>
              <a:rPr lang="en-US" sz="2800" dirty="0"/>
              <a:t>In prior chapters, assumed access memory in 1 clock cycle – but hasn’t been true since the 1980’s.</a:t>
            </a:r>
          </a:p>
          <a:p>
            <a:pPr marL="0" indent="0">
              <a:lnSpc>
                <a:spcPct val="90000"/>
              </a:lnSpc>
              <a:buNone/>
            </a:pPr>
            <a:endParaRPr lang="en-US" sz="2800" dirty="0"/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</a:t>
            </a:fld>
            <a:endParaRPr lang="en-US" dirty="0"/>
          </a:p>
        </p:txBody>
      </p:sp>
      <p:pic>
        <p:nvPicPr>
          <p:cNvPr id="4" name="Picture 3" descr="Chart, line chart, scatter chart&#10;&#10;Description automatically generated">
            <a:extLst>
              <a:ext uri="{FF2B5EF4-FFF2-40B4-BE49-F238E27FC236}">
                <a16:creationId xmlns:a16="http://schemas.microsoft.com/office/drawing/2014/main" id="{1827D278-B9F7-4476-9183-31B9FF4239F0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28600" y="2286000"/>
            <a:ext cx="8305800" cy="385801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88688152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Miss Rate Trends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40</a:t>
            </a:fld>
            <a:endParaRPr lang="en-US" dirty="0"/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BBF1C0C-441E-4070-98FD-2ADAAFA62024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969962"/>
            <a:ext cx="6324600" cy="5049838"/>
          </a:xfrm>
          <a:prstGeom prst="rect">
            <a:avLst/>
          </a:prstGeom>
          <a:noFill/>
          <a:ln/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5ECB40B9-FC83-48BE-95A3-BF1FCA3B8FE6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2514600" y="838200"/>
            <a:ext cx="63246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caches reduce  capacity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Greater associativity reduces conflict misses</a:t>
            </a:r>
          </a:p>
        </p:txBody>
      </p:sp>
      <p:sp>
        <p:nvSpPr>
          <p:cNvPr id="8" name="Rectangle 6">
            <a:extLst>
              <a:ext uri="{FF2B5EF4-FFF2-40B4-BE49-F238E27FC236}">
                <a16:creationId xmlns:a16="http://schemas.microsoft.com/office/drawing/2014/main" id="{76F053B3-9C56-46FC-8770-572798B16E3B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990600" y="6096000"/>
            <a:ext cx="61722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200" b="1" dirty="0">
                <a:latin typeface="Times New Roman" pitchFamily="18" charset="0"/>
                <a:cs typeface="Arial" charset="0"/>
              </a:rPr>
              <a:t>Adapted from Patterson &amp; Hennessy, </a:t>
            </a:r>
            <a:r>
              <a:rPr lang="en-US" sz="1200" b="1" i="1" dirty="0">
                <a:latin typeface="Times New Roman" pitchFamily="18" charset="0"/>
                <a:cs typeface="Arial" charset="0"/>
              </a:rPr>
              <a:t>Computer Architecture: A Quantitative Approach, </a:t>
            </a:r>
            <a:r>
              <a:rPr lang="en-US" sz="1200" b="1" dirty="0">
                <a:latin typeface="Times New Roman" pitchFamily="18" charset="0"/>
                <a:cs typeface="Arial" charset="0"/>
              </a:rPr>
              <a:t>2011</a:t>
            </a:r>
          </a:p>
        </p:txBody>
      </p:sp>
    </p:spTree>
    <p:extLst>
      <p:ext uri="{BB962C8B-B14F-4D97-AF65-F5344CB8AC3E}">
        <p14:creationId xmlns:p14="http://schemas.microsoft.com/office/powerpoint/2010/main" val="2837315440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Miss Rate Trends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41</a:t>
            </a:fld>
            <a:endParaRPr lang="en-US" dirty="0"/>
          </a:p>
        </p:txBody>
      </p:sp>
      <p:pic>
        <p:nvPicPr>
          <p:cNvPr id="9" name="Picture 4">
            <a:extLst>
              <a:ext uri="{FF2B5EF4-FFF2-40B4-BE49-F238E27FC236}">
                <a16:creationId xmlns:a16="http://schemas.microsoft.com/office/drawing/2014/main" id="{E285CAE6-C131-4FC1-978B-BC3DE1212C83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990600" y="990600"/>
            <a:ext cx="7010400" cy="4116388"/>
          </a:xfrm>
          <a:prstGeom prst="rect">
            <a:avLst/>
          </a:prstGeom>
          <a:noFill/>
          <a:ln/>
        </p:spPr>
      </p:pic>
      <p:sp>
        <p:nvSpPr>
          <p:cNvPr id="10" name="Rectangle 5">
            <a:extLst>
              <a:ext uri="{FF2B5EF4-FFF2-40B4-BE49-F238E27FC236}">
                <a16:creationId xmlns:a16="http://schemas.microsoft.com/office/drawing/2014/main" id="{20073119-6293-4EBF-83C6-2CE9684D872B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600200" y="5257800"/>
            <a:ext cx="6172200" cy="5334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blocks reduce compulsory misses</a:t>
            </a:r>
          </a:p>
          <a:p>
            <a:pPr marL="342900" indent="-342900">
              <a:spcBef>
                <a:spcPct val="20000"/>
              </a:spcBef>
              <a:buFont typeface="Arial" pitchFamily="34" charset="0"/>
              <a:buChar char="•"/>
            </a:pPr>
            <a:r>
              <a:rPr lang="en-US" sz="2400" b="1" dirty="0">
                <a:solidFill>
                  <a:schemeClr val="accent1"/>
                </a:solidFill>
                <a:latin typeface="Times New Roman" pitchFamily="18" charset="0"/>
                <a:cs typeface="Arial" charset="0"/>
              </a:rPr>
              <a:t>Bigger blocks increase conflict misses</a:t>
            </a:r>
          </a:p>
        </p:txBody>
      </p:sp>
    </p:spTree>
    <p:extLst>
      <p:ext uri="{BB962C8B-B14F-4D97-AF65-F5344CB8AC3E}">
        <p14:creationId xmlns:p14="http://schemas.microsoft.com/office/powerpoint/2010/main" val="1150504250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Multilevel Caches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42</a:t>
            </a:fld>
            <a:endParaRPr lang="en-US" dirty="0"/>
          </a:p>
        </p:txBody>
      </p:sp>
      <p:sp>
        <p:nvSpPr>
          <p:cNvPr id="6" name="Rectangle 3">
            <a:extLst>
              <a:ext uri="{FF2B5EF4-FFF2-40B4-BE49-F238E27FC236}">
                <a16:creationId xmlns:a16="http://schemas.microsoft.com/office/drawing/2014/main" id="{7B3ED563-4729-41D2-98FA-59AF4667176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Larger caches have lower miss rates, longer access times</a:t>
            </a:r>
          </a:p>
          <a:p>
            <a:r>
              <a:rPr lang="en-US"/>
              <a:t>Expand memory hierarchy to multiple levels of caches</a:t>
            </a:r>
          </a:p>
          <a:p>
            <a:r>
              <a:rPr lang="en-US"/>
              <a:t>Level 1: small and fast (e.g. 16 KB, 1 cycle)</a:t>
            </a:r>
          </a:p>
          <a:p>
            <a:r>
              <a:rPr lang="en-US"/>
              <a:t>Level 2: larger and slower (e.g. 256 KB, 2-6 cycles)</a:t>
            </a:r>
          </a:p>
          <a:p>
            <a:r>
              <a:rPr lang="en-US"/>
              <a:t>Most modern PCs have L1, L2, and L3 cache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858566464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Intel Pentium III Die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43</a:t>
            </a:fld>
            <a:endParaRPr lang="en-US" dirty="0"/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FD6E918C-9DBE-419E-9307-E7F2669A59D8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</p:nvPr>
        </p:nvGraphicFramePr>
        <p:xfrm>
          <a:off x="1752600" y="1013524"/>
          <a:ext cx="5791200" cy="50720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4143146" imgH="3628949" progId="Visio.Drawing.6">
                  <p:embed/>
                </p:oleObj>
              </mc:Choice>
              <mc:Fallback>
                <p:oleObj name="VISIO" r:id="rId5" imgW="4143146" imgH="3628949" progId="Visio.Drawing.6">
                  <p:embed/>
                  <p:pic>
                    <p:nvPicPr>
                      <p:cNvPr id="5" name="Object 6">
                        <a:extLst>
                          <a:ext uri="{FF2B5EF4-FFF2-40B4-BE49-F238E27FC236}">
                            <a16:creationId xmlns:a16="http://schemas.microsoft.com/office/drawing/2014/main" id="{FD6E918C-9DBE-419E-9307-E7F2669A59D8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752600" y="1013524"/>
                        <a:ext cx="5791200" cy="5072062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6">
            <a:extLst>
              <a:ext uri="{FF2B5EF4-FFF2-40B4-BE49-F238E27FC236}">
                <a16:creationId xmlns:a16="http://schemas.microsoft.com/office/drawing/2014/main" id="{AEA3D9BA-47B1-4DBD-A728-22A51E556A2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752600" y="5867400"/>
            <a:ext cx="5715000" cy="30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1600" b="1" dirty="0">
                <a:latin typeface="Times New Roman" pitchFamily="18" charset="0"/>
                <a:cs typeface="Arial" charset="0"/>
              </a:rPr>
              <a:t>© Intel Corp.</a:t>
            </a:r>
          </a:p>
        </p:txBody>
      </p:sp>
    </p:spTree>
    <p:extLst>
      <p:ext uri="{BB962C8B-B14F-4D97-AF65-F5344CB8AC3E}">
        <p14:creationId xmlns:p14="http://schemas.microsoft.com/office/powerpoint/2010/main" val="2102265192"/>
      </p:ext>
    </p:extLst>
  </p:cSld>
  <p:clrMapOvr>
    <a:masterClrMapping/>
  </p:clrMapOvr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Virtual Memory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545066047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8382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  <a:cs typeface="Courier New" panose="02070309020205020404" pitchFamily="49" charset="0"/>
              </a:rPr>
              <a:t>Virtual Memory</a:t>
            </a:r>
            <a:endParaRPr lang="en-US" sz="4400" dirty="0">
              <a:solidFill>
                <a:schemeClr val="bg1"/>
              </a:solidFill>
              <a:latin typeface="Courier New" panose="02070309020205020404" pitchFamily="49" charset="0"/>
              <a:cs typeface="Courier New" panose="02070309020205020404" pitchFamily="49" charset="0"/>
            </a:endParaRP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45</a:t>
            </a:fld>
            <a:endParaRPr lang="en-US" dirty="0"/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139EA11-A483-4375-9F4C-B9FC6BE677E8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10668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/>
              <a:t>Gives the illusion of bigger memory</a:t>
            </a:r>
          </a:p>
          <a:p>
            <a:r>
              <a:rPr lang="en-US"/>
              <a:t>Main memory (DRAM) acts as cache for hard disk</a:t>
            </a:r>
            <a:endParaRPr lang="en-US" dirty="0"/>
          </a:p>
        </p:txBody>
      </p:sp>
      <p:graphicFrame>
        <p:nvGraphicFramePr>
          <p:cNvPr id="10" name="Object 9">
            <a:extLst>
              <a:ext uri="{FF2B5EF4-FFF2-40B4-BE49-F238E27FC236}">
                <a16:creationId xmlns:a16="http://schemas.microsoft.com/office/drawing/2014/main" id="{9B648273-56CC-4937-99E8-7E050BDA3271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676243213"/>
              </p:ext>
            </p:extLst>
          </p:nvPr>
        </p:nvGraphicFramePr>
        <p:xfrm>
          <a:off x="533400" y="3200400"/>
          <a:ext cx="8112873" cy="20478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3516825" imgH="887864" progId="Visio.Drawing.15">
                  <p:embed/>
                </p:oleObj>
              </mc:Choice>
              <mc:Fallback>
                <p:oleObj name="Visio" r:id="rId4" imgW="3516825" imgH="887864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C4744C96-E3C7-42B4-874F-25D91A1EA37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3400" y="3200400"/>
                        <a:ext cx="8112873" cy="20478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580076870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Hierarchy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46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D27001-AE1F-4E73-9412-FB6C91435C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132827808"/>
              </p:ext>
            </p:extLst>
          </p:nvPr>
        </p:nvGraphicFramePr>
        <p:xfrm>
          <a:off x="334250" y="2209800"/>
          <a:ext cx="8475499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724258" imgH="1741366" progId="Visio.Drawing.15">
                  <p:embed/>
                </p:oleObj>
              </mc:Choice>
              <mc:Fallback>
                <p:oleObj name="Visio" r:id="rId4" imgW="4724258" imgH="1741366" progId="Visio.Drawing.15">
                  <p:embed/>
                  <p:pic>
                    <p:nvPicPr>
                      <p:cNvPr id="5" name="Object 4">
                        <a:extLst>
                          <a:ext uri="{FF2B5EF4-FFF2-40B4-BE49-F238E27FC236}">
                            <a16:creationId xmlns:a16="http://schemas.microsoft.com/office/drawing/2014/main" id="{6AD27001-AE1F-4E73-9412-FB6C91435CF4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334250" y="2209800"/>
                        <a:ext cx="8475499" cy="312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7F591A53-9E33-43D4-98C8-BD777501684F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2286000" y="5181600"/>
            <a:ext cx="5715000" cy="9906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Physical Memory: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DRAM (Main Memory)</a:t>
            </a:r>
          </a:p>
          <a:p>
            <a:pPr marL="342900" indent="-342900">
              <a:spcBef>
                <a:spcPct val="20000"/>
              </a:spcBef>
              <a:buFontTx/>
              <a:buChar char="•"/>
            </a:pPr>
            <a:r>
              <a:rPr lang="en-US" sz="2000" b="1" dirty="0">
                <a:solidFill>
                  <a:srgbClr val="0070C0"/>
                </a:solidFill>
                <a:latin typeface="+mj-lt"/>
                <a:cs typeface="Arial" charset="0"/>
              </a:rPr>
              <a:t>Virtual Memory:</a:t>
            </a:r>
            <a:r>
              <a:rPr lang="en-US" sz="2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2000" dirty="0">
                <a:latin typeface="+mj-lt"/>
                <a:cs typeface="Arial" charset="0"/>
              </a:rPr>
              <a:t>Hard drive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000" dirty="0">
                <a:latin typeface="+mj-lt"/>
                <a:cs typeface="Arial" charset="0"/>
              </a:rPr>
              <a:t>Slow, Large, Cheap</a:t>
            </a:r>
          </a:p>
        </p:txBody>
      </p:sp>
      <p:graphicFrame>
        <p:nvGraphicFramePr>
          <p:cNvPr id="9" name="Object 8">
            <a:extLst>
              <a:ext uri="{FF2B5EF4-FFF2-40B4-BE49-F238E27FC236}">
                <a16:creationId xmlns:a16="http://schemas.microsoft.com/office/drawing/2014/main" id="{EDD9397C-9733-48E0-AFAC-4A440366957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52228849"/>
              </p:ext>
            </p:extLst>
          </p:nvPr>
        </p:nvGraphicFramePr>
        <p:xfrm>
          <a:off x="2223655" y="899401"/>
          <a:ext cx="4849091" cy="122402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3516825" imgH="887864" progId="Visio.Drawing.15">
                  <p:embed/>
                </p:oleObj>
              </mc:Choice>
              <mc:Fallback>
                <p:oleObj name="Visio" r:id="rId6" imgW="3516825" imgH="887864" progId="Visio.Drawing.15">
                  <p:embed/>
                  <p:pic>
                    <p:nvPicPr>
                      <p:cNvPr id="10" name="Object 9">
                        <a:extLst>
                          <a:ext uri="{FF2B5EF4-FFF2-40B4-BE49-F238E27FC236}">
                            <a16:creationId xmlns:a16="http://schemas.microsoft.com/office/drawing/2014/main" id="{9B648273-56CC-4937-99E8-7E050BDA3271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2223655" y="899401"/>
                        <a:ext cx="4849091" cy="122402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401273620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Hierarchy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47</a:t>
            </a:fld>
            <a:endParaRPr lang="en-US" dirty="0"/>
          </a:p>
        </p:txBody>
      </p:sp>
      <p:graphicFrame>
        <p:nvGraphicFramePr>
          <p:cNvPr id="10" name="Object 7">
            <a:extLst>
              <a:ext uri="{FF2B5EF4-FFF2-40B4-BE49-F238E27FC236}">
                <a16:creationId xmlns:a16="http://schemas.microsoft.com/office/drawing/2014/main" id="{A8D28FD3-D670-42F0-954F-50547C868855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3581007900"/>
              </p:ext>
            </p:extLst>
          </p:nvPr>
        </p:nvGraphicFramePr>
        <p:xfrm>
          <a:off x="351979" y="1676400"/>
          <a:ext cx="5257800" cy="359050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7" imgW="6543720" imgH="4466520" progId="Visio.Drawing.6">
                  <p:embed/>
                </p:oleObj>
              </mc:Choice>
              <mc:Fallback>
                <p:oleObj name="VISIO" r:id="rId7" imgW="6543720" imgH="4466520" progId="Visio.Drawing.6">
                  <p:embed/>
                  <p:pic>
                    <p:nvPicPr>
                      <p:cNvPr id="1444871" name="Object 7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8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51979" y="1676400"/>
                        <a:ext cx="5257800" cy="359050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6">
            <a:extLst>
              <a:ext uri="{FF2B5EF4-FFF2-40B4-BE49-F238E27FC236}">
                <a16:creationId xmlns:a16="http://schemas.microsoft.com/office/drawing/2014/main" id="{D0D45853-0871-4C29-8CB7-AB6375492A1F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152400" y="5408221"/>
            <a:ext cx="5562600" cy="38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b="1" dirty="0">
                <a:solidFill>
                  <a:srgbClr val="0070C0"/>
                </a:solidFill>
                <a:latin typeface="+mj-lt"/>
                <a:cs typeface="Arial" charset="0"/>
              </a:rPr>
              <a:t>	Takes milliseconds to </a:t>
            </a:r>
            <a:r>
              <a:rPr lang="en-US" b="1" i="1" dirty="0">
                <a:solidFill>
                  <a:srgbClr val="0070C0"/>
                </a:solidFill>
                <a:latin typeface="+mj-lt"/>
                <a:cs typeface="Arial" charset="0"/>
              </a:rPr>
              <a:t>seek</a:t>
            </a:r>
            <a:r>
              <a:rPr lang="en-US" b="1" dirty="0">
                <a:solidFill>
                  <a:srgbClr val="0070C0"/>
                </a:solidFill>
                <a:latin typeface="+mj-lt"/>
                <a:cs typeface="Arial" charset="0"/>
              </a:rPr>
              <a:t> correct location on disk</a:t>
            </a:r>
          </a:p>
        </p:txBody>
      </p:sp>
      <p:pic>
        <p:nvPicPr>
          <p:cNvPr id="4" name="Picture 3" descr="A picture containing text, electronics, circuit&#10;&#10;Description automatically generated">
            <a:extLst>
              <a:ext uri="{FF2B5EF4-FFF2-40B4-BE49-F238E27FC236}">
                <a16:creationId xmlns:a16="http://schemas.microsoft.com/office/drawing/2014/main" id="{B2AB89F2-E6D0-46E5-B2BE-CE8EE130690C}"/>
              </a:ext>
            </a:extLst>
          </p:cNvPr>
          <p:cNvPicPr>
            <a:picLocks noChangeAspect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 rot="5400000">
            <a:off x="5181864" y="2647930"/>
            <a:ext cx="4239904" cy="2199036"/>
          </a:xfrm>
          <a:prstGeom prst="rect">
            <a:avLst/>
          </a:prstGeom>
        </p:spPr>
      </p:pic>
      <p:sp>
        <p:nvSpPr>
          <p:cNvPr id="12" name="Rectangle 6">
            <a:extLst>
              <a:ext uri="{FF2B5EF4-FFF2-40B4-BE49-F238E27FC236}">
                <a16:creationId xmlns:a16="http://schemas.microsoft.com/office/drawing/2014/main" id="{3E9EBA8A-E221-4422-B3F3-FC77FFCB317D}"/>
              </a:ext>
            </a:extLst>
          </p:cNvPr>
          <p:cNvSpPr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447800" y="1024446"/>
            <a:ext cx="3254138" cy="38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Hard Disk Drive</a:t>
            </a:r>
          </a:p>
        </p:txBody>
      </p:sp>
      <p:sp>
        <p:nvSpPr>
          <p:cNvPr id="13" name="Rectangle 6">
            <a:extLst>
              <a:ext uri="{FF2B5EF4-FFF2-40B4-BE49-F238E27FC236}">
                <a16:creationId xmlns:a16="http://schemas.microsoft.com/office/drawing/2014/main" id="{5424A78A-30A2-4E33-B68E-4F153223B891}"/>
              </a:ext>
            </a:extLst>
          </p:cNvPr>
          <p:cNvSpPr>
            <a:spLocks noChangeArrowheads="1"/>
          </p:cNvSpPr>
          <p:nvPr>
            <p:custDataLst>
              <p:tags r:id="rId4"/>
            </p:custDataLst>
          </p:nvPr>
        </p:nvSpPr>
        <p:spPr bwMode="auto">
          <a:xfrm>
            <a:off x="5737746" y="1024446"/>
            <a:ext cx="3254138" cy="3875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200" b="1" dirty="0">
                <a:solidFill>
                  <a:srgbClr val="0070C0"/>
                </a:solidFill>
                <a:latin typeface="+mj-lt"/>
                <a:cs typeface="Arial" charset="0"/>
              </a:rPr>
              <a:t>Solid State Drive</a:t>
            </a: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id="{69F317FC-2074-4076-98E9-D19E75239BF5}"/>
              </a:ext>
            </a:extLst>
          </p:cNvPr>
          <p:cNvSpPr txBox="1"/>
          <p:nvPr/>
        </p:nvSpPr>
        <p:spPr>
          <a:xfrm>
            <a:off x="5791200" y="5824050"/>
            <a:ext cx="3352800" cy="27699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r>
              <a:rPr lang="en-US" sz="1200" i="1" dirty="0"/>
              <a:t>Arshane88 / CC BY-SA 4.0 / Wikimedia Commons</a:t>
            </a:r>
          </a:p>
        </p:txBody>
      </p:sp>
    </p:spTree>
    <p:extLst>
      <p:ext uri="{BB962C8B-B14F-4D97-AF65-F5344CB8AC3E}">
        <p14:creationId xmlns:p14="http://schemas.microsoft.com/office/powerpoint/2010/main" val="1289347568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48</a:t>
            </a:fld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2B09A4B4-8F0E-4471-8BB0-6A9B69E1685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790520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70C0"/>
                </a:solidFill>
              </a:rPr>
              <a:t>Virtual addresses</a:t>
            </a:r>
          </a:p>
          <a:p>
            <a:pPr lvl="1"/>
            <a:r>
              <a:rPr lang="en-US" sz="2200" dirty="0"/>
              <a:t>Programs use virtual addresses</a:t>
            </a:r>
          </a:p>
          <a:p>
            <a:pPr lvl="1"/>
            <a:r>
              <a:rPr lang="en-US" sz="2200" dirty="0"/>
              <a:t>Entire virtual address space stored on a hard drive</a:t>
            </a:r>
          </a:p>
          <a:p>
            <a:pPr lvl="1"/>
            <a:r>
              <a:rPr lang="en-US" sz="2200" dirty="0"/>
              <a:t>Subset of virtual address data in DRAM</a:t>
            </a:r>
          </a:p>
          <a:p>
            <a:pPr lvl="1"/>
            <a:r>
              <a:rPr lang="en-US" sz="2200" dirty="0"/>
              <a:t>CPU translates virtual addresses into </a:t>
            </a:r>
            <a:r>
              <a:rPr lang="en-US" sz="2200" b="1" i="1" dirty="0"/>
              <a:t>physical addresses </a:t>
            </a:r>
            <a:r>
              <a:rPr lang="en-US" sz="2200" dirty="0"/>
              <a:t>(DRAM addresses)</a:t>
            </a:r>
          </a:p>
          <a:p>
            <a:pPr lvl="1"/>
            <a:r>
              <a:rPr lang="en-US" sz="2200" dirty="0"/>
              <a:t>Data not in DRAM fetched from hard drive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Memory Protection</a:t>
            </a:r>
          </a:p>
          <a:p>
            <a:pPr lvl="1"/>
            <a:r>
              <a:rPr lang="en-US" sz="2200" dirty="0"/>
              <a:t>Each program has own virtual to physical mapping</a:t>
            </a:r>
          </a:p>
          <a:p>
            <a:pPr lvl="1"/>
            <a:r>
              <a:rPr lang="en-US" sz="2200" dirty="0"/>
              <a:t>Two programs can use same virtual address for different data</a:t>
            </a:r>
          </a:p>
          <a:p>
            <a:pPr lvl="1"/>
            <a:r>
              <a:rPr lang="en-US" sz="2200" dirty="0"/>
              <a:t>Programs don’t need to be aware others are running</a:t>
            </a:r>
          </a:p>
          <a:p>
            <a:pPr lvl="1"/>
            <a:r>
              <a:rPr lang="en-US" sz="2200" dirty="0"/>
              <a:t>One program (or virus) can’t corrupt memory used by another </a:t>
            </a:r>
          </a:p>
        </p:txBody>
      </p:sp>
      <p:sp>
        <p:nvSpPr>
          <p:cNvPr id="16" name="Rectangle 15">
            <a:extLst>
              <a:ext uri="{FF2B5EF4-FFF2-40B4-BE49-F238E27FC236}">
                <a16:creationId xmlns:a16="http://schemas.microsoft.com/office/drawing/2014/main" id="{A369E188-7C5A-484E-AE0B-9452536FE3E7}"/>
              </a:ext>
            </a:extLst>
          </p:cNvPr>
          <p:cNvSpPr/>
          <p:nvPr/>
        </p:nvSpPr>
        <p:spPr>
          <a:xfrm>
            <a:off x="533400" y="3886200"/>
            <a:ext cx="8077200" cy="23622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36206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49</a:t>
            </a:fld>
            <a:endParaRPr lang="en-US" dirty="0"/>
          </a:p>
        </p:txBody>
      </p:sp>
      <p:graphicFrame>
        <p:nvGraphicFramePr>
          <p:cNvPr id="6" name="Group 6">
            <a:extLst>
              <a:ext uri="{FF2B5EF4-FFF2-40B4-BE49-F238E27FC236}">
                <a16:creationId xmlns:a16="http://schemas.microsoft.com/office/drawing/2014/main" id="{474B872A-E0EC-41A0-85CC-4899E87535C3}"/>
              </a:ext>
            </a:extLst>
          </p:cNvPr>
          <p:cNvGraphicFramePr>
            <a:graphicFrameLocks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975966527"/>
              </p:ext>
            </p:extLst>
          </p:nvPr>
        </p:nvGraphicFramePr>
        <p:xfrm>
          <a:off x="1328057" y="1066800"/>
          <a:ext cx="6400800" cy="3429000"/>
        </p:xfrm>
        <a:graphic>
          <a:graphicData uri="http://schemas.openxmlformats.org/drawingml/2006/table">
            <a:tbl>
              <a:tblPr/>
              <a:tblGrid>
                <a:gridCol w="32004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2004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Cache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800" b="1" i="0" u="none" strike="noStrike" cap="none" normalizeH="0" baseline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latin typeface="+mj-lt"/>
                          <a:cs typeface="Arial" charset="0"/>
                        </a:rPr>
                        <a:t>Virtual Memory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0070C0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 Size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Size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Block Offset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Offset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Miss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Page Fault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5715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Tag</a:t>
                      </a:r>
                    </a:p>
                  </a:txBody>
                  <a:tcPr anchor="ctr"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en-US" sz="2400" b="0" i="0" u="none" strike="noStrike" cap="none" normalizeH="0" baseline="0" dirty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+mj-lt"/>
                          <a:cs typeface="Arial" charset="0"/>
                        </a:rPr>
                        <a:t>Virtual Page Number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  <p:sp>
        <p:nvSpPr>
          <p:cNvPr id="8" name="Rectangle 29">
            <a:extLst>
              <a:ext uri="{FF2B5EF4-FFF2-40B4-BE49-F238E27FC236}">
                <a16:creationId xmlns:a16="http://schemas.microsoft.com/office/drawing/2014/main" id="{9C3CF8BF-4E41-499C-A44F-55B3A3C65728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762000" y="4800600"/>
            <a:ext cx="8077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800" b="1" dirty="0">
                <a:latin typeface="+mj-lt"/>
                <a:cs typeface="Arial" charset="0"/>
              </a:rPr>
              <a:t>Physical memory acts as cache for virtual memory</a:t>
            </a:r>
          </a:p>
        </p:txBody>
      </p:sp>
    </p:spTree>
    <p:extLst>
      <p:ext uri="{BB962C8B-B14F-4D97-AF65-F5344CB8AC3E}">
        <p14:creationId xmlns:p14="http://schemas.microsoft.com/office/powerpoint/2010/main" val="771820784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System Challenge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Make memory system appear as fast as processor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Use hierarchy of memories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200" dirty="0">
                <a:latin typeface="+mj-lt"/>
                <a:cs typeface="Arial" charset="0"/>
              </a:rPr>
              <a:t>Ideal memory: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Fast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Cheap</a:t>
            </a:r>
            <a:r>
              <a:rPr lang="en-US" sz="2600" dirty="0">
                <a:latin typeface="+mj-lt"/>
                <a:cs typeface="Arial" charset="0"/>
              </a:rPr>
              <a:t> (inexpensive)</a:t>
            </a: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r>
              <a:rPr lang="en-US" sz="2600" b="1" dirty="0">
                <a:solidFill>
                  <a:srgbClr val="0070C0"/>
                </a:solidFill>
                <a:latin typeface="+mj-lt"/>
                <a:cs typeface="Arial" charset="0"/>
              </a:rPr>
              <a:t>Large</a:t>
            </a:r>
            <a:r>
              <a:rPr lang="en-US" sz="2600" dirty="0">
                <a:latin typeface="+mj-lt"/>
                <a:cs typeface="Arial" charset="0"/>
              </a:rPr>
              <a:t> (capacity)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r>
              <a:rPr lang="en-US" sz="3200" b="1" dirty="0">
                <a:solidFill>
                  <a:srgbClr val="FF0000"/>
                </a:solidFill>
                <a:latin typeface="+mj-lt"/>
                <a:cs typeface="Arial" charset="0"/>
              </a:rPr>
              <a:t> But can only choose two!</a:t>
            </a:r>
            <a:endParaRPr lang="en-US" sz="3200" dirty="0">
              <a:solidFill>
                <a:srgbClr val="FF0000"/>
              </a:solidFill>
              <a:latin typeface="+mj-lt"/>
              <a:cs typeface="Arial" charset="0"/>
            </a:endParaRPr>
          </a:p>
          <a:p>
            <a:pPr marL="742950" lvl="1" indent="-285750">
              <a:lnSpc>
                <a:spcPct val="90000"/>
              </a:lnSpc>
              <a:spcBef>
                <a:spcPct val="20000"/>
              </a:spcBef>
              <a:buFontTx/>
              <a:buChar char="–"/>
            </a:pPr>
            <a:endParaRPr lang="en-US" sz="32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endParaRPr lang="en-US" sz="3200" dirty="0">
              <a:latin typeface="+mj-lt"/>
              <a:cs typeface="Arial" charset="0"/>
            </a:endParaRPr>
          </a:p>
        </p:txBody>
      </p:sp>
      <p:pic>
        <p:nvPicPr>
          <p:cNvPr id="5" name="Picture 7">
            <a:extLst>
              <a:ext uri="{FF2B5EF4-FFF2-40B4-BE49-F238E27FC236}">
                <a16:creationId xmlns:a16="http://schemas.microsoft.com/office/drawing/2014/main" id="{DC52DE19-C0C9-436A-98F4-F8B780830815}"/>
              </a:ext>
            </a:extLst>
          </p:cNvPr>
          <p:cNvPicPr>
            <a:picLocks noChangeAspect="1" noChangeArrowheads="1"/>
          </p:cNvPicPr>
          <p:nvPr>
            <p:custDataLst>
              <p:tags r:id="rId2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08663" y="1600200"/>
            <a:ext cx="2801937" cy="44196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8838287"/>
      </p:ext>
    </p:extLst>
  </p:cSld>
  <p:clrMapOvr>
    <a:masterClrMapping/>
  </p:clrMapOvr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Definitions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50</a:t>
            </a:fld>
            <a:endParaRPr lang="en-US" dirty="0"/>
          </a:p>
        </p:txBody>
      </p:sp>
      <p:sp>
        <p:nvSpPr>
          <p:cNvPr id="15" name="Rectangle 3">
            <a:extLst>
              <a:ext uri="{FF2B5EF4-FFF2-40B4-BE49-F238E27FC236}">
                <a16:creationId xmlns:a16="http://schemas.microsoft.com/office/drawing/2014/main" id="{2B09A4B4-8F0E-4471-8BB0-6A9B69E16854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90600"/>
            <a:ext cx="7905206" cy="4525963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800" b="1" dirty="0">
                <a:solidFill>
                  <a:srgbClr val="0070C0"/>
                </a:solidFill>
              </a:rPr>
              <a:t>Page size: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amount of memory transferred from hard disk to DRAM at once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Address translation: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determining physical address from virtual address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Page table: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  <a:r>
              <a:rPr lang="en-US" sz="2800" dirty="0"/>
              <a:t>lookup table used to translate virtual addresses to physical addresses</a:t>
            </a:r>
          </a:p>
        </p:txBody>
      </p:sp>
    </p:spTree>
    <p:extLst>
      <p:ext uri="{BB962C8B-B14F-4D97-AF65-F5344CB8AC3E}">
        <p14:creationId xmlns:p14="http://schemas.microsoft.com/office/powerpoint/2010/main" val="256403516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Definitions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51</a:t>
            </a:fld>
            <a:endParaRPr lang="en-US" dirty="0"/>
          </a:p>
        </p:txBody>
      </p:sp>
      <p:pic>
        <p:nvPicPr>
          <p:cNvPr id="5" name="Picture 6" descr="Fig8_20">
            <a:extLst>
              <a:ext uri="{FF2B5EF4-FFF2-40B4-BE49-F238E27FC236}">
                <a16:creationId xmlns:a16="http://schemas.microsoft.com/office/drawing/2014/main" id="{FDC41B05-F8B5-4115-A3AB-11CA6F7A9C8E}"/>
              </a:ext>
            </a:extLst>
          </p:cNvPr>
          <p:cNvPicPr>
            <a:picLocks noChangeAspect="1" noChangeArrowheads="1"/>
          </p:cNvPicPr>
          <p:nvPr>
            <p:custDataLst>
              <p:tags r:id="rId1"/>
            </p:custDataLst>
          </p:nvPr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235937"/>
            <a:ext cx="7772400" cy="3395663"/>
          </a:xfrm>
          <a:prstGeom prst="rect">
            <a:avLst/>
          </a:prstGeo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sp>
        <p:nvSpPr>
          <p:cNvPr id="6" name="Rectangle 7">
            <a:extLst>
              <a:ext uri="{FF2B5EF4-FFF2-40B4-BE49-F238E27FC236}">
                <a16:creationId xmlns:a16="http://schemas.microsoft.com/office/drawing/2014/main" id="{85C9FF7F-B8D5-4259-9E70-4F461563BDD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685800" y="4800600"/>
            <a:ext cx="77724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Most accesses hit </a:t>
            </a:r>
            <a:r>
              <a:rPr lang="en-US" sz="2400" dirty="0">
                <a:latin typeface="+mj-lt"/>
                <a:cs typeface="Arial" charset="0"/>
              </a:rPr>
              <a:t>in physical memory</a:t>
            </a:r>
          </a:p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But programs have the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large capacity </a:t>
            </a:r>
            <a:r>
              <a:rPr lang="en-US" sz="2400" dirty="0">
                <a:latin typeface="+mj-lt"/>
                <a:cs typeface="Arial" charset="0"/>
              </a:rPr>
              <a:t>of virtual memory</a:t>
            </a:r>
          </a:p>
        </p:txBody>
      </p:sp>
    </p:spTree>
    <p:extLst>
      <p:ext uri="{BB962C8B-B14F-4D97-AF65-F5344CB8AC3E}">
        <p14:creationId xmlns:p14="http://schemas.microsoft.com/office/powerpoint/2010/main" val="2905078350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Address Translation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953221456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Address Translation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53</a:t>
            </a:fld>
            <a:endParaRPr lang="en-US" dirty="0"/>
          </a:p>
        </p:txBody>
      </p:sp>
      <p:graphicFrame>
        <p:nvGraphicFramePr>
          <p:cNvPr id="8" name="Object 7">
            <a:extLst>
              <a:ext uri="{FF2B5EF4-FFF2-40B4-BE49-F238E27FC236}">
                <a16:creationId xmlns:a16="http://schemas.microsoft.com/office/drawing/2014/main" id="{6A04DF9C-C1B5-4892-99DB-0B6F656D1D66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874734725"/>
              </p:ext>
            </p:extLst>
          </p:nvPr>
        </p:nvGraphicFramePr>
        <p:xfrm>
          <a:off x="1295400" y="1066800"/>
          <a:ext cx="6524988" cy="448553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1630609" imgH="1120329" progId="Visio.Drawing.15">
                  <p:embed/>
                </p:oleObj>
              </mc:Choice>
              <mc:Fallback>
                <p:oleObj name="Visio" r:id="rId3" imgW="1630609" imgH="1120329" progId="Visio.Drawing.15">
                  <p:embed/>
                  <p:pic>
                    <p:nvPicPr>
                      <p:cNvPr id="2" name="Object 1">
                        <a:extLst>
                          <a:ext uri="{FF2B5EF4-FFF2-40B4-BE49-F238E27FC236}">
                            <a16:creationId xmlns:a16="http://schemas.microsoft.com/office/drawing/2014/main" id="{96910220-D612-46F4-90E2-3C41BEF8D7B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1295400" y="1066800"/>
                        <a:ext cx="6524988" cy="448553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8519970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54</a:t>
            </a:fld>
            <a:endParaRPr lang="en-US" dirty="0"/>
          </a:p>
        </p:txBody>
      </p:sp>
      <p:sp>
        <p:nvSpPr>
          <p:cNvPr id="5" name="Rectangle 6">
            <a:extLst>
              <a:ext uri="{FF2B5EF4-FFF2-40B4-BE49-F238E27FC236}">
                <a16:creationId xmlns:a16="http://schemas.microsoft.com/office/drawing/2014/main" id="{4BF5029F-CACE-4B99-87DB-D949136BF6AD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1066800"/>
            <a:ext cx="7772400" cy="47244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3000" b="1" dirty="0">
                <a:solidFill>
                  <a:srgbClr val="0070C0"/>
                </a:solidFill>
              </a:rPr>
              <a:t>System:</a:t>
            </a:r>
          </a:p>
          <a:p>
            <a:pPr lvl="1"/>
            <a:r>
              <a:rPr lang="en-US" sz="2400" dirty="0"/>
              <a:t>Virtual memory size: 2 GB = 2</a:t>
            </a:r>
            <a:r>
              <a:rPr lang="en-US" sz="2400" b="1" baseline="30000" dirty="0">
                <a:solidFill>
                  <a:schemeClr val="accent1"/>
                </a:solidFill>
              </a:rPr>
              <a:t>31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Physical memory size: 128 MB = 2</a:t>
            </a:r>
            <a:r>
              <a:rPr lang="en-US" sz="2400" b="1" baseline="30000" dirty="0">
                <a:solidFill>
                  <a:schemeClr val="accent1"/>
                </a:solidFill>
              </a:rPr>
              <a:t>27</a:t>
            </a:r>
            <a:r>
              <a:rPr lang="en-US" sz="2400" dirty="0"/>
              <a:t> bytes</a:t>
            </a:r>
          </a:p>
          <a:p>
            <a:pPr lvl="1"/>
            <a:r>
              <a:rPr lang="en-US" sz="2400" dirty="0"/>
              <a:t>Page size: 4 KB = 2</a:t>
            </a:r>
            <a:r>
              <a:rPr lang="en-US" sz="2400" b="1" baseline="30000" dirty="0">
                <a:solidFill>
                  <a:schemeClr val="accent1"/>
                </a:solidFill>
              </a:rPr>
              <a:t>12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bytes</a:t>
            </a:r>
          </a:p>
          <a:p>
            <a:r>
              <a:rPr lang="en-US" sz="3000" b="1" dirty="0">
                <a:solidFill>
                  <a:srgbClr val="0070C0"/>
                </a:solidFill>
              </a:rPr>
              <a:t>Organization:</a:t>
            </a:r>
          </a:p>
          <a:p>
            <a:pPr lvl="1"/>
            <a:r>
              <a:rPr lang="en-US" sz="2400" dirty="0"/>
              <a:t>Virtual address: </a:t>
            </a:r>
            <a:r>
              <a:rPr lang="en-US" sz="2400" b="1" dirty="0">
                <a:solidFill>
                  <a:srgbClr val="0070C0"/>
                </a:solidFill>
              </a:rPr>
              <a:t>31</a:t>
            </a:r>
            <a:r>
              <a:rPr lang="en-US" sz="2400" dirty="0">
                <a:solidFill>
                  <a:schemeClr val="accent1"/>
                </a:solidFill>
              </a:rPr>
              <a:t> </a:t>
            </a:r>
            <a:r>
              <a:rPr lang="en-US" sz="2400" dirty="0"/>
              <a:t>bits</a:t>
            </a:r>
          </a:p>
          <a:p>
            <a:pPr lvl="1"/>
            <a:r>
              <a:rPr lang="en-US" sz="2400" dirty="0"/>
              <a:t>Physical address: </a:t>
            </a:r>
            <a:r>
              <a:rPr lang="en-US" sz="2400" b="1" dirty="0">
                <a:solidFill>
                  <a:srgbClr val="0070C0"/>
                </a:solidFill>
              </a:rPr>
              <a:t>27</a:t>
            </a:r>
            <a:r>
              <a:rPr lang="en-US" sz="2400" dirty="0"/>
              <a:t> bits</a:t>
            </a:r>
          </a:p>
          <a:p>
            <a:pPr lvl="1"/>
            <a:r>
              <a:rPr lang="en-US" sz="2400" dirty="0"/>
              <a:t>Page offset: </a:t>
            </a:r>
            <a:r>
              <a:rPr lang="en-US" sz="2400" b="1" dirty="0">
                <a:solidFill>
                  <a:srgbClr val="0070C0"/>
                </a:solidFill>
              </a:rPr>
              <a:t>12</a:t>
            </a:r>
            <a:r>
              <a:rPr lang="en-US" sz="2400" dirty="0"/>
              <a:t> bits</a:t>
            </a:r>
          </a:p>
          <a:p>
            <a:pPr lvl="1"/>
            <a:r>
              <a:rPr lang="en-US" sz="2400" dirty="0"/>
              <a:t># Virtual pages = 2</a:t>
            </a:r>
            <a:r>
              <a:rPr lang="en-US" sz="2400" baseline="30000" dirty="0"/>
              <a:t>31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b="1" baseline="30000" dirty="0">
                <a:solidFill>
                  <a:srgbClr val="0070C0"/>
                </a:solidFill>
              </a:rPr>
              <a:t>19</a:t>
            </a:r>
            <a:r>
              <a:rPr lang="en-US" sz="2400" dirty="0"/>
              <a:t>  (VPN =</a:t>
            </a:r>
            <a:r>
              <a:rPr lang="en-US" sz="2400" b="1" dirty="0"/>
              <a:t> </a:t>
            </a:r>
            <a:r>
              <a:rPr lang="en-US" sz="2400" b="1" dirty="0">
                <a:solidFill>
                  <a:srgbClr val="0070C0"/>
                </a:solidFill>
              </a:rPr>
              <a:t>19</a:t>
            </a:r>
            <a:r>
              <a:rPr lang="en-US" sz="2400" b="1" dirty="0"/>
              <a:t> </a:t>
            </a:r>
            <a:r>
              <a:rPr lang="en-US" sz="2400" dirty="0"/>
              <a:t>bits)</a:t>
            </a:r>
          </a:p>
          <a:p>
            <a:pPr lvl="1"/>
            <a:r>
              <a:rPr lang="en-US" sz="2400" dirty="0"/>
              <a:t># Physical pages = 2</a:t>
            </a:r>
            <a:r>
              <a:rPr lang="en-US" sz="2400" baseline="30000" dirty="0"/>
              <a:t>27</a:t>
            </a:r>
            <a:r>
              <a:rPr lang="en-US" sz="2400" dirty="0"/>
              <a:t>/2</a:t>
            </a:r>
            <a:r>
              <a:rPr lang="en-US" sz="2400" baseline="30000" dirty="0"/>
              <a:t>12</a:t>
            </a:r>
            <a:r>
              <a:rPr lang="en-US" sz="2400" dirty="0"/>
              <a:t> = </a:t>
            </a:r>
            <a:r>
              <a:rPr lang="en-US" sz="2400" b="1" dirty="0">
                <a:solidFill>
                  <a:srgbClr val="0070C0"/>
                </a:solidFill>
              </a:rPr>
              <a:t>2</a:t>
            </a:r>
            <a:r>
              <a:rPr lang="en-US" sz="2400" b="1" baseline="30000" dirty="0">
                <a:solidFill>
                  <a:srgbClr val="0070C0"/>
                </a:solidFill>
              </a:rPr>
              <a:t>15</a:t>
            </a:r>
            <a:r>
              <a:rPr lang="en-US" sz="2400" dirty="0"/>
              <a:t> (PPN = </a:t>
            </a:r>
            <a:r>
              <a:rPr lang="en-US" sz="2400" b="1" dirty="0">
                <a:solidFill>
                  <a:srgbClr val="0070C0"/>
                </a:solidFill>
              </a:rPr>
              <a:t>15</a:t>
            </a:r>
            <a:r>
              <a:rPr lang="en-US" sz="2400" dirty="0"/>
              <a:t> bits)</a:t>
            </a:r>
          </a:p>
        </p:txBody>
      </p:sp>
      <p:sp>
        <p:nvSpPr>
          <p:cNvPr id="10" name="Rectangle 9">
            <a:extLst>
              <a:ext uri="{FF2B5EF4-FFF2-40B4-BE49-F238E27FC236}">
                <a16:creationId xmlns:a16="http://schemas.microsoft.com/office/drawing/2014/main" id="{2AEF8768-8395-4EA0-9352-A845820A7DF0}"/>
              </a:ext>
            </a:extLst>
          </p:cNvPr>
          <p:cNvSpPr/>
          <p:nvPr/>
        </p:nvSpPr>
        <p:spPr>
          <a:xfrm>
            <a:off x="533400" y="2971800"/>
            <a:ext cx="6858000" cy="2895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5948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55</a:t>
            </a:fld>
            <a:endParaRPr 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B035354D-D87C-4977-B8F1-8C470BB04E6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905000"/>
            <a:ext cx="4648200" cy="12192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925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sz="2400" b="1" dirty="0">
                <a:solidFill>
                  <a:srgbClr val="0070C0"/>
                </a:solidFill>
              </a:rPr>
              <a:t>19-bit virtual page numbers (VPN)</a:t>
            </a:r>
          </a:p>
          <a:p>
            <a:r>
              <a:rPr lang="en-US" sz="2400" b="1" dirty="0">
                <a:solidFill>
                  <a:srgbClr val="0070C0"/>
                </a:solidFill>
              </a:rPr>
              <a:t>15-bit physical page numbers (PPN)</a:t>
            </a:r>
          </a:p>
        </p:txBody>
      </p:sp>
      <p:graphicFrame>
        <p:nvGraphicFramePr>
          <p:cNvPr id="3" name="Object 2">
            <a:extLst>
              <a:ext uri="{FF2B5EF4-FFF2-40B4-BE49-F238E27FC236}">
                <a16:creationId xmlns:a16="http://schemas.microsoft.com/office/drawing/2014/main" id="{F2C9A660-C02B-4787-A68F-076316367B29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85193811"/>
              </p:ext>
            </p:extLst>
          </p:nvPr>
        </p:nvGraphicFramePr>
        <p:xfrm>
          <a:off x="540819" y="1458393"/>
          <a:ext cx="8374581" cy="433280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476732" imgH="2316590" progId="Visio.Drawing.15">
                  <p:embed/>
                </p:oleObj>
              </mc:Choice>
              <mc:Fallback>
                <p:oleObj name="Visio" r:id="rId4" imgW="4476732" imgH="231659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40819" y="1458393"/>
                        <a:ext cx="8374581" cy="433280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93569144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56</a:t>
            </a:fld>
            <a:endParaRPr lang="en-US" dirty="0"/>
          </a:p>
        </p:txBody>
      </p:sp>
      <p:sp>
        <p:nvSpPr>
          <p:cNvPr id="10" name="Rectangle 7">
            <a:extLst>
              <a:ext uri="{FF2B5EF4-FFF2-40B4-BE49-F238E27FC236}">
                <a16:creationId xmlns:a16="http://schemas.microsoft.com/office/drawing/2014/main" id="{B035354D-D87C-4977-B8F1-8C470BB04E6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304800" y="1219200"/>
            <a:ext cx="4648200" cy="2057400"/>
          </a:xfrm>
          <a:prstGeom prst="rect">
            <a:avLst/>
          </a:prstGeom>
          <a:noFill/>
          <a:ln/>
        </p:spPr>
        <p:txBody>
          <a:bodyPr vert="horz" lIns="91440" tIns="45720" rIns="91440" bIns="45720" rtlCol="0">
            <a:normAutofit fontScale="925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None/>
            </a:pPr>
            <a:r>
              <a:rPr lang="en-US" sz="2400" dirty="0"/>
              <a:t>What is the physical address of virtual address </a:t>
            </a:r>
            <a:r>
              <a:rPr lang="en-US" sz="2400" b="1" dirty="0">
                <a:solidFill>
                  <a:srgbClr val="0070C0"/>
                </a:solidFill>
              </a:rPr>
              <a:t>0x247C</a:t>
            </a:r>
            <a:r>
              <a:rPr lang="en-US" sz="2400" dirty="0"/>
              <a:t>?</a:t>
            </a:r>
          </a:p>
          <a:p>
            <a:pPr lvl="1"/>
            <a:r>
              <a:rPr lang="en-US" sz="2400" dirty="0"/>
              <a:t>VPN =</a:t>
            </a:r>
            <a:r>
              <a:rPr lang="en-US" sz="2400" b="1" dirty="0"/>
              <a:t> 0x2</a:t>
            </a:r>
          </a:p>
          <a:p>
            <a:pPr lvl="1"/>
            <a:r>
              <a:rPr lang="en-US" sz="2400" dirty="0"/>
              <a:t>VPN 0x2 maps to PPN</a:t>
            </a:r>
            <a:r>
              <a:rPr lang="en-US" sz="2400" dirty="0">
                <a:solidFill>
                  <a:schemeClr val="accent2"/>
                </a:solidFill>
              </a:rPr>
              <a:t> </a:t>
            </a:r>
            <a:r>
              <a:rPr lang="en-US" sz="2400" b="1" dirty="0">
                <a:solidFill>
                  <a:srgbClr val="FF0000"/>
                </a:solidFill>
              </a:rPr>
              <a:t>0x7FFF</a:t>
            </a:r>
          </a:p>
          <a:p>
            <a:pPr lvl="1"/>
            <a:r>
              <a:rPr lang="en-US" sz="2400" dirty="0"/>
              <a:t>12-bit page offset: </a:t>
            </a:r>
            <a:r>
              <a:rPr lang="en-US" sz="2400" b="1" dirty="0"/>
              <a:t>0x47C</a:t>
            </a:r>
            <a:endParaRPr lang="en-US" sz="2400" dirty="0"/>
          </a:p>
          <a:p>
            <a:pPr lvl="1"/>
            <a:r>
              <a:rPr lang="en-US" sz="2400" dirty="0"/>
              <a:t>Physical address = </a:t>
            </a:r>
            <a:r>
              <a:rPr lang="en-US" sz="2400" b="1" dirty="0">
                <a:solidFill>
                  <a:srgbClr val="FF0000"/>
                </a:solidFill>
              </a:rPr>
              <a:t>0x7FFF</a:t>
            </a:r>
            <a:r>
              <a:rPr lang="en-US" sz="2400" b="1" dirty="0"/>
              <a:t>47C</a:t>
            </a:r>
          </a:p>
          <a:p>
            <a:pPr marL="0" indent="0">
              <a:buNone/>
            </a:pPr>
            <a:endParaRPr lang="en-US" sz="2400" dirty="0"/>
          </a:p>
        </p:txBody>
      </p:sp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9AA95B10-D0EA-4968-AC14-5B9072637F03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424458995"/>
              </p:ext>
            </p:extLst>
          </p:nvPr>
        </p:nvGraphicFramePr>
        <p:xfrm>
          <a:off x="481013" y="1487488"/>
          <a:ext cx="8496300" cy="42751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541378" imgH="2286047" progId="Visio.Drawing.15">
                  <p:embed/>
                </p:oleObj>
              </mc:Choice>
              <mc:Fallback>
                <p:oleObj name="Visio" r:id="rId4" imgW="4541378" imgH="2286047" progId="Visio.Drawing.15">
                  <p:embed/>
                  <p:pic>
                    <p:nvPicPr>
                      <p:cNvPr id="3" name="Object 2">
                        <a:extLst>
                          <a:ext uri="{FF2B5EF4-FFF2-40B4-BE49-F238E27FC236}">
                            <a16:creationId xmlns:a16="http://schemas.microsoft.com/office/drawing/2014/main" id="{F2C9A660-C02B-4787-A68F-076316367B29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81013" y="1487488"/>
                        <a:ext cx="8496300" cy="42751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8" name="Rectangle 7">
            <a:extLst>
              <a:ext uri="{FF2B5EF4-FFF2-40B4-BE49-F238E27FC236}">
                <a16:creationId xmlns:a16="http://schemas.microsoft.com/office/drawing/2014/main" id="{AEC5AB10-5FC7-4A75-93B2-FCC8666AACB9}"/>
              </a:ext>
            </a:extLst>
          </p:cNvPr>
          <p:cNvSpPr/>
          <p:nvPr/>
        </p:nvSpPr>
        <p:spPr>
          <a:xfrm>
            <a:off x="685800" y="1828800"/>
            <a:ext cx="3886200" cy="137160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492076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Page Table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947425345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How to Perform Translation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58</a:t>
            </a:fld>
            <a:endParaRPr lang="en-US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47A58610-52BF-49D3-A1C0-07475DE01EC3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6096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/>
              <a:t>Page table</a:t>
            </a:r>
          </a:p>
          <a:p>
            <a:pPr lvl="1"/>
            <a:r>
              <a:rPr lang="en-US" dirty="0"/>
              <a:t>Entry for each virtual page</a:t>
            </a:r>
          </a:p>
          <a:p>
            <a:pPr lvl="1"/>
            <a:r>
              <a:rPr lang="en-US" dirty="0"/>
              <a:t>Entry fields:</a:t>
            </a:r>
          </a:p>
          <a:p>
            <a:pPr lvl="2"/>
            <a:r>
              <a:rPr lang="en-US" b="1" dirty="0">
                <a:solidFill>
                  <a:srgbClr val="0070C0"/>
                </a:solidFill>
              </a:rPr>
              <a:t>Valid bit: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1 if page in physical memory</a:t>
            </a:r>
          </a:p>
          <a:p>
            <a:pPr lvl="2"/>
            <a:r>
              <a:rPr lang="en-US" b="1" dirty="0">
                <a:solidFill>
                  <a:srgbClr val="0070C0"/>
                </a:solidFill>
              </a:rPr>
              <a:t>Physical page number:</a:t>
            </a:r>
            <a:r>
              <a:rPr lang="en-US" dirty="0">
                <a:solidFill>
                  <a:srgbClr val="0070C0"/>
                </a:solidFill>
              </a:rPr>
              <a:t> </a:t>
            </a:r>
            <a:r>
              <a:rPr lang="en-US" dirty="0"/>
              <a:t>where the page is located</a:t>
            </a:r>
          </a:p>
        </p:txBody>
      </p:sp>
    </p:spTree>
    <p:extLst>
      <p:ext uri="{BB962C8B-B14F-4D97-AF65-F5344CB8AC3E}">
        <p14:creationId xmlns:p14="http://schemas.microsoft.com/office/powerpoint/2010/main" val="16975262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59</a:t>
            </a:fld>
            <a:endParaRPr lang="en-US" dirty="0"/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1EE0CF06-71BF-4264-A6CB-0DE110A6B70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97745517"/>
              </p:ext>
            </p:extLst>
          </p:nvPr>
        </p:nvGraphicFramePr>
        <p:xfrm>
          <a:off x="2482759" y="838200"/>
          <a:ext cx="4562475" cy="5484813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678554" imgH="3219301" progId="Visio.Drawing.11">
                  <p:embed/>
                </p:oleObj>
              </mc:Choice>
              <mc:Fallback>
                <p:oleObj name="Visio" r:id="rId5" imgW="2678554" imgH="3219301" progId="Visio.Drawing.11">
                  <p:embed/>
                  <p:pic>
                    <p:nvPicPr>
                      <p:cNvPr id="145613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482759" y="838200"/>
                        <a:ext cx="4562475" cy="5484813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6" name="Rectangle 7">
            <a:extLst>
              <a:ext uri="{FF2B5EF4-FFF2-40B4-BE49-F238E27FC236}">
                <a16:creationId xmlns:a16="http://schemas.microsoft.com/office/drawing/2014/main" id="{53198F3B-846F-488A-A2B2-731635D29B71}"/>
              </a:ext>
            </a:extLst>
          </p:cNvPr>
          <p:cNvSpPr>
            <a:spLocks noChangeArrowheads="1"/>
          </p:cNvSpPr>
          <p:nvPr>
            <p:custDataLst>
              <p:tags r:id="rId2"/>
            </p:custDataLst>
          </p:nvPr>
        </p:nvSpPr>
        <p:spPr bwMode="auto">
          <a:xfrm>
            <a:off x="990600" y="2667000"/>
            <a:ext cx="2362200" cy="838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3000" dirty="0">
                <a:solidFill>
                  <a:srgbClr val="0070C0"/>
                </a:solidFill>
                <a:latin typeface="+mj-lt"/>
                <a:cs typeface="Arial" charset="0"/>
              </a:rPr>
              <a:t>	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VPN</a:t>
            </a:r>
            <a:r>
              <a:rPr lang="en-US" sz="3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000" dirty="0">
                <a:latin typeface="+mj-lt"/>
                <a:cs typeface="Arial" charset="0"/>
              </a:rPr>
              <a:t>is</a:t>
            </a:r>
            <a:r>
              <a:rPr lang="en-US" sz="3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000" b="1" dirty="0">
                <a:solidFill>
                  <a:srgbClr val="0070C0"/>
                </a:solidFill>
                <a:latin typeface="+mj-lt"/>
                <a:cs typeface="Arial" charset="0"/>
              </a:rPr>
              <a:t>index</a:t>
            </a:r>
            <a:r>
              <a:rPr lang="en-US" sz="3000" dirty="0">
                <a:solidFill>
                  <a:srgbClr val="0070C0"/>
                </a:solidFill>
                <a:latin typeface="+mj-lt"/>
                <a:cs typeface="Arial" charset="0"/>
              </a:rPr>
              <a:t> </a:t>
            </a:r>
            <a:r>
              <a:rPr lang="en-US" sz="3000" dirty="0">
                <a:latin typeface="+mj-lt"/>
                <a:cs typeface="Arial" charset="0"/>
              </a:rPr>
              <a:t>into page table</a:t>
            </a:r>
          </a:p>
        </p:txBody>
      </p:sp>
    </p:spTree>
    <p:extLst>
      <p:ext uri="{BB962C8B-B14F-4D97-AF65-F5344CB8AC3E}">
        <p14:creationId xmlns:p14="http://schemas.microsoft.com/office/powerpoint/2010/main" val="54519662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Hierarchy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</a:t>
            </a:fld>
            <a:endParaRPr lang="en-US" dirty="0"/>
          </a:p>
        </p:txBody>
      </p:sp>
      <p:graphicFrame>
        <p:nvGraphicFramePr>
          <p:cNvPr id="5" name="Object 4">
            <a:extLst>
              <a:ext uri="{FF2B5EF4-FFF2-40B4-BE49-F238E27FC236}">
                <a16:creationId xmlns:a16="http://schemas.microsoft.com/office/drawing/2014/main" id="{6AD27001-AE1F-4E73-9412-FB6C91435CF4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22141763"/>
              </p:ext>
            </p:extLst>
          </p:nvPr>
        </p:nvGraphicFramePr>
        <p:xfrm>
          <a:off x="363701" y="3048000"/>
          <a:ext cx="8475499" cy="3124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3" imgW="4724258" imgH="1741366" progId="Visio.Drawing.15">
                  <p:embed/>
                </p:oleObj>
              </mc:Choice>
              <mc:Fallback>
                <p:oleObj name="Visio" r:id="rId3" imgW="4724258" imgH="1741366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4"/>
                      <a:stretch>
                        <a:fillRect/>
                      </a:stretch>
                    </p:blipFill>
                    <p:spPr>
                      <a:xfrm>
                        <a:off x="363701" y="3048000"/>
                        <a:ext cx="8475499" cy="31242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graphicFrame>
        <p:nvGraphicFramePr>
          <p:cNvPr id="6" name="Object 5">
            <a:extLst>
              <a:ext uri="{FF2B5EF4-FFF2-40B4-BE49-F238E27FC236}">
                <a16:creationId xmlns:a16="http://schemas.microsoft.com/office/drawing/2014/main" id="{EE9D5A5B-A68E-426B-A213-88A92C3AF60F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410876380"/>
              </p:ext>
            </p:extLst>
          </p:nvPr>
        </p:nvGraphicFramePr>
        <p:xfrm>
          <a:off x="1021784" y="1066800"/>
          <a:ext cx="7207816" cy="18288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3516825" imgH="891681" progId="Visio.Drawing.15">
                  <p:embed/>
                </p:oleObj>
              </mc:Choice>
              <mc:Fallback>
                <p:oleObj name="Visio" r:id="rId5" imgW="3516825" imgH="891681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6"/>
                      <a:stretch>
                        <a:fillRect/>
                      </a:stretch>
                    </p:blipFill>
                    <p:spPr>
                      <a:xfrm>
                        <a:off x="1021784" y="1066800"/>
                        <a:ext cx="7207816" cy="182880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661227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1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60</a:t>
            </a:fld>
            <a:endParaRPr lang="en-US" dirty="0"/>
          </a:p>
        </p:txBody>
      </p:sp>
      <p:graphicFrame>
        <p:nvGraphicFramePr>
          <p:cNvPr id="16" name="Object 15">
            <a:extLst>
              <a:ext uri="{FF2B5EF4-FFF2-40B4-BE49-F238E27FC236}">
                <a16:creationId xmlns:a16="http://schemas.microsoft.com/office/drawing/2014/main" id="{56B0DBF0-E4A9-44C6-9C20-F1E40BFF2BBD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122965464"/>
              </p:ext>
            </p:extLst>
          </p:nvPr>
        </p:nvGraphicFramePr>
        <p:xfrm>
          <a:off x="4343400" y="862042"/>
          <a:ext cx="4343400" cy="546255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2587114" imgH="3253661" progId="Visio.Drawing.15">
                  <p:embed/>
                </p:oleObj>
              </mc:Choice>
              <mc:Fallback>
                <p:oleObj name="Visio" r:id="rId4" imgW="2587114" imgH="3253661" progId="Visio.Drawing.15">
                  <p:embed/>
                  <p:pic>
                    <p:nvPicPr>
                      <p:cNvPr id="14" name="Object 13">
                        <a:extLst>
                          <a:ext uri="{FF2B5EF4-FFF2-40B4-BE49-F238E27FC236}">
                            <a16:creationId xmlns:a16="http://schemas.microsoft.com/office/drawing/2014/main" id="{3F53F2F9-8B7C-48F0-92FB-0AF2A1C91D13}"/>
                          </a:ext>
                        </a:extLst>
                      </p:cNvPr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4343400" y="862042"/>
                        <a:ext cx="4343400" cy="546255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5" name="Rectangle 14">
            <a:extLst>
              <a:ext uri="{FF2B5EF4-FFF2-40B4-BE49-F238E27FC236}">
                <a16:creationId xmlns:a16="http://schemas.microsoft.com/office/drawing/2014/main" id="{76E5449F-10CA-4A69-B3CA-847A62BFBF27}"/>
              </a:ext>
            </a:extLst>
          </p:cNvPr>
          <p:cNvSpPr/>
          <p:nvPr/>
        </p:nvSpPr>
        <p:spPr>
          <a:xfrm>
            <a:off x="4419600" y="844420"/>
            <a:ext cx="4419600" cy="540398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EA397B3-9DFC-4E67-8A6E-DF59F6A77B7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4267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+mj-lt"/>
                <a:cs typeface="Arial" charset="0"/>
              </a:rPr>
              <a:t>0x5F20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VPN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5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Entry 5 in page table VPN 5 =&gt; physical page 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Physical address: </a:t>
            </a:r>
            <a:r>
              <a:rPr lang="en-US" sz="2400" b="1" dirty="0">
                <a:latin typeface="+mj-lt"/>
                <a:cs typeface="Arial" charset="0"/>
              </a:rPr>
              <a:t>0x</a:t>
            </a:r>
            <a:r>
              <a:rPr lang="en-US" sz="2400" b="1" dirty="0">
                <a:solidFill>
                  <a:srgbClr val="FF0000"/>
                </a:solidFill>
                <a:latin typeface="+mj-lt"/>
                <a:cs typeface="Arial" charset="0"/>
              </a:rPr>
              <a:t>1</a:t>
            </a:r>
            <a:r>
              <a:rPr lang="en-US" sz="2400" b="1" dirty="0">
                <a:latin typeface="+mj-lt"/>
                <a:cs typeface="Arial" charset="0"/>
              </a:rPr>
              <a:t>F20</a:t>
            </a: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780B89E4-7AFE-4599-B3DC-D996491887A3}"/>
              </a:ext>
            </a:extLst>
          </p:cNvPr>
          <p:cNvSpPr/>
          <p:nvPr/>
        </p:nvSpPr>
        <p:spPr>
          <a:xfrm>
            <a:off x="914400" y="2590799"/>
            <a:ext cx="4419600" cy="3721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8" name="Object 17">
            <a:extLst>
              <a:ext uri="{FF2B5EF4-FFF2-40B4-BE49-F238E27FC236}">
                <a16:creationId xmlns:a16="http://schemas.microsoft.com/office/drawing/2014/main" id="{AC88D459-5D8D-4DC8-A8CC-D426AF5C64DE}"/>
              </a:ext>
            </a:extLst>
          </p:cNvPr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4193030274"/>
              </p:ext>
            </p:extLst>
          </p:nvPr>
        </p:nvGraphicFramePr>
        <p:xfrm>
          <a:off x="6393212" y="1828800"/>
          <a:ext cx="2522187" cy="356576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6" imgW="1638265" imgH="2316590" progId="Visio.Drawing.15">
                  <p:embed/>
                </p:oleObj>
              </mc:Choice>
              <mc:Fallback>
                <p:oleObj name="Visio" r:id="rId6" imgW="1638265" imgH="2316590" progId="Visio.Drawing.15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7"/>
                      <a:stretch>
                        <a:fillRect/>
                      </a:stretch>
                    </p:blipFill>
                    <p:spPr>
                      <a:xfrm>
                        <a:off x="6393212" y="1828800"/>
                        <a:ext cx="2522187" cy="3565768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2797233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9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5" grpId="0" animBg="1"/>
      <p:bldP spid="17" grpId="0" animBg="1"/>
    </p:bld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Example 2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61</a:t>
            </a:fld>
            <a:endParaRPr lang="en-US" dirty="0"/>
          </a:p>
        </p:txBody>
      </p:sp>
      <p:sp>
        <p:nvSpPr>
          <p:cNvPr id="9" name="Rectangle 5">
            <a:extLst>
              <a:ext uri="{FF2B5EF4-FFF2-40B4-BE49-F238E27FC236}">
                <a16:creationId xmlns:a16="http://schemas.microsoft.com/office/drawing/2014/main" id="{BEA397B3-9DFC-4E67-8A6E-DF59F6A77B7B}"/>
              </a:ext>
            </a:extLst>
          </p:cNvPr>
          <p:cNvSpPr>
            <a:spLocks noChangeArrowheads="1"/>
          </p:cNvSpPr>
          <p:nvPr>
            <p:custDataLst>
              <p:tags r:id="rId1"/>
            </p:custDataLst>
          </p:nvPr>
        </p:nvSpPr>
        <p:spPr bwMode="auto">
          <a:xfrm>
            <a:off x="685800" y="1219200"/>
            <a:ext cx="4267200" cy="3886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marL="342900" indent="-342900">
              <a:spcBef>
                <a:spcPct val="20000"/>
              </a:spcBef>
            </a:pPr>
            <a:r>
              <a:rPr lang="en-US" sz="2400" dirty="0">
                <a:latin typeface="+mj-lt"/>
                <a:cs typeface="Arial" charset="0"/>
              </a:rPr>
              <a:t>	</a:t>
            </a:r>
            <a:r>
              <a:rPr lang="en-US" sz="2900" dirty="0">
                <a:latin typeface="+mj-lt"/>
                <a:cs typeface="Arial" charset="0"/>
              </a:rPr>
              <a:t>What is the physical address of virtual address </a:t>
            </a:r>
            <a:r>
              <a:rPr lang="en-US" sz="2900" b="1" dirty="0">
                <a:latin typeface="+mj-lt"/>
                <a:cs typeface="Arial" charset="0"/>
              </a:rPr>
              <a:t>0x73E4</a:t>
            </a:r>
            <a:r>
              <a:rPr lang="en-US" sz="2900" dirty="0">
                <a:latin typeface="+mj-lt"/>
                <a:cs typeface="Arial" charset="0"/>
              </a:rPr>
              <a:t>?</a:t>
            </a:r>
            <a:r>
              <a:rPr lang="en-US" sz="2900" dirty="0">
                <a:solidFill>
                  <a:schemeClr val="accent2"/>
                </a:solidFill>
                <a:latin typeface="+mj-lt"/>
                <a:cs typeface="Arial" charset="0"/>
              </a:rPr>
              <a:t> 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VPN = </a:t>
            </a:r>
            <a:r>
              <a:rPr lang="en-US" sz="2400" b="1" dirty="0">
                <a:solidFill>
                  <a:srgbClr val="0070C0"/>
                </a:solidFill>
                <a:latin typeface="+mj-lt"/>
                <a:cs typeface="Arial" charset="0"/>
              </a:rPr>
              <a:t>7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Entry 7 is invalid</a:t>
            </a:r>
          </a:p>
          <a:p>
            <a:pPr marL="742950" lvl="1" indent="-285750">
              <a:spcBef>
                <a:spcPct val="20000"/>
              </a:spcBef>
              <a:buFontTx/>
              <a:buChar char="–"/>
            </a:pPr>
            <a:r>
              <a:rPr lang="en-US" sz="2400" dirty="0">
                <a:latin typeface="+mj-lt"/>
                <a:cs typeface="Arial" charset="0"/>
              </a:rPr>
              <a:t>Virtual page must be </a:t>
            </a:r>
            <a:r>
              <a:rPr lang="en-US" sz="2400" b="1" i="1" dirty="0">
                <a:solidFill>
                  <a:srgbClr val="0070C0"/>
                </a:solidFill>
                <a:latin typeface="+mj-lt"/>
                <a:cs typeface="Arial" charset="0"/>
              </a:rPr>
              <a:t>paged</a:t>
            </a:r>
            <a:r>
              <a:rPr lang="en-US" sz="2400" b="1" i="1" dirty="0">
                <a:latin typeface="+mj-lt"/>
                <a:cs typeface="Arial" charset="0"/>
              </a:rPr>
              <a:t> </a:t>
            </a:r>
            <a:r>
              <a:rPr lang="en-US" sz="2400" dirty="0">
                <a:latin typeface="+mj-lt"/>
                <a:cs typeface="Arial" charset="0"/>
              </a:rPr>
              <a:t>into physical memory from disk</a:t>
            </a:r>
            <a:endParaRPr lang="en-US" sz="2400" b="1" dirty="0">
              <a:latin typeface="+mj-lt"/>
              <a:cs typeface="Arial" charset="0"/>
            </a:endParaRPr>
          </a:p>
        </p:txBody>
      </p:sp>
      <p:graphicFrame>
        <p:nvGraphicFramePr>
          <p:cNvPr id="10" name="Object 6">
            <a:extLst>
              <a:ext uri="{FF2B5EF4-FFF2-40B4-BE49-F238E27FC236}">
                <a16:creationId xmlns:a16="http://schemas.microsoft.com/office/drawing/2014/main" id="{D32CB90B-3C46-4927-A4C2-89E19C9C32FA}"/>
              </a:ext>
            </a:extLst>
          </p:cNvPr>
          <p:cNvGraphicFramePr>
            <a:graphicFrameLocks noChangeAspect="1"/>
          </p:cNvGraphicFramePr>
          <p:nvPr>
            <p:custDataLst>
              <p:tags r:id="rId2"/>
            </p:custDataLst>
            <p:extLst>
              <p:ext uri="{D42A27DB-BD31-4B8C-83A1-F6EECF244321}">
                <p14:modId xmlns:p14="http://schemas.microsoft.com/office/powerpoint/2010/main" val="3031921111"/>
              </p:ext>
            </p:extLst>
          </p:nvPr>
        </p:nvGraphicFramePr>
        <p:xfrm>
          <a:off x="4194175" y="914400"/>
          <a:ext cx="4794250" cy="530383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5" imgW="2644105" imgH="2926174" progId="Visio.Drawing.11">
                  <p:embed/>
                </p:oleObj>
              </mc:Choice>
              <mc:Fallback>
                <p:oleObj name="Visio" r:id="rId5" imgW="2644105" imgH="2926174" progId="Visio.Drawing.11">
                  <p:embed/>
                  <p:pic>
                    <p:nvPicPr>
                      <p:cNvPr id="1461254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6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194175" y="914400"/>
                        <a:ext cx="4794250" cy="5303837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  <p:sp>
        <p:nvSpPr>
          <p:cNvPr id="11" name="Rectangle 10">
            <a:extLst>
              <a:ext uri="{FF2B5EF4-FFF2-40B4-BE49-F238E27FC236}">
                <a16:creationId xmlns:a16="http://schemas.microsoft.com/office/drawing/2014/main" id="{3BCD7C92-6FA3-4945-B4CE-D88E92CC341D}"/>
              </a:ext>
            </a:extLst>
          </p:cNvPr>
          <p:cNvSpPr/>
          <p:nvPr/>
        </p:nvSpPr>
        <p:spPr>
          <a:xfrm>
            <a:off x="914400" y="2590799"/>
            <a:ext cx="4419600" cy="3721879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5814597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Page Table Challenges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62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E9914-E917-49D4-964F-29688323CF4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Page table is </a:t>
            </a:r>
            <a:r>
              <a:rPr lang="en-US" b="1" dirty="0"/>
              <a:t>large</a:t>
            </a:r>
          </a:p>
          <a:p>
            <a:pPr lvl="1"/>
            <a:r>
              <a:rPr lang="en-US" dirty="0"/>
              <a:t>usually located in physical memory</a:t>
            </a:r>
          </a:p>
          <a:p>
            <a:r>
              <a:rPr lang="en-US" dirty="0"/>
              <a:t>Load/store requires </a:t>
            </a:r>
            <a:r>
              <a:rPr lang="en-US" b="1" dirty="0"/>
              <a:t>2 main memory accesses</a:t>
            </a:r>
            <a:r>
              <a:rPr lang="en-US" dirty="0"/>
              <a:t>:</a:t>
            </a:r>
          </a:p>
          <a:p>
            <a:pPr lvl="1"/>
            <a:r>
              <a:rPr lang="en-US" dirty="0"/>
              <a:t>one for translation (page table read)</a:t>
            </a:r>
          </a:p>
          <a:p>
            <a:pPr lvl="1"/>
            <a:r>
              <a:rPr lang="en-US" dirty="0"/>
              <a:t>one to access data (after translation)</a:t>
            </a:r>
          </a:p>
          <a:p>
            <a:r>
              <a:rPr lang="en-US" dirty="0"/>
              <a:t>Cuts memory performance in half</a:t>
            </a:r>
          </a:p>
          <a:p>
            <a:pPr lvl="1"/>
            <a:r>
              <a:rPr lang="en-US" b="1" i="1" dirty="0">
                <a:solidFill>
                  <a:srgbClr val="0070C0"/>
                </a:solidFill>
              </a:rPr>
              <a:t>Unless we get clever</a:t>
            </a:r>
            <a:r>
              <a:rPr lang="en-US" b="1" dirty="0">
                <a:solidFill>
                  <a:srgbClr val="0070C0"/>
                </a:solidFill>
              </a:rPr>
              <a:t>…</a:t>
            </a:r>
          </a:p>
        </p:txBody>
      </p:sp>
    </p:spTree>
    <p:extLst>
      <p:ext uri="{BB962C8B-B14F-4D97-AF65-F5344CB8AC3E}">
        <p14:creationId xmlns:p14="http://schemas.microsoft.com/office/powerpoint/2010/main" val="2483022103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Translation Lookaside Buffer (TLB)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1444356785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Translation Lookaside Buffer (TLB)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64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E9914-E917-49D4-964F-29688323CF4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Small cache of most recent translations</a:t>
            </a:r>
          </a:p>
          <a:p>
            <a:r>
              <a:rPr lang="en-US" dirty="0"/>
              <a:t>Reduces number of memory accesses for </a:t>
            </a:r>
            <a:r>
              <a:rPr lang="en-US" i="1" dirty="0"/>
              <a:t>most</a:t>
            </a:r>
            <a:r>
              <a:rPr lang="en-US" dirty="0"/>
              <a:t> loads/stores from 2 to </a:t>
            </a:r>
            <a:r>
              <a:rPr lang="en-US" b="1" dirty="0">
                <a:solidFill>
                  <a:srgbClr val="0070C0"/>
                </a:solidFill>
              </a:rPr>
              <a:t>1</a:t>
            </a: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17010910"/>
      </p:ext>
    </p:extLst>
  </p:cSld>
  <p:clrMapOvr>
    <a:masterClrMapping/>
  </p:clrMapOvr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TLB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65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E9914-E917-49D4-964F-29688323CF4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 fontScale="92500" lnSpcReduction="1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Page table accesses: </a:t>
            </a:r>
            <a:r>
              <a:rPr lang="en-US" dirty="0"/>
              <a:t>high temporal locality</a:t>
            </a:r>
          </a:p>
          <a:p>
            <a:pPr lvl="1"/>
            <a:r>
              <a:rPr lang="en-US" dirty="0"/>
              <a:t>Large page size, so consecutive loads/stores likely to access same page</a:t>
            </a:r>
          </a:p>
          <a:p>
            <a:r>
              <a:rPr lang="en-US" b="1" dirty="0">
                <a:solidFill>
                  <a:srgbClr val="0070C0"/>
                </a:solidFill>
              </a:rPr>
              <a:t>TLB</a:t>
            </a:r>
          </a:p>
          <a:p>
            <a:pPr lvl="1"/>
            <a:r>
              <a:rPr lang="en-US" b="1" dirty="0"/>
              <a:t>Small: </a:t>
            </a:r>
            <a:r>
              <a:rPr lang="en-US" dirty="0"/>
              <a:t>accessed in &lt; 1 cycle</a:t>
            </a:r>
          </a:p>
          <a:p>
            <a:pPr lvl="1"/>
            <a:r>
              <a:rPr lang="en-US" dirty="0"/>
              <a:t>Typically </a:t>
            </a:r>
            <a:r>
              <a:rPr lang="en-US" b="1" dirty="0"/>
              <a:t>16 - 512 entries</a:t>
            </a:r>
          </a:p>
          <a:p>
            <a:pPr lvl="1"/>
            <a:r>
              <a:rPr lang="en-US" b="1" dirty="0"/>
              <a:t>Fully associative</a:t>
            </a:r>
          </a:p>
          <a:p>
            <a:pPr lvl="1"/>
            <a:r>
              <a:rPr lang="en-US" b="1" dirty="0"/>
              <a:t>&gt; 99%</a:t>
            </a:r>
            <a:r>
              <a:rPr lang="en-US" dirty="0"/>
              <a:t> hit rates typical</a:t>
            </a:r>
          </a:p>
          <a:p>
            <a:pPr lvl="1"/>
            <a:r>
              <a:rPr lang="en-US" b="1" dirty="0"/>
              <a:t>Reduces number of memory accesses </a:t>
            </a:r>
            <a:r>
              <a:rPr lang="en-US" dirty="0"/>
              <a:t>for most loads/stores from 2 to 1</a:t>
            </a:r>
          </a:p>
        </p:txBody>
      </p:sp>
    </p:spTree>
    <p:extLst>
      <p:ext uri="{BB962C8B-B14F-4D97-AF65-F5344CB8AC3E}">
        <p14:creationId xmlns:p14="http://schemas.microsoft.com/office/powerpoint/2010/main" val="3780225732"/>
      </p:ext>
    </p:extLst>
  </p:cSld>
  <p:clrMapOvr>
    <a:masterClrMapping/>
  </p:clrMapOvr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Example: 2-entry TLB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66</a:t>
            </a:fld>
            <a:endParaRPr lang="en-US" dirty="0"/>
          </a:p>
        </p:txBody>
      </p:sp>
      <p:graphicFrame>
        <p:nvGraphicFramePr>
          <p:cNvPr id="5" name="Object 6">
            <a:extLst>
              <a:ext uri="{FF2B5EF4-FFF2-40B4-BE49-F238E27FC236}">
                <a16:creationId xmlns:a16="http://schemas.microsoft.com/office/drawing/2014/main" id="{46192865-2C1B-40EA-B3A5-54E65D63592E}"/>
              </a:ext>
            </a:extLst>
          </p:cNvPr>
          <p:cNvGraphicFramePr>
            <a:graphicFrameLocks noChangeAspect="1"/>
          </p:cNvGraphicFramePr>
          <p:nvPr>
            <p:custDataLst>
              <p:tags r:id="rId1"/>
            </p:custDataLst>
            <p:extLst>
              <p:ext uri="{D42A27DB-BD31-4B8C-83A1-F6EECF244321}">
                <p14:modId xmlns:p14="http://schemas.microsoft.com/office/powerpoint/2010/main" val="4007603052"/>
              </p:ext>
            </p:extLst>
          </p:nvPr>
        </p:nvGraphicFramePr>
        <p:xfrm>
          <a:off x="762001" y="1052340"/>
          <a:ext cx="7385050" cy="465313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Visio" r:id="rId4" imgW="4008049" imgH="2526148" progId="Visio.Drawing.11">
                  <p:embed/>
                </p:oleObj>
              </mc:Choice>
              <mc:Fallback>
                <p:oleObj name="Visio" r:id="rId4" imgW="4008049" imgH="2526148" progId="Visio.Drawing.11">
                  <p:embed/>
                  <p:pic>
                    <p:nvPicPr>
                      <p:cNvPr id="1465350" name="Object 6"/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5"/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1" y="1052340"/>
                        <a:ext cx="7385050" cy="465313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946397301"/>
      </p:ext>
    </p:extLst>
  </p:cSld>
  <p:clrMapOvr>
    <a:masterClrMapping/>
  </p:clrMapOvr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Virtual Memory Summary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2105037639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Protection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68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E9914-E917-49D4-964F-29688323CF4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b="1" dirty="0">
                <a:solidFill>
                  <a:srgbClr val="0070C0"/>
                </a:solidFill>
              </a:rPr>
              <a:t>Multiple processes </a:t>
            </a:r>
            <a:r>
              <a:rPr lang="en-US" dirty="0"/>
              <a:t>(programs) run at once</a:t>
            </a:r>
          </a:p>
          <a:p>
            <a:r>
              <a:rPr lang="en-US" dirty="0"/>
              <a:t>Each process has its </a:t>
            </a:r>
            <a:r>
              <a:rPr lang="en-US" b="1" dirty="0">
                <a:solidFill>
                  <a:srgbClr val="0070C0"/>
                </a:solidFill>
              </a:rPr>
              <a:t>own page table</a:t>
            </a:r>
          </a:p>
          <a:p>
            <a:r>
              <a:rPr lang="en-US" dirty="0"/>
              <a:t>Each process can use </a:t>
            </a:r>
            <a:r>
              <a:rPr lang="en-US" b="1" dirty="0">
                <a:solidFill>
                  <a:srgbClr val="0070C0"/>
                </a:solidFill>
              </a:rPr>
              <a:t>entire virtual address space</a:t>
            </a:r>
          </a:p>
          <a:p>
            <a:r>
              <a:rPr lang="en-US" dirty="0"/>
              <a:t>A process can only access a </a:t>
            </a:r>
            <a:r>
              <a:rPr lang="en-US" b="1" dirty="0">
                <a:solidFill>
                  <a:srgbClr val="0070C0"/>
                </a:solidFill>
              </a:rPr>
              <a:t>subset of physical pages</a:t>
            </a:r>
            <a:r>
              <a:rPr lang="en-US" dirty="0"/>
              <a:t>: those mapped in its own page table</a:t>
            </a:r>
          </a:p>
        </p:txBody>
      </p:sp>
    </p:spTree>
    <p:extLst>
      <p:ext uri="{BB962C8B-B14F-4D97-AF65-F5344CB8AC3E}">
        <p14:creationId xmlns:p14="http://schemas.microsoft.com/office/powerpoint/2010/main" val="1161219640"/>
      </p:ext>
    </p:extLst>
  </p:cSld>
  <p:clrMapOvr>
    <a:masterClrMapping/>
  </p:clrMapOvr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Virtual Memory Summary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69</a:t>
            </a:fld>
            <a:endParaRPr lang="en-US" dirty="0"/>
          </a:p>
        </p:txBody>
      </p:sp>
      <p:sp>
        <p:nvSpPr>
          <p:cNvPr id="6" name="Rectangle 6">
            <a:extLst>
              <a:ext uri="{FF2B5EF4-FFF2-40B4-BE49-F238E27FC236}">
                <a16:creationId xmlns:a16="http://schemas.microsoft.com/office/drawing/2014/main" id="{768E9914-E917-49D4-964F-29688323CF4A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60437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Virtual memory increases </a:t>
            </a:r>
            <a:r>
              <a:rPr lang="en-US" b="1" dirty="0">
                <a:solidFill>
                  <a:srgbClr val="0070C0"/>
                </a:solidFill>
              </a:rPr>
              <a:t>capacity</a:t>
            </a:r>
          </a:p>
          <a:p>
            <a:r>
              <a:rPr lang="en-US" dirty="0"/>
              <a:t>A subset of virtual pages in physical memory</a:t>
            </a:r>
          </a:p>
          <a:p>
            <a:r>
              <a:rPr lang="en-US" b="1" dirty="0">
                <a:solidFill>
                  <a:srgbClr val="0070C0"/>
                </a:solidFill>
              </a:rPr>
              <a:t>Page</a:t>
            </a:r>
            <a:r>
              <a:rPr lang="en-US" b="1" dirty="0">
                <a:solidFill>
                  <a:schemeClr val="accent1"/>
                </a:solidFill>
              </a:rPr>
              <a:t> </a:t>
            </a:r>
            <a:r>
              <a:rPr lang="en-US" b="1" dirty="0">
                <a:solidFill>
                  <a:srgbClr val="0070C0"/>
                </a:solidFill>
              </a:rPr>
              <a:t>table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maps virtual pages to physical pages – address translation</a:t>
            </a:r>
          </a:p>
          <a:p>
            <a:r>
              <a:rPr lang="en-US" dirty="0"/>
              <a:t>A </a:t>
            </a:r>
            <a:r>
              <a:rPr lang="en-US" b="1" dirty="0">
                <a:solidFill>
                  <a:srgbClr val="0070C0"/>
                </a:solidFill>
              </a:rPr>
              <a:t>TLB</a:t>
            </a:r>
            <a:r>
              <a:rPr lang="en-US" dirty="0">
                <a:solidFill>
                  <a:schemeClr val="accent1"/>
                </a:solidFill>
              </a:rPr>
              <a:t> </a:t>
            </a:r>
            <a:r>
              <a:rPr lang="en-US" dirty="0"/>
              <a:t>speeds up address translation</a:t>
            </a:r>
          </a:p>
          <a:p>
            <a:r>
              <a:rPr lang="en-US" dirty="0"/>
              <a:t>Different page tables for different programs provides </a:t>
            </a:r>
            <a:r>
              <a:rPr lang="en-US" b="1" dirty="0">
                <a:solidFill>
                  <a:srgbClr val="0070C0"/>
                </a:solidFill>
              </a:rPr>
              <a:t>memory protection</a:t>
            </a:r>
          </a:p>
        </p:txBody>
      </p:sp>
    </p:spTree>
    <p:extLst>
      <p:ext uri="{BB962C8B-B14F-4D97-AF65-F5344CB8AC3E}">
        <p14:creationId xmlns:p14="http://schemas.microsoft.com/office/powerpoint/2010/main" val="149433133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Locality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90000"/>
              </a:lnSpc>
              <a:buNone/>
            </a:pPr>
            <a:r>
              <a:rPr lang="en-US" dirty="0"/>
              <a:t>Exploit locality to make memory accesses fast: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Temporal Locality: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sz="2600" dirty="0"/>
              <a:t>Locality in time</a:t>
            </a:r>
          </a:p>
          <a:p>
            <a:pPr lvl="1"/>
            <a:r>
              <a:rPr lang="en-US" sz="2600" dirty="0"/>
              <a:t>If data used recently, likely to use it again soon</a:t>
            </a:r>
          </a:p>
          <a:p>
            <a:pPr lvl="1"/>
            <a:r>
              <a:rPr lang="en-US" sz="2600" b="1" dirty="0"/>
              <a:t>How to exploit:</a:t>
            </a:r>
            <a:r>
              <a:rPr lang="en-US" sz="2600" dirty="0"/>
              <a:t> keep recently accessed data in higher levels of memory hierarchy</a:t>
            </a:r>
          </a:p>
          <a:p>
            <a:r>
              <a:rPr lang="en-US" sz="2800" b="1" dirty="0">
                <a:solidFill>
                  <a:srgbClr val="0070C0"/>
                </a:solidFill>
              </a:rPr>
              <a:t>Spatial Locality:</a:t>
            </a:r>
            <a:r>
              <a:rPr lang="en-US" sz="2800" dirty="0">
                <a:solidFill>
                  <a:srgbClr val="0070C0"/>
                </a:solidFill>
              </a:rPr>
              <a:t> </a:t>
            </a:r>
          </a:p>
          <a:p>
            <a:pPr lvl="1"/>
            <a:r>
              <a:rPr lang="en-US" sz="2600" dirty="0"/>
              <a:t>Locality in space</a:t>
            </a:r>
          </a:p>
          <a:p>
            <a:pPr lvl="1"/>
            <a:r>
              <a:rPr lang="en-US" sz="2600" dirty="0"/>
              <a:t>If data used recently, likely to use nearby data soon</a:t>
            </a:r>
          </a:p>
          <a:p>
            <a:pPr lvl="1"/>
            <a:r>
              <a:rPr lang="en-US" sz="2600" b="1" dirty="0"/>
              <a:t>How to exploit:</a:t>
            </a:r>
            <a:r>
              <a:rPr lang="en-US" sz="2600" dirty="0"/>
              <a:t> when access data, bring nearby data into higher levels of memory hierarchy too</a:t>
            </a:r>
          </a:p>
          <a:p>
            <a:pPr lvl="1">
              <a:lnSpc>
                <a:spcPct val="90000"/>
              </a:lnSpc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1799947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3909" name="Rectangle 3"/>
          <p:cNvSpPr>
            <a:spLocks noGrp="1" noChangeArrowheads="1"/>
          </p:cNvSpPr>
          <p:nvPr>
            <p:ph idx="1"/>
            <p:custDataLst>
              <p:tags r:id="rId1"/>
            </p:custDataLst>
          </p:nvPr>
        </p:nvSpPr>
        <p:spPr/>
        <p:txBody>
          <a:bodyPr>
            <a:noAutofit/>
          </a:bodyPr>
          <a:lstStyle/>
          <a:p>
            <a:pPr marL="0" indent="0" eaLnBrk="1" hangingPunct="1">
              <a:buNone/>
            </a:pPr>
            <a:r>
              <a:rPr lang="en-US" sz="2400" b="1" dirty="0">
                <a:solidFill>
                  <a:srgbClr val="0070C0"/>
                </a:solidFill>
              </a:rPr>
              <a:t>Digital Design and Computer Architecture Lecture Notes </a:t>
            </a:r>
          </a:p>
          <a:p>
            <a:pPr marL="0" indent="0" eaLnBrk="1" hangingPunct="1">
              <a:buNone/>
            </a:pPr>
            <a:r>
              <a:rPr lang="en-US" sz="2400" b="1">
                <a:solidFill>
                  <a:srgbClr val="0070C0"/>
                </a:solidFill>
              </a:rPr>
              <a:t>© 2021 </a:t>
            </a:r>
            <a:r>
              <a:rPr lang="en-US" sz="2400" b="1" dirty="0">
                <a:solidFill>
                  <a:srgbClr val="0070C0"/>
                </a:solidFill>
              </a:rPr>
              <a:t>Sarah Harris and David Harris</a:t>
            </a:r>
          </a:p>
          <a:p>
            <a:pPr marL="0" indent="0" eaLnBrk="1" hangingPunct="1">
              <a:buNone/>
            </a:pPr>
            <a:br>
              <a:rPr lang="en-US" sz="2400" b="1" dirty="0">
                <a:solidFill>
                  <a:srgbClr val="0070C0"/>
                </a:solidFill>
              </a:rPr>
            </a:br>
            <a:r>
              <a:rPr lang="en-US" sz="2400" b="1" dirty="0">
                <a:solidFill>
                  <a:srgbClr val="0070C0"/>
                </a:solidFill>
              </a:rPr>
              <a:t>These notes may be used and modified for educational and/or non-commercial purposes so long as the source is attributed.</a:t>
            </a:r>
          </a:p>
        </p:txBody>
      </p:sp>
      <p:sp>
        <p:nvSpPr>
          <p:cNvPr id="3" name="Slide Number Placeholder 2">
            <a:extLst>
              <a:ext uri="{FF2B5EF4-FFF2-40B4-BE49-F238E27FC236}">
                <a16:creationId xmlns:a16="http://schemas.microsoft.com/office/drawing/2014/main" id="{06EA655C-B141-4EEA-A7CE-21C92855752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70</a:t>
            </a:fld>
            <a:endParaRPr lang="en-US" dirty="0"/>
          </a:p>
        </p:txBody>
      </p:sp>
      <p:sp>
        <p:nvSpPr>
          <p:cNvPr id="4" name="TextBox 3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About these Notes</a:t>
            </a:r>
          </a:p>
        </p:txBody>
      </p:sp>
    </p:spTree>
    <p:extLst>
      <p:ext uri="{BB962C8B-B14F-4D97-AF65-F5344CB8AC3E}">
        <p14:creationId xmlns:p14="http://schemas.microsoft.com/office/powerpoint/2010/main" val="391523399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extBox 7"/>
          <p:cNvSpPr txBox="1"/>
          <p:nvPr/>
        </p:nvSpPr>
        <p:spPr>
          <a:xfrm>
            <a:off x="0" y="76200"/>
            <a:ext cx="91440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4400" dirty="0">
                <a:solidFill>
                  <a:schemeClr val="bg1"/>
                </a:solidFill>
                <a:latin typeface="+mj-lt"/>
              </a:rPr>
              <a:t>Chapter 7: Microarchitecture</a:t>
            </a:r>
          </a:p>
        </p:txBody>
      </p:sp>
      <p:sp>
        <p:nvSpPr>
          <p:cNvPr id="9" name="Rectangle 3">
            <a:extLst>
              <a:ext uri="{FF2B5EF4-FFF2-40B4-BE49-F238E27FC236}">
                <a16:creationId xmlns:a16="http://schemas.microsoft.com/office/drawing/2014/main" id="{DAA03A6C-70A8-504F-B2A9-E24C66359451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0" y="2438400"/>
            <a:ext cx="9144000" cy="16002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en-US" sz="7200" b="1" dirty="0"/>
              <a:t>Memory Performance</a:t>
            </a:r>
            <a:endParaRPr lang="en-US" sz="7200" dirty="0"/>
          </a:p>
        </p:txBody>
      </p:sp>
    </p:spTree>
    <p:extLst>
      <p:ext uri="{BB962C8B-B14F-4D97-AF65-F5344CB8AC3E}">
        <p14:creationId xmlns:p14="http://schemas.microsoft.com/office/powerpoint/2010/main" val="3678911135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TextBox 6"/>
          <p:cNvSpPr txBox="1"/>
          <p:nvPr/>
        </p:nvSpPr>
        <p:spPr>
          <a:xfrm>
            <a:off x="457200" y="68759"/>
            <a:ext cx="792480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4400" dirty="0">
                <a:solidFill>
                  <a:schemeClr val="bg1"/>
                </a:solidFill>
                <a:latin typeface="+mj-lt"/>
              </a:rPr>
              <a:t>Memory Performance</a:t>
            </a:r>
          </a:p>
        </p:txBody>
      </p:sp>
      <p:sp>
        <p:nvSpPr>
          <p:cNvPr id="2" name="Slide Number Placeholder 1">
            <a:extLst>
              <a:ext uri="{FF2B5EF4-FFF2-40B4-BE49-F238E27FC236}">
                <a16:creationId xmlns:a16="http://schemas.microsoft.com/office/drawing/2014/main" id="{C4CE6545-43F8-4DFB-BFED-8A90CB85EDB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E49FDE98-FD47-6140-A9A6-6873DAAB1D3D}" type="slidenum">
              <a:rPr lang="en-US" smtClean="0"/>
              <a:pPr/>
              <a:t>9</a:t>
            </a:fld>
            <a:endParaRPr lang="en-US" dirty="0"/>
          </a:p>
        </p:txBody>
      </p:sp>
      <p:sp>
        <p:nvSpPr>
          <p:cNvPr id="3" name="Rectangle 3">
            <a:extLst>
              <a:ext uri="{FF2B5EF4-FFF2-40B4-BE49-F238E27FC236}">
                <a16:creationId xmlns:a16="http://schemas.microsoft.com/office/drawing/2014/main" id="{5BE6367C-437A-49F8-83F7-CF5A46679EEE}"/>
              </a:ext>
            </a:extLst>
          </p:cNvPr>
          <p:cNvSpPr txBox="1">
            <a:spLocks noChangeArrowheads="1"/>
          </p:cNvSpPr>
          <p:nvPr>
            <p:custDataLst>
              <p:tags r:id="rId1"/>
            </p:custDataLst>
          </p:nvPr>
        </p:nvSpPr>
        <p:spPr>
          <a:xfrm>
            <a:off x="533400" y="990600"/>
            <a:ext cx="8305800" cy="4953000"/>
          </a:xfrm>
          <a:prstGeom prst="rect">
            <a:avLst/>
          </a:prstGeom>
        </p:spPr>
        <p:txBody>
          <a:bodyPr vert="horz" lIns="91440" tIns="45720" rIns="91440" bIns="45720" rtlCol="0">
            <a:noAutofit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Hit:</a:t>
            </a:r>
            <a:r>
              <a:rPr lang="en-US" sz="3000" dirty="0">
                <a:latin typeface="+mj-lt"/>
                <a:cs typeface="Arial" charset="0"/>
              </a:rPr>
              <a:t> data found in that level of memory hierarchy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Miss:</a:t>
            </a:r>
            <a:r>
              <a:rPr lang="en-US" sz="3000" dirty="0">
                <a:latin typeface="+mj-lt"/>
                <a:cs typeface="Arial" charset="0"/>
              </a:rPr>
              <a:t> data not found (must go to next level)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500" dirty="0">
              <a:latin typeface="+mj-lt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3200" b="1" dirty="0">
                <a:solidFill>
                  <a:schemeClr val="accent1"/>
                </a:solidFill>
                <a:latin typeface="+mj-lt"/>
                <a:cs typeface="Arial" charset="0"/>
              </a:rPr>
              <a:t>    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Hit Rate</a:t>
            </a:r>
            <a:r>
              <a:rPr lang="en-US" sz="2800" dirty="0">
                <a:solidFill>
                  <a:schemeClr val="accent1"/>
                </a:solidFill>
                <a:latin typeface="+mj-lt"/>
                <a:cs typeface="Arial" charset="0"/>
              </a:rPr>
              <a:t> 	</a:t>
            </a:r>
            <a:r>
              <a:rPr lang="en-US" sz="2800" dirty="0">
                <a:latin typeface="+mj-lt"/>
                <a:cs typeface="Arial" charset="0"/>
              </a:rPr>
              <a:t>	= # hits / # memory accesses</a:t>
            </a: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2800" dirty="0">
                <a:latin typeface="+mj-lt"/>
                <a:cs typeface="Arial" charset="0"/>
              </a:rPr>
              <a:t>			= 1 – Miss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2800" dirty="0">
              <a:latin typeface="+mj-lt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    Miss Rate</a:t>
            </a:r>
            <a:r>
              <a:rPr lang="en-US" sz="2800" dirty="0">
                <a:solidFill>
                  <a:schemeClr val="accent1"/>
                </a:solidFill>
                <a:latin typeface="+mj-lt"/>
                <a:cs typeface="Arial" charset="0"/>
              </a:rPr>
              <a:t>	</a:t>
            </a:r>
            <a:r>
              <a:rPr lang="en-US" sz="2800" dirty="0">
                <a:latin typeface="+mj-lt"/>
                <a:cs typeface="Arial" charset="0"/>
              </a:rPr>
              <a:t>	= # misses / # memory accesses</a:t>
            </a: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sz="2800" dirty="0">
                <a:latin typeface="+mj-lt"/>
                <a:cs typeface="Arial" charset="0"/>
              </a:rPr>
              <a:t>			= 1 – Hit Rate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500" dirty="0">
              <a:latin typeface="+mj-lt"/>
              <a:cs typeface="Arial" charset="0"/>
            </a:endParaRPr>
          </a:p>
          <a:p>
            <a:pPr marL="342900" indent="-342900">
              <a:lnSpc>
                <a:spcPct val="90000"/>
              </a:lnSpc>
              <a:spcBef>
                <a:spcPct val="20000"/>
              </a:spcBef>
              <a:buFontTx/>
              <a:buChar char="•"/>
            </a:pPr>
            <a:r>
              <a:rPr lang="en-US" sz="3000" b="1" dirty="0">
                <a:latin typeface="+mj-lt"/>
                <a:cs typeface="Arial" charset="0"/>
              </a:rPr>
              <a:t>Average memory access time (AMAT):</a:t>
            </a:r>
            <a:r>
              <a:rPr lang="en-US" sz="3000" dirty="0">
                <a:latin typeface="+mj-lt"/>
                <a:cs typeface="Arial" charset="0"/>
              </a:rPr>
              <a:t> average time for processor to access data</a:t>
            </a:r>
          </a:p>
          <a:p>
            <a:pPr marL="342900" indent="-342900">
              <a:lnSpc>
                <a:spcPct val="90000"/>
              </a:lnSpc>
              <a:spcBef>
                <a:spcPct val="20000"/>
              </a:spcBef>
            </a:pPr>
            <a:endParaRPr lang="en-US" sz="500" dirty="0">
              <a:latin typeface="+mj-lt"/>
              <a:cs typeface="Arial" charset="0"/>
            </a:endParaRPr>
          </a:p>
          <a:p>
            <a:pPr marL="0" indent="0">
              <a:lnSpc>
                <a:spcPct val="90000"/>
              </a:lnSpc>
              <a:spcBef>
                <a:spcPct val="20000"/>
              </a:spcBef>
              <a:buNone/>
            </a:pPr>
            <a:r>
              <a:rPr lang="en-US" b="1" dirty="0">
                <a:solidFill>
                  <a:schemeClr val="accent1"/>
                </a:solidFill>
                <a:latin typeface="+mj-lt"/>
                <a:cs typeface="Arial" charset="0"/>
              </a:rPr>
              <a:t>    </a:t>
            </a:r>
            <a:r>
              <a:rPr lang="en-US" sz="2800" b="1" dirty="0">
                <a:solidFill>
                  <a:schemeClr val="accent1"/>
                </a:solidFill>
                <a:latin typeface="+mj-lt"/>
                <a:cs typeface="Arial" charset="0"/>
              </a:rPr>
              <a:t>AMAT</a:t>
            </a:r>
            <a:r>
              <a:rPr lang="en-US" sz="2800" dirty="0">
                <a:latin typeface="+mj-lt"/>
                <a:cs typeface="Arial" charset="0"/>
              </a:rPr>
              <a:t> 		= </a:t>
            </a:r>
            <a:r>
              <a:rPr lang="en-US" sz="2800" i="1" dirty="0" err="1">
                <a:latin typeface="+mj-lt"/>
                <a:cs typeface="Arial" charset="0"/>
              </a:rPr>
              <a:t>t</a:t>
            </a:r>
            <a:r>
              <a:rPr lang="en-US" sz="2800" baseline="-25000" dirty="0" err="1">
                <a:latin typeface="+mj-lt"/>
                <a:cs typeface="Arial" charset="0"/>
              </a:rPr>
              <a:t>cache</a:t>
            </a:r>
            <a:r>
              <a:rPr lang="en-US" sz="2800" dirty="0">
                <a:latin typeface="+mj-lt"/>
                <a:cs typeface="Arial" charset="0"/>
              </a:rPr>
              <a:t> + </a:t>
            </a:r>
            <a:r>
              <a:rPr lang="en-US" sz="2800" i="1" dirty="0" err="1">
                <a:latin typeface="+mj-lt"/>
                <a:cs typeface="Arial" charset="0"/>
              </a:rPr>
              <a:t>MR</a:t>
            </a:r>
            <a:r>
              <a:rPr lang="en-US" sz="2800" baseline="-25000" dirty="0" err="1">
                <a:latin typeface="+mj-lt"/>
                <a:cs typeface="Arial" charset="0"/>
              </a:rPr>
              <a:t>cache</a:t>
            </a:r>
            <a:r>
              <a:rPr lang="en-US" sz="2800" dirty="0">
                <a:latin typeface="+mj-lt"/>
                <a:cs typeface="Arial" charset="0"/>
              </a:rPr>
              <a:t>[</a:t>
            </a:r>
            <a:r>
              <a:rPr lang="en-US" sz="2800" i="1" dirty="0" err="1">
                <a:latin typeface="+mj-lt"/>
                <a:cs typeface="Arial" charset="0"/>
              </a:rPr>
              <a:t>t</a:t>
            </a:r>
            <a:r>
              <a:rPr lang="en-US" sz="2800" i="1" baseline="-25000" dirty="0" err="1">
                <a:latin typeface="+mj-lt"/>
                <a:cs typeface="Arial" charset="0"/>
              </a:rPr>
              <a:t>MM</a:t>
            </a:r>
            <a:r>
              <a:rPr lang="en-US" sz="2800" dirty="0">
                <a:latin typeface="+mj-lt"/>
                <a:cs typeface="Arial" charset="0"/>
              </a:rPr>
              <a:t> + </a:t>
            </a:r>
            <a:r>
              <a:rPr lang="en-US" sz="2800" i="1" dirty="0">
                <a:latin typeface="+mj-lt"/>
                <a:cs typeface="Arial" charset="0"/>
              </a:rPr>
              <a:t>MR</a:t>
            </a:r>
            <a:r>
              <a:rPr lang="en-US" sz="2800" i="1" baseline="-25000" dirty="0">
                <a:latin typeface="+mj-lt"/>
                <a:cs typeface="Arial" charset="0"/>
              </a:rPr>
              <a:t>MM</a:t>
            </a:r>
            <a:r>
              <a:rPr lang="en-US" sz="2800" dirty="0">
                <a:latin typeface="+mj-lt"/>
                <a:cs typeface="Arial" charset="0"/>
              </a:rPr>
              <a:t>(</a:t>
            </a:r>
            <a:r>
              <a:rPr lang="en-US" sz="2800" i="1" dirty="0" err="1">
                <a:latin typeface="+mj-lt"/>
                <a:cs typeface="Arial" charset="0"/>
              </a:rPr>
              <a:t>t</a:t>
            </a:r>
            <a:r>
              <a:rPr lang="en-US" sz="2800" i="1" baseline="-25000" dirty="0" err="1">
                <a:latin typeface="+mj-lt"/>
                <a:cs typeface="Arial" charset="0"/>
              </a:rPr>
              <a:t>VM</a:t>
            </a:r>
            <a:r>
              <a:rPr lang="en-US" sz="2800" dirty="0">
                <a:latin typeface="+mj-lt"/>
                <a:cs typeface="Arial" charset="0"/>
              </a:rPr>
              <a:t>)]</a:t>
            </a:r>
          </a:p>
        </p:txBody>
      </p:sp>
    </p:spTree>
    <p:extLst>
      <p:ext uri="{BB962C8B-B14F-4D97-AF65-F5344CB8AC3E}">
        <p14:creationId xmlns:p14="http://schemas.microsoft.com/office/powerpoint/2010/main" val="1031824767"/>
      </p:ext>
    </p:extLst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0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1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2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3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4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5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6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7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8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0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2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3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4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5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6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7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8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ags/tag99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_INSTRUCTOR VIEW19C14C36-AC8E-43BC-9DB6-C2AAF774C7DC|PANE__TAG" val="_"/>
</p:tagLst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Yu Gothic Light"/>
        <a:font script="Hang" typeface="맑은 고딕"/>
        <a:font script="Hans" typeface="DengXian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Yu Gothic"/>
        <a:font script="Hang" typeface="맑은 고딕"/>
        <a:font script="Hans" typeface="DengXian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49401</TotalTime>
  <Words>2452</Words>
  <Application>Microsoft Office PowerPoint</Application>
  <PresentationFormat>On-screen Show (4:3)</PresentationFormat>
  <Paragraphs>539</Paragraphs>
  <Slides>70</Slides>
  <Notes>70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70</vt:i4>
      </vt:variant>
    </vt:vector>
  </HeadingPairs>
  <TitlesOfParts>
    <vt:vector size="78" baseType="lpstr">
      <vt:lpstr>Arial</vt:lpstr>
      <vt:lpstr>Arial Black</vt:lpstr>
      <vt:lpstr>Calibri</vt:lpstr>
      <vt:lpstr>Courier New</vt:lpstr>
      <vt:lpstr>Times New Roman</vt:lpstr>
      <vt:lpstr>Office Theme</vt:lpstr>
      <vt:lpstr>Visio</vt:lpstr>
      <vt:lpstr>VISIO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Company>Harvey Mudd College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sharris</dc:creator>
  <cp:lastModifiedBy>Sarah Harris</cp:lastModifiedBy>
  <cp:revision>891</cp:revision>
  <cp:lastPrinted>2020-10-15T19:55:21Z</cp:lastPrinted>
  <dcterms:created xsi:type="dcterms:W3CDTF">2012-08-07T04:56:47Z</dcterms:created>
  <dcterms:modified xsi:type="dcterms:W3CDTF">2021-08-31T14:11:54Z</dcterms:modified>
</cp:coreProperties>
</file>