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6"/>
  </p:notesMasterIdLst>
  <p:sldIdLst>
    <p:sldId id="256" r:id="rId2"/>
    <p:sldId id="258" r:id="rId3"/>
    <p:sldId id="298" r:id="rId4"/>
    <p:sldId id="294" r:id="rId5"/>
    <p:sldId id="278" r:id="rId6"/>
    <p:sldId id="280" r:id="rId7"/>
    <p:sldId id="277" r:id="rId8"/>
    <p:sldId id="299" r:id="rId9"/>
    <p:sldId id="275" r:id="rId10"/>
    <p:sldId id="268" r:id="rId11"/>
    <p:sldId id="293" r:id="rId12"/>
    <p:sldId id="304" r:id="rId13"/>
    <p:sldId id="286" r:id="rId14"/>
    <p:sldId id="301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tem SemLt" panose="020B0503020203020204" charset="-52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Cabin" panose="020B0604020202020204" charset="0"/>
      <p:regular r:id="rId26"/>
      <p:bold r:id="rId27"/>
      <p:italic r:id="rId28"/>
      <p:boldItalic r:id="rId29"/>
    </p:embeddedFont>
    <p:embeddedFont>
      <p:font typeface="Raleway Black" panose="020B0604020202020204" charset="-52"/>
      <p:bold r:id="rId30"/>
      <p:boldItalic r:id="rId31"/>
    </p:embeddedFont>
    <p:embeddedFont>
      <p:font typeface="맑은 고딕" panose="020B0503020000020004" pitchFamily="34" charset="-127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2" autoAdjust="0"/>
    <p:restoredTop sz="94660"/>
  </p:normalViewPr>
  <p:slideViewPr>
    <p:cSldViewPr snapToGrid="0">
      <p:cViewPr varScale="1">
        <p:scale>
          <a:sx n="57" d="100"/>
          <a:sy n="57" d="100"/>
        </p:scale>
        <p:origin x="211" y="48"/>
      </p:cViewPr>
      <p:guideLst>
        <p:guide orient="horz" pos="2160"/>
        <p:guide pos="29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86171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1658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17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233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4611200" y="3098500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801850" y="4416700"/>
            <a:ext cx="8494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>
            <a:off x="2372570" y="8228148"/>
            <a:ext cx="2352975" cy="2058853"/>
            <a:chOff x="0" y="0"/>
            <a:chExt cx="812800" cy="7112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4725545" y="8228148"/>
            <a:ext cx="2352975" cy="2058853"/>
            <a:chOff x="0" y="0"/>
            <a:chExt cx="812800" cy="7112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21" name="Google Shape;2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3549057" y="6169295"/>
            <a:ext cx="2352975" cy="2058853"/>
            <a:chOff x="0" y="0"/>
            <a:chExt cx="812800" cy="7112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24" name="Google Shape;2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2372570" y="4110443"/>
            <a:ext cx="2352975" cy="2058853"/>
            <a:chOff x="0" y="0"/>
            <a:chExt cx="812800" cy="7112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27" name="Google Shape;2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1196083" y="2051590"/>
            <a:ext cx="2352975" cy="2058853"/>
            <a:chOff x="0" y="0"/>
            <a:chExt cx="812800" cy="711200"/>
          </a:xfrm>
        </p:grpSpPr>
        <p:sp>
          <p:nvSpPr>
            <p:cNvPr id="29" name="Google Shape;29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0" name="Google Shape;3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19596" y="-7262"/>
            <a:ext cx="2352975" cy="2058853"/>
            <a:chOff x="0" y="0"/>
            <a:chExt cx="812800" cy="711200"/>
          </a:xfrm>
        </p:grpSpPr>
        <p:sp>
          <p:nvSpPr>
            <p:cNvPr id="32" name="Google Shape;32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3" name="Google Shape;3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 rot="10800000">
            <a:off x="3408446" y="3421529"/>
            <a:ext cx="1093622" cy="956920"/>
            <a:chOff x="0" y="0"/>
            <a:chExt cx="812800" cy="711200"/>
          </a:xfrm>
        </p:grpSpPr>
        <p:sp>
          <p:nvSpPr>
            <p:cNvPr id="35" name="Google Shape;35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36" name="Google Shape;3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3"/>
          <p:cNvGrpSpPr/>
          <p:nvPr/>
        </p:nvGrpSpPr>
        <p:grpSpPr>
          <a:xfrm>
            <a:off x="19596" y="8228148"/>
            <a:ext cx="2352975" cy="2058853"/>
            <a:chOff x="0" y="0"/>
            <a:chExt cx="812800" cy="711200"/>
          </a:xfrm>
        </p:grpSpPr>
        <p:sp>
          <p:nvSpPr>
            <p:cNvPr id="38" name="Google Shape;38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51B65"/>
            </a:solidFill>
            <a:ln>
              <a:noFill/>
            </a:ln>
          </p:spPr>
        </p:sp>
        <p:sp>
          <p:nvSpPr>
            <p:cNvPr id="39" name="Google Shape;39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3"/>
          <p:cNvGrpSpPr/>
          <p:nvPr/>
        </p:nvGrpSpPr>
        <p:grpSpPr>
          <a:xfrm rot="10800000">
            <a:off x="16268628" y="670284"/>
            <a:ext cx="1093622" cy="956920"/>
            <a:chOff x="0" y="0"/>
            <a:chExt cx="812800" cy="711200"/>
          </a:xfrm>
        </p:grpSpPr>
        <p:sp>
          <p:nvSpPr>
            <p:cNvPr id="41" name="Google Shape;41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42" name="Google Shape;42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5638958" y="8228148"/>
            <a:ext cx="2352975" cy="2058853"/>
            <a:chOff x="0" y="0"/>
            <a:chExt cx="812800" cy="711200"/>
          </a:xfrm>
        </p:grpSpPr>
        <p:sp>
          <p:nvSpPr>
            <p:cNvPr id="44" name="Google Shape;44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45" name="Google Shape;45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3"/>
          <p:cNvGrpSpPr/>
          <p:nvPr/>
        </p:nvGrpSpPr>
        <p:grpSpPr>
          <a:xfrm rot="10800000">
            <a:off x="1196082" y="8228147"/>
            <a:ext cx="2352975" cy="2058853"/>
            <a:chOff x="0" y="0"/>
            <a:chExt cx="812800" cy="711200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48" name="Google Shape;48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 rot="10800000">
            <a:off x="15394482" y="8438304"/>
            <a:ext cx="1093622" cy="956920"/>
            <a:chOff x="0" y="0"/>
            <a:chExt cx="812800" cy="7112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51" name="Google Shape;51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15941299" y="1208899"/>
            <a:ext cx="956097" cy="836585"/>
            <a:chOff x="0" y="0"/>
            <a:chExt cx="812800" cy="711200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54" name="Google Shape;54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19596" y="4110443"/>
            <a:ext cx="2352975" cy="2058853"/>
            <a:chOff x="0" y="0"/>
            <a:chExt cx="812800" cy="7112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57" name="Google Shape;57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 rot="10800000">
            <a:off x="19595" y="6169294"/>
            <a:ext cx="2352975" cy="2058853"/>
            <a:chOff x="0" y="0"/>
            <a:chExt cx="812800" cy="711200"/>
          </a:xfrm>
        </p:grpSpPr>
        <p:sp>
          <p:nvSpPr>
            <p:cNvPr id="59" name="Google Shape;59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BC1D"/>
            </a:solidFill>
            <a:ln>
              <a:noFill/>
            </a:ln>
          </p:spPr>
        </p:sp>
        <p:sp>
          <p:nvSpPr>
            <p:cNvPr id="60" name="Google Shape;60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-1156891" y="2051590"/>
            <a:ext cx="2352975" cy="2058853"/>
            <a:chOff x="0" y="0"/>
            <a:chExt cx="812800" cy="711200"/>
          </a:xfrm>
        </p:grpSpPr>
        <p:sp>
          <p:nvSpPr>
            <p:cNvPr id="62" name="Google Shape;62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63" name="Google Shape;63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10800000">
            <a:off x="-1147367" y="8228147"/>
            <a:ext cx="2352975" cy="2058853"/>
            <a:chOff x="0" y="0"/>
            <a:chExt cx="812800" cy="711200"/>
          </a:xfrm>
        </p:grpSpPr>
        <p:sp>
          <p:nvSpPr>
            <p:cNvPr id="65" name="Google Shape;65;p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</p:sp>
        <p:sp>
          <p:nvSpPr>
            <p:cNvPr id="66" name="Google Shape;66;p3"/>
            <p:cNvSpPr txBox="1"/>
            <p:nvPr/>
          </p:nvSpPr>
          <p:spPr>
            <a:xfrm>
              <a:off x="127000" y="282575"/>
              <a:ext cx="558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6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1988725" y="330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–"/>
              <a:defRPr>
                <a:solidFill>
                  <a:schemeClr val="accent4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–"/>
              <a:defRPr>
                <a:solidFill>
                  <a:schemeClr val="accent4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»"/>
              <a:defRPr>
                <a:solidFill>
                  <a:schemeClr val="accent4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ctrTitle"/>
          </p:nvPr>
        </p:nvSpPr>
        <p:spPr>
          <a:xfrm>
            <a:off x="-65125" y="880600"/>
            <a:ext cx="15637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subTitle" idx="2"/>
          </p:nvPr>
        </p:nvSpPr>
        <p:spPr>
          <a:xfrm>
            <a:off x="-228600" y="2172225"/>
            <a:ext cx="8494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1403713" y="6564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body" idx="1"/>
          </p:nvPr>
        </p:nvSpPr>
        <p:spPr>
          <a:xfrm>
            <a:off x="204185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2"/>
          </p:nvPr>
        </p:nvSpPr>
        <p:spPr>
          <a:xfrm>
            <a:off x="6710900" y="31494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>
                <a:solidFill>
                  <a:schemeClr val="lt1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-65125" y="880600"/>
            <a:ext cx="15637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78" name="Google Shape;78;p6"/>
          <p:cNvGrpSpPr/>
          <p:nvPr/>
        </p:nvGrpSpPr>
        <p:grpSpPr>
          <a:xfrm>
            <a:off x="-601126" y="8275365"/>
            <a:ext cx="19546687" cy="2011650"/>
            <a:chOff x="0" y="0"/>
            <a:chExt cx="26062249" cy="2682200"/>
          </a:xfrm>
        </p:grpSpPr>
        <p:grpSp>
          <p:nvGrpSpPr>
            <p:cNvPr id="79" name="Google Shape;79;p6"/>
            <p:cNvGrpSpPr/>
            <p:nvPr/>
          </p:nvGrpSpPr>
          <p:grpSpPr>
            <a:xfrm>
              <a:off x="2290846" y="1341090"/>
              <a:ext cx="1532697" cy="1341110"/>
              <a:chOff x="0" y="0"/>
              <a:chExt cx="812800" cy="711200"/>
            </a:xfrm>
          </p:grpSpPr>
          <p:sp>
            <p:nvSpPr>
              <p:cNvPr id="80" name="Google Shape;8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81" name="Google Shape;8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6"/>
            <p:cNvGrpSpPr/>
            <p:nvPr/>
          </p:nvGrpSpPr>
          <p:grpSpPr>
            <a:xfrm>
              <a:off x="3824135" y="1341090"/>
              <a:ext cx="1532697" cy="1341110"/>
              <a:chOff x="0" y="0"/>
              <a:chExt cx="812800" cy="711200"/>
            </a:xfrm>
          </p:grpSpPr>
          <p:sp>
            <p:nvSpPr>
              <p:cNvPr id="83" name="Google Shape;8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4" name="Google Shape;8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85;p6"/>
            <p:cNvGrpSpPr/>
            <p:nvPr/>
          </p:nvGrpSpPr>
          <p:grpSpPr>
            <a:xfrm>
              <a:off x="757556" y="1341090"/>
              <a:ext cx="1532697" cy="1341110"/>
              <a:chOff x="0" y="0"/>
              <a:chExt cx="812800" cy="711200"/>
            </a:xfrm>
          </p:grpSpPr>
          <p:sp>
            <p:nvSpPr>
              <p:cNvPr id="86" name="Google Shape;8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87" name="Google Shape;8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" name="Google Shape;88;p6"/>
            <p:cNvGrpSpPr/>
            <p:nvPr/>
          </p:nvGrpSpPr>
          <p:grpSpPr>
            <a:xfrm>
              <a:off x="8423387" y="1341090"/>
              <a:ext cx="1532697" cy="1341110"/>
              <a:chOff x="0" y="0"/>
              <a:chExt cx="812800" cy="711200"/>
            </a:xfrm>
          </p:grpSpPr>
          <p:sp>
            <p:nvSpPr>
              <p:cNvPr id="89" name="Google Shape;8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0" name="Google Shape;9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1" name="Google Shape;91;p6"/>
            <p:cNvGrpSpPr/>
            <p:nvPr/>
          </p:nvGrpSpPr>
          <p:grpSpPr>
            <a:xfrm>
              <a:off x="9956677" y="1341090"/>
              <a:ext cx="1532697" cy="1341110"/>
              <a:chOff x="0" y="0"/>
              <a:chExt cx="812800" cy="711200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3" name="Google Shape;9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" name="Google Shape;94;p6"/>
            <p:cNvGrpSpPr/>
            <p:nvPr/>
          </p:nvGrpSpPr>
          <p:grpSpPr>
            <a:xfrm>
              <a:off x="6890098" y="1341090"/>
              <a:ext cx="1532697" cy="1341110"/>
              <a:chOff x="0" y="0"/>
              <a:chExt cx="812800" cy="711200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96" name="Google Shape;9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6"/>
            <p:cNvGrpSpPr/>
            <p:nvPr/>
          </p:nvGrpSpPr>
          <p:grpSpPr>
            <a:xfrm>
              <a:off x="5356809" y="1341090"/>
              <a:ext cx="1532697" cy="1341110"/>
              <a:chOff x="0" y="0"/>
              <a:chExt cx="812800" cy="711200"/>
            </a:xfrm>
          </p:grpSpPr>
          <p:sp>
            <p:nvSpPr>
              <p:cNvPr id="98" name="Google Shape;9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99" name="Google Shape;9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6"/>
            <p:cNvGrpSpPr/>
            <p:nvPr/>
          </p:nvGrpSpPr>
          <p:grpSpPr>
            <a:xfrm>
              <a:off x="11489351" y="1341090"/>
              <a:ext cx="1532697" cy="1341110"/>
              <a:chOff x="0" y="0"/>
              <a:chExt cx="812800" cy="711200"/>
            </a:xfrm>
          </p:grpSpPr>
          <p:sp>
            <p:nvSpPr>
              <p:cNvPr id="101" name="Google Shape;10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2" name="Google Shape;10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3" name="Google Shape;103;p6"/>
            <p:cNvGrpSpPr/>
            <p:nvPr/>
          </p:nvGrpSpPr>
          <p:grpSpPr>
            <a:xfrm>
              <a:off x="3066579" y="0"/>
              <a:ext cx="1532697" cy="1341110"/>
              <a:chOff x="0" y="0"/>
              <a:chExt cx="812800" cy="711200"/>
            </a:xfrm>
          </p:grpSpPr>
          <p:sp>
            <p:nvSpPr>
              <p:cNvPr id="104" name="Google Shape;10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05" name="Google Shape;10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" name="Google Shape;106;p6"/>
            <p:cNvGrpSpPr/>
            <p:nvPr/>
          </p:nvGrpSpPr>
          <p:grpSpPr>
            <a:xfrm>
              <a:off x="4599868" y="0"/>
              <a:ext cx="1532697" cy="1341110"/>
              <a:chOff x="0" y="0"/>
              <a:chExt cx="812800" cy="711200"/>
            </a:xfrm>
          </p:grpSpPr>
          <p:sp>
            <p:nvSpPr>
              <p:cNvPr id="107" name="Google Shape;10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08" name="Google Shape;10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1533289" y="0"/>
              <a:ext cx="1532697" cy="1341110"/>
              <a:chOff x="0" y="0"/>
              <a:chExt cx="812800" cy="7112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11" name="Google Shape;11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6"/>
            <p:cNvGrpSpPr/>
            <p:nvPr/>
          </p:nvGrpSpPr>
          <p:grpSpPr>
            <a:xfrm>
              <a:off x="0" y="0"/>
              <a:ext cx="1532697" cy="1341110"/>
              <a:chOff x="0" y="0"/>
              <a:chExt cx="812800" cy="711200"/>
            </a:xfrm>
          </p:grpSpPr>
          <p:sp>
            <p:nvSpPr>
              <p:cNvPr id="113" name="Google Shape;11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4" name="Google Shape;11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6"/>
            <p:cNvGrpSpPr/>
            <p:nvPr/>
          </p:nvGrpSpPr>
          <p:grpSpPr>
            <a:xfrm>
              <a:off x="9199120" y="0"/>
              <a:ext cx="1532697" cy="1341110"/>
              <a:chOff x="0" y="0"/>
              <a:chExt cx="812800" cy="711200"/>
            </a:xfrm>
          </p:grpSpPr>
          <p:sp>
            <p:nvSpPr>
              <p:cNvPr id="116" name="Google Shape;11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17" name="Google Shape;11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6"/>
            <p:cNvGrpSpPr/>
            <p:nvPr/>
          </p:nvGrpSpPr>
          <p:grpSpPr>
            <a:xfrm>
              <a:off x="10732410" y="0"/>
              <a:ext cx="1532697" cy="1341110"/>
              <a:chOff x="0" y="0"/>
              <a:chExt cx="812800" cy="711200"/>
            </a:xfrm>
          </p:grpSpPr>
          <p:sp>
            <p:nvSpPr>
              <p:cNvPr id="119" name="Google Shape;11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0" name="Google Shape;12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" name="Google Shape;121;p6"/>
            <p:cNvGrpSpPr/>
            <p:nvPr/>
          </p:nvGrpSpPr>
          <p:grpSpPr>
            <a:xfrm>
              <a:off x="7665831" y="0"/>
              <a:ext cx="1532697" cy="1341110"/>
              <a:chOff x="0" y="0"/>
              <a:chExt cx="812800" cy="711200"/>
            </a:xfrm>
          </p:grpSpPr>
          <p:sp>
            <p:nvSpPr>
              <p:cNvPr id="122" name="Google Shape;12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23" name="Google Shape;12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6"/>
            <p:cNvGrpSpPr/>
            <p:nvPr/>
          </p:nvGrpSpPr>
          <p:grpSpPr>
            <a:xfrm>
              <a:off x="6132542" y="0"/>
              <a:ext cx="1532697" cy="1341110"/>
              <a:chOff x="0" y="0"/>
              <a:chExt cx="812800" cy="711200"/>
            </a:xfrm>
          </p:grpSpPr>
          <p:sp>
            <p:nvSpPr>
              <p:cNvPr id="125" name="Google Shape;12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6" name="Google Shape;12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" name="Google Shape;127;p6"/>
            <p:cNvGrpSpPr/>
            <p:nvPr/>
          </p:nvGrpSpPr>
          <p:grpSpPr>
            <a:xfrm>
              <a:off x="12265084" y="0"/>
              <a:ext cx="1532697" cy="1341110"/>
              <a:chOff x="0" y="0"/>
              <a:chExt cx="812800" cy="711200"/>
            </a:xfrm>
          </p:grpSpPr>
          <p:sp>
            <p:nvSpPr>
              <p:cNvPr id="128" name="Google Shape;12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29" name="Google Shape;12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" name="Google Shape;130;p6"/>
            <p:cNvGrpSpPr/>
            <p:nvPr/>
          </p:nvGrpSpPr>
          <p:grpSpPr>
            <a:xfrm>
              <a:off x="14555314" y="1341090"/>
              <a:ext cx="1532697" cy="1341110"/>
              <a:chOff x="0" y="0"/>
              <a:chExt cx="812800" cy="711200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2" name="Google Shape;13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6"/>
            <p:cNvGrpSpPr/>
            <p:nvPr/>
          </p:nvGrpSpPr>
          <p:grpSpPr>
            <a:xfrm>
              <a:off x="16088603" y="1341090"/>
              <a:ext cx="1532697" cy="1341110"/>
              <a:chOff x="0" y="0"/>
              <a:chExt cx="812800" cy="711200"/>
            </a:xfrm>
          </p:grpSpPr>
          <p:sp>
            <p:nvSpPr>
              <p:cNvPr id="134" name="Google Shape;13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35" name="Google Shape;13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" name="Google Shape;136;p6"/>
            <p:cNvGrpSpPr/>
            <p:nvPr/>
          </p:nvGrpSpPr>
          <p:grpSpPr>
            <a:xfrm>
              <a:off x="20687856" y="1341090"/>
              <a:ext cx="1532697" cy="1341110"/>
              <a:chOff x="0" y="0"/>
              <a:chExt cx="812800" cy="711200"/>
            </a:xfrm>
          </p:grpSpPr>
          <p:sp>
            <p:nvSpPr>
              <p:cNvPr id="137" name="Google Shape;13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38" name="Google Shape;13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" name="Google Shape;139;p6"/>
            <p:cNvGrpSpPr/>
            <p:nvPr/>
          </p:nvGrpSpPr>
          <p:grpSpPr>
            <a:xfrm>
              <a:off x="22221145" y="1341090"/>
              <a:ext cx="1532697" cy="1341110"/>
              <a:chOff x="0" y="0"/>
              <a:chExt cx="812800" cy="711200"/>
            </a:xfrm>
          </p:grpSpPr>
          <p:sp>
            <p:nvSpPr>
              <p:cNvPr id="140" name="Google Shape;14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1" name="Google Shape;14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" name="Google Shape;142;p6"/>
            <p:cNvGrpSpPr/>
            <p:nvPr/>
          </p:nvGrpSpPr>
          <p:grpSpPr>
            <a:xfrm>
              <a:off x="19154567" y="1341090"/>
              <a:ext cx="1532697" cy="1341110"/>
              <a:chOff x="0" y="0"/>
              <a:chExt cx="812800" cy="711200"/>
            </a:xfrm>
          </p:grpSpPr>
          <p:sp>
            <p:nvSpPr>
              <p:cNvPr id="143" name="Google Shape;14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44" name="Google Shape;14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145;p6"/>
            <p:cNvGrpSpPr/>
            <p:nvPr/>
          </p:nvGrpSpPr>
          <p:grpSpPr>
            <a:xfrm>
              <a:off x="17621277" y="1341090"/>
              <a:ext cx="1532697" cy="1341110"/>
              <a:chOff x="0" y="0"/>
              <a:chExt cx="812800" cy="711200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47" name="Google Shape;14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6"/>
            <p:cNvGrpSpPr/>
            <p:nvPr/>
          </p:nvGrpSpPr>
          <p:grpSpPr>
            <a:xfrm>
              <a:off x="23753819" y="1341090"/>
              <a:ext cx="1532697" cy="1341110"/>
              <a:chOff x="0" y="0"/>
              <a:chExt cx="812800" cy="711200"/>
            </a:xfrm>
          </p:grpSpPr>
          <p:sp>
            <p:nvSpPr>
              <p:cNvPr id="149" name="Google Shape;149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0" name="Google Shape;150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15331047" y="0"/>
              <a:ext cx="1532697" cy="1341110"/>
              <a:chOff x="0" y="0"/>
              <a:chExt cx="812800" cy="711200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53" name="Google Shape;153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6"/>
            <p:cNvGrpSpPr/>
            <p:nvPr/>
          </p:nvGrpSpPr>
          <p:grpSpPr>
            <a:xfrm>
              <a:off x="16864336" y="0"/>
              <a:ext cx="1532697" cy="1341110"/>
              <a:chOff x="0" y="0"/>
              <a:chExt cx="812800" cy="711200"/>
            </a:xfrm>
          </p:grpSpPr>
          <p:sp>
            <p:nvSpPr>
              <p:cNvPr id="155" name="Google Shape;155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6" name="Google Shape;156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6"/>
            <p:cNvGrpSpPr/>
            <p:nvPr/>
          </p:nvGrpSpPr>
          <p:grpSpPr>
            <a:xfrm>
              <a:off x="13797758" y="0"/>
              <a:ext cx="1532697" cy="1341110"/>
              <a:chOff x="0" y="0"/>
              <a:chExt cx="812800" cy="71120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59" name="Google Shape;159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" name="Google Shape;160;p6"/>
            <p:cNvGrpSpPr/>
            <p:nvPr/>
          </p:nvGrpSpPr>
          <p:grpSpPr>
            <a:xfrm>
              <a:off x="21463589" y="0"/>
              <a:ext cx="1532697" cy="1341110"/>
              <a:chOff x="0" y="0"/>
              <a:chExt cx="812800" cy="711200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62" name="Google Shape;162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" name="Google Shape;163;p6"/>
            <p:cNvGrpSpPr/>
            <p:nvPr/>
          </p:nvGrpSpPr>
          <p:grpSpPr>
            <a:xfrm>
              <a:off x="22996878" y="0"/>
              <a:ext cx="1532697" cy="1341110"/>
              <a:chOff x="0" y="0"/>
              <a:chExt cx="812800" cy="711200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5" name="Google Shape;165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6"/>
            <p:cNvGrpSpPr/>
            <p:nvPr/>
          </p:nvGrpSpPr>
          <p:grpSpPr>
            <a:xfrm>
              <a:off x="19930300" y="0"/>
              <a:ext cx="1532697" cy="1341110"/>
              <a:chOff x="0" y="0"/>
              <a:chExt cx="812800" cy="711200"/>
            </a:xfrm>
          </p:grpSpPr>
          <p:sp>
            <p:nvSpPr>
              <p:cNvPr id="167" name="Google Shape;167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B1D2"/>
              </a:solidFill>
              <a:ln>
                <a:noFill/>
              </a:ln>
            </p:spPr>
          </p:sp>
          <p:sp>
            <p:nvSpPr>
              <p:cNvPr id="168" name="Google Shape;168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>
              <a:off x="18397010" y="0"/>
              <a:ext cx="1532697" cy="1341110"/>
              <a:chOff x="0" y="0"/>
              <a:chExt cx="812800" cy="711200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1" name="Google Shape;171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>
              <a:off x="24529552" y="0"/>
              <a:ext cx="1532697" cy="1341110"/>
              <a:chOff x="0" y="0"/>
              <a:chExt cx="812800" cy="711200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4" name="Google Shape;174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" name="Google Shape;175;p6"/>
            <p:cNvGrpSpPr/>
            <p:nvPr/>
          </p:nvGrpSpPr>
          <p:grpSpPr>
            <a:xfrm>
              <a:off x="13031421" y="1341090"/>
              <a:ext cx="1532697" cy="1341110"/>
              <a:chOff x="0" y="0"/>
              <a:chExt cx="812800" cy="7112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BC1D"/>
              </a:solidFill>
              <a:ln>
                <a:noFill/>
              </a:ln>
            </p:spPr>
          </p:sp>
          <p:sp>
            <p:nvSpPr>
              <p:cNvPr id="177" name="Google Shape;177;p6"/>
              <p:cNvSpPr txBox="1"/>
              <p:nvPr/>
            </p:nvSpPr>
            <p:spPr>
              <a:xfrm>
                <a:off x="127000" y="263525"/>
                <a:ext cx="558900" cy="39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ctrTitle"/>
          </p:nvPr>
        </p:nvSpPr>
        <p:spPr>
          <a:xfrm>
            <a:off x="886450" y="3617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>
            <a:spLocks noGrp="1"/>
          </p:cNvSpPr>
          <p:nvPr>
            <p:ph type="body" idx="1"/>
          </p:nvPr>
        </p:nvSpPr>
        <p:spPr>
          <a:xfrm>
            <a:off x="1963625" y="37944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2" name="Google Shape;182;p8"/>
          <p:cNvSpPr txBox="1">
            <a:spLocks noGrp="1"/>
          </p:cNvSpPr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8"/>
          <p:cNvSpPr txBox="1">
            <a:spLocks noGrp="1"/>
          </p:cNvSpPr>
          <p:nvPr>
            <p:ph type="body" idx="2"/>
          </p:nvPr>
        </p:nvSpPr>
        <p:spPr>
          <a:xfrm>
            <a:off x="8581300" y="374390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>
            <a:spLocks noGrp="1"/>
          </p:cNvSpPr>
          <p:nvPr>
            <p:ph type="pic" idx="2"/>
          </p:nvPr>
        </p:nvSpPr>
        <p:spPr>
          <a:xfrm>
            <a:off x="11149738" y="29056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9"/>
          <p:cNvSpPr txBox="1">
            <a:spLocks noGrp="1"/>
          </p:cNvSpPr>
          <p:nvPr>
            <p:ph type="body" idx="1"/>
          </p:nvPr>
        </p:nvSpPr>
        <p:spPr>
          <a:xfrm>
            <a:off x="1403713" y="6564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ctrTitle"/>
          </p:nvPr>
        </p:nvSpPr>
        <p:spPr>
          <a:xfrm>
            <a:off x="-419250" y="854025"/>
            <a:ext cx="163869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8A2126-602F-D44C-A887-ABA3ADEA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43D3510-5FBA-D544-B1BF-88626279A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5F6FF3-9F4A-CF4B-90D0-02F01C93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5C0DD78C-DA81-594A-834A-16A775B363C2}" type="datetimeFigureOut">
              <a:rPr lang="ru-RU" smtClean="0"/>
              <a:t>11.9.24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8F85457-ADAE-854A-8E9C-8FE85090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ACAEBC-6647-514E-A579-3D3FB49D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76363838-CD7A-824A-91BF-84CBABC0D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21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085750" y="1266175"/>
            <a:ext cx="1609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500"/>
              <a:buFont typeface="Raleway Black"/>
              <a:buNone/>
              <a:defRPr sz="7500" i="0" u="none" strike="noStrike" cap="none">
                <a:solidFill>
                  <a:schemeClr val="accent5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988725" y="33088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450850" algn="l" rtl="0">
              <a:spcBef>
                <a:spcPts val="56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450850" algn="l" rtl="0">
              <a:spcBef>
                <a:spcPts val="48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–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»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450850" algn="l" rtl="0">
              <a:spcBef>
                <a:spcPts val="400"/>
              </a:spcBef>
              <a:spcAft>
                <a:spcPts val="0"/>
              </a:spcAft>
              <a:buClr>
                <a:srgbClr val="25003C"/>
              </a:buClr>
              <a:buSzPts val="3500"/>
              <a:buFont typeface="Cabin"/>
              <a:buChar char="•"/>
              <a:defRPr sz="3500" i="0" u="none" strike="noStrike" cap="none">
                <a:solidFill>
                  <a:srgbClr val="25003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93" Type="http://schemas.openxmlformats.org/officeDocument/2006/relationships/image" Target="../media/image100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79" Type="http://schemas.openxmlformats.org/officeDocument/2006/relationships/image" Target="../media/image86.svg"/><Relationship Id="rId9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6357" y="1"/>
            <a:ext cx="10694103" cy="1264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ГБПОУ РС(Якутия) «Финансово-экономический колледж им. И.И. Фадеева</a:t>
            </a:r>
          </a:p>
          <a:p>
            <a:pPr indent="449580" algn="just">
              <a:lnSpc>
                <a:spcPct val="150000"/>
              </a:lnSpc>
            </a:pPr>
            <a:endParaRPr lang="ru-RU" sz="4400" b="1" dirty="0">
              <a:solidFill>
                <a:schemeClr val="accent4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indent="449580" algn="ctr">
              <a:lnSpc>
                <a:spcPct val="150000"/>
              </a:lnSpc>
            </a:pPr>
            <a:r>
              <a:rPr lang="ru-RU" sz="4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«Современные вызовы и практики формирования финансовой культуры»</a:t>
            </a:r>
            <a:endParaRPr lang="ru-RU" sz="4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49580" algn="ctr">
              <a:lnSpc>
                <a:spcPct val="150000"/>
              </a:lnSpc>
            </a:pPr>
            <a:endParaRPr lang="ru-RU" sz="4000" smtClean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49580" algn="ctr">
              <a:lnSpc>
                <a:spcPct val="150000"/>
              </a:lnSpc>
            </a:pPr>
            <a:r>
              <a:rPr lang="ru-RU" sz="400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4000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деятельности Ресурсного центра волонтеров финансового просвещения»</a:t>
            </a:r>
            <a:endParaRPr lang="ru-RU" sz="40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49580" algn="r">
              <a:lnSpc>
                <a:spcPct val="150000"/>
              </a:lnSpc>
            </a:pPr>
            <a:r>
              <a:rPr lang="ru-RU" sz="2400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Преподаватель «ЯФЭК» А.А. Осипова</a:t>
            </a:r>
            <a:endParaRPr lang="ru-RU" sz="24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449580" algn="just">
              <a:lnSpc>
                <a:spcPct val="150000"/>
              </a:lnSpc>
            </a:pPr>
            <a:endParaRPr lang="ru-RU" sz="4400" b="1" dirty="0" smtClean="0">
              <a:solidFill>
                <a:schemeClr val="accent4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endParaRPr lang="ru-RU" sz="4400" b="1" dirty="0" smtClean="0">
              <a:solidFill>
                <a:schemeClr val="accent3"/>
              </a:solidFill>
              <a:effectLst/>
              <a:latin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endParaRPr lang="ru-RU" sz="4400" b="1" dirty="0">
              <a:solidFill>
                <a:schemeClr val="accent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E0"/>
        </a:solid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5" name="Google Shape;975;p22"/>
          <p:cNvCxnSpPr/>
          <p:nvPr/>
        </p:nvCxnSpPr>
        <p:spPr>
          <a:xfrm>
            <a:off x="683722" y="6066343"/>
            <a:ext cx="18288000" cy="0"/>
          </a:xfrm>
          <a:prstGeom prst="straightConnector1">
            <a:avLst/>
          </a:prstGeom>
          <a:noFill/>
          <a:ln w="47625" cap="flat" cmpd="sng">
            <a:solidFill>
              <a:srgbClr val="00B1D2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77" name="Google Shape;977;p22"/>
          <p:cNvSpPr/>
          <p:nvPr/>
        </p:nvSpPr>
        <p:spPr>
          <a:xfrm rot="5415873">
            <a:off x="1879444" y="5275058"/>
            <a:ext cx="1435851" cy="1808113"/>
          </a:xfrm>
          <a:custGeom>
            <a:avLst/>
            <a:gdLst/>
            <a:ahLst/>
            <a:cxnLst/>
            <a:rect l="l" t="t" r="r" b="b"/>
            <a:pathLst>
              <a:path w="812800" h="711200" extrusionOk="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</p:sp>
      <p:grpSp>
        <p:nvGrpSpPr>
          <p:cNvPr id="979" name="Google Shape;979;p22"/>
          <p:cNvGrpSpPr/>
          <p:nvPr/>
        </p:nvGrpSpPr>
        <p:grpSpPr>
          <a:xfrm rot="5415873">
            <a:off x="5177762" y="5062701"/>
            <a:ext cx="2348467" cy="2054909"/>
            <a:chOff x="0" y="0"/>
            <a:chExt cx="812800" cy="711200"/>
          </a:xfrm>
        </p:grpSpPr>
        <p:sp>
          <p:nvSpPr>
            <p:cNvPr id="980" name="Google Shape;980;p2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981" name="Google Shape;981;p22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3" name="Google Shape;983;p22"/>
          <p:cNvSpPr/>
          <p:nvPr/>
        </p:nvSpPr>
        <p:spPr>
          <a:xfrm rot="5415873">
            <a:off x="9871882" y="5300409"/>
            <a:ext cx="1435851" cy="1626528"/>
          </a:xfrm>
          <a:custGeom>
            <a:avLst/>
            <a:gdLst/>
            <a:ahLst/>
            <a:cxnLst/>
            <a:rect l="l" t="t" r="r" b="b"/>
            <a:pathLst>
              <a:path w="812800" h="711200" extrusionOk="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00B1D2"/>
          </a:solidFill>
          <a:ln>
            <a:noFill/>
          </a:ln>
        </p:spPr>
      </p:sp>
      <p:grpSp>
        <p:nvGrpSpPr>
          <p:cNvPr id="985" name="Google Shape;985;p22"/>
          <p:cNvGrpSpPr/>
          <p:nvPr/>
        </p:nvGrpSpPr>
        <p:grpSpPr>
          <a:xfrm rot="5415873">
            <a:off x="13200654" y="5062701"/>
            <a:ext cx="2348467" cy="2054909"/>
            <a:chOff x="0" y="0"/>
            <a:chExt cx="812800" cy="711200"/>
          </a:xfrm>
        </p:grpSpPr>
        <p:sp>
          <p:nvSpPr>
            <p:cNvPr id="986" name="Google Shape;986;p2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</p:sp>
        <p:sp>
          <p:nvSpPr>
            <p:cNvPr id="987" name="Google Shape;987;p22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8" name="Google Shape;988;p22"/>
          <p:cNvSpPr/>
          <p:nvPr/>
        </p:nvSpPr>
        <p:spPr>
          <a:xfrm>
            <a:off x="5540369" y="5558059"/>
            <a:ext cx="865317" cy="773069"/>
          </a:xfrm>
          <a:custGeom>
            <a:avLst/>
            <a:gdLst/>
            <a:ahLst/>
            <a:cxnLst/>
            <a:rect l="l" t="t" r="r" b="b"/>
            <a:pathLst>
              <a:path w="865317" h="773069" extrusionOk="0">
                <a:moveTo>
                  <a:pt x="833254" y="406488"/>
                </a:moveTo>
                <a:cubicBezTo>
                  <a:pt x="852385" y="417473"/>
                  <a:pt x="865317" y="438110"/>
                  <a:pt x="865317" y="461726"/>
                </a:cubicBezTo>
                <a:lnTo>
                  <a:pt x="865317" y="470944"/>
                </a:lnTo>
                <a:cubicBezTo>
                  <a:pt x="865317" y="494387"/>
                  <a:pt x="852575" y="514902"/>
                  <a:pt x="833670" y="525956"/>
                </a:cubicBezTo>
                <a:cubicBezTo>
                  <a:pt x="852575" y="537010"/>
                  <a:pt x="865317" y="557525"/>
                  <a:pt x="865317" y="580968"/>
                </a:cubicBezTo>
                <a:lnTo>
                  <a:pt x="865317" y="590169"/>
                </a:lnTo>
                <a:cubicBezTo>
                  <a:pt x="865317" y="621807"/>
                  <a:pt x="842136" y="648127"/>
                  <a:pt x="811873" y="653013"/>
                </a:cubicBezTo>
                <a:cubicBezTo>
                  <a:pt x="825810" y="665228"/>
                  <a:pt x="834622" y="683127"/>
                  <a:pt x="834622" y="703070"/>
                </a:cubicBezTo>
                <a:lnTo>
                  <a:pt x="834622" y="706518"/>
                </a:lnTo>
                <a:cubicBezTo>
                  <a:pt x="834622" y="743216"/>
                  <a:pt x="804793" y="773069"/>
                  <a:pt x="768125" y="773069"/>
                </a:cubicBezTo>
                <a:lnTo>
                  <a:pt x="595605" y="773069"/>
                </a:lnTo>
                <a:cubicBezTo>
                  <a:pt x="579954" y="773069"/>
                  <a:pt x="565256" y="767733"/>
                  <a:pt x="553397" y="757926"/>
                </a:cubicBezTo>
                <a:cubicBezTo>
                  <a:pt x="552618" y="758186"/>
                  <a:pt x="551804" y="758359"/>
                  <a:pt x="550938" y="758376"/>
                </a:cubicBezTo>
                <a:lnTo>
                  <a:pt x="386261" y="761149"/>
                </a:lnTo>
                <a:cubicBezTo>
                  <a:pt x="337422" y="761149"/>
                  <a:pt x="308735" y="733946"/>
                  <a:pt x="295959" y="717745"/>
                </a:cubicBezTo>
                <a:cubicBezTo>
                  <a:pt x="290505" y="710815"/>
                  <a:pt x="282212" y="706829"/>
                  <a:pt x="273227" y="706829"/>
                </a:cubicBezTo>
                <a:lnTo>
                  <a:pt x="213880" y="706829"/>
                </a:lnTo>
                <a:lnTo>
                  <a:pt x="213880" y="718490"/>
                </a:lnTo>
                <a:cubicBezTo>
                  <a:pt x="213880" y="748587"/>
                  <a:pt x="189417" y="773069"/>
                  <a:pt x="159345" y="773069"/>
                </a:cubicBezTo>
                <a:lnTo>
                  <a:pt x="54552" y="773069"/>
                </a:lnTo>
                <a:cubicBezTo>
                  <a:pt x="24480" y="773069"/>
                  <a:pt x="0" y="748587"/>
                  <a:pt x="0" y="718490"/>
                </a:cubicBezTo>
                <a:lnTo>
                  <a:pt x="0" y="375924"/>
                </a:lnTo>
                <a:cubicBezTo>
                  <a:pt x="0" y="345828"/>
                  <a:pt x="24480" y="321328"/>
                  <a:pt x="54552" y="321328"/>
                </a:cubicBezTo>
                <a:lnTo>
                  <a:pt x="159345" y="321328"/>
                </a:lnTo>
                <a:cubicBezTo>
                  <a:pt x="189417" y="321328"/>
                  <a:pt x="213880" y="345828"/>
                  <a:pt x="213880" y="375924"/>
                </a:cubicBezTo>
                <a:lnTo>
                  <a:pt x="213880" y="376219"/>
                </a:lnTo>
                <a:lnTo>
                  <a:pt x="294574" y="376236"/>
                </a:lnTo>
                <a:cubicBezTo>
                  <a:pt x="294591" y="376236"/>
                  <a:pt x="294591" y="376236"/>
                  <a:pt x="294608" y="376236"/>
                </a:cubicBezTo>
                <a:cubicBezTo>
                  <a:pt x="305065" y="376236"/>
                  <a:pt x="314293" y="369201"/>
                  <a:pt x="317045" y="359100"/>
                </a:cubicBezTo>
                <a:cubicBezTo>
                  <a:pt x="326134" y="325659"/>
                  <a:pt x="340400" y="282845"/>
                  <a:pt x="370160" y="248278"/>
                </a:cubicBezTo>
                <a:cubicBezTo>
                  <a:pt x="383768" y="232494"/>
                  <a:pt x="399678" y="219169"/>
                  <a:pt x="415069" y="206296"/>
                </a:cubicBezTo>
                <a:cubicBezTo>
                  <a:pt x="426842" y="196454"/>
                  <a:pt x="439012" y="186283"/>
                  <a:pt x="449746" y="175281"/>
                </a:cubicBezTo>
                <a:cubicBezTo>
                  <a:pt x="476702" y="147645"/>
                  <a:pt x="486484" y="113892"/>
                  <a:pt x="493028" y="81526"/>
                </a:cubicBezTo>
                <a:cubicBezTo>
                  <a:pt x="497512" y="59365"/>
                  <a:pt x="505977" y="27986"/>
                  <a:pt x="527462" y="11284"/>
                </a:cubicBezTo>
                <a:cubicBezTo>
                  <a:pt x="540395" y="1234"/>
                  <a:pt x="555578" y="-2266"/>
                  <a:pt x="570242" y="1442"/>
                </a:cubicBezTo>
                <a:cubicBezTo>
                  <a:pt x="586568" y="5566"/>
                  <a:pt x="600937" y="18491"/>
                  <a:pt x="608658" y="36009"/>
                </a:cubicBezTo>
                <a:cubicBezTo>
                  <a:pt x="642054" y="111917"/>
                  <a:pt x="636099" y="211112"/>
                  <a:pt x="595570" y="278825"/>
                </a:cubicBezTo>
                <a:lnTo>
                  <a:pt x="800551" y="278825"/>
                </a:lnTo>
                <a:cubicBezTo>
                  <a:pt x="836267" y="278825"/>
                  <a:pt x="865317" y="307917"/>
                  <a:pt x="865317" y="343662"/>
                </a:cubicBezTo>
                <a:lnTo>
                  <a:pt x="865317" y="350558"/>
                </a:lnTo>
                <a:cubicBezTo>
                  <a:pt x="865317" y="374365"/>
                  <a:pt x="852420" y="395209"/>
                  <a:pt x="833254" y="406488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22"/>
          <p:cNvSpPr/>
          <p:nvPr/>
        </p:nvSpPr>
        <p:spPr>
          <a:xfrm>
            <a:off x="5557681" y="5575377"/>
            <a:ext cx="830692" cy="738424"/>
          </a:xfrm>
          <a:custGeom>
            <a:avLst/>
            <a:gdLst/>
            <a:ahLst/>
            <a:cxnLst/>
            <a:rect l="l" t="t" r="r" b="b"/>
            <a:pathLst>
              <a:path w="830692" h="738424" extrusionOk="0">
                <a:moveTo>
                  <a:pt x="799997" y="685752"/>
                </a:moveTo>
                <a:lnTo>
                  <a:pt x="799997" y="689200"/>
                </a:lnTo>
                <a:cubicBezTo>
                  <a:pt x="799997" y="716351"/>
                  <a:pt x="777923" y="738425"/>
                  <a:pt x="750812" y="738425"/>
                </a:cubicBezTo>
                <a:lnTo>
                  <a:pt x="578292" y="738425"/>
                </a:lnTo>
                <a:cubicBezTo>
                  <a:pt x="564702" y="738425"/>
                  <a:pt x="552064" y="733001"/>
                  <a:pt x="542697" y="723160"/>
                </a:cubicBezTo>
                <a:cubicBezTo>
                  <a:pt x="533937" y="713977"/>
                  <a:pt x="529107" y="701917"/>
                  <a:pt x="529107" y="689200"/>
                </a:cubicBezTo>
                <a:lnTo>
                  <a:pt x="529107" y="685752"/>
                </a:lnTo>
                <a:cubicBezTo>
                  <a:pt x="529107" y="658618"/>
                  <a:pt x="551181" y="636526"/>
                  <a:pt x="578292" y="636526"/>
                </a:cubicBezTo>
                <a:lnTo>
                  <a:pt x="750812" y="636526"/>
                </a:lnTo>
                <a:cubicBezTo>
                  <a:pt x="777923" y="636526"/>
                  <a:pt x="799997" y="658618"/>
                  <a:pt x="799997" y="685752"/>
                </a:cubicBezTo>
                <a:close/>
                <a:moveTo>
                  <a:pt x="784381" y="517301"/>
                </a:moveTo>
                <a:lnTo>
                  <a:pt x="553501" y="517301"/>
                </a:lnTo>
                <a:cubicBezTo>
                  <a:pt x="527964" y="517301"/>
                  <a:pt x="507189" y="538093"/>
                  <a:pt x="507189" y="563650"/>
                </a:cubicBezTo>
                <a:lnTo>
                  <a:pt x="507189" y="572851"/>
                </a:lnTo>
                <a:cubicBezTo>
                  <a:pt x="507189" y="598408"/>
                  <a:pt x="527964" y="619200"/>
                  <a:pt x="553501" y="619200"/>
                </a:cubicBezTo>
                <a:lnTo>
                  <a:pt x="578292" y="619200"/>
                </a:lnTo>
                <a:lnTo>
                  <a:pt x="750812" y="619200"/>
                </a:lnTo>
                <a:lnTo>
                  <a:pt x="784381" y="619200"/>
                </a:lnTo>
                <a:cubicBezTo>
                  <a:pt x="809917" y="619200"/>
                  <a:pt x="830692" y="598408"/>
                  <a:pt x="830692" y="572851"/>
                </a:cubicBezTo>
                <a:lnTo>
                  <a:pt x="830692" y="563650"/>
                </a:lnTo>
                <a:cubicBezTo>
                  <a:pt x="830692" y="538093"/>
                  <a:pt x="809917" y="517301"/>
                  <a:pt x="784381" y="517301"/>
                </a:cubicBezTo>
                <a:close/>
                <a:moveTo>
                  <a:pt x="784381" y="398076"/>
                </a:moveTo>
                <a:lnTo>
                  <a:pt x="553501" y="398076"/>
                </a:lnTo>
                <a:cubicBezTo>
                  <a:pt x="527964" y="398076"/>
                  <a:pt x="507189" y="418868"/>
                  <a:pt x="507189" y="444408"/>
                </a:cubicBezTo>
                <a:lnTo>
                  <a:pt x="507189" y="453626"/>
                </a:lnTo>
                <a:cubicBezTo>
                  <a:pt x="507189" y="479183"/>
                  <a:pt x="527964" y="499975"/>
                  <a:pt x="553501" y="499975"/>
                </a:cubicBezTo>
                <a:lnTo>
                  <a:pt x="784381" y="499975"/>
                </a:lnTo>
                <a:cubicBezTo>
                  <a:pt x="809917" y="499975"/>
                  <a:pt x="830692" y="479183"/>
                  <a:pt x="830692" y="453626"/>
                </a:cubicBezTo>
                <a:lnTo>
                  <a:pt x="830692" y="444408"/>
                </a:lnTo>
                <a:cubicBezTo>
                  <a:pt x="830692" y="418868"/>
                  <a:pt x="809917" y="398076"/>
                  <a:pt x="784381" y="398076"/>
                </a:cubicBezTo>
                <a:close/>
                <a:moveTo>
                  <a:pt x="783238" y="278834"/>
                </a:moveTo>
                <a:lnTo>
                  <a:pt x="576578" y="278834"/>
                </a:lnTo>
                <a:cubicBezTo>
                  <a:pt x="572527" y="278834"/>
                  <a:pt x="568545" y="279336"/>
                  <a:pt x="564719" y="280324"/>
                </a:cubicBezTo>
                <a:cubicBezTo>
                  <a:pt x="543754" y="285730"/>
                  <a:pt x="529107" y="304651"/>
                  <a:pt x="529107" y="326344"/>
                </a:cubicBezTo>
                <a:lnTo>
                  <a:pt x="529107" y="333240"/>
                </a:lnTo>
                <a:cubicBezTo>
                  <a:pt x="529107" y="359438"/>
                  <a:pt x="550402" y="380750"/>
                  <a:pt x="576578" y="380750"/>
                </a:cubicBezTo>
                <a:lnTo>
                  <a:pt x="783238" y="380750"/>
                </a:lnTo>
                <a:cubicBezTo>
                  <a:pt x="809398" y="380750"/>
                  <a:pt x="830692" y="359438"/>
                  <a:pt x="830692" y="333240"/>
                </a:cubicBezTo>
                <a:lnTo>
                  <a:pt x="830692" y="326344"/>
                </a:lnTo>
                <a:cubicBezTo>
                  <a:pt x="830692" y="300146"/>
                  <a:pt x="809398" y="278834"/>
                  <a:pt x="783238" y="278834"/>
                </a:cubicBezTo>
                <a:close/>
                <a:moveTo>
                  <a:pt x="511794" y="685752"/>
                </a:moveTo>
                <a:cubicBezTo>
                  <a:pt x="511794" y="664959"/>
                  <a:pt x="521386" y="646368"/>
                  <a:pt x="536344" y="634153"/>
                </a:cubicBezTo>
                <a:cubicBezTo>
                  <a:pt x="509578" y="626650"/>
                  <a:pt x="489877" y="602012"/>
                  <a:pt x="489877" y="572851"/>
                </a:cubicBezTo>
                <a:lnTo>
                  <a:pt x="489877" y="563650"/>
                </a:lnTo>
                <a:cubicBezTo>
                  <a:pt x="489877" y="540207"/>
                  <a:pt x="502619" y="519692"/>
                  <a:pt x="521524" y="508638"/>
                </a:cubicBezTo>
                <a:cubicBezTo>
                  <a:pt x="502619" y="497584"/>
                  <a:pt x="489877" y="477069"/>
                  <a:pt x="489877" y="453626"/>
                </a:cubicBezTo>
                <a:lnTo>
                  <a:pt x="489877" y="444408"/>
                </a:lnTo>
                <a:cubicBezTo>
                  <a:pt x="489877" y="415559"/>
                  <a:pt x="509163" y="391128"/>
                  <a:pt x="535530" y="383349"/>
                </a:cubicBezTo>
                <a:cubicBezTo>
                  <a:pt x="521039" y="371445"/>
                  <a:pt x="511794" y="353408"/>
                  <a:pt x="511794" y="333240"/>
                </a:cubicBezTo>
                <a:lnTo>
                  <a:pt x="511794" y="326344"/>
                </a:lnTo>
                <a:cubicBezTo>
                  <a:pt x="511794" y="298569"/>
                  <a:pt x="529384" y="274138"/>
                  <a:pt x="555197" y="265128"/>
                </a:cubicBezTo>
                <a:cubicBezTo>
                  <a:pt x="555197" y="265111"/>
                  <a:pt x="555197" y="265111"/>
                  <a:pt x="555197" y="265111"/>
                </a:cubicBezTo>
                <a:cubicBezTo>
                  <a:pt x="600383" y="202336"/>
                  <a:pt x="608918" y="101634"/>
                  <a:pt x="575488" y="25691"/>
                </a:cubicBezTo>
                <a:cubicBezTo>
                  <a:pt x="569913" y="13008"/>
                  <a:pt x="559889" y="3755"/>
                  <a:pt x="548688" y="914"/>
                </a:cubicBezTo>
                <a:cubicBezTo>
                  <a:pt x="539183" y="-1478"/>
                  <a:pt x="529523" y="844"/>
                  <a:pt x="520780" y="7654"/>
                </a:cubicBezTo>
                <a:cubicBezTo>
                  <a:pt x="503831" y="20822"/>
                  <a:pt x="496629" y="48198"/>
                  <a:pt x="492681" y="67639"/>
                </a:cubicBezTo>
                <a:cubicBezTo>
                  <a:pt x="485601" y="102604"/>
                  <a:pt x="474919" y="139215"/>
                  <a:pt x="444829" y="170057"/>
                </a:cubicBezTo>
                <a:cubicBezTo>
                  <a:pt x="433472" y="181700"/>
                  <a:pt x="420973" y="192166"/>
                  <a:pt x="408871" y="202285"/>
                </a:cubicBezTo>
                <a:cubicBezTo>
                  <a:pt x="393325" y="215280"/>
                  <a:pt x="378643" y="227564"/>
                  <a:pt x="365971" y="242275"/>
                </a:cubicBezTo>
                <a:cubicBezTo>
                  <a:pt x="338461" y="274208"/>
                  <a:pt x="325044" y="314666"/>
                  <a:pt x="316422" y="346339"/>
                </a:cubicBezTo>
                <a:cubicBezTo>
                  <a:pt x="311626" y="363960"/>
                  <a:pt x="295543" y="376245"/>
                  <a:pt x="277296" y="376245"/>
                </a:cubicBezTo>
                <a:cubicBezTo>
                  <a:pt x="277278" y="376245"/>
                  <a:pt x="277261" y="376245"/>
                  <a:pt x="277244" y="376245"/>
                </a:cubicBezTo>
                <a:lnTo>
                  <a:pt x="196567" y="376227"/>
                </a:lnTo>
                <a:lnTo>
                  <a:pt x="196567" y="672185"/>
                </a:lnTo>
                <a:lnTo>
                  <a:pt x="255915" y="672185"/>
                </a:lnTo>
                <a:cubicBezTo>
                  <a:pt x="270232" y="672185"/>
                  <a:pt x="283476" y="678561"/>
                  <a:pt x="292254" y="689685"/>
                </a:cubicBezTo>
                <a:cubicBezTo>
                  <a:pt x="305463" y="706492"/>
                  <a:pt x="329476" y="726504"/>
                  <a:pt x="368810" y="726504"/>
                </a:cubicBezTo>
                <a:lnTo>
                  <a:pt x="521576" y="723940"/>
                </a:lnTo>
                <a:cubicBezTo>
                  <a:pt x="515222" y="713578"/>
                  <a:pt x="511794" y="701623"/>
                  <a:pt x="511794" y="689200"/>
                </a:cubicBezTo>
                <a:lnTo>
                  <a:pt x="511794" y="685752"/>
                </a:lnTo>
                <a:close/>
                <a:moveTo>
                  <a:pt x="142032" y="321336"/>
                </a:moveTo>
                <a:lnTo>
                  <a:pt x="37239" y="321336"/>
                </a:lnTo>
                <a:cubicBezTo>
                  <a:pt x="16707" y="321336"/>
                  <a:pt x="0" y="338057"/>
                  <a:pt x="0" y="358606"/>
                </a:cubicBezTo>
                <a:lnTo>
                  <a:pt x="0" y="701172"/>
                </a:lnTo>
                <a:cubicBezTo>
                  <a:pt x="0" y="721722"/>
                  <a:pt x="16707" y="738425"/>
                  <a:pt x="37239" y="738425"/>
                </a:cubicBezTo>
                <a:lnTo>
                  <a:pt x="142032" y="738425"/>
                </a:lnTo>
                <a:cubicBezTo>
                  <a:pt x="162565" y="738425"/>
                  <a:pt x="179254" y="721722"/>
                  <a:pt x="179254" y="701172"/>
                </a:cubicBezTo>
                <a:lnTo>
                  <a:pt x="179254" y="358606"/>
                </a:lnTo>
                <a:cubicBezTo>
                  <a:pt x="179254" y="338057"/>
                  <a:pt x="162565" y="321336"/>
                  <a:pt x="142032" y="321336"/>
                </a:cubicBezTo>
                <a:close/>
              </a:path>
            </a:pathLst>
          </a:custGeom>
          <a:solidFill>
            <a:srgbClr val="FE2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22"/>
          <p:cNvSpPr/>
          <p:nvPr/>
        </p:nvSpPr>
        <p:spPr>
          <a:xfrm>
            <a:off x="5540369" y="5558059"/>
            <a:ext cx="865317" cy="773069"/>
          </a:xfrm>
          <a:custGeom>
            <a:avLst/>
            <a:gdLst/>
            <a:ahLst/>
            <a:cxnLst/>
            <a:rect l="l" t="t" r="r" b="b"/>
            <a:pathLst>
              <a:path w="865317" h="773069" extrusionOk="0">
                <a:moveTo>
                  <a:pt x="865317" y="350558"/>
                </a:moveTo>
                <a:lnTo>
                  <a:pt x="865317" y="343662"/>
                </a:lnTo>
                <a:cubicBezTo>
                  <a:pt x="865317" y="307917"/>
                  <a:pt x="836267" y="278825"/>
                  <a:pt x="800551" y="278825"/>
                </a:cubicBezTo>
                <a:lnTo>
                  <a:pt x="595570" y="278825"/>
                </a:lnTo>
                <a:cubicBezTo>
                  <a:pt x="636099" y="211112"/>
                  <a:pt x="642054" y="111917"/>
                  <a:pt x="608658" y="36009"/>
                </a:cubicBezTo>
                <a:cubicBezTo>
                  <a:pt x="600937" y="18491"/>
                  <a:pt x="586568" y="5566"/>
                  <a:pt x="570242" y="1442"/>
                </a:cubicBezTo>
                <a:cubicBezTo>
                  <a:pt x="555578" y="-2266"/>
                  <a:pt x="540395" y="1234"/>
                  <a:pt x="527462" y="11284"/>
                </a:cubicBezTo>
                <a:cubicBezTo>
                  <a:pt x="505977" y="27986"/>
                  <a:pt x="497512" y="59365"/>
                  <a:pt x="493028" y="81526"/>
                </a:cubicBezTo>
                <a:cubicBezTo>
                  <a:pt x="486484" y="113892"/>
                  <a:pt x="476702" y="147645"/>
                  <a:pt x="449746" y="175281"/>
                </a:cubicBezTo>
                <a:cubicBezTo>
                  <a:pt x="439012" y="186283"/>
                  <a:pt x="426842" y="196454"/>
                  <a:pt x="415069" y="206296"/>
                </a:cubicBezTo>
                <a:cubicBezTo>
                  <a:pt x="399678" y="219169"/>
                  <a:pt x="383768" y="232494"/>
                  <a:pt x="370160" y="248278"/>
                </a:cubicBezTo>
                <a:cubicBezTo>
                  <a:pt x="340400" y="282845"/>
                  <a:pt x="326134" y="325659"/>
                  <a:pt x="317045" y="359100"/>
                </a:cubicBezTo>
                <a:cubicBezTo>
                  <a:pt x="314293" y="369201"/>
                  <a:pt x="305065" y="376236"/>
                  <a:pt x="294608" y="376236"/>
                </a:cubicBezTo>
                <a:cubicBezTo>
                  <a:pt x="294591" y="376236"/>
                  <a:pt x="294591" y="376236"/>
                  <a:pt x="294574" y="376236"/>
                </a:cubicBezTo>
                <a:lnTo>
                  <a:pt x="213880" y="376219"/>
                </a:lnTo>
                <a:lnTo>
                  <a:pt x="213880" y="375924"/>
                </a:lnTo>
                <a:cubicBezTo>
                  <a:pt x="213880" y="345828"/>
                  <a:pt x="189417" y="321328"/>
                  <a:pt x="159345" y="321328"/>
                </a:cubicBezTo>
                <a:lnTo>
                  <a:pt x="54552" y="321328"/>
                </a:lnTo>
                <a:cubicBezTo>
                  <a:pt x="24480" y="321328"/>
                  <a:pt x="0" y="345828"/>
                  <a:pt x="0" y="375924"/>
                </a:cubicBezTo>
                <a:lnTo>
                  <a:pt x="0" y="718490"/>
                </a:lnTo>
                <a:cubicBezTo>
                  <a:pt x="0" y="748587"/>
                  <a:pt x="24480" y="773069"/>
                  <a:pt x="54552" y="773069"/>
                </a:cubicBezTo>
                <a:lnTo>
                  <a:pt x="159345" y="773069"/>
                </a:lnTo>
                <a:cubicBezTo>
                  <a:pt x="189417" y="773069"/>
                  <a:pt x="213880" y="748587"/>
                  <a:pt x="213880" y="718490"/>
                </a:cubicBezTo>
                <a:lnTo>
                  <a:pt x="213880" y="706829"/>
                </a:lnTo>
                <a:lnTo>
                  <a:pt x="273227" y="706829"/>
                </a:lnTo>
                <a:cubicBezTo>
                  <a:pt x="282212" y="706829"/>
                  <a:pt x="290505" y="710815"/>
                  <a:pt x="295959" y="717745"/>
                </a:cubicBezTo>
                <a:cubicBezTo>
                  <a:pt x="308735" y="733946"/>
                  <a:pt x="337422" y="761149"/>
                  <a:pt x="386261" y="761149"/>
                </a:cubicBezTo>
                <a:lnTo>
                  <a:pt x="550938" y="758376"/>
                </a:lnTo>
                <a:cubicBezTo>
                  <a:pt x="551804" y="758359"/>
                  <a:pt x="552618" y="758186"/>
                  <a:pt x="553397" y="757926"/>
                </a:cubicBezTo>
                <a:cubicBezTo>
                  <a:pt x="565256" y="767733"/>
                  <a:pt x="579954" y="773069"/>
                  <a:pt x="595605" y="773069"/>
                </a:cubicBezTo>
                <a:lnTo>
                  <a:pt x="768125" y="773069"/>
                </a:lnTo>
                <a:cubicBezTo>
                  <a:pt x="804793" y="773069"/>
                  <a:pt x="834622" y="743216"/>
                  <a:pt x="834622" y="706518"/>
                </a:cubicBezTo>
                <a:lnTo>
                  <a:pt x="834622" y="703070"/>
                </a:lnTo>
                <a:cubicBezTo>
                  <a:pt x="834622" y="683127"/>
                  <a:pt x="825810" y="665228"/>
                  <a:pt x="811873" y="653013"/>
                </a:cubicBezTo>
                <a:cubicBezTo>
                  <a:pt x="842136" y="648127"/>
                  <a:pt x="865317" y="621807"/>
                  <a:pt x="865317" y="590169"/>
                </a:cubicBezTo>
                <a:lnTo>
                  <a:pt x="865317" y="580968"/>
                </a:lnTo>
                <a:cubicBezTo>
                  <a:pt x="865317" y="557525"/>
                  <a:pt x="852575" y="537010"/>
                  <a:pt x="833670" y="525956"/>
                </a:cubicBezTo>
                <a:cubicBezTo>
                  <a:pt x="852575" y="514902"/>
                  <a:pt x="865317" y="494387"/>
                  <a:pt x="865317" y="470944"/>
                </a:cubicBezTo>
                <a:lnTo>
                  <a:pt x="865317" y="461726"/>
                </a:lnTo>
                <a:cubicBezTo>
                  <a:pt x="865317" y="438110"/>
                  <a:pt x="852385" y="417473"/>
                  <a:pt x="833254" y="406488"/>
                </a:cubicBezTo>
                <a:cubicBezTo>
                  <a:pt x="852420" y="395209"/>
                  <a:pt x="865317" y="374365"/>
                  <a:pt x="865317" y="350558"/>
                </a:cubicBezTo>
                <a:close/>
                <a:moveTo>
                  <a:pt x="196567" y="718490"/>
                </a:moveTo>
                <a:cubicBezTo>
                  <a:pt x="196567" y="739040"/>
                  <a:pt x="179878" y="755743"/>
                  <a:pt x="159345" y="755743"/>
                </a:cubicBezTo>
                <a:lnTo>
                  <a:pt x="54552" y="755743"/>
                </a:lnTo>
                <a:cubicBezTo>
                  <a:pt x="34019" y="755743"/>
                  <a:pt x="17313" y="739040"/>
                  <a:pt x="17313" y="718490"/>
                </a:cubicBezTo>
                <a:lnTo>
                  <a:pt x="17313" y="375924"/>
                </a:lnTo>
                <a:cubicBezTo>
                  <a:pt x="17313" y="355375"/>
                  <a:pt x="34019" y="338654"/>
                  <a:pt x="54552" y="338654"/>
                </a:cubicBezTo>
                <a:lnTo>
                  <a:pt x="159345" y="338654"/>
                </a:lnTo>
                <a:cubicBezTo>
                  <a:pt x="179878" y="338654"/>
                  <a:pt x="196567" y="355375"/>
                  <a:pt x="196567" y="375924"/>
                </a:cubicBezTo>
                <a:lnTo>
                  <a:pt x="196567" y="718490"/>
                </a:lnTo>
                <a:close/>
                <a:moveTo>
                  <a:pt x="386122" y="743822"/>
                </a:moveTo>
                <a:cubicBezTo>
                  <a:pt x="346788" y="743822"/>
                  <a:pt x="322776" y="723810"/>
                  <a:pt x="309566" y="707003"/>
                </a:cubicBezTo>
                <a:cubicBezTo>
                  <a:pt x="300789" y="695879"/>
                  <a:pt x="287545" y="689503"/>
                  <a:pt x="273227" y="689503"/>
                </a:cubicBezTo>
                <a:lnTo>
                  <a:pt x="213880" y="689503"/>
                </a:lnTo>
                <a:lnTo>
                  <a:pt x="213880" y="393545"/>
                </a:lnTo>
                <a:lnTo>
                  <a:pt x="294556" y="393563"/>
                </a:lnTo>
                <a:cubicBezTo>
                  <a:pt x="294574" y="393563"/>
                  <a:pt x="294591" y="393563"/>
                  <a:pt x="294608" y="393563"/>
                </a:cubicBezTo>
                <a:cubicBezTo>
                  <a:pt x="312856" y="393563"/>
                  <a:pt x="328939" y="381278"/>
                  <a:pt x="333735" y="363657"/>
                </a:cubicBezTo>
                <a:cubicBezTo>
                  <a:pt x="342356" y="331984"/>
                  <a:pt x="355774" y="291526"/>
                  <a:pt x="383283" y="259593"/>
                </a:cubicBezTo>
                <a:cubicBezTo>
                  <a:pt x="395956" y="244882"/>
                  <a:pt x="410637" y="232598"/>
                  <a:pt x="426184" y="219603"/>
                </a:cubicBezTo>
                <a:cubicBezTo>
                  <a:pt x="438285" y="209484"/>
                  <a:pt x="450785" y="199018"/>
                  <a:pt x="462142" y="187375"/>
                </a:cubicBezTo>
                <a:cubicBezTo>
                  <a:pt x="492231" y="156533"/>
                  <a:pt x="502913" y="119922"/>
                  <a:pt x="509994" y="84957"/>
                </a:cubicBezTo>
                <a:cubicBezTo>
                  <a:pt x="513941" y="65516"/>
                  <a:pt x="521143" y="38140"/>
                  <a:pt x="538092" y="24972"/>
                </a:cubicBezTo>
                <a:cubicBezTo>
                  <a:pt x="546835" y="18162"/>
                  <a:pt x="556496" y="15840"/>
                  <a:pt x="566000" y="18232"/>
                </a:cubicBezTo>
                <a:cubicBezTo>
                  <a:pt x="577201" y="21073"/>
                  <a:pt x="587225" y="30326"/>
                  <a:pt x="592800" y="43009"/>
                </a:cubicBezTo>
                <a:cubicBezTo>
                  <a:pt x="626231" y="118952"/>
                  <a:pt x="617696" y="219654"/>
                  <a:pt x="572510" y="282429"/>
                </a:cubicBezTo>
                <a:cubicBezTo>
                  <a:pt x="572510" y="282429"/>
                  <a:pt x="572510" y="282429"/>
                  <a:pt x="572510" y="282446"/>
                </a:cubicBezTo>
                <a:cubicBezTo>
                  <a:pt x="546697" y="291456"/>
                  <a:pt x="529107" y="315887"/>
                  <a:pt x="529107" y="343662"/>
                </a:cubicBezTo>
                <a:lnTo>
                  <a:pt x="529107" y="350558"/>
                </a:lnTo>
                <a:cubicBezTo>
                  <a:pt x="529107" y="370726"/>
                  <a:pt x="538352" y="388763"/>
                  <a:pt x="552843" y="400667"/>
                </a:cubicBezTo>
                <a:cubicBezTo>
                  <a:pt x="526476" y="408446"/>
                  <a:pt x="507189" y="432877"/>
                  <a:pt x="507189" y="461726"/>
                </a:cubicBezTo>
                <a:lnTo>
                  <a:pt x="507189" y="470944"/>
                </a:lnTo>
                <a:cubicBezTo>
                  <a:pt x="507189" y="494387"/>
                  <a:pt x="519931" y="514902"/>
                  <a:pt x="538837" y="525956"/>
                </a:cubicBezTo>
                <a:cubicBezTo>
                  <a:pt x="519931" y="537010"/>
                  <a:pt x="507189" y="557525"/>
                  <a:pt x="507189" y="580968"/>
                </a:cubicBezTo>
                <a:lnTo>
                  <a:pt x="507189" y="590169"/>
                </a:lnTo>
                <a:cubicBezTo>
                  <a:pt x="507189" y="619330"/>
                  <a:pt x="526891" y="643968"/>
                  <a:pt x="553656" y="651471"/>
                </a:cubicBezTo>
                <a:cubicBezTo>
                  <a:pt x="538698" y="663686"/>
                  <a:pt x="529107" y="682278"/>
                  <a:pt x="529107" y="703070"/>
                </a:cubicBezTo>
                <a:lnTo>
                  <a:pt x="529107" y="706518"/>
                </a:lnTo>
                <a:cubicBezTo>
                  <a:pt x="529107" y="718941"/>
                  <a:pt x="532535" y="730896"/>
                  <a:pt x="538889" y="741258"/>
                </a:cubicBezTo>
                <a:lnTo>
                  <a:pt x="386122" y="743822"/>
                </a:lnTo>
                <a:close/>
                <a:moveTo>
                  <a:pt x="817310" y="703070"/>
                </a:moveTo>
                <a:lnTo>
                  <a:pt x="817310" y="706518"/>
                </a:lnTo>
                <a:cubicBezTo>
                  <a:pt x="817310" y="733669"/>
                  <a:pt x="795236" y="755743"/>
                  <a:pt x="768125" y="755743"/>
                </a:cubicBezTo>
                <a:lnTo>
                  <a:pt x="595605" y="755743"/>
                </a:lnTo>
                <a:cubicBezTo>
                  <a:pt x="582014" y="755743"/>
                  <a:pt x="569376" y="750320"/>
                  <a:pt x="560010" y="740478"/>
                </a:cubicBezTo>
                <a:cubicBezTo>
                  <a:pt x="551250" y="731295"/>
                  <a:pt x="546420" y="719235"/>
                  <a:pt x="546420" y="706518"/>
                </a:cubicBezTo>
                <a:lnTo>
                  <a:pt x="546420" y="703070"/>
                </a:lnTo>
                <a:cubicBezTo>
                  <a:pt x="546420" y="675936"/>
                  <a:pt x="568493" y="653844"/>
                  <a:pt x="595605" y="653844"/>
                </a:cubicBezTo>
                <a:lnTo>
                  <a:pt x="768125" y="653844"/>
                </a:lnTo>
                <a:cubicBezTo>
                  <a:pt x="795236" y="653844"/>
                  <a:pt x="817310" y="675936"/>
                  <a:pt x="817310" y="703070"/>
                </a:cubicBezTo>
                <a:close/>
                <a:moveTo>
                  <a:pt x="848005" y="580968"/>
                </a:moveTo>
                <a:lnTo>
                  <a:pt x="848005" y="590169"/>
                </a:lnTo>
                <a:cubicBezTo>
                  <a:pt x="848005" y="615726"/>
                  <a:pt x="827230" y="636518"/>
                  <a:pt x="801694" y="636518"/>
                </a:cubicBezTo>
                <a:lnTo>
                  <a:pt x="768125" y="636518"/>
                </a:lnTo>
                <a:lnTo>
                  <a:pt x="595605" y="636518"/>
                </a:lnTo>
                <a:lnTo>
                  <a:pt x="570813" y="636518"/>
                </a:lnTo>
                <a:cubicBezTo>
                  <a:pt x="545277" y="636518"/>
                  <a:pt x="524502" y="615726"/>
                  <a:pt x="524502" y="590169"/>
                </a:cubicBezTo>
                <a:lnTo>
                  <a:pt x="524502" y="580968"/>
                </a:lnTo>
                <a:cubicBezTo>
                  <a:pt x="524502" y="555411"/>
                  <a:pt x="545277" y="534619"/>
                  <a:pt x="570813" y="534619"/>
                </a:cubicBezTo>
                <a:lnTo>
                  <a:pt x="801694" y="534619"/>
                </a:lnTo>
                <a:cubicBezTo>
                  <a:pt x="827230" y="534619"/>
                  <a:pt x="848005" y="555411"/>
                  <a:pt x="848005" y="580968"/>
                </a:cubicBezTo>
                <a:close/>
                <a:moveTo>
                  <a:pt x="848005" y="461726"/>
                </a:moveTo>
                <a:lnTo>
                  <a:pt x="848005" y="470944"/>
                </a:lnTo>
                <a:cubicBezTo>
                  <a:pt x="848005" y="496501"/>
                  <a:pt x="827230" y="517293"/>
                  <a:pt x="801694" y="517293"/>
                </a:cubicBezTo>
                <a:lnTo>
                  <a:pt x="570813" y="517293"/>
                </a:lnTo>
                <a:cubicBezTo>
                  <a:pt x="545277" y="517293"/>
                  <a:pt x="524502" y="496501"/>
                  <a:pt x="524502" y="470944"/>
                </a:cubicBezTo>
                <a:lnTo>
                  <a:pt x="524502" y="461726"/>
                </a:lnTo>
                <a:cubicBezTo>
                  <a:pt x="524502" y="436186"/>
                  <a:pt x="545277" y="415394"/>
                  <a:pt x="570813" y="415394"/>
                </a:cubicBezTo>
                <a:lnTo>
                  <a:pt x="801694" y="415394"/>
                </a:lnTo>
                <a:cubicBezTo>
                  <a:pt x="827230" y="415394"/>
                  <a:pt x="848005" y="436186"/>
                  <a:pt x="848005" y="461726"/>
                </a:cubicBezTo>
                <a:close/>
                <a:moveTo>
                  <a:pt x="800551" y="398068"/>
                </a:moveTo>
                <a:lnTo>
                  <a:pt x="593891" y="398068"/>
                </a:lnTo>
                <a:cubicBezTo>
                  <a:pt x="567714" y="398068"/>
                  <a:pt x="546420" y="376756"/>
                  <a:pt x="546420" y="350558"/>
                </a:cubicBezTo>
                <a:lnTo>
                  <a:pt x="546420" y="343662"/>
                </a:lnTo>
                <a:cubicBezTo>
                  <a:pt x="546420" y="321969"/>
                  <a:pt x="561066" y="303048"/>
                  <a:pt x="582032" y="297642"/>
                </a:cubicBezTo>
                <a:cubicBezTo>
                  <a:pt x="585858" y="296654"/>
                  <a:pt x="589840" y="296152"/>
                  <a:pt x="593891" y="296152"/>
                </a:cubicBezTo>
                <a:lnTo>
                  <a:pt x="800551" y="296152"/>
                </a:lnTo>
                <a:cubicBezTo>
                  <a:pt x="826710" y="296152"/>
                  <a:pt x="848005" y="317464"/>
                  <a:pt x="848005" y="343662"/>
                </a:cubicBezTo>
                <a:lnTo>
                  <a:pt x="848005" y="350558"/>
                </a:lnTo>
                <a:cubicBezTo>
                  <a:pt x="848005" y="376756"/>
                  <a:pt x="826710" y="398068"/>
                  <a:pt x="800551" y="398068"/>
                </a:cubicBezTo>
                <a:close/>
              </a:path>
            </a:pathLst>
          </a:custGeom>
          <a:solidFill>
            <a:srgbClr val="FEF6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22"/>
          <p:cNvSpPr/>
          <p:nvPr/>
        </p:nvSpPr>
        <p:spPr>
          <a:xfrm>
            <a:off x="13775059" y="5723799"/>
            <a:ext cx="452172" cy="779746"/>
          </a:xfrm>
          <a:custGeom>
            <a:avLst/>
            <a:gdLst/>
            <a:ahLst/>
            <a:cxnLst/>
            <a:rect l="l" t="t" r="r" b="b"/>
            <a:pathLst>
              <a:path w="452172" h="779746" extrusionOk="0">
                <a:moveTo>
                  <a:pt x="357303" y="697461"/>
                </a:moveTo>
                <a:lnTo>
                  <a:pt x="357303" y="762531"/>
                </a:lnTo>
                <a:cubicBezTo>
                  <a:pt x="357303" y="772039"/>
                  <a:pt x="349594" y="779747"/>
                  <a:pt x="340085" y="779747"/>
                </a:cubicBezTo>
                <a:lnTo>
                  <a:pt x="112087" y="779747"/>
                </a:lnTo>
                <a:cubicBezTo>
                  <a:pt x="102578" y="779747"/>
                  <a:pt x="94869" y="772039"/>
                  <a:pt x="94869" y="762531"/>
                </a:cubicBezTo>
                <a:lnTo>
                  <a:pt x="94869" y="697461"/>
                </a:lnTo>
                <a:cubicBezTo>
                  <a:pt x="94869" y="687954"/>
                  <a:pt x="102578" y="680246"/>
                  <a:pt x="112087" y="680246"/>
                </a:cubicBezTo>
                <a:lnTo>
                  <a:pt x="340101" y="680246"/>
                </a:lnTo>
                <a:cubicBezTo>
                  <a:pt x="349594" y="680230"/>
                  <a:pt x="357303" y="687938"/>
                  <a:pt x="357303" y="697461"/>
                </a:cubicBezTo>
                <a:close/>
                <a:moveTo>
                  <a:pt x="441867" y="0"/>
                </a:moveTo>
                <a:lnTo>
                  <a:pt x="10306" y="0"/>
                </a:lnTo>
                <a:cubicBezTo>
                  <a:pt x="4603" y="0"/>
                  <a:pt x="0" y="4618"/>
                  <a:pt x="0" y="10304"/>
                </a:cubicBezTo>
                <a:lnTo>
                  <a:pt x="0" y="303805"/>
                </a:lnTo>
                <a:cubicBezTo>
                  <a:pt x="0" y="410122"/>
                  <a:pt x="73414" y="499287"/>
                  <a:pt x="172328" y="523398"/>
                </a:cubicBezTo>
                <a:lnTo>
                  <a:pt x="172217" y="523398"/>
                </a:lnTo>
                <a:lnTo>
                  <a:pt x="150729" y="680230"/>
                </a:lnTo>
                <a:lnTo>
                  <a:pt x="301443" y="680230"/>
                </a:lnTo>
                <a:lnTo>
                  <a:pt x="279956" y="523398"/>
                </a:lnTo>
                <a:lnTo>
                  <a:pt x="279844" y="523398"/>
                </a:lnTo>
                <a:cubicBezTo>
                  <a:pt x="378759" y="499272"/>
                  <a:pt x="452172" y="410122"/>
                  <a:pt x="452172" y="303805"/>
                </a:cubicBezTo>
                <a:lnTo>
                  <a:pt x="452172" y="10304"/>
                </a:lnTo>
                <a:cubicBezTo>
                  <a:pt x="452172" y="4618"/>
                  <a:pt x="447553" y="0"/>
                  <a:pt x="441867" y="0"/>
                </a:cubicBezTo>
                <a:close/>
              </a:path>
            </a:pathLst>
          </a:custGeom>
          <a:solidFill>
            <a:srgbClr val="FE2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8" name="Google Shape;998;p22"/>
          <p:cNvGrpSpPr/>
          <p:nvPr/>
        </p:nvGrpSpPr>
        <p:grpSpPr>
          <a:xfrm>
            <a:off x="9674275" y="3674745"/>
            <a:ext cx="153447" cy="1873793"/>
            <a:chOff x="0" y="0"/>
            <a:chExt cx="204596" cy="2498391"/>
          </a:xfrm>
        </p:grpSpPr>
        <p:cxnSp>
          <p:nvCxnSpPr>
            <p:cNvPr id="999" name="Google Shape;999;p22"/>
            <p:cNvCxnSpPr/>
            <p:nvPr/>
          </p:nvCxnSpPr>
          <p:spPr>
            <a:xfrm rot="5400000">
              <a:off x="-1069304" y="1326789"/>
              <a:ext cx="2343204" cy="0"/>
            </a:xfrm>
            <a:prstGeom prst="straightConnector1">
              <a:avLst/>
            </a:prstGeom>
            <a:noFill/>
            <a:ln w="25400" cap="flat" cmpd="sng">
              <a:solidFill>
                <a:srgbClr val="00B1D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00" name="Google Shape;1000;p22"/>
            <p:cNvSpPr/>
            <p:nvPr/>
          </p:nvSpPr>
          <p:spPr>
            <a:xfrm>
              <a:off x="0" y="0"/>
              <a:ext cx="204596" cy="204596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2"/>
          <p:cNvGrpSpPr/>
          <p:nvPr/>
        </p:nvGrpSpPr>
        <p:grpSpPr>
          <a:xfrm>
            <a:off x="1937190" y="3537562"/>
            <a:ext cx="2453377" cy="818339"/>
            <a:chOff x="0" y="-19050"/>
            <a:chExt cx="3271169" cy="1091118"/>
          </a:xfrm>
        </p:grpSpPr>
        <p:sp>
          <p:nvSpPr>
            <p:cNvPr id="1002" name="Google Shape;1002;p22"/>
            <p:cNvSpPr txBox="1"/>
            <p:nvPr/>
          </p:nvSpPr>
          <p:spPr>
            <a:xfrm>
              <a:off x="0" y="-19050"/>
              <a:ext cx="3271169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3" name="Google Shape;1003;p22"/>
            <p:cNvSpPr txBox="1"/>
            <p:nvPr/>
          </p:nvSpPr>
          <p:spPr>
            <a:xfrm>
              <a:off x="165100" y="641182"/>
              <a:ext cx="2726009" cy="430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04" name="Google Shape;1004;p22"/>
          <p:cNvSpPr txBox="1"/>
          <p:nvPr/>
        </p:nvSpPr>
        <p:spPr>
          <a:xfrm>
            <a:off x="1028699" y="1009649"/>
            <a:ext cx="1437905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Охват населения мероприятиями центра составил около 76722 </a:t>
            </a:r>
            <a:r>
              <a:rPr lang="ru-RU" sz="28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человек </a:t>
            </a:r>
            <a:endParaRPr lang="ru-RU" sz="2800" b="1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05" name="Google Shape;1005;p22"/>
          <p:cNvGrpSpPr/>
          <p:nvPr/>
        </p:nvGrpSpPr>
        <p:grpSpPr>
          <a:xfrm>
            <a:off x="5540369" y="7766188"/>
            <a:ext cx="2453377" cy="818339"/>
            <a:chOff x="0" y="-19050"/>
            <a:chExt cx="3271169" cy="1091118"/>
          </a:xfrm>
        </p:grpSpPr>
        <p:sp>
          <p:nvSpPr>
            <p:cNvPr id="1006" name="Google Shape;1006;p22"/>
            <p:cNvSpPr txBox="1"/>
            <p:nvPr/>
          </p:nvSpPr>
          <p:spPr>
            <a:xfrm>
              <a:off x="0" y="-19050"/>
              <a:ext cx="3271169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7" name="Google Shape;1007;p22"/>
            <p:cNvSpPr txBox="1"/>
            <p:nvPr/>
          </p:nvSpPr>
          <p:spPr>
            <a:xfrm>
              <a:off x="165100" y="641182"/>
              <a:ext cx="2726009" cy="430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8" name="Google Shape;1008;p22"/>
          <p:cNvGrpSpPr/>
          <p:nvPr/>
        </p:nvGrpSpPr>
        <p:grpSpPr>
          <a:xfrm>
            <a:off x="13362170" y="7395648"/>
            <a:ext cx="2453377" cy="818339"/>
            <a:chOff x="0" y="-19050"/>
            <a:chExt cx="3271169" cy="1091118"/>
          </a:xfrm>
        </p:grpSpPr>
        <p:sp>
          <p:nvSpPr>
            <p:cNvPr id="1009" name="Google Shape;1009;p22"/>
            <p:cNvSpPr txBox="1"/>
            <p:nvPr/>
          </p:nvSpPr>
          <p:spPr>
            <a:xfrm>
              <a:off x="0" y="-19050"/>
              <a:ext cx="3271169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0" name="Google Shape;1010;p22"/>
            <p:cNvSpPr txBox="1"/>
            <p:nvPr/>
          </p:nvSpPr>
          <p:spPr>
            <a:xfrm>
              <a:off x="165100" y="641182"/>
              <a:ext cx="2726009" cy="430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11" name="Google Shape;1011;p22"/>
          <p:cNvGrpSpPr/>
          <p:nvPr/>
        </p:nvGrpSpPr>
        <p:grpSpPr>
          <a:xfrm>
            <a:off x="9984244" y="3537562"/>
            <a:ext cx="2453377" cy="818339"/>
            <a:chOff x="0" y="-19050"/>
            <a:chExt cx="3271169" cy="1091118"/>
          </a:xfrm>
        </p:grpSpPr>
        <p:sp>
          <p:nvSpPr>
            <p:cNvPr id="1012" name="Google Shape;1012;p22"/>
            <p:cNvSpPr txBox="1"/>
            <p:nvPr/>
          </p:nvSpPr>
          <p:spPr>
            <a:xfrm>
              <a:off x="0" y="-19050"/>
              <a:ext cx="3271169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3" name="Google Shape;1013;p22"/>
            <p:cNvSpPr txBox="1"/>
            <p:nvPr/>
          </p:nvSpPr>
          <p:spPr>
            <a:xfrm>
              <a:off x="165100" y="641182"/>
              <a:ext cx="2726009" cy="430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14" name="Google Shape;1014;p22"/>
          <p:cNvGrpSpPr/>
          <p:nvPr/>
        </p:nvGrpSpPr>
        <p:grpSpPr>
          <a:xfrm>
            <a:off x="1651384" y="3674745"/>
            <a:ext cx="153447" cy="1873793"/>
            <a:chOff x="0" y="0"/>
            <a:chExt cx="204596" cy="2498391"/>
          </a:xfrm>
        </p:grpSpPr>
        <p:cxnSp>
          <p:nvCxnSpPr>
            <p:cNvPr id="1015" name="Google Shape;1015;p22"/>
            <p:cNvCxnSpPr/>
            <p:nvPr/>
          </p:nvCxnSpPr>
          <p:spPr>
            <a:xfrm rot="5400000">
              <a:off x="-1069304" y="1326789"/>
              <a:ext cx="2343204" cy="0"/>
            </a:xfrm>
            <a:prstGeom prst="straightConnector1">
              <a:avLst/>
            </a:prstGeom>
            <a:noFill/>
            <a:ln w="25400" cap="flat" cmpd="sng">
              <a:solidFill>
                <a:srgbClr val="00B1D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6" name="Google Shape;1016;p22"/>
            <p:cNvSpPr/>
            <p:nvPr/>
          </p:nvSpPr>
          <p:spPr>
            <a:xfrm>
              <a:off x="0" y="0"/>
              <a:ext cx="204596" cy="204596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00B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22"/>
          <p:cNvGrpSpPr/>
          <p:nvPr/>
        </p:nvGrpSpPr>
        <p:grpSpPr>
          <a:xfrm rot="10789948">
            <a:off x="5261471" y="7040805"/>
            <a:ext cx="153447" cy="1873793"/>
            <a:chOff x="0" y="0"/>
            <a:chExt cx="204596" cy="2498391"/>
          </a:xfrm>
        </p:grpSpPr>
        <p:cxnSp>
          <p:nvCxnSpPr>
            <p:cNvPr id="1018" name="Google Shape;1018;p22"/>
            <p:cNvCxnSpPr/>
            <p:nvPr/>
          </p:nvCxnSpPr>
          <p:spPr>
            <a:xfrm rot="5400000">
              <a:off x="-1069304" y="1326789"/>
              <a:ext cx="2343204" cy="0"/>
            </a:xfrm>
            <a:prstGeom prst="straightConnector1">
              <a:avLst/>
            </a:prstGeom>
            <a:noFill/>
            <a:ln w="25400" cap="flat" cmpd="sng">
              <a:solidFill>
                <a:srgbClr val="FE2E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9" name="Google Shape;1019;p22"/>
            <p:cNvSpPr/>
            <p:nvPr/>
          </p:nvSpPr>
          <p:spPr>
            <a:xfrm>
              <a:off x="0" y="0"/>
              <a:ext cx="204596" cy="204596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22"/>
          <p:cNvGrpSpPr/>
          <p:nvPr/>
        </p:nvGrpSpPr>
        <p:grpSpPr>
          <a:xfrm rot="10789948">
            <a:off x="13283702" y="7040805"/>
            <a:ext cx="153447" cy="1873793"/>
            <a:chOff x="0" y="0"/>
            <a:chExt cx="204596" cy="2498391"/>
          </a:xfrm>
        </p:grpSpPr>
        <p:cxnSp>
          <p:nvCxnSpPr>
            <p:cNvPr id="1021" name="Google Shape;1021;p22"/>
            <p:cNvCxnSpPr/>
            <p:nvPr/>
          </p:nvCxnSpPr>
          <p:spPr>
            <a:xfrm rot="5400000">
              <a:off x="-1069304" y="1326789"/>
              <a:ext cx="2343204" cy="0"/>
            </a:xfrm>
            <a:prstGeom prst="straightConnector1">
              <a:avLst/>
            </a:prstGeom>
            <a:noFill/>
            <a:ln w="25400" cap="flat" cmpd="sng">
              <a:solidFill>
                <a:srgbClr val="FE2E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22" name="Google Shape;1022;p22"/>
            <p:cNvSpPr/>
            <p:nvPr/>
          </p:nvSpPr>
          <p:spPr>
            <a:xfrm>
              <a:off x="0" y="0"/>
              <a:ext cx="204596" cy="204596"/>
            </a:xfrm>
            <a:custGeom>
              <a:avLst/>
              <a:gdLst/>
              <a:ahLst/>
              <a:cxnLst/>
              <a:rect l="l" t="t" r="r" b="b"/>
              <a:pathLst>
                <a:path w="1708150" h="1708150" extrusionOk="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E2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069182" y="2463661"/>
            <a:ext cx="10500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128 мероприятий (в месяц – 14 мероприятий</a:t>
            </a:r>
            <a:r>
              <a:rPr lang="ru-RU" sz="2800" spc="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8476" y="4026018"/>
            <a:ext cx="3841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школьников – </a:t>
            </a:r>
            <a:r>
              <a:rPr lang="ru-RU" sz="2400" spc="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 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97815" y="7533612"/>
            <a:ext cx="2923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педагогов -5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H="1" flipV="1">
            <a:off x="9901135" y="3941940"/>
            <a:ext cx="3538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населения - 66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H="1" flipV="1">
            <a:off x="13367309" y="7600464"/>
            <a:ext cx="4025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пенсионеров -</a:t>
            </a:r>
            <a:r>
              <a:rPr lang="ru-RU" sz="2400" spc="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Google Shape;989;p22"/>
          <p:cNvSpPr/>
          <p:nvPr/>
        </p:nvSpPr>
        <p:spPr>
          <a:xfrm>
            <a:off x="12315906" y="5598836"/>
            <a:ext cx="970086" cy="742402"/>
          </a:xfrm>
          <a:custGeom>
            <a:avLst/>
            <a:gdLst/>
            <a:ahLst/>
            <a:cxnLst/>
            <a:rect l="l" t="t" r="r" b="b"/>
            <a:pathLst>
              <a:path w="830692" h="738424" extrusionOk="0">
                <a:moveTo>
                  <a:pt x="799997" y="685752"/>
                </a:moveTo>
                <a:lnTo>
                  <a:pt x="799997" y="689200"/>
                </a:lnTo>
                <a:cubicBezTo>
                  <a:pt x="799997" y="716351"/>
                  <a:pt x="777923" y="738425"/>
                  <a:pt x="750812" y="738425"/>
                </a:cubicBezTo>
                <a:lnTo>
                  <a:pt x="578292" y="738425"/>
                </a:lnTo>
                <a:cubicBezTo>
                  <a:pt x="564702" y="738425"/>
                  <a:pt x="552064" y="733001"/>
                  <a:pt x="542697" y="723160"/>
                </a:cubicBezTo>
                <a:cubicBezTo>
                  <a:pt x="533937" y="713977"/>
                  <a:pt x="529107" y="701917"/>
                  <a:pt x="529107" y="689200"/>
                </a:cubicBezTo>
                <a:lnTo>
                  <a:pt x="529107" y="685752"/>
                </a:lnTo>
                <a:cubicBezTo>
                  <a:pt x="529107" y="658618"/>
                  <a:pt x="551181" y="636526"/>
                  <a:pt x="578292" y="636526"/>
                </a:cubicBezTo>
                <a:lnTo>
                  <a:pt x="750812" y="636526"/>
                </a:lnTo>
                <a:cubicBezTo>
                  <a:pt x="777923" y="636526"/>
                  <a:pt x="799997" y="658618"/>
                  <a:pt x="799997" y="685752"/>
                </a:cubicBezTo>
                <a:close/>
                <a:moveTo>
                  <a:pt x="784381" y="517301"/>
                </a:moveTo>
                <a:lnTo>
                  <a:pt x="553501" y="517301"/>
                </a:lnTo>
                <a:cubicBezTo>
                  <a:pt x="527964" y="517301"/>
                  <a:pt x="507189" y="538093"/>
                  <a:pt x="507189" y="563650"/>
                </a:cubicBezTo>
                <a:lnTo>
                  <a:pt x="507189" y="572851"/>
                </a:lnTo>
                <a:cubicBezTo>
                  <a:pt x="507189" y="598408"/>
                  <a:pt x="527964" y="619200"/>
                  <a:pt x="553501" y="619200"/>
                </a:cubicBezTo>
                <a:lnTo>
                  <a:pt x="578292" y="619200"/>
                </a:lnTo>
                <a:lnTo>
                  <a:pt x="750812" y="619200"/>
                </a:lnTo>
                <a:lnTo>
                  <a:pt x="784381" y="619200"/>
                </a:lnTo>
                <a:cubicBezTo>
                  <a:pt x="809917" y="619200"/>
                  <a:pt x="830692" y="598408"/>
                  <a:pt x="830692" y="572851"/>
                </a:cubicBezTo>
                <a:lnTo>
                  <a:pt x="830692" y="563650"/>
                </a:lnTo>
                <a:cubicBezTo>
                  <a:pt x="830692" y="538093"/>
                  <a:pt x="809917" y="517301"/>
                  <a:pt x="784381" y="517301"/>
                </a:cubicBezTo>
                <a:close/>
                <a:moveTo>
                  <a:pt x="784381" y="398076"/>
                </a:moveTo>
                <a:lnTo>
                  <a:pt x="553501" y="398076"/>
                </a:lnTo>
                <a:cubicBezTo>
                  <a:pt x="527964" y="398076"/>
                  <a:pt x="507189" y="418868"/>
                  <a:pt x="507189" y="444408"/>
                </a:cubicBezTo>
                <a:lnTo>
                  <a:pt x="507189" y="453626"/>
                </a:lnTo>
                <a:cubicBezTo>
                  <a:pt x="507189" y="479183"/>
                  <a:pt x="527964" y="499975"/>
                  <a:pt x="553501" y="499975"/>
                </a:cubicBezTo>
                <a:lnTo>
                  <a:pt x="784381" y="499975"/>
                </a:lnTo>
                <a:cubicBezTo>
                  <a:pt x="809917" y="499975"/>
                  <a:pt x="830692" y="479183"/>
                  <a:pt x="830692" y="453626"/>
                </a:cubicBezTo>
                <a:lnTo>
                  <a:pt x="830692" y="444408"/>
                </a:lnTo>
                <a:cubicBezTo>
                  <a:pt x="830692" y="418868"/>
                  <a:pt x="809917" y="398076"/>
                  <a:pt x="784381" y="398076"/>
                </a:cubicBezTo>
                <a:close/>
                <a:moveTo>
                  <a:pt x="783238" y="278834"/>
                </a:moveTo>
                <a:lnTo>
                  <a:pt x="576578" y="278834"/>
                </a:lnTo>
                <a:cubicBezTo>
                  <a:pt x="572527" y="278834"/>
                  <a:pt x="568545" y="279336"/>
                  <a:pt x="564719" y="280324"/>
                </a:cubicBezTo>
                <a:cubicBezTo>
                  <a:pt x="543754" y="285730"/>
                  <a:pt x="529107" y="304651"/>
                  <a:pt x="529107" y="326344"/>
                </a:cubicBezTo>
                <a:lnTo>
                  <a:pt x="529107" y="333240"/>
                </a:lnTo>
                <a:cubicBezTo>
                  <a:pt x="529107" y="359438"/>
                  <a:pt x="550402" y="380750"/>
                  <a:pt x="576578" y="380750"/>
                </a:cubicBezTo>
                <a:lnTo>
                  <a:pt x="783238" y="380750"/>
                </a:lnTo>
                <a:cubicBezTo>
                  <a:pt x="809398" y="380750"/>
                  <a:pt x="830692" y="359438"/>
                  <a:pt x="830692" y="333240"/>
                </a:cubicBezTo>
                <a:lnTo>
                  <a:pt x="830692" y="326344"/>
                </a:lnTo>
                <a:cubicBezTo>
                  <a:pt x="830692" y="300146"/>
                  <a:pt x="809398" y="278834"/>
                  <a:pt x="783238" y="278834"/>
                </a:cubicBezTo>
                <a:close/>
                <a:moveTo>
                  <a:pt x="511794" y="685752"/>
                </a:moveTo>
                <a:cubicBezTo>
                  <a:pt x="511794" y="664959"/>
                  <a:pt x="521386" y="646368"/>
                  <a:pt x="536344" y="634153"/>
                </a:cubicBezTo>
                <a:cubicBezTo>
                  <a:pt x="509578" y="626650"/>
                  <a:pt x="489877" y="602012"/>
                  <a:pt x="489877" y="572851"/>
                </a:cubicBezTo>
                <a:lnTo>
                  <a:pt x="489877" y="563650"/>
                </a:lnTo>
                <a:cubicBezTo>
                  <a:pt x="489877" y="540207"/>
                  <a:pt x="502619" y="519692"/>
                  <a:pt x="521524" y="508638"/>
                </a:cubicBezTo>
                <a:cubicBezTo>
                  <a:pt x="502619" y="497584"/>
                  <a:pt x="489877" y="477069"/>
                  <a:pt x="489877" y="453626"/>
                </a:cubicBezTo>
                <a:lnTo>
                  <a:pt x="489877" y="444408"/>
                </a:lnTo>
                <a:cubicBezTo>
                  <a:pt x="489877" y="415559"/>
                  <a:pt x="509163" y="391128"/>
                  <a:pt x="535530" y="383349"/>
                </a:cubicBezTo>
                <a:cubicBezTo>
                  <a:pt x="521039" y="371445"/>
                  <a:pt x="511794" y="353408"/>
                  <a:pt x="511794" y="333240"/>
                </a:cubicBezTo>
                <a:lnTo>
                  <a:pt x="511794" y="326344"/>
                </a:lnTo>
                <a:cubicBezTo>
                  <a:pt x="511794" y="298569"/>
                  <a:pt x="529384" y="274138"/>
                  <a:pt x="555197" y="265128"/>
                </a:cubicBezTo>
                <a:cubicBezTo>
                  <a:pt x="555197" y="265111"/>
                  <a:pt x="555197" y="265111"/>
                  <a:pt x="555197" y="265111"/>
                </a:cubicBezTo>
                <a:cubicBezTo>
                  <a:pt x="600383" y="202336"/>
                  <a:pt x="608918" y="101634"/>
                  <a:pt x="575488" y="25691"/>
                </a:cubicBezTo>
                <a:cubicBezTo>
                  <a:pt x="569913" y="13008"/>
                  <a:pt x="559889" y="3755"/>
                  <a:pt x="548688" y="914"/>
                </a:cubicBezTo>
                <a:cubicBezTo>
                  <a:pt x="539183" y="-1478"/>
                  <a:pt x="529523" y="844"/>
                  <a:pt x="520780" y="7654"/>
                </a:cubicBezTo>
                <a:cubicBezTo>
                  <a:pt x="503831" y="20822"/>
                  <a:pt x="496629" y="48198"/>
                  <a:pt x="492681" y="67639"/>
                </a:cubicBezTo>
                <a:cubicBezTo>
                  <a:pt x="485601" y="102604"/>
                  <a:pt x="474919" y="139215"/>
                  <a:pt x="444829" y="170057"/>
                </a:cubicBezTo>
                <a:cubicBezTo>
                  <a:pt x="433472" y="181700"/>
                  <a:pt x="420973" y="192166"/>
                  <a:pt x="408871" y="202285"/>
                </a:cubicBezTo>
                <a:cubicBezTo>
                  <a:pt x="393325" y="215280"/>
                  <a:pt x="378643" y="227564"/>
                  <a:pt x="365971" y="242275"/>
                </a:cubicBezTo>
                <a:cubicBezTo>
                  <a:pt x="338461" y="274208"/>
                  <a:pt x="325044" y="314666"/>
                  <a:pt x="316422" y="346339"/>
                </a:cubicBezTo>
                <a:cubicBezTo>
                  <a:pt x="311626" y="363960"/>
                  <a:pt x="295543" y="376245"/>
                  <a:pt x="277296" y="376245"/>
                </a:cubicBezTo>
                <a:cubicBezTo>
                  <a:pt x="277278" y="376245"/>
                  <a:pt x="277261" y="376245"/>
                  <a:pt x="277244" y="376245"/>
                </a:cubicBezTo>
                <a:lnTo>
                  <a:pt x="196567" y="376227"/>
                </a:lnTo>
                <a:lnTo>
                  <a:pt x="196567" y="672185"/>
                </a:lnTo>
                <a:lnTo>
                  <a:pt x="255915" y="672185"/>
                </a:lnTo>
                <a:cubicBezTo>
                  <a:pt x="270232" y="672185"/>
                  <a:pt x="283476" y="678561"/>
                  <a:pt x="292254" y="689685"/>
                </a:cubicBezTo>
                <a:cubicBezTo>
                  <a:pt x="305463" y="706492"/>
                  <a:pt x="329476" y="726504"/>
                  <a:pt x="368810" y="726504"/>
                </a:cubicBezTo>
                <a:lnTo>
                  <a:pt x="521576" y="723940"/>
                </a:lnTo>
                <a:cubicBezTo>
                  <a:pt x="515222" y="713578"/>
                  <a:pt x="511794" y="701623"/>
                  <a:pt x="511794" y="689200"/>
                </a:cubicBezTo>
                <a:lnTo>
                  <a:pt x="511794" y="685752"/>
                </a:lnTo>
                <a:close/>
                <a:moveTo>
                  <a:pt x="142032" y="321336"/>
                </a:moveTo>
                <a:lnTo>
                  <a:pt x="37239" y="321336"/>
                </a:lnTo>
                <a:cubicBezTo>
                  <a:pt x="16707" y="321336"/>
                  <a:pt x="0" y="338057"/>
                  <a:pt x="0" y="358606"/>
                </a:cubicBezTo>
                <a:lnTo>
                  <a:pt x="0" y="701172"/>
                </a:lnTo>
                <a:cubicBezTo>
                  <a:pt x="0" y="721722"/>
                  <a:pt x="16707" y="738425"/>
                  <a:pt x="37239" y="738425"/>
                </a:cubicBezTo>
                <a:lnTo>
                  <a:pt x="142032" y="738425"/>
                </a:lnTo>
                <a:cubicBezTo>
                  <a:pt x="162565" y="738425"/>
                  <a:pt x="179254" y="721722"/>
                  <a:pt x="179254" y="701172"/>
                </a:cubicBezTo>
                <a:lnTo>
                  <a:pt x="179254" y="358606"/>
                </a:lnTo>
                <a:cubicBezTo>
                  <a:pt x="179254" y="338057"/>
                  <a:pt x="162565" y="321336"/>
                  <a:pt x="142032" y="321336"/>
                </a:cubicBezTo>
                <a:close/>
              </a:path>
            </a:pathLst>
          </a:custGeom>
          <a:solidFill>
            <a:srgbClr val="FE2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989;p22"/>
          <p:cNvSpPr/>
          <p:nvPr/>
        </p:nvSpPr>
        <p:spPr>
          <a:xfrm>
            <a:off x="8751937" y="5575377"/>
            <a:ext cx="970086" cy="742402"/>
          </a:xfrm>
          <a:custGeom>
            <a:avLst/>
            <a:gdLst/>
            <a:ahLst/>
            <a:cxnLst/>
            <a:rect l="l" t="t" r="r" b="b"/>
            <a:pathLst>
              <a:path w="830692" h="738424" extrusionOk="0">
                <a:moveTo>
                  <a:pt x="799997" y="685752"/>
                </a:moveTo>
                <a:lnTo>
                  <a:pt x="799997" y="689200"/>
                </a:lnTo>
                <a:cubicBezTo>
                  <a:pt x="799997" y="716351"/>
                  <a:pt x="777923" y="738425"/>
                  <a:pt x="750812" y="738425"/>
                </a:cubicBezTo>
                <a:lnTo>
                  <a:pt x="578292" y="738425"/>
                </a:lnTo>
                <a:cubicBezTo>
                  <a:pt x="564702" y="738425"/>
                  <a:pt x="552064" y="733001"/>
                  <a:pt x="542697" y="723160"/>
                </a:cubicBezTo>
                <a:cubicBezTo>
                  <a:pt x="533937" y="713977"/>
                  <a:pt x="529107" y="701917"/>
                  <a:pt x="529107" y="689200"/>
                </a:cubicBezTo>
                <a:lnTo>
                  <a:pt x="529107" y="685752"/>
                </a:lnTo>
                <a:cubicBezTo>
                  <a:pt x="529107" y="658618"/>
                  <a:pt x="551181" y="636526"/>
                  <a:pt x="578292" y="636526"/>
                </a:cubicBezTo>
                <a:lnTo>
                  <a:pt x="750812" y="636526"/>
                </a:lnTo>
                <a:cubicBezTo>
                  <a:pt x="777923" y="636526"/>
                  <a:pt x="799997" y="658618"/>
                  <a:pt x="799997" y="685752"/>
                </a:cubicBezTo>
                <a:close/>
                <a:moveTo>
                  <a:pt x="784381" y="517301"/>
                </a:moveTo>
                <a:lnTo>
                  <a:pt x="553501" y="517301"/>
                </a:lnTo>
                <a:cubicBezTo>
                  <a:pt x="527964" y="517301"/>
                  <a:pt x="507189" y="538093"/>
                  <a:pt x="507189" y="563650"/>
                </a:cubicBezTo>
                <a:lnTo>
                  <a:pt x="507189" y="572851"/>
                </a:lnTo>
                <a:cubicBezTo>
                  <a:pt x="507189" y="598408"/>
                  <a:pt x="527964" y="619200"/>
                  <a:pt x="553501" y="619200"/>
                </a:cubicBezTo>
                <a:lnTo>
                  <a:pt x="578292" y="619200"/>
                </a:lnTo>
                <a:lnTo>
                  <a:pt x="750812" y="619200"/>
                </a:lnTo>
                <a:lnTo>
                  <a:pt x="784381" y="619200"/>
                </a:lnTo>
                <a:cubicBezTo>
                  <a:pt x="809917" y="619200"/>
                  <a:pt x="830692" y="598408"/>
                  <a:pt x="830692" y="572851"/>
                </a:cubicBezTo>
                <a:lnTo>
                  <a:pt x="830692" y="563650"/>
                </a:lnTo>
                <a:cubicBezTo>
                  <a:pt x="830692" y="538093"/>
                  <a:pt x="809917" y="517301"/>
                  <a:pt x="784381" y="517301"/>
                </a:cubicBezTo>
                <a:close/>
                <a:moveTo>
                  <a:pt x="784381" y="398076"/>
                </a:moveTo>
                <a:lnTo>
                  <a:pt x="553501" y="398076"/>
                </a:lnTo>
                <a:cubicBezTo>
                  <a:pt x="527964" y="398076"/>
                  <a:pt x="507189" y="418868"/>
                  <a:pt x="507189" y="444408"/>
                </a:cubicBezTo>
                <a:lnTo>
                  <a:pt x="507189" y="453626"/>
                </a:lnTo>
                <a:cubicBezTo>
                  <a:pt x="507189" y="479183"/>
                  <a:pt x="527964" y="499975"/>
                  <a:pt x="553501" y="499975"/>
                </a:cubicBezTo>
                <a:lnTo>
                  <a:pt x="784381" y="499975"/>
                </a:lnTo>
                <a:cubicBezTo>
                  <a:pt x="809917" y="499975"/>
                  <a:pt x="830692" y="479183"/>
                  <a:pt x="830692" y="453626"/>
                </a:cubicBezTo>
                <a:lnTo>
                  <a:pt x="830692" y="444408"/>
                </a:lnTo>
                <a:cubicBezTo>
                  <a:pt x="830692" y="418868"/>
                  <a:pt x="809917" y="398076"/>
                  <a:pt x="784381" y="398076"/>
                </a:cubicBezTo>
                <a:close/>
                <a:moveTo>
                  <a:pt x="783238" y="278834"/>
                </a:moveTo>
                <a:lnTo>
                  <a:pt x="576578" y="278834"/>
                </a:lnTo>
                <a:cubicBezTo>
                  <a:pt x="572527" y="278834"/>
                  <a:pt x="568545" y="279336"/>
                  <a:pt x="564719" y="280324"/>
                </a:cubicBezTo>
                <a:cubicBezTo>
                  <a:pt x="543754" y="285730"/>
                  <a:pt x="529107" y="304651"/>
                  <a:pt x="529107" y="326344"/>
                </a:cubicBezTo>
                <a:lnTo>
                  <a:pt x="529107" y="333240"/>
                </a:lnTo>
                <a:cubicBezTo>
                  <a:pt x="529107" y="359438"/>
                  <a:pt x="550402" y="380750"/>
                  <a:pt x="576578" y="380750"/>
                </a:cubicBezTo>
                <a:lnTo>
                  <a:pt x="783238" y="380750"/>
                </a:lnTo>
                <a:cubicBezTo>
                  <a:pt x="809398" y="380750"/>
                  <a:pt x="830692" y="359438"/>
                  <a:pt x="830692" y="333240"/>
                </a:cubicBezTo>
                <a:lnTo>
                  <a:pt x="830692" y="326344"/>
                </a:lnTo>
                <a:cubicBezTo>
                  <a:pt x="830692" y="300146"/>
                  <a:pt x="809398" y="278834"/>
                  <a:pt x="783238" y="278834"/>
                </a:cubicBezTo>
                <a:close/>
                <a:moveTo>
                  <a:pt x="511794" y="685752"/>
                </a:moveTo>
                <a:cubicBezTo>
                  <a:pt x="511794" y="664959"/>
                  <a:pt x="521386" y="646368"/>
                  <a:pt x="536344" y="634153"/>
                </a:cubicBezTo>
                <a:cubicBezTo>
                  <a:pt x="509578" y="626650"/>
                  <a:pt x="489877" y="602012"/>
                  <a:pt x="489877" y="572851"/>
                </a:cubicBezTo>
                <a:lnTo>
                  <a:pt x="489877" y="563650"/>
                </a:lnTo>
                <a:cubicBezTo>
                  <a:pt x="489877" y="540207"/>
                  <a:pt x="502619" y="519692"/>
                  <a:pt x="521524" y="508638"/>
                </a:cubicBezTo>
                <a:cubicBezTo>
                  <a:pt x="502619" y="497584"/>
                  <a:pt x="489877" y="477069"/>
                  <a:pt x="489877" y="453626"/>
                </a:cubicBezTo>
                <a:lnTo>
                  <a:pt x="489877" y="444408"/>
                </a:lnTo>
                <a:cubicBezTo>
                  <a:pt x="489877" y="415559"/>
                  <a:pt x="509163" y="391128"/>
                  <a:pt x="535530" y="383349"/>
                </a:cubicBezTo>
                <a:cubicBezTo>
                  <a:pt x="521039" y="371445"/>
                  <a:pt x="511794" y="353408"/>
                  <a:pt x="511794" y="333240"/>
                </a:cubicBezTo>
                <a:lnTo>
                  <a:pt x="511794" y="326344"/>
                </a:lnTo>
                <a:cubicBezTo>
                  <a:pt x="511794" y="298569"/>
                  <a:pt x="529384" y="274138"/>
                  <a:pt x="555197" y="265128"/>
                </a:cubicBezTo>
                <a:cubicBezTo>
                  <a:pt x="555197" y="265111"/>
                  <a:pt x="555197" y="265111"/>
                  <a:pt x="555197" y="265111"/>
                </a:cubicBezTo>
                <a:cubicBezTo>
                  <a:pt x="600383" y="202336"/>
                  <a:pt x="608918" y="101634"/>
                  <a:pt x="575488" y="25691"/>
                </a:cubicBezTo>
                <a:cubicBezTo>
                  <a:pt x="569913" y="13008"/>
                  <a:pt x="559889" y="3755"/>
                  <a:pt x="548688" y="914"/>
                </a:cubicBezTo>
                <a:cubicBezTo>
                  <a:pt x="539183" y="-1478"/>
                  <a:pt x="529523" y="844"/>
                  <a:pt x="520780" y="7654"/>
                </a:cubicBezTo>
                <a:cubicBezTo>
                  <a:pt x="503831" y="20822"/>
                  <a:pt x="496629" y="48198"/>
                  <a:pt x="492681" y="67639"/>
                </a:cubicBezTo>
                <a:cubicBezTo>
                  <a:pt x="485601" y="102604"/>
                  <a:pt x="474919" y="139215"/>
                  <a:pt x="444829" y="170057"/>
                </a:cubicBezTo>
                <a:cubicBezTo>
                  <a:pt x="433472" y="181700"/>
                  <a:pt x="420973" y="192166"/>
                  <a:pt x="408871" y="202285"/>
                </a:cubicBezTo>
                <a:cubicBezTo>
                  <a:pt x="393325" y="215280"/>
                  <a:pt x="378643" y="227564"/>
                  <a:pt x="365971" y="242275"/>
                </a:cubicBezTo>
                <a:cubicBezTo>
                  <a:pt x="338461" y="274208"/>
                  <a:pt x="325044" y="314666"/>
                  <a:pt x="316422" y="346339"/>
                </a:cubicBezTo>
                <a:cubicBezTo>
                  <a:pt x="311626" y="363960"/>
                  <a:pt x="295543" y="376245"/>
                  <a:pt x="277296" y="376245"/>
                </a:cubicBezTo>
                <a:cubicBezTo>
                  <a:pt x="277278" y="376245"/>
                  <a:pt x="277261" y="376245"/>
                  <a:pt x="277244" y="376245"/>
                </a:cubicBezTo>
                <a:lnTo>
                  <a:pt x="196567" y="376227"/>
                </a:lnTo>
                <a:lnTo>
                  <a:pt x="196567" y="672185"/>
                </a:lnTo>
                <a:lnTo>
                  <a:pt x="255915" y="672185"/>
                </a:lnTo>
                <a:cubicBezTo>
                  <a:pt x="270232" y="672185"/>
                  <a:pt x="283476" y="678561"/>
                  <a:pt x="292254" y="689685"/>
                </a:cubicBezTo>
                <a:cubicBezTo>
                  <a:pt x="305463" y="706492"/>
                  <a:pt x="329476" y="726504"/>
                  <a:pt x="368810" y="726504"/>
                </a:cubicBezTo>
                <a:lnTo>
                  <a:pt x="521576" y="723940"/>
                </a:lnTo>
                <a:cubicBezTo>
                  <a:pt x="515222" y="713578"/>
                  <a:pt x="511794" y="701623"/>
                  <a:pt x="511794" y="689200"/>
                </a:cubicBezTo>
                <a:lnTo>
                  <a:pt x="511794" y="685752"/>
                </a:lnTo>
                <a:close/>
                <a:moveTo>
                  <a:pt x="142032" y="321336"/>
                </a:moveTo>
                <a:lnTo>
                  <a:pt x="37239" y="321336"/>
                </a:lnTo>
                <a:cubicBezTo>
                  <a:pt x="16707" y="321336"/>
                  <a:pt x="0" y="338057"/>
                  <a:pt x="0" y="358606"/>
                </a:cubicBezTo>
                <a:lnTo>
                  <a:pt x="0" y="701172"/>
                </a:lnTo>
                <a:cubicBezTo>
                  <a:pt x="0" y="721722"/>
                  <a:pt x="16707" y="738425"/>
                  <a:pt x="37239" y="738425"/>
                </a:cubicBezTo>
                <a:lnTo>
                  <a:pt x="142032" y="738425"/>
                </a:lnTo>
                <a:cubicBezTo>
                  <a:pt x="162565" y="738425"/>
                  <a:pt x="179254" y="721722"/>
                  <a:pt x="179254" y="701172"/>
                </a:cubicBezTo>
                <a:lnTo>
                  <a:pt x="179254" y="358606"/>
                </a:lnTo>
                <a:cubicBezTo>
                  <a:pt x="179254" y="338057"/>
                  <a:pt x="162565" y="321336"/>
                  <a:pt x="142032" y="321336"/>
                </a:cubicBezTo>
                <a:close/>
              </a:path>
            </a:pathLst>
          </a:custGeom>
          <a:solidFill>
            <a:srgbClr val="FE2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989;p22"/>
          <p:cNvSpPr/>
          <p:nvPr/>
        </p:nvSpPr>
        <p:spPr>
          <a:xfrm>
            <a:off x="757957" y="5640695"/>
            <a:ext cx="932051" cy="742402"/>
          </a:xfrm>
          <a:custGeom>
            <a:avLst/>
            <a:gdLst/>
            <a:ahLst/>
            <a:cxnLst/>
            <a:rect l="l" t="t" r="r" b="b"/>
            <a:pathLst>
              <a:path w="830692" h="738424" extrusionOk="0">
                <a:moveTo>
                  <a:pt x="799997" y="685752"/>
                </a:moveTo>
                <a:lnTo>
                  <a:pt x="799997" y="689200"/>
                </a:lnTo>
                <a:cubicBezTo>
                  <a:pt x="799997" y="716351"/>
                  <a:pt x="777923" y="738425"/>
                  <a:pt x="750812" y="738425"/>
                </a:cubicBezTo>
                <a:lnTo>
                  <a:pt x="578292" y="738425"/>
                </a:lnTo>
                <a:cubicBezTo>
                  <a:pt x="564702" y="738425"/>
                  <a:pt x="552064" y="733001"/>
                  <a:pt x="542697" y="723160"/>
                </a:cubicBezTo>
                <a:cubicBezTo>
                  <a:pt x="533937" y="713977"/>
                  <a:pt x="529107" y="701917"/>
                  <a:pt x="529107" y="689200"/>
                </a:cubicBezTo>
                <a:lnTo>
                  <a:pt x="529107" y="685752"/>
                </a:lnTo>
                <a:cubicBezTo>
                  <a:pt x="529107" y="658618"/>
                  <a:pt x="551181" y="636526"/>
                  <a:pt x="578292" y="636526"/>
                </a:cubicBezTo>
                <a:lnTo>
                  <a:pt x="750812" y="636526"/>
                </a:lnTo>
                <a:cubicBezTo>
                  <a:pt x="777923" y="636526"/>
                  <a:pt x="799997" y="658618"/>
                  <a:pt x="799997" y="685752"/>
                </a:cubicBezTo>
                <a:close/>
                <a:moveTo>
                  <a:pt x="784381" y="517301"/>
                </a:moveTo>
                <a:lnTo>
                  <a:pt x="553501" y="517301"/>
                </a:lnTo>
                <a:cubicBezTo>
                  <a:pt x="527964" y="517301"/>
                  <a:pt x="507189" y="538093"/>
                  <a:pt x="507189" y="563650"/>
                </a:cubicBezTo>
                <a:lnTo>
                  <a:pt x="507189" y="572851"/>
                </a:lnTo>
                <a:cubicBezTo>
                  <a:pt x="507189" y="598408"/>
                  <a:pt x="527964" y="619200"/>
                  <a:pt x="553501" y="619200"/>
                </a:cubicBezTo>
                <a:lnTo>
                  <a:pt x="578292" y="619200"/>
                </a:lnTo>
                <a:lnTo>
                  <a:pt x="750812" y="619200"/>
                </a:lnTo>
                <a:lnTo>
                  <a:pt x="784381" y="619200"/>
                </a:lnTo>
                <a:cubicBezTo>
                  <a:pt x="809917" y="619200"/>
                  <a:pt x="830692" y="598408"/>
                  <a:pt x="830692" y="572851"/>
                </a:cubicBezTo>
                <a:lnTo>
                  <a:pt x="830692" y="563650"/>
                </a:lnTo>
                <a:cubicBezTo>
                  <a:pt x="830692" y="538093"/>
                  <a:pt x="809917" y="517301"/>
                  <a:pt x="784381" y="517301"/>
                </a:cubicBezTo>
                <a:close/>
                <a:moveTo>
                  <a:pt x="784381" y="398076"/>
                </a:moveTo>
                <a:lnTo>
                  <a:pt x="553501" y="398076"/>
                </a:lnTo>
                <a:cubicBezTo>
                  <a:pt x="527964" y="398076"/>
                  <a:pt x="507189" y="418868"/>
                  <a:pt x="507189" y="444408"/>
                </a:cubicBezTo>
                <a:lnTo>
                  <a:pt x="507189" y="453626"/>
                </a:lnTo>
                <a:cubicBezTo>
                  <a:pt x="507189" y="479183"/>
                  <a:pt x="527964" y="499975"/>
                  <a:pt x="553501" y="499975"/>
                </a:cubicBezTo>
                <a:lnTo>
                  <a:pt x="784381" y="499975"/>
                </a:lnTo>
                <a:cubicBezTo>
                  <a:pt x="809917" y="499975"/>
                  <a:pt x="830692" y="479183"/>
                  <a:pt x="830692" y="453626"/>
                </a:cubicBezTo>
                <a:lnTo>
                  <a:pt x="830692" y="444408"/>
                </a:lnTo>
                <a:cubicBezTo>
                  <a:pt x="830692" y="418868"/>
                  <a:pt x="809917" y="398076"/>
                  <a:pt x="784381" y="398076"/>
                </a:cubicBezTo>
                <a:close/>
                <a:moveTo>
                  <a:pt x="783238" y="278834"/>
                </a:moveTo>
                <a:lnTo>
                  <a:pt x="576578" y="278834"/>
                </a:lnTo>
                <a:cubicBezTo>
                  <a:pt x="572527" y="278834"/>
                  <a:pt x="568545" y="279336"/>
                  <a:pt x="564719" y="280324"/>
                </a:cubicBezTo>
                <a:cubicBezTo>
                  <a:pt x="543754" y="285730"/>
                  <a:pt x="529107" y="304651"/>
                  <a:pt x="529107" y="326344"/>
                </a:cubicBezTo>
                <a:lnTo>
                  <a:pt x="529107" y="333240"/>
                </a:lnTo>
                <a:cubicBezTo>
                  <a:pt x="529107" y="359438"/>
                  <a:pt x="550402" y="380750"/>
                  <a:pt x="576578" y="380750"/>
                </a:cubicBezTo>
                <a:lnTo>
                  <a:pt x="783238" y="380750"/>
                </a:lnTo>
                <a:cubicBezTo>
                  <a:pt x="809398" y="380750"/>
                  <a:pt x="830692" y="359438"/>
                  <a:pt x="830692" y="333240"/>
                </a:cubicBezTo>
                <a:lnTo>
                  <a:pt x="830692" y="326344"/>
                </a:lnTo>
                <a:cubicBezTo>
                  <a:pt x="830692" y="300146"/>
                  <a:pt x="809398" y="278834"/>
                  <a:pt x="783238" y="278834"/>
                </a:cubicBezTo>
                <a:close/>
                <a:moveTo>
                  <a:pt x="511794" y="685752"/>
                </a:moveTo>
                <a:cubicBezTo>
                  <a:pt x="511794" y="664959"/>
                  <a:pt x="521386" y="646368"/>
                  <a:pt x="536344" y="634153"/>
                </a:cubicBezTo>
                <a:cubicBezTo>
                  <a:pt x="509578" y="626650"/>
                  <a:pt x="489877" y="602012"/>
                  <a:pt x="489877" y="572851"/>
                </a:cubicBezTo>
                <a:lnTo>
                  <a:pt x="489877" y="563650"/>
                </a:lnTo>
                <a:cubicBezTo>
                  <a:pt x="489877" y="540207"/>
                  <a:pt x="502619" y="519692"/>
                  <a:pt x="521524" y="508638"/>
                </a:cubicBezTo>
                <a:cubicBezTo>
                  <a:pt x="502619" y="497584"/>
                  <a:pt x="489877" y="477069"/>
                  <a:pt x="489877" y="453626"/>
                </a:cubicBezTo>
                <a:lnTo>
                  <a:pt x="489877" y="444408"/>
                </a:lnTo>
                <a:cubicBezTo>
                  <a:pt x="489877" y="415559"/>
                  <a:pt x="509163" y="391128"/>
                  <a:pt x="535530" y="383349"/>
                </a:cubicBezTo>
                <a:cubicBezTo>
                  <a:pt x="521039" y="371445"/>
                  <a:pt x="511794" y="353408"/>
                  <a:pt x="511794" y="333240"/>
                </a:cubicBezTo>
                <a:lnTo>
                  <a:pt x="511794" y="326344"/>
                </a:lnTo>
                <a:cubicBezTo>
                  <a:pt x="511794" y="298569"/>
                  <a:pt x="529384" y="274138"/>
                  <a:pt x="555197" y="265128"/>
                </a:cubicBezTo>
                <a:cubicBezTo>
                  <a:pt x="555197" y="265111"/>
                  <a:pt x="555197" y="265111"/>
                  <a:pt x="555197" y="265111"/>
                </a:cubicBezTo>
                <a:cubicBezTo>
                  <a:pt x="600383" y="202336"/>
                  <a:pt x="608918" y="101634"/>
                  <a:pt x="575488" y="25691"/>
                </a:cubicBezTo>
                <a:cubicBezTo>
                  <a:pt x="569913" y="13008"/>
                  <a:pt x="559889" y="3755"/>
                  <a:pt x="548688" y="914"/>
                </a:cubicBezTo>
                <a:cubicBezTo>
                  <a:pt x="539183" y="-1478"/>
                  <a:pt x="529523" y="844"/>
                  <a:pt x="520780" y="7654"/>
                </a:cubicBezTo>
                <a:cubicBezTo>
                  <a:pt x="503831" y="20822"/>
                  <a:pt x="496629" y="48198"/>
                  <a:pt x="492681" y="67639"/>
                </a:cubicBezTo>
                <a:cubicBezTo>
                  <a:pt x="485601" y="102604"/>
                  <a:pt x="474919" y="139215"/>
                  <a:pt x="444829" y="170057"/>
                </a:cubicBezTo>
                <a:cubicBezTo>
                  <a:pt x="433472" y="181700"/>
                  <a:pt x="420973" y="192166"/>
                  <a:pt x="408871" y="202285"/>
                </a:cubicBezTo>
                <a:cubicBezTo>
                  <a:pt x="393325" y="215280"/>
                  <a:pt x="378643" y="227564"/>
                  <a:pt x="365971" y="242275"/>
                </a:cubicBezTo>
                <a:cubicBezTo>
                  <a:pt x="338461" y="274208"/>
                  <a:pt x="325044" y="314666"/>
                  <a:pt x="316422" y="346339"/>
                </a:cubicBezTo>
                <a:cubicBezTo>
                  <a:pt x="311626" y="363960"/>
                  <a:pt x="295543" y="376245"/>
                  <a:pt x="277296" y="376245"/>
                </a:cubicBezTo>
                <a:cubicBezTo>
                  <a:pt x="277278" y="376245"/>
                  <a:pt x="277261" y="376245"/>
                  <a:pt x="277244" y="376245"/>
                </a:cubicBezTo>
                <a:lnTo>
                  <a:pt x="196567" y="376227"/>
                </a:lnTo>
                <a:lnTo>
                  <a:pt x="196567" y="672185"/>
                </a:lnTo>
                <a:lnTo>
                  <a:pt x="255915" y="672185"/>
                </a:lnTo>
                <a:cubicBezTo>
                  <a:pt x="270232" y="672185"/>
                  <a:pt x="283476" y="678561"/>
                  <a:pt x="292254" y="689685"/>
                </a:cubicBezTo>
                <a:cubicBezTo>
                  <a:pt x="305463" y="706492"/>
                  <a:pt x="329476" y="726504"/>
                  <a:pt x="368810" y="726504"/>
                </a:cubicBezTo>
                <a:lnTo>
                  <a:pt x="521576" y="723940"/>
                </a:lnTo>
                <a:cubicBezTo>
                  <a:pt x="515222" y="713578"/>
                  <a:pt x="511794" y="701623"/>
                  <a:pt x="511794" y="689200"/>
                </a:cubicBezTo>
                <a:lnTo>
                  <a:pt x="511794" y="685752"/>
                </a:lnTo>
                <a:close/>
                <a:moveTo>
                  <a:pt x="142032" y="321336"/>
                </a:moveTo>
                <a:lnTo>
                  <a:pt x="37239" y="321336"/>
                </a:lnTo>
                <a:cubicBezTo>
                  <a:pt x="16707" y="321336"/>
                  <a:pt x="0" y="338057"/>
                  <a:pt x="0" y="358606"/>
                </a:cubicBezTo>
                <a:lnTo>
                  <a:pt x="0" y="701172"/>
                </a:lnTo>
                <a:cubicBezTo>
                  <a:pt x="0" y="721722"/>
                  <a:pt x="16707" y="738425"/>
                  <a:pt x="37239" y="738425"/>
                </a:cubicBezTo>
                <a:lnTo>
                  <a:pt x="142032" y="738425"/>
                </a:lnTo>
                <a:cubicBezTo>
                  <a:pt x="162565" y="738425"/>
                  <a:pt x="179254" y="721722"/>
                  <a:pt x="179254" y="701172"/>
                </a:cubicBezTo>
                <a:lnTo>
                  <a:pt x="179254" y="358606"/>
                </a:lnTo>
                <a:cubicBezTo>
                  <a:pt x="179254" y="338057"/>
                  <a:pt x="162565" y="321336"/>
                  <a:pt x="142032" y="321336"/>
                </a:cubicBezTo>
                <a:close/>
              </a:path>
            </a:pathLst>
          </a:custGeom>
          <a:solidFill>
            <a:srgbClr val="FE2E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957" y="1700083"/>
            <a:ext cx="1481800" cy="14818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88087" y="1614411"/>
            <a:ext cx="1180816" cy="1549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400800" y="505838"/>
            <a:ext cx="9533106" cy="737356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 партнеры</a:t>
            </a:r>
            <a:br>
              <a:rPr lang="ru-R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Ассоциация развития финансовой грамотности (АРФГ, г. Москва)</a:t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 Республики Саха (Якутия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 и науки Республики Саха (Якутия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Отделение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Национальный банк по Республике Саха (Якутия) ДГУ ЦБ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другие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финансовые и общественные структуры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Финансовая поддержка</a:t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консультационная помощь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экспертная оценка</a:t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информационная помощь </a:t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волонтеров</a:t>
            </a:r>
            <a:b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масштабирование проектов волонтеров.</a:t>
            </a:r>
            <a:b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Проблемные зоны</a:t>
            </a:r>
            <a:endParaRPr lang="ru-RU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17169" y="2409175"/>
            <a:ext cx="5795111" cy="30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6350" indent="0"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Инвестиции, налоговая грамотность, цифровая финансовая грамотность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851660" y="5897880"/>
            <a:ext cx="5943599" cy="3474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Защита от </a:t>
            </a:r>
            <a:r>
              <a:rPr lang="ru-RU" sz="2800" dirty="0" err="1" smtClean="0"/>
              <a:t>кибермошенничества</a:t>
            </a:r>
            <a:r>
              <a:rPr lang="ru-RU" sz="2800" dirty="0" smtClean="0"/>
              <a:t>, заемное поведение, долговая нагрузка, защита прав потребителей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10264140" y="2308860"/>
            <a:ext cx="5440680" cy="297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Работа с детьми-сиротами, лица с ОВЗ и инвалидностью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 rot="10800000" flipV="1">
            <a:off x="10264140" y="6027612"/>
            <a:ext cx="5440680" cy="3344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Низкая вовлеченность в мероприятия  сельского населения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0089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25980" y="2948940"/>
            <a:ext cx="5577840" cy="6698510"/>
          </a:xfrm>
        </p:spPr>
        <p:txBody>
          <a:bodyPr>
            <a:normAutofit fontScale="77500" lnSpcReduction="20000"/>
          </a:bodyPr>
          <a:lstStyle/>
          <a:p>
            <a:pPr marL="25400" indent="0" algn="just">
              <a:buNone/>
            </a:pPr>
            <a:r>
              <a:rPr lang="ru-RU" dirty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-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трудно вовлекать новых волонтеров и удерживать их;</a:t>
            </a:r>
          </a:p>
          <a:p>
            <a:pPr algn="just"/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районы республики, относящие к арктической зоне, испытывают трудности в финансовом просвещении населения из-за сложной логистики, труднодоступности отдельных территорий, нестабильности интернета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FontTx/>
              <a:buChar char="-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отсутствие опорных пунктов для координации деятельности волонтеров по финансовому просвещению населения в муниципальных образованиях республики.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28700" y="295247"/>
            <a:ext cx="16322040" cy="1409625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8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8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Наши </a:t>
            </a:r>
            <a:r>
              <a:rPr lang="ru-RU" sz="4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трудности и успехи</a:t>
            </a:r>
            <a:br>
              <a:rPr lang="ru-RU" sz="4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sz="4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успехи</a:t>
            </a:r>
            <a:br>
              <a:rPr lang="ru-RU" sz="4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149840" y="2948940"/>
            <a:ext cx="5303520" cy="664796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1B4B8F"/>
                </a:solidFill>
                <a:latin typeface="Verdana" charset="0"/>
                <a:ea typeface="Verdana" charset="0"/>
                <a:cs typeface="Verdana" charset="0"/>
              </a:rPr>
              <a:t>-</a:t>
            </a:r>
            <a:r>
              <a:rPr lang="ru-RU" dirty="0">
                <a:latin typeface="Verdana" charset="0"/>
                <a:ea typeface="Verdana" charset="0"/>
                <a:cs typeface="Verdana" charset="0"/>
              </a:rPr>
              <a:t>научились работать в команде, работать над проектами;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Verdana" charset="0"/>
              <a:ea typeface="Verdana" charset="0"/>
              <a:cs typeface="Verdana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Verdana" charset="0"/>
                <a:ea typeface="Verdana" charset="0"/>
                <a:cs typeface="Verdana" charset="0"/>
              </a:rPr>
              <a:t>организовывать и проводить мероприятия республиканского масштаба;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Verdana" charset="0"/>
              <a:ea typeface="Verdana" charset="0"/>
              <a:cs typeface="Verdana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Verdana" charset="0"/>
                <a:ea typeface="Verdana" charset="0"/>
                <a:cs typeface="Verdana" charset="0"/>
              </a:rPr>
              <a:t>знакомство с талантливыми ребятами;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Verdana" charset="0"/>
              <a:ea typeface="Verdana" charset="0"/>
              <a:cs typeface="Verdana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Verdana" charset="0"/>
                <a:ea typeface="Verdana" charset="0"/>
                <a:cs typeface="Verdana" charset="0"/>
              </a:rPr>
              <a:t>повышение финансовой грамотности.</a:t>
            </a:r>
          </a:p>
          <a:p>
            <a:pPr marL="25400" indent="0" algn="just">
              <a:buNone/>
            </a:pPr>
            <a:endParaRPr lang="ru-RU" dirty="0"/>
          </a:p>
        </p:txBody>
      </p:sp>
      <p:pic>
        <p:nvPicPr>
          <p:cNvPr id="5" name="Graphic 1794">
            <a:extLst>
              <a:ext uri="{FF2B5EF4-FFF2-40B4-BE49-F238E27FC236}">
                <a16:creationId xmlns="" xmlns:a16="http://schemas.microsoft.com/office/drawing/2014/main" id="{7FE10ECA-991C-4DED-95A5-1A6040FAB2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1069606" y="1874520"/>
            <a:ext cx="1325880" cy="1325880"/>
          </a:xfrm>
          <a:prstGeom prst="rect">
            <a:avLst/>
          </a:prstGeom>
        </p:spPr>
      </p:pic>
      <p:pic>
        <p:nvPicPr>
          <p:cNvPr id="6" name="Graphic 1786">
            <a:extLst>
              <a:ext uri="{FF2B5EF4-FFF2-40B4-BE49-F238E27FC236}">
                <a16:creationId xmlns="" xmlns:a16="http://schemas.microsoft.com/office/drawing/2014/main" id="{561466B1-F8E7-4DAB-A110-FE6A04BE5AC9}"/>
              </a:ext>
            </a:extLst>
          </p:cNvPr>
          <p:cNvPicPr>
            <a:picLocks noChangeAspect="1"/>
          </p:cNvPicPr>
          <p:nvPr/>
        </p:nvPicPr>
        <p:blipFill>
          <a:blip r:embed="rId9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=""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 rot="10800000" flipH="1" flipV="1">
            <a:off x="15453360" y="1915426"/>
            <a:ext cx="1520630" cy="12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5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5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5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5400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5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5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             БЛАГОДАРЮ ЗА ВНИМАНИЕ!</a:t>
            </a:r>
            <a:endParaRPr lang="ru-RU" sz="5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1D2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9589897" y="173242"/>
            <a:ext cx="8581371" cy="9807337"/>
          </a:xfrm>
          <a:custGeom>
            <a:avLst/>
            <a:gdLst/>
            <a:ahLst/>
            <a:cxnLst/>
            <a:rect l="l" t="t" r="r" b="b"/>
            <a:pathLst>
              <a:path w="8606155" h="10286874" extrusionOk="0">
                <a:moveTo>
                  <a:pt x="8606155" y="10251441"/>
                </a:moveTo>
                <a:cubicBezTo>
                  <a:pt x="8606155" y="10284588"/>
                  <a:pt x="8595487" y="10286874"/>
                  <a:pt x="8567674" y="10286874"/>
                </a:cubicBezTo>
                <a:cubicBezTo>
                  <a:pt x="5713094" y="10286239"/>
                  <a:pt x="2858643" y="10286239"/>
                  <a:pt x="4064" y="10286239"/>
                </a:cubicBezTo>
                <a:cubicBezTo>
                  <a:pt x="0" y="10272396"/>
                  <a:pt x="6350" y="10259823"/>
                  <a:pt x="9271" y="10246996"/>
                </a:cubicBezTo>
                <a:cubicBezTo>
                  <a:pt x="134747" y="9685402"/>
                  <a:pt x="260350" y="9123935"/>
                  <a:pt x="386207" y="8562467"/>
                </a:cubicBezTo>
                <a:cubicBezTo>
                  <a:pt x="565658" y="7761986"/>
                  <a:pt x="745490" y="6961633"/>
                  <a:pt x="924814" y="6161151"/>
                </a:cubicBezTo>
                <a:cubicBezTo>
                  <a:pt x="1146302" y="5172583"/>
                  <a:pt x="1367282" y="4184015"/>
                  <a:pt x="1588643" y="3195574"/>
                </a:cubicBezTo>
                <a:cubicBezTo>
                  <a:pt x="1813560" y="2191385"/>
                  <a:pt x="2038604" y="1187323"/>
                  <a:pt x="2264156" y="183261"/>
                </a:cubicBezTo>
                <a:cubicBezTo>
                  <a:pt x="2277872" y="122174"/>
                  <a:pt x="2286635" y="59690"/>
                  <a:pt x="2308860" y="635"/>
                </a:cubicBezTo>
                <a:cubicBezTo>
                  <a:pt x="4395216" y="635"/>
                  <a:pt x="6481572" y="635"/>
                  <a:pt x="8567928" y="0"/>
                </a:cubicBezTo>
                <a:cubicBezTo>
                  <a:pt x="8596249" y="0"/>
                  <a:pt x="8605901" y="3429"/>
                  <a:pt x="8605901" y="35814"/>
                </a:cubicBezTo>
                <a:cubicBezTo>
                  <a:pt x="8605139" y="3441066"/>
                  <a:pt x="8605139" y="6846317"/>
                  <a:pt x="8606155" y="10251441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66303" r="-13040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Google Shape;305;p12"/>
          <p:cNvGrpSpPr/>
          <p:nvPr/>
        </p:nvGrpSpPr>
        <p:grpSpPr>
          <a:xfrm>
            <a:off x="0" y="8046720"/>
            <a:ext cx="9570443" cy="3166588"/>
            <a:chOff x="239480" y="0"/>
            <a:chExt cx="15109744" cy="3927477"/>
          </a:xfrm>
        </p:grpSpPr>
        <p:sp>
          <p:nvSpPr>
            <p:cNvPr id="306" name="Google Shape;306;p12"/>
            <p:cNvSpPr txBox="1"/>
            <p:nvPr/>
          </p:nvSpPr>
          <p:spPr>
            <a:xfrm>
              <a:off x="3306059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2"/>
            <p:cNvSpPr txBox="1"/>
            <p:nvPr/>
          </p:nvSpPr>
          <p:spPr>
            <a:xfrm>
              <a:off x="4839348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1772769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2"/>
            <p:cNvSpPr txBox="1"/>
            <p:nvPr/>
          </p:nvSpPr>
          <p:spPr>
            <a:xfrm>
              <a:off x="239480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2"/>
            <p:cNvSpPr txBox="1"/>
            <p:nvPr/>
          </p:nvSpPr>
          <p:spPr>
            <a:xfrm>
              <a:off x="9438600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10971891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2"/>
            <p:cNvSpPr txBox="1"/>
            <p:nvPr/>
          </p:nvSpPr>
          <p:spPr>
            <a:xfrm>
              <a:off x="7905311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2"/>
            <p:cNvSpPr txBox="1"/>
            <p:nvPr/>
          </p:nvSpPr>
          <p:spPr>
            <a:xfrm>
              <a:off x="6372023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2"/>
            <p:cNvSpPr txBox="1"/>
            <p:nvPr/>
          </p:nvSpPr>
          <p:spPr>
            <a:xfrm>
              <a:off x="12504564" y="3179101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" name="Google Shape;315;p12"/>
            <p:cNvGrpSpPr/>
            <p:nvPr/>
          </p:nvGrpSpPr>
          <p:grpSpPr>
            <a:xfrm>
              <a:off x="3842311" y="1341090"/>
              <a:ext cx="1532674" cy="1341090"/>
              <a:chOff x="0" y="0"/>
              <a:chExt cx="812800" cy="711200"/>
            </a:xfrm>
          </p:grpSpPr>
          <p:sp>
            <p:nvSpPr>
              <p:cNvPr id="316" name="Google Shape;316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17" name="Google Shape;317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12"/>
            <p:cNvGrpSpPr/>
            <p:nvPr/>
          </p:nvGrpSpPr>
          <p:grpSpPr>
            <a:xfrm>
              <a:off x="5375601" y="1341090"/>
              <a:ext cx="1532674" cy="1341090"/>
              <a:chOff x="0" y="0"/>
              <a:chExt cx="812800" cy="711200"/>
            </a:xfrm>
          </p:grpSpPr>
          <p:sp>
            <p:nvSpPr>
              <p:cNvPr id="319" name="Google Shape;319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20" name="Google Shape;320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" name="Google Shape;321;p12"/>
            <p:cNvGrpSpPr/>
            <p:nvPr/>
          </p:nvGrpSpPr>
          <p:grpSpPr>
            <a:xfrm>
              <a:off x="2309022" y="1341090"/>
              <a:ext cx="1532674" cy="1341090"/>
              <a:chOff x="0" y="0"/>
              <a:chExt cx="812800" cy="711200"/>
            </a:xfrm>
          </p:grpSpPr>
          <p:sp>
            <p:nvSpPr>
              <p:cNvPr id="322" name="Google Shape;322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23" name="Google Shape;323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4" name="Google Shape;324;p12"/>
            <p:cNvSpPr txBox="1"/>
            <p:nvPr/>
          </p:nvSpPr>
          <p:spPr>
            <a:xfrm>
              <a:off x="1015213" y="1838012"/>
              <a:ext cx="1053713" cy="748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5" name="Google Shape;325;p12"/>
            <p:cNvGrpSpPr/>
            <p:nvPr/>
          </p:nvGrpSpPr>
          <p:grpSpPr>
            <a:xfrm>
              <a:off x="9974853" y="1341090"/>
              <a:ext cx="1532674" cy="1341090"/>
              <a:chOff x="0" y="0"/>
              <a:chExt cx="812800" cy="711200"/>
            </a:xfrm>
          </p:grpSpPr>
          <p:sp>
            <p:nvSpPr>
              <p:cNvPr id="326" name="Google Shape;326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27" name="Google Shape;327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12"/>
            <p:cNvGrpSpPr/>
            <p:nvPr/>
          </p:nvGrpSpPr>
          <p:grpSpPr>
            <a:xfrm>
              <a:off x="11508143" y="1341090"/>
              <a:ext cx="1532674" cy="1341090"/>
              <a:chOff x="0" y="0"/>
              <a:chExt cx="812800" cy="711200"/>
            </a:xfrm>
          </p:grpSpPr>
          <p:sp>
            <p:nvSpPr>
              <p:cNvPr id="329" name="Google Shape;329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30" name="Google Shape;330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" name="Google Shape;331;p12"/>
            <p:cNvGrpSpPr/>
            <p:nvPr/>
          </p:nvGrpSpPr>
          <p:grpSpPr>
            <a:xfrm>
              <a:off x="8441564" y="1341090"/>
              <a:ext cx="1532674" cy="1341090"/>
              <a:chOff x="0" y="0"/>
              <a:chExt cx="812800" cy="711200"/>
            </a:xfrm>
          </p:grpSpPr>
          <p:sp>
            <p:nvSpPr>
              <p:cNvPr id="332" name="Google Shape;332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33" name="Google Shape;333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12"/>
            <p:cNvGrpSpPr/>
            <p:nvPr/>
          </p:nvGrpSpPr>
          <p:grpSpPr>
            <a:xfrm>
              <a:off x="6908275" y="1341090"/>
              <a:ext cx="1532674" cy="1341090"/>
              <a:chOff x="0" y="0"/>
              <a:chExt cx="812800" cy="711200"/>
            </a:xfrm>
          </p:grpSpPr>
          <p:sp>
            <p:nvSpPr>
              <p:cNvPr id="335" name="Google Shape;335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36" name="Google Shape;336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2"/>
            <p:cNvGrpSpPr/>
            <p:nvPr/>
          </p:nvGrpSpPr>
          <p:grpSpPr>
            <a:xfrm>
              <a:off x="13040817" y="1341090"/>
              <a:ext cx="1532674" cy="1341090"/>
              <a:chOff x="0" y="0"/>
              <a:chExt cx="812800" cy="711200"/>
            </a:xfrm>
          </p:grpSpPr>
          <p:sp>
            <p:nvSpPr>
              <p:cNvPr id="338" name="Google Shape;338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39" name="Google Shape;339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" name="Google Shape;340;p12"/>
            <p:cNvGrpSpPr/>
            <p:nvPr/>
          </p:nvGrpSpPr>
          <p:grpSpPr>
            <a:xfrm>
              <a:off x="4618044" y="0"/>
              <a:ext cx="1532674" cy="1341090"/>
              <a:chOff x="0" y="0"/>
              <a:chExt cx="812800" cy="711200"/>
            </a:xfrm>
          </p:grpSpPr>
          <p:sp>
            <p:nvSpPr>
              <p:cNvPr id="341" name="Google Shape;341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42" name="Google Shape;342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12"/>
            <p:cNvGrpSpPr/>
            <p:nvPr/>
          </p:nvGrpSpPr>
          <p:grpSpPr>
            <a:xfrm>
              <a:off x="6151334" y="0"/>
              <a:ext cx="1532674" cy="1341090"/>
              <a:chOff x="0" y="0"/>
              <a:chExt cx="812800" cy="711200"/>
            </a:xfrm>
          </p:grpSpPr>
          <p:sp>
            <p:nvSpPr>
              <p:cNvPr id="344" name="Google Shape;344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45" name="Google Shape;345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12"/>
            <p:cNvGrpSpPr/>
            <p:nvPr/>
          </p:nvGrpSpPr>
          <p:grpSpPr>
            <a:xfrm>
              <a:off x="3084755" y="0"/>
              <a:ext cx="1532674" cy="1341090"/>
              <a:chOff x="0" y="0"/>
              <a:chExt cx="812800" cy="711200"/>
            </a:xfrm>
          </p:grpSpPr>
          <p:sp>
            <p:nvSpPr>
              <p:cNvPr id="347" name="Google Shape;347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48" name="Google Shape;348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" name="Google Shape;349;p12"/>
            <p:cNvGrpSpPr/>
            <p:nvPr/>
          </p:nvGrpSpPr>
          <p:grpSpPr>
            <a:xfrm>
              <a:off x="1551466" y="0"/>
              <a:ext cx="1532674" cy="1341090"/>
              <a:chOff x="0" y="0"/>
              <a:chExt cx="812800" cy="711200"/>
            </a:xfrm>
          </p:grpSpPr>
          <p:sp>
            <p:nvSpPr>
              <p:cNvPr id="350" name="Google Shape;350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51" name="Google Shape;351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12"/>
            <p:cNvGrpSpPr/>
            <p:nvPr/>
          </p:nvGrpSpPr>
          <p:grpSpPr>
            <a:xfrm>
              <a:off x="10750586" y="0"/>
              <a:ext cx="1532674" cy="1341090"/>
              <a:chOff x="0" y="0"/>
              <a:chExt cx="812800" cy="711200"/>
            </a:xfrm>
          </p:grpSpPr>
          <p:sp>
            <p:nvSpPr>
              <p:cNvPr id="353" name="Google Shape;353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54" name="Google Shape;354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12"/>
            <p:cNvGrpSpPr/>
            <p:nvPr/>
          </p:nvGrpSpPr>
          <p:grpSpPr>
            <a:xfrm>
              <a:off x="12283876" y="0"/>
              <a:ext cx="1532674" cy="1341090"/>
              <a:chOff x="0" y="0"/>
              <a:chExt cx="812800" cy="711200"/>
            </a:xfrm>
          </p:grpSpPr>
          <p:sp>
            <p:nvSpPr>
              <p:cNvPr id="356" name="Google Shape;356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57" name="Google Shape;357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" name="Google Shape;358;p12"/>
            <p:cNvGrpSpPr/>
            <p:nvPr/>
          </p:nvGrpSpPr>
          <p:grpSpPr>
            <a:xfrm>
              <a:off x="9217297" y="0"/>
              <a:ext cx="1532674" cy="1341090"/>
              <a:chOff x="0" y="0"/>
              <a:chExt cx="812800" cy="711200"/>
            </a:xfrm>
          </p:grpSpPr>
          <p:sp>
            <p:nvSpPr>
              <p:cNvPr id="359" name="Google Shape;359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351B65"/>
              </a:solidFill>
              <a:ln>
                <a:noFill/>
              </a:ln>
            </p:spPr>
          </p:sp>
          <p:sp>
            <p:nvSpPr>
              <p:cNvPr id="360" name="Google Shape;360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1" name="Google Shape;361;p12"/>
            <p:cNvGrpSpPr/>
            <p:nvPr/>
          </p:nvGrpSpPr>
          <p:grpSpPr>
            <a:xfrm>
              <a:off x="7684008" y="0"/>
              <a:ext cx="1532674" cy="1341090"/>
              <a:chOff x="0" y="0"/>
              <a:chExt cx="812800" cy="711200"/>
            </a:xfrm>
          </p:grpSpPr>
          <p:sp>
            <p:nvSpPr>
              <p:cNvPr id="362" name="Google Shape;362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63" name="Google Shape;363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" name="Google Shape;364;p12"/>
            <p:cNvGrpSpPr/>
            <p:nvPr/>
          </p:nvGrpSpPr>
          <p:grpSpPr>
            <a:xfrm>
              <a:off x="13816550" y="0"/>
              <a:ext cx="1532674" cy="1341090"/>
              <a:chOff x="0" y="0"/>
              <a:chExt cx="812800" cy="711200"/>
            </a:xfrm>
          </p:grpSpPr>
          <p:sp>
            <p:nvSpPr>
              <p:cNvPr id="365" name="Google Shape;365;p1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FE2E60"/>
              </a:solidFill>
              <a:ln>
                <a:noFill/>
              </a:ln>
            </p:spPr>
          </p:sp>
          <p:sp>
            <p:nvSpPr>
              <p:cNvPr id="366" name="Google Shape;366;p12"/>
              <p:cNvSpPr txBox="1"/>
              <p:nvPr/>
            </p:nvSpPr>
            <p:spPr>
              <a:xfrm>
                <a:off x="127000" y="263525"/>
                <a:ext cx="558800" cy="3968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44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AutoShape 2" descr="blob:https://web.whatsapp.com/0fd912dd-53f2-48ac-95c2-5f8acb701c7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3644" y="778213"/>
            <a:ext cx="901679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Быть волонтёром – это вызов! Это реализация своих идей, возможностей, возможность стать частью команды волонтеров, а главное – вносить частицу своего труда в повышение финансовой грамотности населения.</a:t>
            </a:r>
            <a:endParaRPr lang="ru-RU" sz="40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49569" y="6270610"/>
            <a:ext cx="11212433" cy="3113009"/>
          </a:xfrm>
        </p:spPr>
        <p:txBody>
          <a:bodyPr>
            <a:normAutofit/>
          </a:bodyPr>
          <a:lstStyle/>
          <a:p>
            <a:pPr marL="25400" indent="0">
              <a:buNone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результатам конкурса 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году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Финансового-экономического колледжа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имени И.И.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Фадеева» создан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Волонтёрский центр финансового просвещения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40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578855" y="949866"/>
            <a:ext cx="10559071" cy="436859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Всероссийский конкурс </a:t>
            </a: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созданию ресурсных </a:t>
            </a:r>
            <a: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волонтёрских </a:t>
            </a: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центров финансового просвещения среди образовательных организаций, учреждений культуры и некоммерческих организаций, организованного </a:t>
            </a:r>
            <a: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АРФГ </a:t>
            </a:r>
            <a:r>
              <a:rPr lang="ru-RU" sz="3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поддержанного Фондом президентских </a:t>
            </a:r>
            <a: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грантов</a:t>
            </a:r>
            <a:br>
              <a:rPr lang="ru-RU" sz="3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3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2529224" y="2148927"/>
            <a:ext cx="4046707" cy="7272875"/>
          </a:xfrm>
        </p:spPr>
        <p:txBody>
          <a:bodyPr/>
          <a:lstStyle/>
          <a:p>
            <a:pPr marL="25400" indent="0">
              <a:buNone/>
            </a:pPr>
            <a:endParaRPr lang="ru-RU" dirty="0" smtClean="0"/>
          </a:p>
          <a:p>
            <a:pPr marL="2540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9" y="450808"/>
            <a:ext cx="5325936" cy="367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2AACE6-11D3-58DF-E49A-CD020ED19E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7900" r="32596"/>
          <a:stretch/>
        </p:blipFill>
        <p:spPr>
          <a:xfrm>
            <a:off x="12133075" y="5256787"/>
            <a:ext cx="4375924" cy="4459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74713" y="3528585"/>
            <a:ext cx="111673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32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Конкурса</a:t>
            </a:r>
            <a:r>
              <a:rPr lang="ru-RU" sz="2800" dirty="0">
                <a:solidFill>
                  <a:srgbClr val="0032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– оказать содействие в развитии ресурсных волонтерских центров финансового просвещения и в повышении финансовой грамотности на территории Российской Федерации. 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80149" y="1590893"/>
            <a:ext cx="15570591" cy="1774801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chemeClr val="accent4"/>
                </a:solidFill>
              </a:rPr>
              <a:t/>
            </a:r>
            <a:br>
              <a:rPr lang="ru-RU" sz="4000" dirty="0" smtClean="0">
                <a:solidFill>
                  <a:schemeClr val="accent4"/>
                </a:solidFill>
              </a:rPr>
            </a:br>
            <a:r>
              <a:rPr lang="ru-RU" sz="4000" dirty="0">
                <a:solidFill>
                  <a:schemeClr val="accent4"/>
                </a:solidFill>
              </a:rPr>
              <a:t/>
            </a:r>
            <a:br>
              <a:rPr lang="ru-RU" sz="4000" dirty="0">
                <a:solidFill>
                  <a:schemeClr val="accent4"/>
                </a:solidFill>
              </a:rPr>
            </a:br>
            <a:r>
              <a:rPr lang="ru-RU" sz="4000" dirty="0" smtClean="0">
                <a:solidFill>
                  <a:schemeClr val="accent4"/>
                </a:solidFill>
              </a:rPr>
              <a:t/>
            </a:r>
            <a:br>
              <a:rPr lang="ru-RU" sz="4000" dirty="0" smtClean="0">
                <a:solidFill>
                  <a:schemeClr val="accent4"/>
                </a:solidFill>
              </a:rPr>
            </a:br>
            <a:r>
              <a:rPr lang="ru-RU" sz="4000" dirty="0">
                <a:solidFill>
                  <a:schemeClr val="accent4"/>
                </a:solidFill>
              </a:rPr>
              <a:t/>
            </a:r>
            <a:br>
              <a:rPr lang="ru-RU" sz="4000" dirty="0">
                <a:solidFill>
                  <a:schemeClr val="accent4"/>
                </a:solidFill>
              </a:rPr>
            </a:br>
            <a:r>
              <a:rPr lang="ru-RU" sz="3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Основная миссия </a:t>
            </a:r>
            <a:r>
              <a:rPr lang="ru-RU" sz="3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волонтёрского центра </a:t>
            </a:r>
            <a: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объединить сообщество активных и неравнодушных граждан, участвующих в волонтёрской деятельности в сфере финансового просвещения, реализующих социально значимые проекты и инициативы, направленные на повышение финансовой грамотности населения.  </a:t>
            </a:r>
            <a:br>
              <a:rPr lang="ru-RU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4000" dirty="0" smtClean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>
                <a:solidFill>
                  <a:schemeClr val="accent4"/>
                </a:solidFill>
              </a:rPr>
              <a:t/>
            </a:r>
            <a:br>
              <a:rPr lang="ru-RU" sz="4000" dirty="0">
                <a:solidFill>
                  <a:schemeClr val="accent4"/>
                </a:solidFill>
              </a:rPr>
            </a:br>
            <a:r>
              <a:rPr lang="ru-RU" sz="4000" dirty="0" smtClean="0">
                <a:solidFill>
                  <a:schemeClr val="accent4"/>
                </a:solidFill>
              </a:rPr>
              <a:t/>
            </a:r>
            <a:br>
              <a:rPr lang="ru-RU" sz="4000" dirty="0" smtClean="0">
                <a:solidFill>
                  <a:schemeClr val="accent4"/>
                </a:solidFill>
              </a:rPr>
            </a:br>
            <a:endParaRPr lang="ru-RU" sz="400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153" y="4160520"/>
            <a:ext cx="10814237" cy="52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087" y="962361"/>
            <a:ext cx="1786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dk1"/>
              </a:buClr>
              <a:buSzPts val="2800"/>
            </a:pPr>
            <a:r>
              <a:rPr lang="ru-RU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Организационная структура взаимодействия участников и партнеров по финансовой грамотности</a:t>
            </a:r>
          </a:p>
        </p:txBody>
      </p:sp>
      <p:grpSp>
        <p:nvGrpSpPr>
          <p:cNvPr id="9" name="Группа 20"/>
          <p:cNvGrpSpPr/>
          <p:nvPr/>
        </p:nvGrpSpPr>
        <p:grpSpPr>
          <a:xfrm>
            <a:off x="1186776" y="1930417"/>
            <a:ext cx="14801568" cy="7227626"/>
            <a:chOff x="97055" y="3280918"/>
            <a:chExt cx="19805177" cy="9379792"/>
          </a:xfrm>
        </p:grpSpPr>
        <p:pic>
          <p:nvPicPr>
            <p:cNvPr id="10" name="Рисунок 21"/>
            <p:cNvPicPr>
              <a:picLocks noChangeAspect="1"/>
            </p:cNvPicPr>
            <p:nvPr/>
          </p:nvPicPr>
          <p:blipFill rotWithShape="1">
            <a:blip r:embed="rId2"/>
            <a:srcRect t="12110" r="92277" b="73088"/>
            <a:stretch>
              <a:fillRect/>
            </a:stretch>
          </p:blipFill>
          <p:spPr>
            <a:xfrm flipV="1">
              <a:off x="16491656" y="9514227"/>
              <a:ext cx="1824074" cy="1480412"/>
            </a:xfrm>
            <a:prstGeom prst="rect">
              <a:avLst/>
            </a:prstGeom>
          </p:spPr>
        </p:pic>
        <p:sp>
          <p:nvSpPr>
            <p:cNvPr id="12" name="Скругленный прямоугольник 46"/>
            <p:cNvSpPr/>
            <p:nvPr/>
          </p:nvSpPr>
          <p:spPr>
            <a:xfrm>
              <a:off x="15160222" y="9418232"/>
              <a:ext cx="4486944" cy="3242477"/>
            </a:xfrm>
            <a:prstGeom prst="roundRect">
              <a:avLst/>
            </a:prstGeom>
            <a:noFill/>
            <a:ln w="19050">
              <a:solidFill>
                <a:srgbClr val="415F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tx1"/>
                </a:solidFill>
              </a:endParaRPr>
            </a:p>
            <a:p>
              <a:pPr algn="ctr"/>
              <a:endParaRPr lang="ru-RU" sz="900" dirty="0">
                <a:solidFill>
                  <a:schemeClr val="tx1"/>
                </a:solidFill>
              </a:endParaRPr>
            </a:p>
            <a:p>
              <a:pPr algn="ctr"/>
              <a:endParaRPr lang="ru-RU" sz="900" dirty="0">
                <a:solidFill>
                  <a:schemeClr val="tx1"/>
                </a:solidFill>
              </a:endParaRPr>
            </a:p>
            <a:p>
              <a:pPr algn="ctr"/>
              <a:endParaRPr lang="ru-RU" sz="1100" dirty="0">
                <a:solidFill>
                  <a:schemeClr val="tx1"/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Межрегиональный центр </a:t>
              </a:r>
              <a:r>
                <a:rPr lang="ru-RU" dirty="0">
                  <a:solidFill>
                    <a:schemeClr val="tx1"/>
                  </a:solidFill>
                </a:rPr>
                <a:t>по финансовой грамотности по РС (Я) системы общего и среднего профессионального образования  </a:t>
              </a:r>
            </a:p>
          </p:txBody>
        </p:sp>
        <p:sp>
          <p:nvSpPr>
            <p:cNvPr id="13" name="AutoShape 2"/>
            <p:cNvSpPr>
              <a:spLocks noChangeAspect="1" noChangeArrowheads="1"/>
            </p:cNvSpPr>
            <p:nvPr/>
          </p:nvSpPr>
          <p:spPr bwMode="auto">
            <a:xfrm>
              <a:off x="9914238" y="7561583"/>
              <a:ext cx="502603" cy="502603"/>
            </a:xfrm>
            <a:prstGeom prst="rect">
              <a:avLst/>
            </a:prstGeom>
            <a:noFill/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4" name="AutoShape 6"/>
            <p:cNvSpPr>
              <a:spLocks noChangeAspect="1" noChangeArrowheads="1"/>
            </p:cNvSpPr>
            <p:nvPr/>
          </p:nvSpPr>
          <p:spPr bwMode="auto">
            <a:xfrm>
              <a:off x="10053225" y="8560071"/>
              <a:ext cx="502604" cy="502603"/>
            </a:xfrm>
            <a:prstGeom prst="rect">
              <a:avLst/>
            </a:prstGeom>
            <a:noFill/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sp>
          <p:nvSpPr>
            <p:cNvPr id="15" name="Скругленный прямоугольник 30"/>
            <p:cNvSpPr/>
            <p:nvPr/>
          </p:nvSpPr>
          <p:spPr>
            <a:xfrm>
              <a:off x="5174164" y="4686011"/>
              <a:ext cx="3933203" cy="1237834"/>
            </a:xfrm>
            <a:prstGeom prst="roundRect">
              <a:avLst>
                <a:gd name="adj" fmla="val 31553"/>
              </a:avLst>
            </a:prstGeom>
            <a:noFill/>
            <a:ln w="19050">
              <a:solidFill>
                <a:srgbClr val="415F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Министерство образования и науки Республики Саха (Якутия)</a:t>
              </a:r>
            </a:p>
          </p:txBody>
        </p:sp>
        <p:sp>
          <p:nvSpPr>
            <p:cNvPr id="16" name="Скругленный прямоугольник 32"/>
            <p:cNvSpPr/>
            <p:nvPr/>
          </p:nvSpPr>
          <p:spPr>
            <a:xfrm>
              <a:off x="10264028" y="4511885"/>
              <a:ext cx="4299459" cy="1447712"/>
            </a:xfrm>
            <a:prstGeom prst="roundRect">
              <a:avLst/>
            </a:prstGeom>
            <a:noFill/>
            <a:ln w="19050">
              <a:solidFill>
                <a:srgbClr val="415F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Отделение – Национальный банк по Республике Саха (Якутия) ДГУ ЦБ РФ</a:t>
              </a:r>
            </a:p>
          </p:txBody>
        </p:sp>
        <p:sp>
          <p:nvSpPr>
            <p:cNvPr id="17" name="Скругленный прямоугольник 33"/>
            <p:cNvSpPr/>
            <p:nvPr/>
          </p:nvSpPr>
          <p:spPr>
            <a:xfrm>
              <a:off x="1143331" y="6900004"/>
              <a:ext cx="17541812" cy="890439"/>
            </a:xfrm>
            <a:prstGeom prst="roundRect">
              <a:avLst/>
            </a:prstGeom>
            <a:noFill/>
            <a:ln w="1905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Цель: создание основ для формирования финансово грамотного поведения населения РС(Я) , как необходимого условия повышения уровня и качества жизни граждан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Стрелка вправо 34"/>
            <p:cNvSpPr/>
            <p:nvPr/>
          </p:nvSpPr>
          <p:spPr>
            <a:xfrm rot="5400000">
              <a:off x="1828995" y="6337089"/>
              <a:ext cx="865122" cy="408840"/>
            </a:xfrm>
            <a:prstGeom prst="rightArrow">
              <a:avLst/>
            </a:prstGeom>
            <a:solidFill>
              <a:srgbClr val="779FD2"/>
            </a:solidFill>
            <a:ln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9" name="Стрелка вправо 36"/>
            <p:cNvSpPr/>
            <p:nvPr/>
          </p:nvSpPr>
          <p:spPr>
            <a:xfrm rot="5400000">
              <a:off x="6694836" y="6334930"/>
              <a:ext cx="929899" cy="348387"/>
            </a:xfrm>
            <a:prstGeom prst="rightArrow">
              <a:avLst/>
            </a:prstGeom>
            <a:solidFill>
              <a:srgbClr val="779FD2"/>
            </a:solidFill>
            <a:ln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0" name="Стрелка вправо 37"/>
            <p:cNvSpPr/>
            <p:nvPr/>
          </p:nvSpPr>
          <p:spPr>
            <a:xfrm rot="5400000">
              <a:off x="17467393" y="6330193"/>
              <a:ext cx="929899" cy="357859"/>
            </a:xfrm>
            <a:prstGeom prst="rightArrow">
              <a:avLst/>
            </a:prstGeom>
            <a:solidFill>
              <a:srgbClr val="779FD2"/>
            </a:solidFill>
            <a:ln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1" name="Стрелка: влево-вправо 8"/>
            <p:cNvSpPr/>
            <p:nvPr/>
          </p:nvSpPr>
          <p:spPr>
            <a:xfrm>
              <a:off x="4192332" y="5039162"/>
              <a:ext cx="959454" cy="396915"/>
            </a:xfrm>
            <a:prstGeom prst="leftRightArrow">
              <a:avLst/>
            </a:prstGeom>
            <a:solidFill>
              <a:srgbClr val="779F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2" name="Стрелка: влево-вправо 8"/>
            <p:cNvSpPr/>
            <p:nvPr/>
          </p:nvSpPr>
          <p:spPr>
            <a:xfrm rot="16200000">
              <a:off x="9764629" y="9058193"/>
              <a:ext cx="1458002" cy="410495"/>
            </a:xfrm>
            <a:prstGeom prst="leftRightArrow">
              <a:avLst/>
            </a:prstGeom>
            <a:solidFill>
              <a:srgbClr val="779F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3" name="Стрелка: влево-вправо 8"/>
            <p:cNvSpPr/>
            <p:nvPr/>
          </p:nvSpPr>
          <p:spPr>
            <a:xfrm>
              <a:off x="12895903" y="10818637"/>
              <a:ext cx="2264317" cy="393960"/>
            </a:xfrm>
            <a:prstGeom prst="leftRightArrow">
              <a:avLst/>
            </a:prstGeom>
            <a:solidFill>
              <a:srgbClr val="779F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4" name="Скругленный прямоугольник 44"/>
            <p:cNvSpPr/>
            <p:nvPr/>
          </p:nvSpPr>
          <p:spPr>
            <a:xfrm>
              <a:off x="8528038" y="9904607"/>
              <a:ext cx="4319535" cy="2756101"/>
            </a:xfrm>
            <a:prstGeom prst="roundRect">
              <a:avLst/>
            </a:prstGeom>
            <a:noFill/>
            <a:ln w="19050">
              <a:solidFill>
                <a:srgbClr val="415F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Стрелка вправо 47"/>
            <p:cNvSpPr/>
            <p:nvPr/>
          </p:nvSpPr>
          <p:spPr>
            <a:xfrm rot="16200000" flipV="1">
              <a:off x="2339980" y="8257681"/>
              <a:ext cx="1789836" cy="397640"/>
            </a:xfrm>
            <a:prstGeom prst="rightArrow">
              <a:avLst/>
            </a:prstGeom>
            <a:solidFill>
              <a:srgbClr val="779FD2"/>
            </a:solidFill>
            <a:ln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26" name="Стрелка вправо 49"/>
            <p:cNvSpPr/>
            <p:nvPr/>
          </p:nvSpPr>
          <p:spPr>
            <a:xfrm rot="16200000" flipV="1">
              <a:off x="16134844" y="8050242"/>
              <a:ext cx="2125920" cy="476433"/>
            </a:xfrm>
            <a:prstGeom prst="rightArrow">
              <a:avLst/>
            </a:prstGeom>
            <a:solidFill>
              <a:srgbClr val="779FD2"/>
            </a:solidFill>
            <a:ln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27" name="Рисунок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4414" y="5046014"/>
              <a:ext cx="959455" cy="369169"/>
            </a:xfrm>
            <a:prstGeom prst="rect">
              <a:avLst/>
            </a:prstGeom>
          </p:spPr>
        </p:pic>
        <p:pic>
          <p:nvPicPr>
            <p:cNvPr id="28" name="Рисунок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45139" y="5141752"/>
              <a:ext cx="959455" cy="333407"/>
            </a:xfrm>
            <a:prstGeom prst="rect">
              <a:avLst/>
            </a:prstGeom>
          </p:spPr>
        </p:pic>
        <p:sp>
          <p:nvSpPr>
            <p:cNvPr id="29" name="Скругленный прямоугольник 35"/>
            <p:cNvSpPr/>
            <p:nvPr/>
          </p:nvSpPr>
          <p:spPr>
            <a:xfrm>
              <a:off x="15604596" y="5039162"/>
              <a:ext cx="4297636" cy="890438"/>
            </a:xfrm>
            <a:prstGeom prst="roundRect">
              <a:avLst/>
            </a:prstGeom>
            <a:noFill/>
            <a:ln w="19050">
              <a:solidFill>
                <a:srgbClr val="415F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Заинтересованные стороны и партнеры</a:t>
              </a:r>
            </a:p>
          </p:txBody>
        </p:sp>
        <p:sp>
          <p:nvSpPr>
            <p:cNvPr id="30" name="Стрелка вправо 38"/>
            <p:cNvSpPr/>
            <p:nvPr/>
          </p:nvSpPr>
          <p:spPr>
            <a:xfrm rot="5400000">
              <a:off x="11839209" y="6390791"/>
              <a:ext cx="1047811" cy="354575"/>
            </a:xfrm>
            <a:prstGeom prst="rightArrow">
              <a:avLst/>
            </a:prstGeom>
            <a:solidFill>
              <a:srgbClr val="779FD2"/>
            </a:solidFill>
            <a:ln>
              <a:noFill/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31" name="Скругленный прямоугольник 5"/>
            <p:cNvSpPr/>
            <p:nvPr/>
          </p:nvSpPr>
          <p:spPr>
            <a:xfrm>
              <a:off x="773888" y="9418232"/>
              <a:ext cx="4706081" cy="3242478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32" name="Прямоугольник 44"/>
            <p:cNvSpPr/>
            <p:nvPr/>
          </p:nvSpPr>
          <p:spPr>
            <a:xfrm>
              <a:off x="2265095" y="10137124"/>
              <a:ext cx="1625554" cy="681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РКЦФГ</a:t>
              </a:r>
              <a:endParaRPr lang="ru-RU" sz="2000" dirty="0"/>
            </a:p>
          </p:txBody>
        </p:sp>
        <p:sp>
          <p:nvSpPr>
            <p:cNvPr id="33" name="Скругленный прямоугольник 15"/>
            <p:cNvSpPr/>
            <p:nvPr/>
          </p:nvSpPr>
          <p:spPr>
            <a:xfrm>
              <a:off x="415163" y="4534961"/>
              <a:ext cx="3640121" cy="1398063"/>
            </a:xfrm>
            <a:prstGeom prst="roundRect">
              <a:avLst/>
            </a:prstGeom>
            <a:noFill/>
            <a:ln w="19050">
              <a:solidFill>
                <a:srgbClr val="415F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Министерство финансов</a:t>
              </a:r>
            </a:p>
            <a:p>
              <a:pPr algn="ctr"/>
              <a:r>
                <a:rPr lang="ru-RU" sz="1600" b="1" dirty="0">
                  <a:solidFill>
                    <a:schemeClr val="tx1"/>
                  </a:solidFill>
                </a:rPr>
                <a:t>Республики Саха (Якутия)</a:t>
              </a:r>
            </a:p>
          </p:txBody>
        </p:sp>
        <p:sp>
          <p:nvSpPr>
            <p:cNvPr id="34" name="Скругленный прямоугольник 35"/>
            <p:cNvSpPr/>
            <p:nvPr/>
          </p:nvSpPr>
          <p:spPr>
            <a:xfrm>
              <a:off x="97055" y="3328757"/>
              <a:ext cx="9032377" cy="890439"/>
            </a:xfrm>
            <a:prstGeom prst="roundRect">
              <a:avLst/>
            </a:prstGeom>
            <a:noFill/>
            <a:ln w="19050">
              <a:solidFill>
                <a:srgbClr val="415F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tx1"/>
                  </a:solidFill>
                </a:rPr>
                <a:t>Координационный совет по повышению финансовой грамотности населения Республики Саха (Якутия)</a:t>
              </a:r>
            </a:p>
          </p:txBody>
        </p:sp>
        <p:sp>
          <p:nvSpPr>
            <p:cNvPr id="35" name="Скругленный прямоугольник 35"/>
            <p:cNvSpPr/>
            <p:nvPr/>
          </p:nvSpPr>
          <p:spPr>
            <a:xfrm>
              <a:off x="10825109" y="3280918"/>
              <a:ext cx="9037490" cy="1218081"/>
            </a:xfrm>
            <a:prstGeom prst="roundRect">
              <a:avLst>
                <a:gd name="adj" fmla="val 24110"/>
              </a:avLst>
            </a:prstGeom>
            <a:noFill/>
            <a:ln w="19050">
              <a:solidFill>
                <a:srgbClr val="415FA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ru-RU" b="1" dirty="0">
                  <a:solidFill>
                    <a:schemeClr val="tx1"/>
                  </a:solidFill>
                </a:rPr>
                <a:t>Стратегия повышения финансовой грамотности в РФ, Региональная  программа </a:t>
              </a:r>
              <a:r>
                <a:rPr lang="ru-RU" dirty="0">
                  <a:solidFill>
                    <a:schemeClr val="tx1"/>
                  </a:solidFill>
                </a:rPr>
                <a:t>«Повышение уровня </a:t>
              </a:r>
              <a:r>
                <a:rPr lang="ru-RU" dirty="0" smtClean="0">
                  <a:solidFill>
                    <a:schemeClr val="tx1"/>
                  </a:solidFill>
                </a:rPr>
                <a:t>финансовой </a:t>
              </a:r>
              <a:r>
                <a:rPr lang="ru-RU" dirty="0">
                  <a:solidFill>
                    <a:schemeClr val="tx1"/>
                  </a:solidFill>
                </a:rPr>
                <a:t>грамотности населения Республики Саха (Якутия) на </a:t>
              </a:r>
              <a:r>
                <a:rPr lang="ru-RU" dirty="0" smtClean="0">
                  <a:solidFill>
                    <a:schemeClr val="tx1"/>
                  </a:solidFill>
                </a:rPr>
                <a:t>2024 </a:t>
              </a:r>
              <a:r>
                <a:rPr lang="ru-RU" dirty="0">
                  <a:solidFill>
                    <a:schemeClr val="tx1"/>
                  </a:solidFill>
                </a:rPr>
                <a:t>- </a:t>
              </a:r>
              <a:r>
                <a:rPr lang="ru-RU" dirty="0" smtClean="0">
                  <a:solidFill>
                    <a:schemeClr val="tx1"/>
                  </a:solidFill>
                </a:rPr>
                <a:t>2027 </a:t>
              </a:r>
              <a:r>
                <a:rPr lang="ru-RU" dirty="0">
                  <a:solidFill>
                    <a:schemeClr val="tx1"/>
                  </a:solidFill>
                </a:rPr>
                <a:t>годы», </a:t>
              </a:r>
            </a:p>
            <a:p>
              <a:pPr algn="ctr">
                <a:lnSpc>
                  <a:spcPct val="70000"/>
                </a:lnSpc>
              </a:pPr>
              <a:r>
                <a:rPr lang="ru-RU" b="1" dirty="0">
                  <a:solidFill>
                    <a:schemeClr val="tx1"/>
                  </a:solidFill>
                </a:rPr>
                <a:t>Соглашение, Дорожная карта</a:t>
              </a:r>
            </a:p>
          </p:txBody>
        </p:sp>
        <p:sp>
          <p:nvSpPr>
            <p:cNvPr id="36" name="Стрелка: влево-вправо-вверх 32"/>
            <p:cNvSpPr/>
            <p:nvPr/>
          </p:nvSpPr>
          <p:spPr>
            <a:xfrm rot="10800000">
              <a:off x="9438997" y="3596003"/>
              <a:ext cx="1162691" cy="623191"/>
            </a:xfrm>
            <a:prstGeom prst="leftRightUp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26" y="5347830"/>
            <a:ext cx="1344860" cy="1058015"/>
          </a:xfrm>
          <a:prstGeom prst="rect">
            <a:avLst/>
          </a:prstGeom>
        </p:spPr>
      </p:pic>
      <p:pic>
        <p:nvPicPr>
          <p:cNvPr id="65" name="Рисунок 42"/>
          <p:cNvPicPr>
            <a:picLocks noChangeAspect="1"/>
          </p:cNvPicPr>
          <p:nvPr/>
        </p:nvPicPr>
        <p:blipFill rotWithShape="1">
          <a:blip r:embed="rId5" cstate="print"/>
          <a:srcRect r="81047" b="3423"/>
          <a:stretch>
            <a:fillRect/>
          </a:stretch>
        </p:blipFill>
        <p:spPr>
          <a:xfrm rot="10800000" flipV="1">
            <a:off x="2583828" y="7681042"/>
            <a:ext cx="1438123" cy="924782"/>
          </a:xfrm>
          <a:prstGeom prst="rect">
            <a:avLst/>
          </a:prstGeom>
        </p:spPr>
      </p:pic>
      <p:pic>
        <p:nvPicPr>
          <p:cNvPr id="66" name="Рисунок 6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133" y="7140969"/>
            <a:ext cx="2198289" cy="1944556"/>
          </a:xfrm>
          <a:prstGeom prst="rect">
            <a:avLst/>
          </a:prstGeom>
        </p:spPr>
      </p:pic>
      <p:sp>
        <p:nvSpPr>
          <p:cNvPr id="67" name="Стрелка: влево-вправо 8"/>
          <p:cNvSpPr/>
          <p:nvPr/>
        </p:nvSpPr>
        <p:spPr>
          <a:xfrm rot="10800000" flipV="1">
            <a:off x="5470455" y="7598423"/>
            <a:ext cx="1756578" cy="280412"/>
          </a:xfrm>
          <a:prstGeom prst="leftRightArrow">
            <a:avLst/>
          </a:prstGeom>
          <a:solidFill>
            <a:srgbClr val="779F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1107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C:\Users\user3\Desktop\11%D0%BC%D0%B0%D1%80%D1%82%D0%B0 2023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4420" y="160338"/>
            <a:ext cx="1561338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Спектр </a:t>
            </a:r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мероприятий волонтёров </a:t>
            </a: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финансового </a:t>
            </a:r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просвещения:</a:t>
            </a:r>
            <a:endParaRPr lang="ru-R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организация и проведение мероприятий в сфере финансового просвещения;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распространение и развитие волонтерской практики в области финансовой грамотности;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вовлечение граждан в волонтерскую деятельность в сфере финансового просвещения;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участие во всероссийских проектах по финансовой грамотности;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взаимодействие с региональными органами государственной власти, государственными учреждениями, финансовыми организациями, общероссийскими организациями по развитию финансовой грамотности;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участие в реализации программ и мероприятий региональной программы - повышения финансовой грамотности населения в Республике Саха (Якутия); </a:t>
            </a: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- ведение аккаунта в социальной сети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ВКонтакте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, публикации в СМИ. 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87" y="6833932"/>
            <a:ext cx="3909060" cy="29207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709" y="6833930"/>
            <a:ext cx="3241571" cy="29207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234" y="6833929"/>
            <a:ext cx="3497034" cy="29207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17" y="6833929"/>
            <a:ext cx="3316099" cy="29207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721" y="6833929"/>
            <a:ext cx="3118341" cy="292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 rot="10800000" flipV="1">
            <a:off x="2491740" y="914400"/>
            <a:ext cx="14356080" cy="738378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Среди волонтёров: </a:t>
            </a: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преподаватели</a:t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учителя</a:t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библиотекари</a:t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сотрудники государственных органов </a:t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финансовые организации </a:t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представители общественных организаций </a:t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  <a:t>студенты</a:t>
            </a:r>
            <a:br>
              <a:rPr lang="ru-RU" sz="3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3200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32AACE6-11D3-58DF-E49A-CD020ED19E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7900" r="32596"/>
          <a:stretch/>
        </p:blipFill>
        <p:spPr>
          <a:xfrm>
            <a:off x="12155934" y="1828110"/>
            <a:ext cx="5011925" cy="5052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329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B3B162-017E-9341-83C4-3B47C130B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936" y="276061"/>
            <a:ext cx="12582791" cy="121773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работы с волонтерами в регионе за 2023 г.</a:t>
            </a:r>
            <a:br>
              <a:rPr lang="ru-RU" sz="36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36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DA16F81C-D06B-76F8-8C08-94A630006FC7}"/>
              </a:ext>
            </a:extLst>
          </p:cNvPr>
          <p:cNvSpPr txBox="1">
            <a:spLocks/>
          </p:cNvSpPr>
          <p:nvPr/>
        </p:nvSpPr>
        <p:spPr>
          <a:xfrm>
            <a:off x="273461" y="2579322"/>
            <a:ext cx="10535114" cy="2564178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300" i="1" dirty="0">
              <a:solidFill>
                <a:srgbClr val="4270B7"/>
              </a:solidFill>
              <a:latin typeface="Stem SemLt" panose="020B0503020203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570" y="1847675"/>
            <a:ext cx="4030773" cy="1061829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1">
            <a:spAutoFit/>
          </a:bodyPr>
          <a:lstStyle/>
          <a:p>
            <a:pPr algn="ctr"/>
            <a:endParaRPr lang="ru-RU" sz="21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100" b="1" dirty="0">
                <a:solidFill>
                  <a:schemeClr val="bg1"/>
                </a:solidFill>
                <a:latin typeface="Stem SemLt" panose="020B0503020203020204" charset="-52"/>
                <a:ea typeface="Verdana" charset="0"/>
                <a:cs typeface="Verdana" charset="0"/>
              </a:rPr>
              <a:t>Сколько нас?</a:t>
            </a:r>
          </a:p>
          <a:p>
            <a:pPr algn="ctr"/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6775" y="3745325"/>
            <a:ext cx="555896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детьми и подростками - 39,6%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Профессиональные консультанты взрослых – 12,1%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 студентов – 26,8%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Реализация проектов – 6,6%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Борьба с мошенниками – 5,5%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Помощь людям с ОВЗ – 3,3%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пенсионерами – 5,5%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Ведение блогов – 3,3%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94964" y="2722893"/>
            <a:ext cx="349807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Чем мы занимаемся?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5545" y="4283958"/>
            <a:ext cx="3446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– 66 чел.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91 чел.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– 102 чел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2024 – 109 чел.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75916" y="1894043"/>
            <a:ext cx="4371982" cy="10618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endParaRPr lang="ru-RU" sz="21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100" b="1" dirty="0">
                <a:solidFill>
                  <a:schemeClr val="bg1"/>
                </a:solidFill>
                <a:latin typeface="Stem SemLt" panose="020B0503020203020204" charset="-52"/>
                <a:ea typeface="Verdana" charset="0"/>
                <a:cs typeface="Verdana" charset="0"/>
              </a:rPr>
              <a:t>Чем мы занимаемся?</a:t>
            </a:r>
          </a:p>
          <a:p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3015609" y="1894043"/>
            <a:ext cx="3759848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/>
            <a:endParaRPr lang="ru-RU" sz="12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100" b="1" dirty="0">
                <a:solidFill>
                  <a:schemeClr val="bg1"/>
                </a:solidFill>
                <a:latin typeface="Stem SemLt" panose="020B0503020203020204" charset="-52"/>
                <a:ea typeface="Verdana" charset="0"/>
                <a:cs typeface="Verdana" charset="0"/>
              </a:rPr>
              <a:t>Количество </a:t>
            </a:r>
          </a:p>
          <a:p>
            <a:pPr algn="ctr"/>
            <a:r>
              <a:rPr lang="ru-RU" sz="2100" b="1" dirty="0">
                <a:solidFill>
                  <a:schemeClr val="bg1"/>
                </a:solidFill>
                <a:latin typeface="Stem SemLt" panose="020B0503020203020204" charset="-52"/>
                <a:ea typeface="Verdana" charset="0"/>
                <a:cs typeface="Verdana" charset="0"/>
              </a:rPr>
              <a:t>мероприятий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 flipH="1">
            <a:off x="13930008" y="3224728"/>
            <a:ext cx="461711" cy="626892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1B4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050"/>
          </a:p>
        </p:txBody>
      </p:sp>
      <p:sp>
        <p:nvSpPr>
          <p:cNvPr id="12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 flipH="1">
            <a:off x="15294728" y="3224728"/>
            <a:ext cx="955554" cy="626892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1B4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050"/>
          </a:p>
        </p:txBody>
      </p:sp>
      <p:sp>
        <p:nvSpPr>
          <p:cNvPr id="13" name="Прямоугольник 12"/>
          <p:cNvSpPr/>
          <p:nvPr/>
        </p:nvSpPr>
        <p:spPr>
          <a:xfrm rot="10800000" flipH="1" flipV="1">
            <a:off x="13824627" y="3819924"/>
            <a:ext cx="3370803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– 20+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50+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– 100+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131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– 147 </a:t>
            </a:r>
          </a:p>
          <a:p>
            <a:r>
              <a:rPr lang="ru-RU" sz="1350" dirty="0">
                <a:solidFill>
                  <a:schemeClr val="accent1">
                    <a:lumMod val="50000"/>
                  </a:schemeClr>
                </a:solidFill>
                <a:latin typeface="Stem SemLt" panose="020B0503020203020204" charset="-52"/>
                <a:ea typeface="Verdana" charset="0"/>
                <a:cs typeface="Verdana" charset="0"/>
              </a:rPr>
              <a:t> </a:t>
            </a:r>
          </a:p>
        </p:txBody>
      </p:sp>
      <p:sp>
        <p:nvSpPr>
          <p:cNvPr id="14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834329" y="3370868"/>
            <a:ext cx="338552" cy="763202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1B4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15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1434167" y="3374981"/>
            <a:ext cx="297906" cy="75007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1B4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16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1975351" y="3370868"/>
            <a:ext cx="381780" cy="736377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1B4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17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52494" y="3391853"/>
            <a:ext cx="311894" cy="73172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1B4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18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18661" y="3375516"/>
            <a:ext cx="471917" cy="73172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1B4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19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3944850" y="3376454"/>
            <a:ext cx="284811" cy="747128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1B4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20" name="Прямоугольник 19"/>
          <p:cNvSpPr/>
          <p:nvPr/>
        </p:nvSpPr>
        <p:spPr>
          <a:xfrm>
            <a:off x="13015610" y="5902817"/>
            <a:ext cx="3759848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spAutoFit/>
          </a:bodyPr>
          <a:lstStyle/>
          <a:p>
            <a:pPr algn="ctr"/>
            <a:endParaRPr lang="ru-RU" sz="12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100" b="1" dirty="0">
                <a:solidFill>
                  <a:schemeClr val="bg1"/>
                </a:solidFill>
                <a:latin typeface="Stem SemLt" panose="020B0503020203020204" charset="-52"/>
                <a:ea typeface="Verdana" charset="0"/>
                <a:cs typeface="Verdana" charset="0"/>
              </a:rPr>
              <a:t>Количество </a:t>
            </a:r>
          </a:p>
          <a:p>
            <a:pPr algn="ctr"/>
            <a:r>
              <a:rPr lang="ru-RU" sz="2100" b="1" dirty="0">
                <a:solidFill>
                  <a:schemeClr val="bg1"/>
                </a:solidFill>
                <a:latin typeface="Stem SemLt" panose="020B0503020203020204" charset="-52"/>
                <a:ea typeface="Verdana" charset="0"/>
                <a:cs typeface="Verdana" charset="0"/>
              </a:rPr>
              <a:t>участников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13526774" y="7474253"/>
            <a:ext cx="35359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 – 9500+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 – 15000+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– 25000+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 – 85368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 – 79350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2570" y="5897324"/>
            <a:ext cx="4239935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anchor="ctr" anchorCtr="1">
            <a:spAutoFit/>
          </a:bodyPr>
          <a:lstStyle/>
          <a:p>
            <a:pPr algn="ctr"/>
            <a:endParaRPr lang="ru-RU" sz="21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ru-RU" sz="2100" b="1" dirty="0">
                <a:solidFill>
                  <a:schemeClr val="bg1"/>
                </a:solidFill>
                <a:latin typeface="Stem SemLt" panose="020B0503020203020204" charset="-52"/>
                <a:ea typeface="Verdana" charset="0"/>
                <a:cs typeface="Verdana" charset="0"/>
              </a:rPr>
              <a:t>Приоритетная целевая аудитория</a:t>
            </a:r>
          </a:p>
          <a:p>
            <a:pPr algn="ctr"/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66156" y="7511571"/>
            <a:ext cx="34469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Дошкольники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Школьники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Студенты СПО и ВПО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Взрослое население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Пенсионеры</a:t>
            </a:r>
          </a:p>
          <a:p>
            <a:endParaRPr lang="ru-RU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371600" y="1618003"/>
            <a:ext cx="15829793" cy="16368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600" y="306497"/>
            <a:ext cx="1691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Лучшие 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практики </a:t>
            </a:r>
            <a:r>
              <a:rPr lang="ru-RU" sz="3200" b="1" dirty="0" smtClean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волонтерского центра финансового просвещения </a:t>
            </a:r>
            <a: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3200" dirty="0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1677" y="1000847"/>
            <a:ext cx="16614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«Фестиваль финансовой грамотности «Семья – Инвестиции в будущее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!»;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4731" y="1571407"/>
            <a:ext cx="171121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«Бюджетная грамотность» на сайте Фестиваля финансовой грамотности «Семья – Инвестиции в будущее!» www.finfestykt.ru;</a:t>
            </a: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959466" y="4587433"/>
            <a:ext cx="17450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по созданию для населения социальных видеороликов «Осторожно, мошенники!» на якутском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языке;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подкастов по финансовой грамотности «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Иьит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сэргээ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туьан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899680" y="3047130"/>
            <a:ext cx="171999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созданию интерактивной карты муниципальных районов Республики Саха (Якутия) на сайте Фестиваля финансовой грамотности «Семья – Инвестиции в будущее!» с показателями по уровню финансовой грамотности, внедрению финансовой грамотности в образовательный процесс, количество участников мероприятий и другие важные показатели; </a:t>
            </a:r>
            <a:endParaRPr lang="ru-RU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1986" y="2476322"/>
            <a:ext cx="17177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Дистанционная республиканская олимпиада по финансовой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грамотности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2"/>
          <a:srcRect l="-133" t="7545" r="734" b="8948"/>
          <a:stretch/>
        </p:blipFill>
        <p:spPr bwMode="auto">
          <a:xfrm>
            <a:off x="3689731" y="6482396"/>
            <a:ext cx="3205576" cy="28404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35" y="6482395"/>
            <a:ext cx="3293998" cy="298407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480" y="6334648"/>
            <a:ext cx="3955825" cy="3175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65760" y="6675120"/>
            <a:ext cx="2925275" cy="2647753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305" y="6334649"/>
            <a:ext cx="3566564" cy="3175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3257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Yellow and Pink Geometric Opportunity Roadmap Presentation">
  <a:themeElements>
    <a:clrScheme name="Office">
      <a:dk1>
        <a:srgbClr val="282D6C"/>
      </a:dk1>
      <a:lt1>
        <a:srgbClr val="FEF6E0"/>
      </a:lt1>
      <a:dk2>
        <a:srgbClr val="FEBC1D"/>
      </a:dk2>
      <a:lt2>
        <a:srgbClr val="00B1D2"/>
      </a:lt2>
      <a:accent1>
        <a:srgbClr val="282D6C"/>
      </a:accent1>
      <a:accent2>
        <a:srgbClr val="185897"/>
      </a:accent2>
      <a:accent3>
        <a:srgbClr val="FE2E60"/>
      </a:accent3>
      <a:accent4>
        <a:srgbClr val="25003C"/>
      </a:accent4>
      <a:accent5>
        <a:srgbClr val="351B65"/>
      </a:accent5>
      <a:accent6>
        <a:srgbClr val="185897"/>
      </a:accent6>
      <a:hlink>
        <a:srgbClr val="0084B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724</Words>
  <Application>Microsoft Office PowerPoint</Application>
  <PresentationFormat>Произвольный</PresentationFormat>
  <Paragraphs>115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Calibri</vt:lpstr>
      <vt:lpstr>Stem SemLt</vt:lpstr>
      <vt:lpstr>Arial</vt:lpstr>
      <vt:lpstr>Times New Roman</vt:lpstr>
      <vt:lpstr>Verdana</vt:lpstr>
      <vt:lpstr>Cabin</vt:lpstr>
      <vt:lpstr>Raleway Black</vt:lpstr>
      <vt:lpstr>맑은 고딕</vt:lpstr>
      <vt:lpstr>Blue Yellow and Pink Geometric Opportunity Roadmap Presentation</vt:lpstr>
      <vt:lpstr>Презентация PowerPoint</vt:lpstr>
      <vt:lpstr>Презентация PowerPoint</vt:lpstr>
      <vt:lpstr>   Всероссийский конкурс по созданию ресурсных волонтёрских центров финансового просвещения среди образовательных организаций, учреждений культуры и некоммерческих организаций, организованного АРФГ и поддержанного Фондом президентских грантов </vt:lpstr>
      <vt:lpstr>    Основная миссия  волонтёрского центра - объединить сообщество активных и неравнодушных граждан, участвующих в волонтёрской деятельности в сфере финансового просвещения, реализующих социально значимые проекты и инициативы, направленные на повышение финансовой грамотности населения.      </vt:lpstr>
      <vt:lpstr>Презентация PowerPoint</vt:lpstr>
      <vt:lpstr>Презентация PowerPoint</vt:lpstr>
      <vt:lpstr>Среди волонтёров:   преподаватели  учителя  библиотекари  сотрудники государственных органов   финансовые организации   представители общественных организаций   студенты </vt:lpstr>
      <vt:lpstr>Организация работы с волонтерами в регионе за 2023 г. </vt:lpstr>
      <vt:lpstr> </vt:lpstr>
      <vt:lpstr>Презентация PowerPoint</vt:lpstr>
      <vt:lpstr>   Наши партнеры  Ассоциация развития финансовой грамотности (АРФГ, г. Москва)  Министерство финансов Республики Саха (Якутия)   Министерство образования и науки Республики Саха (Якутия)   Отделение – Национальный банк по Республике Саха (Якутия) ДГУ ЦБ РФ   другие финансовые и общественные структуры.   Финансовая поддержка консультационная помощь  экспертная оценка информационная помощь  обучение волонтеров развитие и масштабирование проектов волонтеров. </vt:lpstr>
      <vt:lpstr>Проблемные зоны</vt:lpstr>
      <vt:lpstr>  Наши трудности и успехи и успехи </vt:lpstr>
      <vt:lpstr>                          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</dc:creator>
  <cp:lastModifiedBy>ZaochnoeOTD2</cp:lastModifiedBy>
  <cp:revision>51</cp:revision>
  <dcterms:modified xsi:type="dcterms:W3CDTF">2024-09-11T01:42:49Z</dcterms:modified>
</cp:coreProperties>
</file>