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1" r:id="rId3"/>
    <p:sldId id="257" r:id="rId4"/>
    <p:sldId id="263" r:id="rId5"/>
    <p:sldId id="262" r:id="rId6"/>
    <p:sldId id="264" r:id="rId7"/>
    <p:sldId id="267" r:id="rId8"/>
    <p:sldId id="268" r:id="rId9"/>
    <p:sldId id="269" r:id="rId10"/>
    <p:sldId id="270" r:id="rId11"/>
    <p:sldId id="266" r:id="rId12"/>
    <p:sldId id="271" r:id="rId13"/>
    <p:sldId id="260" r:id="rId14"/>
    <p:sldId id="25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A7E"/>
    <a:srgbClr val="A4D5D4"/>
    <a:srgbClr val="B0DAD7"/>
    <a:srgbClr val="CEE6DE"/>
    <a:srgbClr val="C5700A"/>
    <a:srgbClr val="4A2B0E"/>
    <a:srgbClr val="1D120E"/>
    <a:srgbClr val="000306"/>
    <a:srgbClr val="FF6C99"/>
    <a:srgbClr val="5266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17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AAC6-2A13-42B4-9C5F-15C4AEEC0D5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D0B1-5C9A-4873-953C-A1CD3F329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49404236?w=wall-149404236_4085" TargetMode="External"/><Relationship Id="rId3" Type="http://schemas.openxmlformats.org/officeDocument/2006/relationships/hyperlink" Target="https://donoyabrsk.yanao.ru/presscenter/news/32110/" TargetMode="External"/><Relationship Id="rId7" Type="http://schemas.openxmlformats.org/officeDocument/2006/relationships/hyperlink" Target="https://vk.com/cdtnoyabrsk?w=wall-152741544_565" TargetMode="External"/><Relationship Id="rId2" Type="http://schemas.openxmlformats.org/officeDocument/2006/relationships/hyperlink" Target="https://vk.com/gosh_sa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gosh_sam?w=wall-721209_1905/all" TargetMode="External"/><Relationship Id="rId5" Type="http://schemas.openxmlformats.org/officeDocument/2006/relationships/hyperlink" Target="https://vk.com/gosh_sam?w=wall-721209_1882/all" TargetMode="External"/><Relationship Id="rId4" Type="http://schemas.openxmlformats.org/officeDocument/2006/relationships/hyperlink" Target="http://www.upo-fco.ru/news/item/5871-solnechnyiy-novyiy-god.html" TargetMode="External"/><Relationship Id="rId9" Type="http://schemas.openxmlformats.org/officeDocument/2006/relationships/hyperlink" Target="https://vk.com/@sdoyamal-solnechnyi-novyi-go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vk.com/gosh_s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555" y="381201"/>
            <a:ext cx="7726679" cy="49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Конкурс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«Доброволец России – 2020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217" y="1072189"/>
            <a:ext cx="834716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Солнечный Новый год»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-</a:t>
            </a:r>
            <a:r>
              <a:rPr lang="ru-RU" sz="2000" b="1" dirty="0"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endParaRPr lang="ru-RU" sz="2000" b="1" dirty="0" smtClean="0"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организация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новогодней фотосессии для семей, воспитывающих детей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 с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ограниченными возможностями здоровья </a:t>
            </a:r>
            <a:endParaRPr lang="ru-RU" sz="2000" b="1" dirty="0" smtClean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из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общественной организации «Солнечный круг»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68" y="3140913"/>
            <a:ext cx="885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и руководитель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Тетерина Екатерина Александровна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ГОШ  «САМ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468" y="3985845"/>
            <a:ext cx="8712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Соавторы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rgbClr val="00206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Алиева Алина Альбертовна, педагог-организатор, руководитель благотворительного клуба «Город добрых сердец»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Дмитриева Екатерина Валериевна, педагог-организатор, руководитель объединения «Юный фотограф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Погорелова Елизавета, волонтер благотворительного клуба «Город добрых сердец», городская организация школьников «САМ» (ГОШ «САМ»)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Ганиева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Сабина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учащаяся объединения «Юный фотограф»,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Медиацентр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ГОШ «САМ»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823" y="5994840"/>
            <a:ext cx="8536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образовательное учреждение дополнительного образования «Центр детского творчества»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город Ноябрьск (МБОУ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ДО «ЦДТ»)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0"/>
            <a:ext cx="7886700" cy="5365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Ожидаемые результаты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5900" y="571500"/>
            <a:ext cx="8928100" cy="6223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Количественные результаты:</a:t>
            </a:r>
          </a:p>
          <a:p>
            <a:pPr lvl="0"/>
            <a:r>
              <a:rPr lang="ru-RU" sz="5500" dirty="0" smtClean="0">
                <a:latin typeface="Book Antiqua" pitchFamily="18" charset="0"/>
              </a:rPr>
              <a:t>В процесс подготовки, организации и проведения проекта вовлечено 25 волонтеров (представители ГОШ «САМ», педагогические работники МБОУ ДО «ЦДТ»).</a:t>
            </a:r>
          </a:p>
          <a:p>
            <a:pPr lvl="0"/>
            <a:r>
              <a:rPr lang="ru-RU" sz="5500" dirty="0" smtClean="0">
                <a:latin typeface="Book Antiqua" pitchFamily="18" charset="0"/>
              </a:rPr>
              <a:t>В </a:t>
            </a:r>
            <a:r>
              <a:rPr lang="ru-RU" sz="5500" dirty="0" err="1" smtClean="0">
                <a:latin typeface="Book Antiqua" pitchFamily="18" charset="0"/>
              </a:rPr>
              <a:t>фотосессии</a:t>
            </a:r>
            <a:r>
              <a:rPr lang="ru-RU" sz="5500" dirty="0" smtClean="0">
                <a:latin typeface="Book Antiqua" pitchFamily="18" charset="0"/>
              </a:rPr>
              <a:t> приняло участие три семьи, воспитывающие детей с ОВЗ и председатель НГОО «Солнечный круг» - всего 10 человек.</a:t>
            </a:r>
          </a:p>
          <a:p>
            <a:pPr lvl="0"/>
            <a:r>
              <a:rPr lang="ru-RU" sz="5500" dirty="0" smtClean="0">
                <a:latin typeface="Book Antiqua" pitchFamily="18" charset="0"/>
              </a:rPr>
              <a:t>Договорились с тремя </a:t>
            </a:r>
            <a:r>
              <a:rPr lang="ru-RU" sz="5500" dirty="0" err="1" smtClean="0">
                <a:latin typeface="Book Antiqua" pitchFamily="18" charset="0"/>
              </a:rPr>
              <a:t>фотоцентрами</a:t>
            </a:r>
            <a:r>
              <a:rPr lang="ru-RU" sz="5500" dirty="0" smtClean="0">
                <a:latin typeface="Book Antiqua" pitchFamily="18" charset="0"/>
              </a:rPr>
              <a:t> о безвозмездной печати фотографий.</a:t>
            </a:r>
          </a:p>
          <a:p>
            <a:pPr lvl="0"/>
            <a:r>
              <a:rPr lang="ru-RU" sz="5500" dirty="0" smtClean="0">
                <a:latin typeface="Book Antiqua" pitchFamily="18" charset="0"/>
              </a:rPr>
              <a:t>Обработано более 60 фотографий, лучшие напечатаны.</a:t>
            </a:r>
          </a:p>
          <a:p>
            <a:pPr lvl="0"/>
            <a:r>
              <a:rPr lang="ru-RU" sz="5500" dirty="0" smtClean="0">
                <a:latin typeface="Book Antiqua" pitchFamily="18" charset="0"/>
              </a:rPr>
              <a:t>Опубликовано 7 постов о проекте в социальных сетях. Написана статья, которая опубликована на 3-х сайтах и в печатном издании.</a:t>
            </a:r>
          </a:p>
          <a:p>
            <a:endParaRPr lang="ru-RU" sz="9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5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Качественные результаты:</a:t>
            </a:r>
          </a:p>
          <a:p>
            <a:r>
              <a:rPr lang="ru-RU" sz="5500" dirty="0" smtClean="0">
                <a:latin typeface="Book Antiqua" pitchFamily="18" charset="0"/>
              </a:rPr>
              <a:t>Повысится уровень социализации детей и подростков с ограниченными возможностями здоровья в обществе.</a:t>
            </a:r>
          </a:p>
          <a:p>
            <a:r>
              <a:rPr lang="ru-RU" sz="5500" dirty="0" smtClean="0">
                <a:latin typeface="Book Antiqua" pitchFamily="18" charset="0"/>
              </a:rPr>
              <a:t>Произойдет общение и взаимодействие детей с ограниченными возможностями здоровья и здоровых детей.</a:t>
            </a:r>
          </a:p>
          <a:p>
            <a:r>
              <a:rPr lang="ru-RU" sz="5500" dirty="0" smtClean="0">
                <a:latin typeface="Book Antiqua" pitchFamily="18" charset="0"/>
              </a:rPr>
              <a:t>Приобретение детьми и подростками с ограниченными возможностями здоровья знакомых и друзей среди здоровых сверстников.</a:t>
            </a:r>
          </a:p>
          <a:p>
            <a:r>
              <a:rPr lang="ru-RU" sz="5500" dirty="0" smtClean="0">
                <a:latin typeface="Book Antiqua" pitchFamily="18" charset="0"/>
              </a:rPr>
              <a:t>Отработка навыков фотографирования, отбора и обработки фотоматериалов учащимися объединения «Юный фотограф».</a:t>
            </a:r>
          </a:p>
          <a:p>
            <a:r>
              <a:rPr lang="ru-RU" sz="5500" dirty="0" smtClean="0">
                <a:latin typeface="Book Antiqua" pitchFamily="18" charset="0"/>
              </a:rPr>
              <a:t>Развитие нравственных качеств личности волонтеров (отзывчивости, готовности оказать помощь, сочувствия, безвозмездного участия в общем деле).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185905" y="322008"/>
            <a:ext cx="8775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перспективы дальнейшего развития проекта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36469" y="888275"/>
            <a:ext cx="10097508" cy="5735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б</a:t>
            </a:r>
            <a:r>
              <a:rPr lang="ru-RU" sz="2000" b="1" u="sng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льшего количества семей, воспитывающих детей с ограниченными возможностями здоровья для участия в фотосессии.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Приглашение участвовать в фотосессиях не только семьи из общественной организации «Солнечный круг».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фотографированию детей с ограниченными возможностями здоровья и проведение совместных фотосъемок.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тематических фотосессий (приуроченных к календарным и иным праздникам, костюмированные, портретные, фотосессии на природе и пр.).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подарочного альбома, календаря или плаката с фотосессии для участников проекта.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слайд-шоу с фотографиями и музыкальным оформлением.</a:t>
            </a:r>
          </a:p>
          <a:p>
            <a:pPr marL="1600200" lvl="3" indent="-2286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видеофильма в стиле «</a:t>
            </a:r>
            <a:r>
              <a:rPr lang="ru-RU" sz="2000" b="1" dirty="0" err="1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бэкстейдж</a:t>
            </a:r>
            <a:r>
              <a:rPr lang="ru-RU" sz="20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итогам проведения фотосессии.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222210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03199"/>
            <a:ext cx="7886700" cy="39370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Информационное сопровождение хода реализации проекта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9801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Проект «Солнечный Новый год»широко освещен  в средствах массовой информации и в сети Интернет.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Ход проекта широко освещался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 официальной группе ГОШ «САМ» в соц.сети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https://vk.com/gosh_sam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О проекте были опубликованы: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Статья «Солнечный новый год» в федеральной газете «Пионерская правда» №1 от 10.01.2020г.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Информационная заметка на сайте Департамента образования Администрации город Ноябрьск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https://donoyabrsk.yanao.ru/presscenter/news/32110/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Информационная заметка на сайте Международного союза СПО-ФДО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http://www.upo-fco.ru/news/item/5871-solnechnyiy-novyiy-god.html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Пост «Солнечный новый год» в группе ГОШ «САМ» 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https://vk.com/gosh_sam?w=wall-721209_1882%2Fall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Пост «Новогодняя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фотосессия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для солнечных семей» в группе ГОШ «САМ» 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https://vk.com/gosh_sam?w=wall-721209_1905%2Fall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Видеоотчет о проведении акции в официальной группе МБОУ ДО «ЦДТ» 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https://vk.com/cdtnoyabrsk?w=wall-152741544_565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Отзыв на проведение акции в группе организации «Солнечный круг» 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https://vk.com/club149404236?w=wall-149404236_4085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Пост «Солнечный новый год» в группе СДО «Я-МАЛ» 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https://vk.com/@sdoyamal-solnechnyi-novyi-god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556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Посты в официальной группе МБОУ ДО «ЦДТ» с соц.сети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Инстаграм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- @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cdt_noyabrsk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4" y="432029"/>
            <a:ext cx="3342389" cy="3609780"/>
          </a:xfrm>
          <a:prstGeom prst="rect">
            <a:avLst/>
          </a:prstGeom>
        </p:spPr>
      </p:pic>
      <p:pic>
        <p:nvPicPr>
          <p:cNvPr id="5" name="Объект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00"/>
          <a:stretch/>
        </p:blipFill>
        <p:spPr>
          <a:xfrm>
            <a:off x="367391" y="432029"/>
            <a:ext cx="2979965" cy="3467093"/>
          </a:xfrm>
          <a:prstGeom prst="rect">
            <a:avLst/>
          </a:prstGeom>
        </p:spPr>
      </p:pic>
      <p:pic>
        <p:nvPicPr>
          <p:cNvPr id="6" name="Объект 1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" y="3696791"/>
            <a:ext cx="2814234" cy="3084833"/>
          </a:xfrm>
        </p:spPr>
      </p:pic>
      <p:pic>
        <p:nvPicPr>
          <p:cNvPr id="7" name="Объект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64" y="3618412"/>
            <a:ext cx="2749623" cy="3179114"/>
          </a:xfrm>
          <a:prstGeom prst="rect">
            <a:avLst/>
          </a:prstGeom>
        </p:spPr>
      </p:pic>
      <p:pic>
        <p:nvPicPr>
          <p:cNvPr id="8" name="Picture 2" descr="C:\Users\Татьяна\Desktop\ПРОЕКТ_Солнечный НГ_08.02\проект в СМИ\Screenshot_20200208-014258.jpg"/>
          <p:cNvPicPr>
            <a:picLocks noChangeAspect="1" noChangeArrowheads="1"/>
          </p:cNvPicPr>
          <p:nvPr/>
        </p:nvPicPr>
        <p:blipFill>
          <a:blip r:embed="rId6" cstate="print"/>
          <a:srcRect t="13905" b="15215"/>
          <a:stretch>
            <a:fillRect/>
          </a:stretch>
        </p:blipFill>
        <p:spPr bwMode="auto">
          <a:xfrm>
            <a:off x="6514447" y="3855461"/>
            <a:ext cx="2237667" cy="2819659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89506" y="6330006"/>
            <a:ext cx="7262947" cy="377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Посты в социальных сетях </a:t>
            </a:r>
            <a:r>
              <a:rPr lang="ru-RU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ВКонтакте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Инстаграм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 проекте 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89505" y="243511"/>
            <a:ext cx="7262947" cy="377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Book Antiqua" panose="02040602050305030304" pitchFamily="18" charset="0"/>
              </a:rPr>
              <a:t>Освещение хода реализации проекта в СМИ и сети Интернет</a:t>
            </a:r>
            <a:endParaRPr lang="ru-RU" sz="1800" b="1" dirty="0">
              <a:latin typeface="Book Antiqua" panose="02040602050305030304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974321" y="1159329"/>
            <a:ext cx="1777793" cy="21728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Официальная группа ГОШ «САМ» во </a:t>
            </a:r>
            <a:r>
              <a:rPr lang="ru-RU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ВКонтакте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  <a:hlinkClick r:id="rId7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7"/>
              </a:rPr>
              <a:t>vk.com/gosh_sam</a:t>
            </a:r>
            <a:endParaRPr lang="ru-RU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Группа освещения хода проекта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74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0"/>
            <a:ext cx="3958047" cy="6526245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61703" y="6316073"/>
            <a:ext cx="3148148" cy="541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Газета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«Пионерская правда»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№1 от 1.10.2020 года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8" y="156120"/>
            <a:ext cx="3886200" cy="3121089"/>
          </a:xfr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50" y="3698305"/>
            <a:ext cx="3886200" cy="2762625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739641" y="3143379"/>
            <a:ext cx="3836126" cy="377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Сайт Департамента образования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009607" y="6398518"/>
            <a:ext cx="3180804" cy="3770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Сайт Союза СПО-ФДО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обработано\IMG_5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808996"/>
            <a:ext cx="4012252" cy="265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обработано\IMG_53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841766"/>
            <a:ext cx="3886200" cy="2610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F:\обработано\IMG_5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3719754"/>
            <a:ext cx="3886200" cy="2544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54050" y="215900"/>
            <a:ext cx="7886700" cy="5365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фотосессии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Татьяна\Desktop\ПРОЕКТ_Солнечный НГ_10.02\фото с проекта\ммм.jpg"/>
          <p:cNvPicPr>
            <a:picLocks noChangeAspect="1" noChangeArrowheads="1"/>
          </p:cNvPicPr>
          <p:nvPr/>
        </p:nvPicPr>
        <p:blipFill>
          <a:blip r:embed="rId5" cstate="print"/>
          <a:srcRect r="3105"/>
          <a:stretch>
            <a:fillRect/>
          </a:stretch>
        </p:blipFill>
        <p:spPr bwMode="auto">
          <a:xfrm>
            <a:off x="4730750" y="3747294"/>
            <a:ext cx="376555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739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97" y="117566"/>
            <a:ext cx="7886700" cy="5617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Аннотация проекта </a:t>
            </a:r>
            <a:endParaRPr lang="ru-RU" sz="2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209006" y="796834"/>
            <a:ext cx="876517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 Antiqua" panose="02040602050305030304" pitchFamily="18" charset="0"/>
              </a:rPr>
              <a:t>	Семья </a:t>
            </a:r>
            <a:r>
              <a:rPr lang="ru-RU" sz="2000" b="1" dirty="0">
                <a:latin typeface="Book Antiqua" panose="02040602050305030304" pitchFamily="18" charset="0"/>
              </a:rPr>
              <a:t>– это оплот и сила Государства. Именно в семье начинается воспитание и развитие ребенка. Все мы родом из детства. А детство - самая счастливая пора жизни.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	К </a:t>
            </a:r>
            <a:r>
              <a:rPr lang="ru-RU" sz="2000" b="1" dirty="0">
                <a:latin typeface="Book Antiqua" panose="02040602050305030304" pitchFamily="18" charset="0"/>
              </a:rPr>
              <a:t>огромному сожалению, некоторым детям приходится преодолевать большие трудности, связанные с состоянием здоровья. Трудности ложатся на всю семью, в которой воспитывается особенный ребенок. Трудности физические, психологические и финансовые. Эти семьи часто долгое время проводят в медицинских учреждениях, проходят долгие курсы реабилитации.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	Таким </a:t>
            </a:r>
            <a:r>
              <a:rPr lang="ru-RU" sz="2000" b="1" dirty="0">
                <a:latin typeface="Book Antiqua" panose="02040602050305030304" pitchFamily="18" charset="0"/>
              </a:rPr>
              <a:t>детям как никому другому нужны положительные эмоции, интересный семейный досуг, чувство единства с обществом, общение со сверстниками.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	Мы </a:t>
            </a:r>
            <a:r>
              <a:rPr lang="ru-RU" sz="2000" b="1" dirty="0">
                <a:latin typeface="Book Antiqua" panose="02040602050305030304" pitchFamily="18" charset="0"/>
              </a:rPr>
              <a:t>– волонтеры городской организации школьников «САМ» - организуем и проводим различные акции, мероприятия для детей с ограниченными возможностями здоровья. В наших силах сделать жизнь детей и их семей ярче и интереснее, чтобы они могли вспомнить интересные мгновения своей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540448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91441" y="0"/>
            <a:ext cx="8869679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Book Antiqua" panose="02040602050305030304" pitchFamily="18" charset="0"/>
              </a:rPr>
              <a:t>	Проанализировав </a:t>
            </a:r>
            <a:r>
              <a:rPr lang="ru-RU" sz="1900" b="1" dirty="0">
                <a:latin typeface="Book Antiqua" panose="02040602050305030304" pitchFamily="18" charset="0"/>
              </a:rPr>
              <a:t>ситуацию в городе и конкретно в деятельности </a:t>
            </a:r>
            <a:r>
              <a:rPr lang="ru-RU" sz="1900" b="1" dirty="0" smtClean="0">
                <a:latin typeface="Book Antiqua" panose="02040602050305030304" pitchFamily="18" charset="0"/>
              </a:rPr>
              <a:t>общественной организации </a:t>
            </a:r>
            <a:r>
              <a:rPr lang="ru-RU" sz="1900" b="1" dirty="0">
                <a:latin typeface="Book Antiqua" panose="02040602050305030304" pitchFamily="18" charset="0"/>
              </a:rPr>
              <a:t>«Солнечный </a:t>
            </a:r>
            <a:r>
              <a:rPr lang="ru-RU" sz="1900" b="1" dirty="0" smtClean="0">
                <a:latin typeface="Book Antiqua" panose="02040602050305030304" pitchFamily="18" charset="0"/>
              </a:rPr>
              <a:t>круг» нами </a:t>
            </a:r>
            <a:r>
              <a:rPr lang="ru-RU" sz="1900" b="1" dirty="0">
                <a:latin typeface="Book Antiqua" panose="02040602050305030304" pitchFamily="18" charset="0"/>
              </a:rPr>
              <a:t>были выявлены </a:t>
            </a:r>
            <a:r>
              <a:rPr lang="ru-RU" sz="19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проблемы</a:t>
            </a:r>
            <a:r>
              <a:rPr lang="ru-RU" sz="1900" b="1" dirty="0">
                <a:latin typeface="Book Antiqua" panose="0204060205030503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Book Antiqua" panose="02040602050305030304" pitchFamily="18" charset="0"/>
              </a:rPr>
              <a:t>Семьям, представителям организации «Солнечный круг», хотелось бы иметь в семейном архиве совместные фотографии хорошего качества в интересном интерьере, но профессиональная фотосессия стоит дорого. Несмотря на то, что в семьях есть фотоаппараты и гаджеты с камерами хорошего разрешения – самостоятельно сделать красивые фото сложно.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Book Antiqua" panose="02040602050305030304" pitchFamily="18" charset="0"/>
              </a:rPr>
              <a:t>Профессиональные фотографы иногда делают бесплатные фотосессии, но принять в них участие могут не все семьи, воспитывающие детей с ОВЗ.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Book Antiqua" panose="02040602050305030304" pitchFamily="18" charset="0"/>
              </a:rPr>
              <a:t>Дети с ограниченными возможностями здоровья часть ограничены в общении. Круг их общения: семья, специализированное образовательное учреждение, общество инвалидов. Для успешной интеграции и социализации в обществе детям с особенностями в развитии необходимо принимать участие в различных творческих проектах со сверстниками.</a:t>
            </a:r>
          </a:p>
          <a:p>
            <a:r>
              <a:rPr lang="ru-RU" sz="1900" b="1" dirty="0">
                <a:latin typeface="Book Antiqua" panose="02040602050305030304" pitchFamily="18" charset="0"/>
              </a:rPr>
              <a:t> </a:t>
            </a:r>
            <a:endParaRPr lang="ru-RU" sz="1100" b="1" dirty="0">
              <a:latin typeface="Book Antiqua" panose="02040602050305030304" pitchFamily="18" charset="0"/>
            </a:endParaRPr>
          </a:p>
          <a:p>
            <a:r>
              <a:rPr lang="ru-RU" sz="1900" b="1" dirty="0" smtClean="0">
                <a:latin typeface="Book Antiqua" panose="02040602050305030304" pitchFamily="18" charset="0"/>
              </a:rPr>
              <a:t>	Мероприятия</a:t>
            </a:r>
            <a:r>
              <a:rPr lang="ru-RU" sz="1900" b="1" dirty="0">
                <a:latin typeface="Book Antiqua" panose="02040602050305030304" pitchFamily="18" charset="0"/>
              </a:rPr>
              <a:t>, в ходе которых взаимодействуют и творчески общаются дети с особенностями в развитии и их сверстники-волонтеры – помогают и детям, и родителям отвлечься от проблем и самим превратиться на время в беззаботных детей.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2672912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91441" y="0"/>
            <a:ext cx="8869679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</a:rPr>
              <a:t>Одним из таких мероприятий станет 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новогодняя семейная фотосессия</a:t>
            </a:r>
            <a:r>
              <a:rPr lang="ru-RU" sz="2000" b="1" dirty="0">
                <a:latin typeface="Book Antiqua" panose="02040602050305030304" pitchFamily="18" charset="0"/>
              </a:rPr>
              <a:t> в специально подготовленной локации для семей из общественной организации «Солнечный круг».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	По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итогам фотосессии</a:t>
            </a:r>
            <a:r>
              <a:rPr lang="ru-RU" sz="2000" b="1" dirty="0">
                <a:latin typeface="Book Antiqua" panose="02040602050305030304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каждая семья получит обработанные фотографии в напечатанном и электронном виде</a:t>
            </a:r>
            <a:r>
              <a:rPr lang="ru-RU" sz="2000" b="1" dirty="0">
                <a:latin typeface="Book Antiqua" panose="02040602050305030304" pitchFamily="18" charset="0"/>
              </a:rPr>
              <a:t>. Эти фотографии займут почетное место в семейных альбомах. Останутся доброй памятью об уходящем 2019 годе и ребятах из </a:t>
            </a:r>
            <a:r>
              <a:rPr lang="ru-RU" sz="2000" b="1" dirty="0" err="1">
                <a:latin typeface="Book Antiqua" panose="02040602050305030304" pitchFamily="18" charset="0"/>
              </a:rPr>
              <a:t>САМа</a:t>
            </a:r>
            <a:r>
              <a:rPr lang="ru-RU" sz="2000" b="1" dirty="0" smtClean="0">
                <a:latin typeface="Book Antiqua" panose="02040602050305030304" pitchFamily="18" charset="0"/>
              </a:rPr>
              <a:t>. 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	Такие фотосессии могут стать доброй </a:t>
            </a:r>
            <a:r>
              <a:rPr lang="ru-RU" sz="20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семейной традицией</a:t>
            </a:r>
            <a:r>
              <a:rPr lang="ru-RU" sz="2000" b="1" dirty="0">
                <a:latin typeface="Book Antiqua" panose="02040602050305030304" pitchFamily="18" charset="0"/>
              </a:rPr>
              <a:t>.</a:t>
            </a: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 smtClean="0">
                <a:latin typeface="Book Antiqua" panose="02040602050305030304" pitchFamily="18" charset="0"/>
              </a:rPr>
              <a:t>Мы </a:t>
            </a:r>
            <a:r>
              <a:rPr lang="ru-RU" sz="2000" b="1" dirty="0">
                <a:latin typeface="Book Antiqua" panose="02040602050305030304" pitchFamily="18" charset="0"/>
              </a:rPr>
              <a:t>надеемся, что данный проект позволит привлечь к решению проблем новые дополнительные ресурсы, что в свою очередь положительно скажется на уровне и качестве жизни семей, воспитывающих детей с ограниченными возможностями здоровья, создании условий для развития, реабилитации, интеграции детей и подростков с ограниченными возможностями здоровья.</a:t>
            </a: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 smtClean="0">
                <a:latin typeface="Book Antiqua" panose="02040602050305030304" pitchFamily="18" charset="0"/>
              </a:rPr>
              <a:t>Особые </a:t>
            </a:r>
            <a:r>
              <a:rPr lang="ru-RU" sz="2000" b="1" dirty="0">
                <a:latin typeface="Book Antiqua" panose="02040602050305030304" pitchFamily="18" charset="0"/>
              </a:rPr>
              <a:t>дети не должны чувствовать себя «ненужными в обществе», а круг их общения не должен ограничиваться семьей и обществом инвалидов.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Общение со сверстниками повышает самооценку детей, увеличивает эффективность социализации 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8572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97" y="26125"/>
            <a:ext cx="7886700" cy="5617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Цель проекта:</a:t>
            </a:r>
            <a:endParaRPr lang="ru-RU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159780" y="404947"/>
            <a:ext cx="87751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 Antiqua" panose="02040602050305030304" pitchFamily="18" charset="0"/>
              </a:rPr>
              <a:t>Организация </a:t>
            </a:r>
            <a:r>
              <a:rPr lang="ru-RU" sz="2000" b="1" dirty="0">
                <a:latin typeface="Book Antiqua" panose="02040602050305030304" pitchFamily="18" charset="0"/>
              </a:rPr>
              <a:t>совместного досуга и создание условий для общения детей с ограниченными возможностями здоровья, их семей </a:t>
            </a:r>
            <a:r>
              <a:rPr lang="ru-RU" sz="2000" b="1" dirty="0" smtClean="0">
                <a:latin typeface="Book Antiqua" panose="02040602050305030304" pitchFamily="18" charset="0"/>
              </a:rPr>
              <a:t>               и </a:t>
            </a:r>
            <a:r>
              <a:rPr lang="ru-RU" sz="2000" b="1" dirty="0">
                <a:latin typeface="Book Antiqua" panose="02040602050305030304" pitchFamily="18" charset="0"/>
              </a:rPr>
              <a:t>представителей городской организации школьников «САМ» через организацию и проведение новогодней семейной фотосессии.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780" y="1663071"/>
            <a:ext cx="88927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  <a:ea typeface="+mj-ea"/>
                <a:cs typeface="+mj-cs"/>
              </a:rPr>
              <a:t>Задачи проекта: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фотосессию для семей, воспитывающих детей с ограниченными возможностями здоровья из общественной организации «Солнечный круг».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фотозону с новогодним оформлением.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Отобрать, обработать, напечатать и вручить фотографии семьям – участникам проекта.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укрепления семейных традиций через проведение фотосессии и создание памятных фотографий.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креативных способностей и творческой самореализации участников проекта; развития нравственных качеств личности волонтеров (отзывчивости, готовности оказать помощь, сочувствия).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продуктивную совместную деятельность организаторов, партнеров и участников проекта.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внимание волонтеров ГОШ «САМ» к детям и подросткам с ограниченными возможностями здоровья, с целью обеспечения равных возможностей в реализации гражданских, социальных и других прав.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5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освещение хода реализации проекта в СМИ и сети Интернет.</a:t>
            </a:r>
            <a:endParaRPr lang="ru-RU" sz="175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70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96252" y="430426"/>
            <a:ext cx="87751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Время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 место реализации проекта </a:t>
            </a:r>
            <a:r>
              <a:rPr lang="ru-RU" sz="2000" b="1" dirty="0">
                <a:latin typeface="Book Antiqua" panose="02040602050305030304" pitchFamily="18" charset="0"/>
              </a:rPr>
              <a:t>–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декабрь </a:t>
            </a:r>
            <a:r>
              <a:rPr lang="ru-RU" sz="2000" b="1" dirty="0">
                <a:latin typeface="Book Antiqua" panose="02040602050305030304" pitchFamily="18" charset="0"/>
              </a:rPr>
              <a:t>2019 года – январь 2020 года,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МБОУ </a:t>
            </a:r>
            <a:r>
              <a:rPr lang="ru-RU" sz="2000" b="1" dirty="0">
                <a:latin typeface="Book Antiqua" panose="02040602050305030304" pitchFamily="18" charset="0"/>
              </a:rPr>
              <a:t>ДО «ЦДТ», </a:t>
            </a:r>
            <a:r>
              <a:rPr lang="ru-RU" sz="2000" b="1" dirty="0" smtClean="0">
                <a:latin typeface="Book Antiqua" panose="02040602050305030304" pitchFamily="18" charset="0"/>
              </a:rPr>
              <a:t>город </a:t>
            </a:r>
            <a:r>
              <a:rPr lang="ru-RU" sz="2000" b="1" dirty="0">
                <a:latin typeface="Book Antiqua" panose="02040602050305030304" pitchFamily="18" charset="0"/>
              </a:rPr>
              <a:t>Ноябрьск</a:t>
            </a:r>
            <a:r>
              <a:rPr lang="ru-RU" sz="2000" b="1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Проведение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фотосессии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23 декабря 2019г.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94" y="1866099"/>
            <a:ext cx="6045077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Целевая группа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Book Antiqua" panose="02040602050305030304" pitchFamily="18" charset="0"/>
              </a:rPr>
              <a:t>Дети и подростки с ОВЗ и их семьи из общественной организации «Солнечный круг»;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Book Antiqua" panose="02040602050305030304" pitchFamily="18" charset="0"/>
              </a:rPr>
              <a:t>Подростки – представители ГОШ «САМ», педагоги.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906" y="4551563"/>
            <a:ext cx="8788357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Партнеры</a:t>
            </a:r>
            <a:r>
              <a:rPr lang="ru-RU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Book Antiqua" panose="02040602050305030304" pitchFamily="18" charset="0"/>
              </a:rPr>
              <a:t>МБОУ ДО «ЦДТ».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Book Antiqua" panose="02040602050305030304" pitchFamily="18" charset="0"/>
              </a:rPr>
              <a:t>НГОО </a:t>
            </a:r>
            <a:r>
              <a:rPr lang="ru-RU" sz="2000" b="1" dirty="0">
                <a:latin typeface="Book Antiqua" panose="02040602050305030304" pitchFamily="18" charset="0"/>
              </a:rPr>
              <a:t>«СДО «Я-МАЛ».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Book Antiqua" panose="02040602050305030304" pitchFamily="18" charset="0"/>
              </a:rPr>
              <a:t>Предприниматели города: фотоцентр «Блиц»,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Book Antiqua" panose="02040602050305030304" pitchFamily="18" charset="0"/>
              </a:rPr>
              <a:t>      </a:t>
            </a:r>
            <a:r>
              <a:rPr lang="ru-RU" sz="2000" b="1" dirty="0" err="1" smtClean="0">
                <a:latin typeface="Book Antiqua" panose="02040602050305030304" pitchFamily="18" charset="0"/>
              </a:rPr>
              <a:t>фотостудии</a:t>
            </a:r>
            <a:r>
              <a:rPr lang="ru-RU" sz="2000" b="1" dirty="0" smtClean="0">
                <a:latin typeface="Book Antiqua" panose="02040602050305030304" pitchFamily="18" charset="0"/>
              </a:rPr>
              <a:t> </a:t>
            </a:r>
            <a:r>
              <a:rPr lang="ru-RU" sz="2000" b="1" dirty="0">
                <a:latin typeface="Book Antiqua" panose="02040602050305030304" pitchFamily="18" charset="0"/>
              </a:rPr>
              <a:t>«Формат» и «Новинка». </a:t>
            </a:r>
          </a:p>
        </p:txBody>
      </p:sp>
      <p:pic>
        <p:nvPicPr>
          <p:cNvPr id="7" name="Picture 2" descr="C:\Users\Татьяна\Desktop\ПРОЕКТ_Солнечный НГ_10.02\фото с проекта\P_20191223_151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770" y="3818019"/>
            <a:ext cx="2412777" cy="1809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Татьяна\Desktop\ПРОЕКТ_Солнечный НГ_10.02\фото с проекта\P_20191223_15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070" y="1363579"/>
            <a:ext cx="2346653" cy="351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35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37" y="-25400"/>
            <a:ext cx="7886700" cy="6537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План реализации проекта: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8684688"/>
              </p:ext>
            </p:extLst>
          </p:nvPr>
        </p:nvGraphicFramePr>
        <p:xfrm>
          <a:off x="0" y="532624"/>
          <a:ext cx="9143999" cy="6155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124">
                  <a:extLst>
                    <a:ext uri="{9D8B030D-6E8A-4147-A177-3AD203B41FA5}">
                      <a16:colId xmlns="" xmlns:a16="http://schemas.microsoft.com/office/drawing/2014/main" val="3980899064"/>
                    </a:ext>
                  </a:extLst>
                </a:gridCol>
                <a:gridCol w="2579053">
                  <a:extLst>
                    <a:ext uri="{9D8B030D-6E8A-4147-A177-3AD203B41FA5}">
                      <a16:colId xmlns="" xmlns:a16="http://schemas.microsoft.com/office/drawing/2014/main" val="4037820386"/>
                    </a:ext>
                  </a:extLst>
                </a:gridCol>
                <a:gridCol w="1493136">
                  <a:extLst>
                    <a:ext uri="{9D8B030D-6E8A-4147-A177-3AD203B41FA5}">
                      <a16:colId xmlns="" xmlns:a16="http://schemas.microsoft.com/office/drawing/2014/main" val="88072083"/>
                    </a:ext>
                  </a:extLst>
                </a:gridCol>
                <a:gridCol w="1620231">
                  <a:extLst>
                    <a:ext uri="{9D8B030D-6E8A-4147-A177-3AD203B41FA5}">
                      <a16:colId xmlns="" xmlns:a16="http://schemas.microsoft.com/office/drawing/2014/main" val="2359974029"/>
                    </a:ext>
                  </a:extLst>
                </a:gridCol>
                <a:gridCol w="2963455">
                  <a:extLst>
                    <a:ext uri="{9D8B030D-6E8A-4147-A177-3AD203B41FA5}">
                      <a16:colId xmlns="" xmlns:a16="http://schemas.microsoft.com/office/drawing/2014/main" val="24752134"/>
                    </a:ext>
                  </a:extLst>
                </a:gridCol>
              </a:tblGrid>
              <a:tr h="315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Мероприятие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Ответственный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Результаты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="" xmlns:a16="http://schemas.microsoft.com/office/drawing/2014/main" val="2782987390"/>
                  </a:ext>
                </a:extLst>
              </a:tr>
              <a:tr h="8757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Составление календарного плана реализации проекта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1-4.12.2019г.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Тетерина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Погорелова Е.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 план реализации проекта, определены сроки проведения </a:t>
                      </a:r>
                      <a:r>
                        <a:rPr lang="ru-RU" sz="1600" dirty="0" err="1">
                          <a:effectLst/>
                        </a:rPr>
                        <a:t>фотосессии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="" xmlns:a16="http://schemas.microsoft.com/office/drawing/2014/main" val="3914217702"/>
                  </a:ext>
                </a:extLst>
              </a:tr>
              <a:tr h="168510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Договориться с семьями организации «Солнечный круг» об участии в проекте.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Определить график фотографирования.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5-8.12.2019г.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Тетерина Е.А.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Получено согласие об участии в фотосессии от 3-х семей. Взяли контактные телефоны. Отправили приглашения с указанием точного времени фотографирования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="" xmlns:a16="http://schemas.microsoft.com/office/drawing/2014/main" val="1898374576"/>
                  </a:ext>
                </a:extLst>
              </a:tr>
              <a:tr h="13984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Придумать оформление </a:t>
                      </a:r>
                      <a:r>
                        <a:rPr lang="ru-RU" sz="1600" dirty="0" err="1">
                          <a:effectLst/>
                        </a:rPr>
                        <a:t>фотозоны</a:t>
                      </a:r>
                      <a:r>
                        <a:rPr lang="ru-RU" sz="1600" dirty="0">
                          <a:effectLst/>
                        </a:rPr>
                        <a:t>, подобрать необходимые костюмы, реквизит и музыкальное сопровождение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9-15.12.2019г.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Алиева А.А.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Кондрацкая А.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Продумано оформление, составлен список необходимого реквизита и костюмов, подготовлен </a:t>
                      </a:r>
                      <a:r>
                        <a:rPr lang="ru-RU" sz="1600" dirty="0" err="1">
                          <a:effectLst/>
                        </a:rPr>
                        <a:t>плей</a:t>
                      </a:r>
                      <a:r>
                        <a:rPr lang="ru-RU" sz="1600" dirty="0">
                          <a:effectLst/>
                        </a:rPr>
                        <a:t>-лист.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="" xmlns:a16="http://schemas.microsoft.com/office/drawing/2014/main" val="474453436"/>
                  </a:ext>
                </a:extLst>
              </a:tr>
              <a:tr h="18764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Организовать практику (отработку навыков фотографирования) учащимися объединения «Юный художник»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5-21.12.2019г.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Дмитриева Е.В.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Ганиева С.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 мастер-класс «Портретная фотосъемка», отработаны навыки фотографирования. Подобрано оборудование для фотосъемки.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extLst>
                  <a:ext uri="{0D108BD9-81ED-4DB2-BD59-A6C34878D82A}">
                    <a16:rowId xmlns="" xmlns:a16="http://schemas.microsoft.com/office/drawing/2014/main" val="67288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4592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6371768"/>
              </p:ext>
            </p:extLst>
          </p:nvPr>
        </p:nvGraphicFramePr>
        <p:xfrm>
          <a:off x="0" y="0"/>
          <a:ext cx="9144000" cy="694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634">
                  <a:extLst>
                    <a:ext uri="{9D8B030D-6E8A-4147-A177-3AD203B41FA5}">
                      <a16:colId xmlns="" xmlns:a16="http://schemas.microsoft.com/office/drawing/2014/main" val="688381951"/>
                    </a:ext>
                  </a:extLst>
                </a:gridCol>
                <a:gridCol w="2455817">
                  <a:extLst>
                    <a:ext uri="{9D8B030D-6E8A-4147-A177-3AD203B41FA5}">
                      <a16:colId xmlns="" xmlns:a16="http://schemas.microsoft.com/office/drawing/2014/main" val="3200182895"/>
                    </a:ext>
                  </a:extLst>
                </a:gridCol>
                <a:gridCol w="1149532">
                  <a:extLst>
                    <a:ext uri="{9D8B030D-6E8A-4147-A177-3AD203B41FA5}">
                      <a16:colId xmlns="" xmlns:a16="http://schemas.microsoft.com/office/drawing/2014/main" val="4153853991"/>
                    </a:ext>
                  </a:extLst>
                </a:gridCol>
                <a:gridCol w="1606731">
                  <a:extLst>
                    <a:ext uri="{9D8B030D-6E8A-4147-A177-3AD203B41FA5}">
                      <a16:colId xmlns="" xmlns:a16="http://schemas.microsoft.com/office/drawing/2014/main" val="3130389189"/>
                    </a:ext>
                  </a:extLst>
                </a:gridCol>
                <a:gridCol w="3592286">
                  <a:extLst>
                    <a:ext uri="{9D8B030D-6E8A-4147-A177-3AD203B41FA5}">
                      <a16:colId xmlns="" xmlns:a16="http://schemas.microsoft.com/office/drawing/2014/main" val="1116215350"/>
                    </a:ext>
                  </a:extLst>
                </a:gridCol>
              </a:tblGrid>
              <a:tr h="10580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Подготовить необходимое оформление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16-19.12.2019г.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Дмитриева Е.В.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Погорелова 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Принесли из дома гирлянды, отобрали в запасниках ЦДТ елочные игрушки, мишуру,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качели,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драпировки. Изготовили маски и художественное оформление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641341"/>
                  </a:ext>
                </a:extLst>
              </a:tr>
              <a:tr h="6765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Оформление фотозоны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20-21.12.2019г.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Маврус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Волонтеры ГОШ «САМ»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Установлены и оформлены новогодняя елка, качели. Подготовлена новогодняя рамка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2833468680"/>
                  </a:ext>
                </a:extLst>
              </a:tr>
              <a:tr h="40595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Подготовка костюмов Деда Мороза и Снегурочки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21.12.2019г.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Кондрацкая 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Мацюк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Т.В.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Взяты в костюмерной костюмы, отглажены.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4126964361"/>
                  </a:ext>
                </a:extLst>
              </a:tr>
              <a:tr h="7195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Проведение фотосессии</a:t>
                      </a:r>
                      <a:endParaRPr lang="ru-RU" sz="16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23.12.2019г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15.00, 15.30,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16.00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Тетерина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Погорелова 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Ганиева С.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Проведена фотосессия для 3-х семей НГОО «Солнечный круг»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1993370982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Освещение хода проведения проекта в СМИ и сети интернет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23.12.2019г.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24.12.19г.- 10.01.20г.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Тетерина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Дмитриева Е.В.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соц.сетях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вышло 6 постов о проекте. Написана статья, которая опубликована на 3-х сайтах и в печатном издании.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3215146706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Отбор и корректировка фотографий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26.12.2019 – 20.01.2020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Дмитриева Е.В. учащиеся ДТО «Юный фотограф»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Отобраны и обработаны в программе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Фотошоп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фотографии, подготовлены к печати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1089570366"/>
                  </a:ext>
                </a:extLst>
              </a:tr>
              <a:tr h="6765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Договориться с фотостудиями города о печати фотографий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10-20.01.2020г.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Тетерина Е.А.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Получено согласие от 3-х фотостудий о печати фотографий на безвозмездной основе.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2706563374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Напечатать фотографии и подготовить цифровой вариант фотографий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21-28.01.2020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Дмитриева Е.В.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Погорелова 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Ганиева С.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Напечатаны фото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перекинуты в облачное хранилище и записаны на диск 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для каждой семьи.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1452901442"/>
                  </a:ext>
                </a:extLst>
              </a:tr>
              <a:tr h="81191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Вручить фотографии участникам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30.01.2020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Погорелова 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Ганиева С.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Фотографии и диски отвезли в офис организации «Солнечный круг», сбросили ссылку на облачное хранилище.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/>
                </a:tc>
                <a:extLst>
                  <a:ext uri="{0D108BD9-81ED-4DB2-BD59-A6C34878D82A}">
                    <a16:rowId xmlns="" xmlns:a16="http://schemas.microsoft.com/office/drawing/2014/main" val="366448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876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07" y="192506"/>
            <a:ext cx="7886700" cy="5614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Ресурсное обеспечение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506" y="1286653"/>
            <a:ext cx="8951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Фотографы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– учащиеся объединения «Юный фотограф».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Аниматоры, оформители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фотозоны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– представители благотворительного клуба «Город добрых сердец».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Педагоги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курирующие проект.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Костюмер, художник-оформитель.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016" y="886145"/>
            <a:ext cx="3087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Кадровое обеспечение: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859157"/>
            <a:ext cx="77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Материально – техническое обеспечение и финансовое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обеспечение проекта: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3200" y="3515489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Проект реализуется за счет использования 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помещений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(актовый зал, кабинеты) 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оборудования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(фотоаппарат, компьютеры с программным обеспечением, звуковоспроизводящая аппаратура), 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реквизита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(елка, костюмы, елочные игрушки), 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материалов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, находящихся на балансе </a:t>
            </a:r>
            <a:r>
              <a:rPr lang="ru-RU" b="1" u="sng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МБОУ ДО «ЦДТ»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, а так же </a:t>
            </a:r>
            <a:r>
              <a:rPr lang="ru-RU" b="1" u="sng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собственных средств 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авторов, руководителей и участников-волонтеров проекта (фотоаппараты, елочные гирлянды и игрушки, реквизит для </a:t>
            </a:r>
            <a:r>
              <a:rPr lang="ru-RU" dirty="0" err="1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фотосессии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и прочее).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Печать фотографий 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обеспечивают предприниматели города, которые по договоренности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Arial" pitchFamily="34" charset="0"/>
              </a:rPr>
              <a:t>на безвозмездной основе 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изготовят фотографии для участников </a:t>
            </a:r>
            <a:r>
              <a:rPr lang="ru-RU" dirty="0" err="1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фотосессии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8619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1450</Words>
  <Application>Microsoft Office PowerPoint</Application>
  <PresentationFormat>Экран (4:3)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Аннотация проекта </vt:lpstr>
      <vt:lpstr>Слайд 3</vt:lpstr>
      <vt:lpstr>Слайд 4</vt:lpstr>
      <vt:lpstr>Цель проекта:</vt:lpstr>
      <vt:lpstr>Слайд 6</vt:lpstr>
      <vt:lpstr>План реализации проекта:</vt:lpstr>
      <vt:lpstr>Слайд 8</vt:lpstr>
      <vt:lpstr>Ресурсное обеспечение проекта</vt:lpstr>
      <vt:lpstr>Ожидаемые результаты</vt:lpstr>
      <vt:lpstr>Слайд 11</vt:lpstr>
      <vt:lpstr>Информационное сопровождение хода реализации проекта</vt:lpstr>
      <vt:lpstr>Слайд 13</vt:lpstr>
      <vt:lpstr>Слайд 14</vt:lpstr>
      <vt:lpstr>Результаты фотосессии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Татьяна</cp:lastModifiedBy>
  <cp:revision>86</cp:revision>
  <dcterms:created xsi:type="dcterms:W3CDTF">2014-10-08T06:06:36Z</dcterms:created>
  <dcterms:modified xsi:type="dcterms:W3CDTF">2020-04-29T20:46:49Z</dcterms:modified>
</cp:coreProperties>
</file>