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20"/>
  </p:notesMasterIdLst>
  <p:sldIdLst>
    <p:sldId id="290" r:id="rId9"/>
    <p:sldId id="259" r:id="rId10"/>
    <p:sldId id="284" r:id="rId11"/>
    <p:sldId id="268" r:id="rId12"/>
    <p:sldId id="291" r:id="rId13"/>
    <p:sldId id="294" r:id="rId14"/>
    <p:sldId id="282" r:id="rId15"/>
    <p:sldId id="292" r:id="rId16"/>
    <p:sldId id="293" r:id="rId17"/>
    <p:sldId id="266" r:id="rId18"/>
    <p:sldId id="285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27BBE"/>
    <a:srgbClr val="0099FF"/>
    <a:srgbClr val="FF00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642" y="-2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</a:lstStyle>
          <a:p>
            <a:pPr>
              <a:defRPr/>
            </a:pPr>
            <a:fld id="{ECF24A0E-46D9-4822-B350-5A3556174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419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C44C0A-0EDB-44AD-895C-5F692C535483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812AC6-5A54-4DF2-B03A-38DD343BA10D}" type="slidenum">
              <a:rPr 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507270-4D95-41F5-976E-48D6FD6597F1}" type="slidenum">
              <a:rPr 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88C5-9A8D-454C-B1BB-6E7BDFDC1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7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C5BE-D5F6-45DA-AB2B-B2998CCD3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64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13E5-8603-4549-A560-999ADC765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14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114-9907-498E-BF7D-FBC62BCBD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626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7F04E-261E-47E9-BBFD-3709E110E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31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2BDD-AEFF-4282-A73A-DFEF72F24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60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D4DC-1CC3-4BA3-9F06-16E9971A3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08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FA46C-5C4C-481A-954E-3B8BBFC83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76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F6FB-CBD6-45E6-8737-105C50669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6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B045-78C5-4AF0-A3F8-4FE5E0171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76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BC32-C761-4679-B892-16F73E6DF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1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CBE9-8890-4841-AFA4-7EC33F943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94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7227-6787-4694-BA18-78193C019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36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55BF-08ED-4707-B671-55EE24E9B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20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0EBE5-0461-4ED1-93BF-E552CB886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280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3307-2741-439A-BB4E-31CA47425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760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8DF5-C8CC-4BDD-A0C1-479BEA750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328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4B4B2-4EFA-4194-A4D8-2345AF700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918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D04D-CF73-4FE3-9B52-D11E64B18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965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622F-2E37-401C-9366-78604F3BF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676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7012-CF5D-4101-9D3B-26F4AC07B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662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92D3-A6D1-40B2-93E0-D98DF62E8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15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B31D-C9B2-4827-8EDC-76E959CB5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794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BD72-7724-40EC-8C87-2050A261C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722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C7A0-5EF0-4949-AC45-A40FBC683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784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5C67-0F85-4FDC-A688-67F383D7A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93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C462-C729-4282-B8CD-10547F6DE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518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051B-6B2A-4FCD-9CAD-F0F31EBD5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0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1506-BAF6-4B6C-A9F3-CDEBCD16A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851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0C64-8F43-499B-B183-9744A6B45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408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C572B-9842-4959-A9BD-7673DE2AD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901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45AF-8C5D-42AD-9ED9-BED0B5D8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49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7B0F-47B0-4610-BCA1-CDDA5CCE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5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52BC-B2D3-4E44-8624-EE6AF77AB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986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B6E9-EAD5-4FB9-8389-2FCA3B983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46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530B0-C143-468E-BDC8-2836EC0CC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334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DEF1-3F1C-4765-8ABE-4D81170B5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78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EBA8-CEDD-44BC-AD36-F17F745FD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82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1B1B-F9A0-4AB3-9A56-0E4AF7282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710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CE5E-9C32-4643-97AB-747BBB6F7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167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2A97C-E993-4ED7-A776-DB4064F3E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4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F856-D0B0-488A-A8AB-A373839F7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906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14A5-1EDC-4ADC-818B-649212C8A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692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5CF90-949C-408C-8091-67C30BA7D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95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86C7-3631-4DAB-9167-A84B93225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634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F71C-AE92-4EF9-85A4-A6C0DC7FD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783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3F12-01B5-475B-8A74-9CB7A2C8F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014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03BA8-EF8D-49B6-8FF4-77EF50438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671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503B9-4BE5-476D-A0BF-E62C9936A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005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3AF2-476D-4337-9EDA-7E60E9425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792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A490-1388-4270-9DFA-76D886E66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472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6B104-4885-456E-84B8-50742AAE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682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C03F-3EE8-4FF2-811D-B8A5A76D5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962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3933-99C9-4915-8C5E-714AEC6A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627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1723-E0A9-4453-9B9D-A571403E8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85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4FFF-2F43-4A77-A8B8-7F0826E28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821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5C5D-7797-4313-93AB-0194E51C0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302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2AE3-6D6A-4AB4-BDC5-E3B1F9831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625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DA64-2B99-4B9F-A678-44F00DA8D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181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D27C-7B9B-48FA-A41A-0143427E7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799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74A37-3C38-4953-9BB9-98E3656E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190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75D7-2D95-4D6B-BACB-0C608D819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412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79739-D1D1-459C-897D-9E846FCE3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49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E3DC-3D43-4CE0-960E-977D1F3B7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01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1DFE-F02B-4CFE-BD25-C21AF9803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357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6045-DCC8-4373-98D9-B2C910BE5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56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2E72-45D7-45B6-BFA5-6FECC126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8653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77526-F6A4-4037-AA15-DEFBF60C9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710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3392-067E-40DA-A155-D044C6F0B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039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21B6-9B37-4747-A64B-E67F8089A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819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90EBE-65D4-434B-90FF-73655C251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8795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8905-E4FA-4D36-A435-6E4F7168D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320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7F79-DA47-4882-B4ED-BF4F243C0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331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27E7F-A450-4D2C-BBB1-BA984858B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487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FDA1-F3EB-40FA-85D3-137E0566B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3363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A1C5-E11D-4CE3-8274-D86395B96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05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3789-AEBC-4340-BA1C-F5D6F4094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4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5B55-D0EF-442D-8F21-0BE4B1C53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9354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797F-EDDD-4806-B55E-E109DB4FE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9812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E2EB-0522-4C34-8B18-1829D3584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5512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AFBA-4DB7-40C3-A6FC-CA1B4D8B8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8566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8B3-931E-4AE7-8E7B-2F436C0E7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9858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4379B-2618-4B63-92F0-17816A131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6510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30484-3F55-4AB7-A257-67862FBCF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933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A757-05FB-4728-A7E0-46D7EBF64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9623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E89B-02E0-41D8-A57E-A929DDC99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1428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30AC-B6F9-4E0F-A601-A9FF42ECD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63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FBA3-A559-4050-A4B9-3357CBBE3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92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3B7CB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059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5563"/>
            <a:ext cx="19177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379913" y="6405563"/>
            <a:ext cx="2351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5563"/>
            <a:ext cx="3651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</a:lstStyle>
          <a:p>
            <a:pPr>
              <a:defRPr/>
            </a:pPr>
            <a:fld id="{C8206CFC-E269-4869-B18D-E9D1098A9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3A456F"/>
              </a:gs>
              <a:gs pos="50000">
                <a:srgbClr val="808BB9"/>
              </a:gs>
              <a:gs pos="100000">
                <a:srgbClr val="3A456F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-3175" y="4953000"/>
            <a:ext cx="9145588" cy="1909763"/>
            <a:chOff x="-2" y="3120"/>
            <a:chExt cx="5761" cy="1203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1067" y="3120"/>
              <a:ext cx="4689" cy="306"/>
            </a:xfrm>
            <a:custGeom>
              <a:avLst/>
              <a:gdLst>
                <a:gd name="T0" fmla="*/ 4697 w 4697"/>
                <a:gd name="T1" fmla="*/ 0 h 367"/>
                <a:gd name="T2" fmla="*/ 4697 w 4697"/>
                <a:gd name="T3" fmla="*/ 367 h 367"/>
                <a:gd name="T4" fmla="*/ 0 w 4697"/>
                <a:gd name="T5" fmla="*/ 218 h 367"/>
                <a:gd name="T6" fmla="*/ 4697 w 4697"/>
                <a:gd name="T7" fmla="*/ 0 h 367"/>
                <a:gd name="T8" fmla="*/ 0 w 4697"/>
                <a:gd name="T9" fmla="*/ 0 h 367"/>
                <a:gd name="T10" fmla="*/ 4697 w 4697"/>
                <a:gd name="T11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B3B7CB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29" y="3298"/>
              <a:ext cx="5728" cy="495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w 5760"/>
                <a:gd name="T9" fmla="*/ 0 h 528"/>
                <a:gd name="T10" fmla="*/ 5760 w 5760"/>
                <a:gd name="T11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2" y="3145"/>
              <a:ext cx="5757" cy="1178"/>
              <a:chOff x="2" y="3145"/>
              <a:chExt cx="5757" cy="1178"/>
            </a:xfrm>
          </p:grpSpPr>
          <p:pic>
            <p:nvPicPr>
              <p:cNvPr id="3085" name="Picture 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3145"/>
                <a:ext cx="5758" cy="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6" y="315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3084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3141"/>
              <a:ext cx="5762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7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rgbClr val="FFFFFF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fld id="{CBE11AE3-7121-4DF3-9C95-CF9C4E1C5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3B7CB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4109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9EA5C3"/>
              </a:gs>
              <a:gs pos="100000">
                <a:srgbClr val="555F86"/>
              </a:gs>
            </a:gsLst>
            <a:lin ang="16200000" scaled="1"/>
          </a:gradFill>
          <a:ln w="3240">
            <a:solidFill>
              <a:srgbClr val="525977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9EA5C3"/>
              </a:gs>
              <a:gs pos="100000">
                <a:srgbClr val="555F86"/>
              </a:gs>
            </a:gsLst>
            <a:lin ang="16200000" scaled="1"/>
          </a:gradFill>
          <a:ln w="3240">
            <a:solidFill>
              <a:srgbClr val="525977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fld id="{DC67540B-CED8-41F8-AA43-779B54711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3B7CB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5131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fld id="{FE68AE1D-29C8-4E89-8D2C-1CA31A977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fld id="{050C5CD4-84B9-4DB4-B827-29CDFD477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3B7CB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7179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fld id="{60C4AFEF-0EBD-436E-B0FD-07EFFE069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fld id="{3038C3CE-26CD-41D7-B4DD-21E1E9049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53"/>
          </a:solidFill>
          <a:latin typeface="Lucida Sans Unicode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3B7CB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9229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9EA5C3"/>
              </a:gs>
              <a:gs pos="100000">
                <a:srgbClr val="555F86"/>
              </a:gs>
            </a:gsLst>
            <a:lin ang="16200000" scaled="1"/>
          </a:gradFill>
          <a:ln w="3240">
            <a:solidFill>
              <a:srgbClr val="525977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9EA5C3"/>
              </a:gs>
              <a:gs pos="100000">
                <a:srgbClr val="555F86"/>
              </a:gs>
            </a:gsLst>
            <a:lin ang="16200000" scaled="1"/>
          </a:gradFill>
          <a:ln w="3240">
            <a:solidFill>
              <a:srgbClr val="525977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22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2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rgbClr val="FFFFFF"/>
                </a:solidFill>
                <a:latin typeface="+mn-lt"/>
                <a:cs typeface="DejaVu Sans Condensed" charset="0"/>
              </a:defRPr>
            </a:lvl1pPr>
          </a:lstStyle>
          <a:p>
            <a:pPr>
              <a:defRPr/>
            </a:pPr>
            <a:fld id="{E9CDC9C9-3F27-4CED-8499-900DCF0B4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DE9EC"/>
          </a:solidFill>
          <a:latin typeface="Lucida Sans Unicode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3.gi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C:\Documents and Settings\KudryashovaIU\Рабочий стол\для презентации\gratitu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640" y="-4321"/>
            <a:ext cx="5047200" cy="286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6" descr="C:\Documents and Settings\KudryashovaIU\Рабочий стол\для презентации\p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840" y="0"/>
            <a:ext cx="2072160" cy="19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7" descr="C:\Documents and Settings\KudryashovaIU\Рабочий стол\для презентации\l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2285280" cy="194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:\Documents and Settings\KudryashovaIU\Рабочий стол\для презентации\l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48"/>
          <a:stretch>
            <a:fillRect/>
          </a:stretch>
        </p:blipFill>
        <p:spPr bwMode="auto">
          <a:xfrm>
            <a:off x="3199082" y="-5984"/>
            <a:ext cx="2523956" cy="207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№7\Pictures\ВОЛОНТЕРЫ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876"/>
            <a:ext cx="4304589" cy="304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7" name="Picture 1" descr="C:\Users\№7\Pictures\Волонтер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857496"/>
            <a:ext cx="423735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094" y="2442364"/>
            <a:ext cx="5237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1374" y="692696"/>
            <a:ext cx="6617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Социальная акция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482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2858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49238"/>
            <a:ext cx="6235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57188" y="1571625"/>
            <a:ext cx="7572375" cy="1752600"/>
          </a:xfrm>
          <a:prstGeom prst="rect">
            <a:avLst/>
          </a:prstGeom>
        </p:spPr>
        <p:txBody>
          <a:bodyPr/>
          <a:lstStyle/>
          <a:p>
            <a:pPr marL="365125" indent="-254000" eaLnBrk="0" hangingPunct="0">
              <a:spcBef>
                <a:spcPts val="400"/>
              </a:spcBef>
              <a:buClrTx/>
              <a:buSzPct val="68000"/>
              <a:buFont typeface="Times New Roman" pitchFamily="18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kern="0" dirty="0">
                <a:solidFill>
                  <a:srgbClr val="0070C0"/>
                </a:solidFill>
                <a:latin typeface="Georgia" pitchFamily="18" charset="0"/>
                <a:cs typeface="+mn-cs"/>
              </a:rPr>
              <a:t>Мероприятия:</a:t>
            </a:r>
            <a:endParaRPr lang="ru-RU" sz="2400" b="1" kern="0" dirty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marL="365125" indent="-254000" eaLnBrk="0" hangingPunct="0">
              <a:spcBef>
                <a:spcPts val="400"/>
              </a:spcBef>
              <a:buClr>
                <a:srgbClr val="727CA3"/>
              </a:buClr>
              <a:buSzPct val="68000"/>
              <a:buFont typeface="Wingdings" pitchFamily="2" charset="2"/>
              <a:buChar char="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kern="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+mn-cs"/>
              </a:rPr>
              <a:t>Концерты;</a:t>
            </a:r>
          </a:p>
          <a:p>
            <a:pPr marL="365125" indent="-254000" eaLnBrk="0" hangingPunct="0">
              <a:spcBef>
                <a:spcPts val="400"/>
              </a:spcBef>
              <a:buClr>
                <a:srgbClr val="727CA3"/>
              </a:buClr>
              <a:buSzPct val="68000"/>
              <a:buFont typeface="Wingdings" pitchFamily="2" charset="2"/>
              <a:buChar char="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kern="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+mn-cs"/>
              </a:rPr>
              <a:t>Творческие поздравления на дому </a:t>
            </a:r>
            <a:endParaRPr lang="ru-RU" sz="2400" b="1" kern="0" dirty="0">
              <a:solidFill>
                <a:srgbClr val="0099FF"/>
              </a:solidFill>
              <a:latin typeface="Georgia" pitchFamily="18" charset="0"/>
              <a:cs typeface="+mn-cs"/>
            </a:endParaRPr>
          </a:p>
          <a:p>
            <a:pPr marL="365125" indent="-254000" eaLnBrk="0" hangingPunct="0">
              <a:spcBef>
                <a:spcPts val="400"/>
              </a:spcBef>
              <a:buClrTx/>
              <a:buSzPct val="68000"/>
              <a:buFont typeface="Times New Roman" pitchFamily="18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kern="0" dirty="0">
                <a:solidFill>
                  <a:srgbClr val="327BBE"/>
                </a:solidFill>
                <a:latin typeface="Georgia" pitchFamily="18" charset="0"/>
                <a:cs typeface="+mn-cs"/>
              </a:rPr>
              <a:t>Адресная помощь:</a:t>
            </a:r>
          </a:p>
          <a:p>
            <a:pPr marL="365125" indent="-254000" eaLnBrk="0" hangingPunct="0">
              <a:spcBef>
                <a:spcPts val="400"/>
              </a:spcBef>
              <a:buClrTx/>
              <a:buSzPct val="68000"/>
              <a:buFont typeface="Times New Roman" pitchFamily="18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Микрорайон школы</a:t>
            </a:r>
          </a:p>
          <a:p>
            <a:pPr marL="365125" indent="-254000" eaLnBrk="0" hangingPunct="0">
              <a:spcBef>
                <a:spcPts val="400"/>
              </a:spcBef>
              <a:buClrTx/>
              <a:buSzPct val="68000"/>
              <a:buFont typeface="Times New Roman" pitchFamily="18" charset="0"/>
              <a:buChar char="•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b="1" kern="0" dirty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+mn-cs"/>
            </a:endParaRPr>
          </a:p>
          <a:p>
            <a:pPr marL="342900" indent="-342900" eaLnBrk="0" hangingPunct="0">
              <a:spcBef>
                <a:spcPts val="400"/>
              </a:spcBef>
              <a:buFont typeface="Times New Roman" pitchFamily="18" charset="0"/>
              <a:buChar char="•"/>
              <a:defRPr/>
            </a:pPr>
            <a:endParaRPr lang="ru-RU" sz="27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88" y="928688"/>
            <a:ext cx="7772400" cy="9286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 b="1" kern="0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«Творчество»</a:t>
            </a:r>
          </a:p>
        </p:txBody>
      </p:sp>
      <p:pic>
        <p:nvPicPr>
          <p:cNvPr id="16390" name="Рисунок 2" descr="C:\Documents and Settings\Завуч ВР\Рабочий стол\мне для работы\Воспитание\НАПРАВЛЕНИЯ\день пожилого человека\091020121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10150"/>
            <a:ext cx="25765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:\Documents and Settings\Завуч ВР\Рабочий стол\мне для работы\ФОТО\Фото 2012\9 мая поздравление ветеранов\Черниговская Нина Петровна\S63047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214813"/>
            <a:ext cx="24828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7" descr="C:\Documents and Settings\Завуч ВР\Рабочий стол\мне для работы\Фото 2012\9 мая, ЮИД, школа\Изображение 0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0375"/>
            <a:ext cx="35115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Завуч ВР\Рабочий стол\мне для работы\ФОТО\Фото 2012\9 мая поздравление ветеранов\Лубенец Яков Дмитриевич\S63046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9163" y="4357688"/>
            <a:ext cx="18748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Предполагаемые результаты. Их социальная значимость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Предполагаемые результаты</a:t>
            </a:r>
            <a:r>
              <a:rPr lang="ru-RU" sz="4000" b="1" kern="0" dirty="0">
                <a:solidFill>
                  <a:srgbClr val="327BBE"/>
                </a:solidFill>
                <a:latin typeface="Georgia" pitchFamily="18" charset="0"/>
                <a:ea typeface="+mj-ea"/>
                <a:cs typeface="+mj-cs"/>
              </a:rPr>
              <a:t>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75" y="1628775"/>
          <a:ext cx="8229600" cy="4375400"/>
        </p:xfrm>
        <a:graphic>
          <a:graphicData uri="http://schemas.openxmlformats.org/drawingml/2006/table">
            <a:tbl>
              <a:tblPr/>
              <a:tblGrid>
                <a:gridCol w="1306513"/>
                <a:gridCol w="6923087"/>
              </a:tblGrid>
              <a:tr h="94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№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п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/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7BBE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Предполагаемый результат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1.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Организация социально-значимой общественной деятельности школьников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2.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Создание гуманистической развивающей среды жизнедеятельности учащихся, представление им дополнительных возможностей для саморазвития, самоутверждения, самовыражения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3.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Tahoma" pitchFamily="34" charset="0"/>
                        </a:rPr>
                        <a:t>Формирование новых школьных традиций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285750"/>
            <a:ext cx="82153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49263" indent="-342900" eaLnBrk="0" hangingPunct="0"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96950" algn="l"/>
                <a:tab pos="1911350" algn="l"/>
                <a:tab pos="2825750" algn="l"/>
                <a:tab pos="3740150" algn="l"/>
                <a:tab pos="4654550" algn="l"/>
                <a:tab pos="5568950" algn="l"/>
                <a:tab pos="6483350" algn="l"/>
                <a:tab pos="7397750" algn="l"/>
                <a:tab pos="8312150" algn="l"/>
                <a:tab pos="9226550" algn="l"/>
                <a:tab pos="10140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727CA3"/>
              </a:buClr>
              <a:buSzPct val="68000"/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spcBef>
                <a:spcPts val="400"/>
              </a:spcBef>
              <a:buClr>
                <a:srgbClr val="727CA3"/>
              </a:buClr>
              <a:buSzPct val="68000"/>
            </a:pPr>
            <a:r>
              <a:rPr lang="ru-RU" sz="2000">
                <a:solidFill>
                  <a:srgbClr val="002060"/>
                </a:solidFill>
              </a:rPr>
              <a:t>    </a:t>
            </a:r>
            <a:r>
              <a:rPr lang="ru-RU" sz="2000" b="1">
                <a:solidFill>
                  <a:srgbClr val="327BBE"/>
                </a:solidFill>
                <a:latin typeface="Georgia" pitchFamily="18" charset="0"/>
              </a:rPr>
              <a:t>Организация социально-значимой проектной деятельности силами максимального числа субъектов образовательного процесса, на основе формирования ответственного поведения (помощь и поддержка различных групп людей), положительных ценностных ориентаций (милосердие,  ответственность, толерантность).</a:t>
            </a:r>
          </a:p>
          <a:p>
            <a:pPr eaLnBrk="1" hangingPunct="1">
              <a:spcBef>
                <a:spcPts val="400"/>
              </a:spcBef>
              <a:buClr>
                <a:srgbClr val="727CA3"/>
              </a:buClr>
              <a:buSzPct val="68000"/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                                                                          </a:t>
            </a:r>
          </a:p>
          <a:p>
            <a:pPr eaLnBrk="1" hangingPunct="1">
              <a:spcBef>
                <a:spcPts val="400"/>
              </a:spcBef>
              <a:buClr>
                <a:srgbClr val="727CA3"/>
              </a:buClr>
              <a:buSzPct val="68000"/>
              <a:buFont typeface="Wingdings 3" pitchFamily="18" charset="2"/>
              <a:buNone/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2858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857250" y="3378200"/>
            <a:ext cx="82867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327BBE"/>
                </a:solidFill>
                <a:latin typeface="Georgia" pitchFamily="18" charset="0"/>
              </a:rPr>
              <a:t>Создание условий для диалога между представителями разных поколений;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327BBE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327BBE"/>
                </a:solidFill>
                <a:latin typeface="Georgia" pitchFamily="18" charset="0"/>
              </a:rPr>
              <a:t>Формирование у подрастающего поколения гражданской ответственности, уважение к старшим и сохранение исторической преемственности поколений;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327BBE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327BBE"/>
                </a:solidFill>
                <a:latin typeface="Georgia" pitchFamily="18" charset="0"/>
              </a:rPr>
              <a:t>Возрождение традиций милосердия - моральная и ресурсная поддержка членов нашего общества, оказавшихся в тяжелой жизненной ситуации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0"/>
            <a:ext cx="2180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Цели: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928934"/>
            <a:ext cx="2870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Задачи: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196975"/>
          <a:ext cx="8229600" cy="5057779"/>
        </p:xfrm>
        <a:graphic>
          <a:graphicData uri="http://schemas.openxmlformats.org/drawingml/2006/table">
            <a:tbl>
              <a:tblPr/>
              <a:tblGrid>
                <a:gridCol w="730250"/>
                <a:gridCol w="2808288"/>
                <a:gridCol w="2736850"/>
                <a:gridCol w="1954212"/>
              </a:tblGrid>
              <a:tr h="1000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№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7BB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Название этапа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Цель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Срок выполнения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Подготовительный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Выявление проблемы, постановка целей и задач проекта, формирование рабочей 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Сентябрь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Проектировочный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Создание проекта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« Доброе сердце»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сентябрь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Практический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Реализация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октябрь- 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Заключительный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Анализ результатов работы. Планирование дальнейшей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BBE"/>
                          </a:solidFill>
                          <a:effectLst/>
                          <a:latin typeface="Georgia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49238"/>
            <a:ext cx="60833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2858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2858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57188" y="642938"/>
            <a:ext cx="75993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65125" indent="-254000">
              <a:spcBef>
                <a:spcPts val="400"/>
              </a:spcBef>
              <a:buClrTx/>
              <a:buSzPct val="68000"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направление 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«Диалог  поколений»</a:t>
            </a:r>
          </a:p>
          <a:p>
            <a:pPr marL="365125" indent="-254000">
              <a:spcBef>
                <a:spcPts val="400"/>
              </a:spcBef>
              <a:buClrTx/>
              <a:buSzPct val="68000"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800" dirty="0">
                <a:solidFill>
                  <a:srgbClr val="0070C0"/>
                </a:solidFill>
                <a:latin typeface="Georgia" pitchFamily="18" charset="0"/>
              </a:rPr>
              <a:t>Мероприятия:</a:t>
            </a:r>
          </a:p>
          <a:p>
            <a:pPr marL="365125" indent="-254000">
              <a:buClr>
                <a:srgbClr val="002060"/>
              </a:buClr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Изготовление открыток, подарков.</a:t>
            </a:r>
          </a:p>
          <a:p>
            <a:pPr marL="365125" indent="-254000">
              <a:buClr>
                <a:srgbClr val="002060"/>
              </a:buClr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Проведение встреч.</a:t>
            </a:r>
          </a:p>
          <a:p>
            <a:pPr marL="365125" indent="-254000">
              <a:buClr>
                <a:srgbClr val="002060"/>
              </a:buClr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Проведение бесед с учащимися на нравственно-этические темы.</a:t>
            </a:r>
            <a:endParaRPr lang="ru-RU" sz="2400" i="1" dirty="0">
              <a:solidFill>
                <a:srgbClr val="002060"/>
              </a:solidFill>
              <a:latin typeface="Georgia" pitchFamily="18" charset="0"/>
            </a:endParaRPr>
          </a:p>
          <a:p>
            <a:pPr marL="365125" indent="-254000"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ru-RU" sz="800" b="1" i="1" dirty="0">
              <a:solidFill>
                <a:srgbClr val="002060"/>
              </a:solidFill>
              <a:latin typeface="Georgia" pitchFamily="18" charset="0"/>
            </a:endParaRPr>
          </a:p>
          <a:p>
            <a:pPr marL="365125" indent="-254000"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Адресная помощь:</a:t>
            </a:r>
          </a:p>
          <a:p>
            <a:pPr marL="365125" indent="-254000"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2800" b="1" i="1" dirty="0">
                <a:solidFill>
                  <a:srgbClr val="7030A0"/>
                </a:solidFill>
                <a:latin typeface="Georgia" pitchFamily="18" charset="0"/>
              </a:rPr>
              <a:t>Микрорайон школы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6235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Рисунок 5" descr="C:\Documents and Settings\Завуч ВР\Мои документы\Мои рисунки\6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29125"/>
            <a:ext cx="2928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 descr="C:\Documents and Settings\Завуч ВР\Рабочий стол\2013-2014\ФОТО\ветераны\101MSDCF\DSC000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670425"/>
            <a:ext cx="31003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C:\Documents and Settings\Завуч ВР\Рабочий стол\19 января\Встреча\Фото05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857750"/>
            <a:ext cx="26685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5" descr="C:\Documents and Settings\Завуч ВР\Рабочий стол\Рисунок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176" y="2928935"/>
            <a:ext cx="2987824" cy="20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D:\Фото\9 мая 2019\IMG_20190506_085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008377" cy="300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направление 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«Диалог  поколений»</a:t>
            </a:r>
            <a:endParaRPr lang="ru-RU" sz="2000" dirty="0"/>
          </a:p>
        </p:txBody>
      </p:sp>
      <p:pic>
        <p:nvPicPr>
          <p:cNvPr id="105475" name="Picture 3" descr="E:\Тонин комп\2017-2018\от Ани Барановой\Георгиевская ленточка 9 КЛАСС\3 мая\DSCF1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175064" cy="313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6" name="Picture 4" descr="E:\Тонин комп\2017-2018\от Ани Барановой\Георгиевская ленточка 9 КЛАСС\3 мая\DSCF1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428976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E:\Тонин комп\мне для работы\2014-2015\70 лет\день памяти\IMG_20140506_085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4410033" cy="330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направление 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«Диалог  поколений»</a:t>
            </a:r>
            <a:endParaRPr lang="ru-RU" sz="2000" dirty="0"/>
          </a:p>
        </p:txBody>
      </p:sp>
      <p:pic>
        <p:nvPicPr>
          <p:cNvPr id="106499" name="Picture 3" descr="E:\Тонин комп\мне для работы\2014-2015\70 лет\день памяти\IMG_20140506_085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00174"/>
            <a:ext cx="337544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00" name="Picture 4" descr="E:\Тонин комп\мне для работы\2014-2015\70 лет\встреча 5 марта\DSCN1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643314"/>
            <a:ext cx="3895674" cy="292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357188" y="928688"/>
            <a:ext cx="7772400" cy="92868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Направление «Забота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928813"/>
            <a:ext cx="7572375" cy="1752600"/>
          </a:xfrm>
        </p:spPr>
        <p:txBody>
          <a:bodyPr/>
          <a:lstStyle/>
          <a:p>
            <a:pPr marL="365125" indent="-254000" algn="l">
              <a:buClrTx/>
              <a:buSzPct val="68000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Мероприятия: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365125" indent="-254000" algn="l">
              <a:buClr>
                <a:srgbClr val="727CA3"/>
              </a:buClr>
              <a:buSzPct val="68000"/>
              <a:buFont typeface="Wingdings" pitchFamily="2" charset="2"/>
              <a:buChar char="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Уборка помещений,</a:t>
            </a:r>
          </a:p>
          <a:p>
            <a:pPr marL="365125" indent="-254000" algn="l">
              <a:buClr>
                <a:srgbClr val="727CA3"/>
              </a:buClr>
              <a:buSzPct val="68000"/>
              <a:buFont typeface="Wingdings" pitchFamily="2" charset="2"/>
              <a:buChar char="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Очистка огорода от сорной травы </a:t>
            </a:r>
            <a:endParaRPr lang="ru-RU" sz="2400" b="1" dirty="0" smtClean="0">
              <a:solidFill>
                <a:srgbClr val="0099FF"/>
              </a:solidFill>
              <a:latin typeface="Georgia" pitchFamily="18" charset="0"/>
            </a:endParaRPr>
          </a:p>
          <a:p>
            <a:pPr marL="365125" indent="-254000" algn="l">
              <a:buClrTx/>
              <a:buSzPct val="68000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 smtClean="0">
                <a:solidFill>
                  <a:srgbClr val="327BBE"/>
                </a:solidFill>
                <a:latin typeface="Georgia" pitchFamily="18" charset="0"/>
              </a:rPr>
              <a:t>Адресная помощь:</a:t>
            </a:r>
          </a:p>
          <a:p>
            <a:pPr marL="365125" indent="-254000" algn="l">
              <a:buClrTx/>
              <a:buSzPct val="68000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Микрорайон школы</a:t>
            </a:r>
          </a:p>
          <a:p>
            <a:pPr marL="365125" indent="-254000" algn="l">
              <a:buClrTx/>
              <a:buSzPct val="68000"/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2858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Рисунок 4" descr="C:\Documents and Settings\Завуч ВР\Рабочий стол\2013-2014\ФОТО\День пожилого чел. Дудка Т.И\DSC03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00438"/>
            <a:ext cx="462121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4313"/>
            <a:ext cx="6235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№7\Pictures\xevLzXz0l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4572032" cy="304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0"/>
            <a:ext cx="77724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Направление «Забота»</a:t>
            </a:r>
          </a:p>
        </p:txBody>
      </p:sp>
      <p:pic>
        <p:nvPicPr>
          <p:cNvPr id="107522" name="Picture 2" descr="E:\Тонин комп\мне для работы\2014-2015\70 лет\фото старые\DSC0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3714776" cy="278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4" name="Picture 4" descr="https://sun9-29.userapi.com/c846322/v846322657/1f4bc9/swYNIHGnAW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4068751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6" name="Picture 6" descr="https://sun9-10.userapi.com/c844720/v844720657/1ea26b/6w3N5XYGg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0503"/>
            <a:ext cx="3857652" cy="257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№7\Pictures\kBkB2ud3E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643314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№7\Pictures\image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4116909" cy="308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№7\Desktop\рабочийй стол\9 мая 2018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42918"/>
            <a:ext cx="4049677" cy="270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№7\Desktop\рабочийй стол\9 мая 2018\забег\IMG_20180505_082300.jpg"/>
          <p:cNvPicPr>
            <a:picLocks noChangeAspect="1" noChangeArrowheads="1"/>
          </p:cNvPicPr>
          <p:nvPr/>
        </p:nvPicPr>
        <p:blipFill>
          <a:blip r:embed="rId5" cstate="print"/>
          <a:srcRect l="16363"/>
          <a:stretch>
            <a:fillRect/>
          </a:stretch>
        </p:blipFill>
        <p:spPr bwMode="auto">
          <a:xfrm>
            <a:off x="4929190" y="714356"/>
            <a:ext cx="3786214" cy="254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270</Words>
  <Application>Microsoft Office PowerPoint</Application>
  <PresentationFormat>Экран (4:3)</PresentationFormat>
  <Paragraphs>69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Направление «Забота»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«Доброе сердце»</dc:title>
  <dc:creator>Дарина</dc:creator>
  <cp:lastModifiedBy>№7</cp:lastModifiedBy>
  <cp:revision>243</cp:revision>
  <cp:lastPrinted>1601-01-01T00:00:00Z</cp:lastPrinted>
  <dcterms:created xsi:type="dcterms:W3CDTF">2009-12-29T18:43:17Z</dcterms:created>
  <dcterms:modified xsi:type="dcterms:W3CDTF">2020-03-04T11:14:25Z</dcterms:modified>
</cp:coreProperties>
</file>