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E3B6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E3B6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E3B6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271" y="603441"/>
            <a:ext cx="4890770" cy="44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E3B6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271" y="3003741"/>
            <a:ext cx="9644857" cy="414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9.png"/><Relationship Id="rId7" Type="http://schemas.openxmlformats.org/officeDocument/2006/relationships/image" Target="../media/image4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" y="0"/>
            <a:ext cx="10689586" cy="7559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3"/>
                </a:lnTo>
                <a:lnTo>
                  <a:pt x="10692000" y="7560003"/>
                </a:lnTo>
                <a:lnTo>
                  <a:pt x="10692000" y="0"/>
                </a:lnTo>
                <a:close/>
              </a:path>
            </a:pathLst>
          </a:custGeom>
          <a:solidFill>
            <a:srgbClr val="3C2B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98998" y="5265093"/>
            <a:ext cx="1931035" cy="1931035"/>
            <a:chOff x="898998" y="5265093"/>
            <a:chExt cx="1931035" cy="19310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093" y="5271188"/>
              <a:ext cx="1918738" cy="1918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5093" y="5271188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959368" y="0"/>
                  </a:moveTo>
                  <a:lnTo>
                    <a:pt x="1007250" y="1174"/>
                  </a:lnTo>
                  <a:lnTo>
                    <a:pt x="1054525" y="4659"/>
                  </a:lnTo>
                  <a:lnTo>
                    <a:pt x="1101137" y="10402"/>
                  </a:lnTo>
                  <a:lnTo>
                    <a:pt x="1147031" y="18346"/>
                  </a:lnTo>
                  <a:lnTo>
                    <a:pt x="1192153" y="28436"/>
                  </a:lnTo>
                  <a:lnTo>
                    <a:pt x="1236447" y="40618"/>
                  </a:lnTo>
                  <a:lnTo>
                    <a:pt x="1279859" y="54838"/>
                  </a:lnTo>
                  <a:lnTo>
                    <a:pt x="1322333" y="71038"/>
                  </a:lnTo>
                  <a:lnTo>
                    <a:pt x="1363815" y="89166"/>
                  </a:lnTo>
                  <a:lnTo>
                    <a:pt x="1404249" y="109166"/>
                  </a:lnTo>
                  <a:lnTo>
                    <a:pt x="1443581" y="130982"/>
                  </a:lnTo>
                  <a:lnTo>
                    <a:pt x="1481756" y="154561"/>
                  </a:lnTo>
                  <a:lnTo>
                    <a:pt x="1518718" y="179846"/>
                  </a:lnTo>
                  <a:lnTo>
                    <a:pt x="1554413" y="206783"/>
                  </a:lnTo>
                  <a:lnTo>
                    <a:pt x="1588786" y="235318"/>
                  </a:lnTo>
                  <a:lnTo>
                    <a:pt x="1621782" y="265394"/>
                  </a:lnTo>
                  <a:lnTo>
                    <a:pt x="1653345" y="296958"/>
                  </a:lnTo>
                  <a:lnTo>
                    <a:pt x="1683422" y="329953"/>
                  </a:lnTo>
                  <a:lnTo>
                    <a:pt x="1711956" y="364326"/>
                  </a:lnTo>
                  <a:lnTo>
                    <a:pt x="1738893" y="400022"/>
                  </a:lnTo>
                  <a:lnTo>
                    <a:pt x="1764178" y="436984"/>
                  </a:lnTo>
                  <a:lnTo>
                    <a:pt x="1787757" y="475159"/>
                  </a:lnTo>
                  <a:lnTo>
                    <a:pt x="1809573" y="514491"/>
                  </a:lnTo>
                  <a:lnTo>
                    <a:pt x="1829572" y="554925"/>
                  </a:lnTo>
                  <a:lnTo>
                    <a:pt x="1847700" y="596407"/>
                  </a:lnTo>
                  <a:lnTo>
                    <a:pt x="1863901" y="638881"/>
                  </a:lnTo>
                  <a:lnTo>
                    <a:pt x="1878120" y="682293"/>
                  </a:lnTo>
                  <a:lnTo>
                    <a:pt x="1890302" y="726587"/>
                  </a:lnTo>
                  <a:lnTo>
                    <a:pt x="1900392" y="771709"/>
                  </a:lnTo>
                  <a:lnTo>
                    <a:pt x="1908336" y="817603"/>
                  </a:lnTo>
                  <a:lnTo>
                    <a:pt x="1914079" y="864215"/>
                  </a:lnTo>
                  <a:lnTo>
                    <a:pt x="1917564" y="911489"/>
                  </a:lnTo>
                  <a:lnTo>
                    <a:pt x="1918738" y="959371"/>
                  </a:lnTo>
                  <a:lnTo>
                    <a:pt x="1917564" y="1007254"/>
                  </a:lnTo>
                  <a:lnTo>
                    <a:pt x="1914079" y="1054528"/>
                  </a:lnTo>
                  <a:lnTo>
                    <a:pt x="1908336" y="1101140"/>
                  </a:lnTo>
                  <a:lnTo>
                    <a:pt x="1900392" y="1147034"/>
                  </a:lnTo>
                  <a:lnTo>
                    <a:pt x="1890302" y="1192155"/>
                  </a:lnTo>
                  <a:lnTo>
                    <a:pt x="1878120" y="1236449"/>
                  </a:lnTo>
                  <a:lnTo>
                    <a:pt x="1863901" y="1279861"/>
                  </a:lnTo>
                  <a:lnTo>
                    <a:pt x="1847700" y="1322335"/>
                  </a:lnTo>
                  <a:lnTo>
                    <a:pt x="1829572" y="1363816"/>
                  </a:lnTo>
                  <a:lnTo>
                    <a:pt x="1809573" y="1404251"/>
                  </a:lnTo>
                  <a:lnTo>
                    <a:pt x="1787757" y="1443582"/>
                  </a:lnTo>
                  <a:lnTo>
                    <a:pt x="1764178" y="1481757"/>
                  </a:lnTo>
                  <a:lnTo>
                    <a:pt x="1738893" y="1518719"/>
                  </a:lnTo>
                  <a:lnTo>
                    <a:pt x="1711956" y="1554414"/>
                  </a:lnTo>
                  <a:lnTo>
                    <a:pt x="1683422" y="1588787"/>
                  </a:lnTo>
                  <a:lnTo>
                    <a:pt x="1653345" y="1621782"/>
                  </a:lnTo>
                  <a:lnTo>
                    <a:pt x="1621782" y="1653346"/>
                  </a:lnTo>
                  <a:lnTo>
                    <a:pt x="1588786" y="1683422"/>
                  </a:lnTo>
                  <a:lnTo>
                    <a:pt x="1554413" y="1711956"/>
                  </a:lnTo>
                  <a:lnTo>
                    <a:pt x="1518718" y="1738893"/>
                  </a:lnTo>
                  <a:lnTo>
                    <a:pt x="1481756" y="1764179"/>
                  </a:lnTo>
                  <a:lnTo>
                    <a:pt x="1443581" y="1787757"/>
                  </a:lnTo>
                  <a:lnTo>
                    <a:pt x="1404249" y="1809573"/>
                  </a:lnTo>
                  <a:lnTo>
                    <a:pt x="1363815" y="1829572"/>
                  </a:lnTo>
                  <a:lnTo>
                    <a:pt x="1322333" y="1847700"/>
                  </a:lnTo>
                  <a:lnTo>
                    <a:pt x="1279859" y="1863901"/>
                  </a:lnTo>
                  <a:lnTo>
                    <a:pt x="1236447" y="1878120"/>
                  </a:lnTo>
                  <a:lnTo>
                    <a:pt x="1192153" y="1890302"/>
                  </a:lnTo>
                  <a:lnTo>
                    <a:pt x="1147031" y="1900392"/>
                  </a:lnTo>
                  <a:lnTo>
                    <a:pt x="1101137" y="1908336"/>
                  </a:lnTo>
                  <a:lnTo>
                    <a:pt x="1054525" y="1914079"/>
                  </a:lnTo>
                  <a:lnTo>
                    <a:pt x="1007250" y="1917564"/>
                  </a:lnTo>
                  <a:lnTo>
                    <a:pt x="959368" y="1918738"/>
                  </a:lnTo>
                  <a:lnTo>
                    <a:pt x="911486" y="1917564"/>
                  </a:lnTo>
                  <a:lnTo>
                    <a:pt x="864211" y="1914079"/>
                  </a:lnTo>
                  <a:lnTo>
                    <a:pt x="817599" y="1908336"/>
                  </a:lnTo>
                  <a:lnTo>
                    <a:pt x="771705" y="1900392"/>
                  </a:lnTo>
                  <a:lnTo>
                    <a:pt x="726584" y="1890302"/>
                  </a:lnTo>
                  <a:lnTo>
                    <a:pt x="682290" y="1878120"/>
                  </a:lnTo>
                  <a:lnTo>
                    <a:pt x="638878" y="1863901"/>
                  </a:lnTo>
                  <a:lnTo>
                    <a:pt x="596404" y="1847700"/>
                  </a:lnTo>
                  <a:lnTo>
                    <a:pt x="554922" y="1829572"/>
                  </a:lnTo>
                  <a:lnTo>
                    <a:pt x="514488" y="1809573"/>
                  </a:lnTo>
                  <a:lnTo>
                    <a:pt x="475156" y="1787757"/>
                  </a:lnTo>
                  <a:lnTo>
                    <a:pt x="436982" y="1764179"/>
                  </a:lnTo>
                  <a:lnTo>
                    <a:pt x="400020" y="1738893"/>
                  </a:lnTo>
                  <a:lnTo>
                    <a:pt x="364325" y="1711956"/>
                  </a:lnTo>
                  <a:lnTo>
                    <a:pt x="329952" y="1683422"/>
                  </a:lnTo>
                  <a:lnTo>
                    <a:pt x="296956" y="1653346"/>
                  </a:lnTo>
                  <a:lnTo>
                    <a:pt x="265393" y="1621782"/>
                  </a:lnTo>
                  <a:lnTo>
                    <a:pt x="235316" y="1588787"/>
                  </a:lnTo>
                  <a:lnTo>
                    <a:pt x="206782" y="1554414"/>
                  </a:lnTo>
                  <a:lnTo>
                    <a:pt x="179845" y="1518719"/>
                  </a:lnTo>
                  <a:lnTo>
                    <a:pt x="154560" y="1481757"/>
                  </a:lnTo>
                  <a:lnTo>
                    <a:pt x="130981" y="1443582"/>
                  </a:lnTo>
                  <a:lnTo>
                    <a:pt x="109165" y="1404251"/>
                  </a:lnTo>
                  <a:lnTo>
                    <a:pt x="89166" y="1363816"/>
                  </a:lnTo>
                  <a:lnTo>
                    <a:pt x="71038" y="1322335"/>
                  </a:lnTo>
                  <a:lnTo>
                    <a:pt x="54837" y="1279861"/>
                  </a:lnTo>
                  <a:lnTo>
                    <a:pt x="40618" y="1236449"/>
                  </a:lnTo>
                  <a:lnTo>
                    <a:pt x="28436" y="1192155"/>
                  </a:lnTo>
                  <a:lnTo>
                    <a:pt x="18345" y="1147034"/>
                  </a:lnTo>
                  <a:lnTo>
                    <a:pt x="10402" y="1101140"/>
                  </a:lnTo>
                  <a:lnTo>
                    <a:pt x="4659" y="1054528"/>
                  </a:lnTo>
                  <a:lnTo>
                    <a:pt x="1174" y="1007254"/>
                  </a:lnTo>
                  <a:lnTo>
                    <a:pt x="0" y="959371"/>
                  </a:lnTo>
                  <a:lnTo>
                    <a:pt x="1174" y="911489"/>
                  </a:lnTo>
                  <a:lnTo>
                    <a:pt x="4659" y="864215"/>
                  </a:lnTo>
                  <a:lnTo>
                    <a:pt x="10402" y="817603"/>
                  </a:lnTo>
                  <a:lnTo>
                    <a:pt x="18345" y="771709"/>
                  </a:lnTo>
                  <a:lnTo>
                    <a:pt x="28436" y="726587"/>
                  </a:lnTo>
                  <a:lnTo>
                    <a:pt x="40618" y="682293"/>
                  </a:lnTo>
                  <a:lnTo>
                    <a:pt x="54837" y="638881"/>
                  </a:lnTo>
                  <a:lnTo>
                    <a:pt x="71038" y="596407"/>
                  </a:lnTo>
                  <a:lnTo>
                    <a:pt x="89166" y="554925"/>
                  </a:lnTo>
                  <a:lnTo>
                    <a:pt x="109165" y="514491"/>
                  </a:lnTo>
                  <a:lnTo>
                    <a:pt x="130981" y="475159"/>
                  </a:lnTo>
                  <a:lnTo>
                    <a:pt x="154560" y="436984"/>
                  </a:lnTo>
                  <a:lnTo>
                    <a:pt x="179845" y="400022"/>
                  </a:lnTo>
                  <a:lnTo>
                    <a:pt x="206782" y="364326"/>
                  </a:lnTo>
                  <a:lnTo>
                    <a:pt x="235316" y="329953"/>
                  </a:lnTo>
                  <a:lnTo>
                    <a:pt x="265393" y="296958"/>
                  </a:lnTo>
                  <a:lnTo>
                    <a:pt x="296956" y="265394"/>
                  </a:lnTo>
                  <a:lnTo>
                    <a:pt x="329952" y="235318"/>
                  </a:lnTo>
                  <a:lnTo>
                    <a:pt x="364325" y="206783"/>
                  </a:lnTo>
                  <a:lnTo>
                    <a:pt x="400020" y="179846"/>
                  </a:lnTo>
                  <a:lnTo>
                    <a:pt x="436982" y="154561"/>
                  </a:lnTo>
                  <a:lnTo>
                    <a:pt x="475156" y="130982"/>
                  </a:lnTo>
                  <a:lnTo>
                    <a:pt x="514488" y="109166"/>
                  </a:lnTo>
                  <a:lnTo>
                    <a:pt x="554922" y="89166"/>
                  </a:lnTo>
                  <a:lnTo>
                    <a:pt x="596404" y="71038"/>
                  </a:lnTo>
                  <a:lnTo>
                    <a:pt x="638878" y="54838"/>
                  </a:lnTo>
                  <a:lnTo>
                    <a:pt x="682290" y="40618"/>
                  </a:lnTo>
                  <a:lnTo>
                    <a:pt x="726584" y="28436"/>
                  </a:lnTo>
                  <a:lnTo>
                    <a:pt x="771705" y="18346"/>
                  </a:lnTo>
                  <a:lnTo>
                    <a:pt x="817599" y="10402"/>
                  </a:lnTo>
                  <a:lnTo>
                    <a:pt x="864211" y="4659"/>
                  </a:lnTo>
                  <a:lnTo>
                    <a:pt x="911486" y="1174"/>
                  </a:lnTo>
                  <a:lnTo>
                    <a:pt x="959368" y="0"/>
                  </a:lnTo>
                  <a:close/>
                </a:path>
              </a:pathLst>
            </a:custGeom>
            <a:ln w="1218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32668" y="680413"/>
            <a:ext cx="6077585" cy="1960880"/>
          </a:xfrm>
          <a:custGeom>
            <a:avLst/>
            <a:gdLst/>
            <a:ahLst/>
            <a:cxnLst/>
            <a:rect l="l" t="t" r="r" b="b"/>
            <a:pathLst>
              <a:path w="6077584" h="1960880">
                <a:moveTo>
                  <a:pt x="6077206" y="0"/>
                </a:moveTo>
                <a:lnTo>
                  <a:pt x="0" y="0"/>
                </a:lnTo>
                <a:lnTo>
                  <a:pt x="0" y="1960477"/>
                </a:lnTo>
                <a:lnTo>
                  <a:pt x="6077206" y="1960477"/>
                </a:lnTo>
                <a:lnTo>
                  <a:pt x="6077206" y="0"/>
                </a:lnTo>
                <a:close/>
              </a:path>
            </a:pathLst>
          </a:custGeom>
          <a:solidFill>
            <a:srgbClr val="F9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8435" y="5307196"/>
            <a:ext cx="1573861" cy="196473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01139" y="620127"/>
            <a:ext cx="28575" cy="2081530"/>
          </a:xfrm>
          <a:custGeom>
            <a:avLst/>
            <a:gdLst/>
            <a:ahLst/>
            <a:cxnLst/>
            <a:rect l="l" t="t" r="r" b="b"/>
            <a:pathLst>
              <a:path w="28575" h="2081530">
                <a:moveTo>
                  <a:pt x="28577" y="0"/>
                </a:moveTo>
                <a:lnTo>
                  <a:pt x="0" y="0"/>
                </a:lnTo>
                <a:lnTo>
                  <a:pt x="0" y="2081044"/>
                </a:lnTo>
                <a:lnTo>
                  <a:pt x="28577" y="2081044"/>
                </a:lnTo>
                <a:lnTo>
                  <a:pt x="28577" y="0"/>
                </a:lnTo>
                <a:close/>
              </a:path>
            </a:pathLst>
          </a:custGeom>
          <a:solidFill>
            <a:srgbClr val="222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3662" y="666931"/>
            <a:ext cx="5637530" cy="18097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660"/>
              </a:spcBef>
            </a:pPr>
            <a:r>
              <a:rPr lang="ru-RU" sz="2450" b="0" spc="20" dirty="0">
                <a:solidFill>
                  <a:srgbClr val="FFFFFF"/>
                </a:solidFill>
                <a:latin typeface="Cambria"/>
                <a:cs typeface="Cambria"/>
              </a:rPr>
              <a:t>ЧУ БФ «Металлург» «ЦСОН»</a:t>
            </a:r>
            <a:endParaRPr sz="2450" dirty="0">
              <a:latin typeface="Cambria"/>
              <a:cs typeface="Cambria"/>
            </a:endParaRPr>
          </a:p>
          <a:p>
            <a:pPr marL="12700" marR="5080">
              <a:lnSpc>
                <a:spcPct val="107000"/>
              </a:lnSpc>
              <a:spcBef>
                <a:spcPts val="340"/>
              </a:spcBef>
            </a:pPr>
            <a:r>
              <a:rPr sz="2650" spc="-5" dirty="0">
                <a:solidFill>
                  <a:srgbClr val="222671"/>
                </a:solidFill>
              </a:rPr>
              <a:t>ОПЫТ</a:t>
            </a:r>
            <a:r>
              <a:rPr sz="2650" spc="-15" dirty="0">
                <a:solidFill>
                  <a:srgbClr val="222671"/>
                </a:solidFill>
              </a:rPr>
              <a:t> </a:t>
            </a:r>
            <a:r>
              <a:rPr sz="2650" spc="-65" dirty="0">
                <a:solidFill>
                  <a:srgbClr val="222671"/>
                </a:solidFill>
              </a:rPr>
              <a:t>РАБОТЫ</a:t>
            </a:r>
            <a:r>
              <a:rPr sz="2650" spc="-15" dirty="0">
                <a:solidFill>
                  <a:srgbClr val="222671"/>
                </a:solidFill>
              </a:rPr>
              <a:t> </a:t>
            </a:r>
            <a:r>
              <a:rPr sz="2650" spc="-5" dirty="0">
                <a:solidFill>
                  <a:srgbClr val="222671"/>
                </a:solidFill>
              </a:rPr>
              <a:t>ПО</a:t>
            </a:r>
            <a:r>
              <a:rPr sz="2650" spc="-15" dirty="0">
                <a:solidFill>
                  <a:srgbClr val="222671"/>
                </a:solidFill>
              </a:rPr>
              <a:t> </a:t>
            </a:r>
            <a:r>
              <a:rPr sz="2650" spc="-10" dirty="0">
                <a:solidFill>
                  <a:srgbClr val="222671"/>
                </a:solidFill>
              </a:rPr>
              <a:t>СОЦИАЛЬНОМУ </a:t>
            </a:r>
            <a:r>
              <a:rPr sz="2650" spc="-570" dirty="0">
                <a:solidFill>
                  <a:srgbClr val="222671"/>
                </a:solidFill>
              </a:rPr>
              <a:t> </a:t>
            </a:r>
            <a:r>
              <a:rPr sz="2650" spc="-10" dirty="0">
                <a:solidFill>
                  <a:srgbClr val="222671"/>
                </a:solidFill>
              </a:rPr>
              <a:t>ОБСЛУЖИВАНИЮ </a:t>
            </a:r>
            <a:r>
              <a:rPr sz="2650" spc="-40" dirty="0">
                <a:solidFill>
                  <a:srgbClr val="222671"/>
                </a:solidFill>
              </a:rPr>
              <a:t>ГРАЖДАН </a:t>
            </a:r>
            <a:r>
              <a:rPr sz="2650" spc="-35" dirty="0">
                <a:solidFill>
                  <a:srgbClr val="222671"/>
                </a:solidFill>
              </a:rPr>
              <a:t> </a:t>
            </a:r>
            <a:r>
              <a:rPr sz="2650" spc="-50" dirty="0">
                <a:solidFill>
                  <a:srgbClr val="222671"/>
                </a:solidFill>
              </a:rPr>
              <a:t>СТАРШЕГО</a:t>
            </a:r>
            <a:r>
              <a:rPr sz="2650" spc="-10" dirty="0">
                <a:solidFill>
                  <a:srgbClr val="222671"/>
                </a:solidFill>
              </a:rPr>
              <a:t> </a:t>
            </a:r>
            <a:r>
              <a:rPr sz="2650" spc="-25" dirty="0">
                <a:solidFill>
                  <a:srgbClr val="222671"/>
                </a:solidFill>
              </a:rPr>
              <a:t>ПОКОЛЕНИЯ</a:t>
            </a:r>
            <a:endParaRPr sz="265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4301694" y="7400707"/>
            <a:ext cx="6390640" cy="159385"/>
            <a:chOff x="4301694" y="7400707"/>
            <a:chExt cx="6390640" cy="159385"/>
          </a:xfrm>
        </p:grpSpPr>
        <p:sp>
          <p:nvSpPr>
            <p:cNvPr id="12" name="object 12"/>
            <p:cNvSpPr/>
            <p:nvPr/>
          </p:nvSpPr>
          <p:spPr>
            <a:xfrm>
              <a:off x="4301694" y="7457302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27638" y="7400707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01697" y="7400703"/>
            <a:ext cx="6390640" cy="159385"/>
            <a:chOff x="4301697" y="7400703"/>
            <a:chExt cx="6390640" cy="159385"/>
          </a:xfrm>
        </p:grpSpPr>
        <p:sp>
          <p:nvSpPr>
            <p:cNvPr id="3" name="object 3"/>
            <p:cNvSpPr/>
            <p:nvPr/>
          </p:nvSpPr>
          <p:spPr>
            <a:xfrm>
              <a:off x="4301697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5" y="0"/>
                  </a:moveTo>
                  <a:lnTo>
                    <a:pt x="154052" y="0"/>
                  </a:lnTo>
                  <a:lnTo>
                    <a:pt x="0" y="102701"/>
                  </a:lnTo>
                  <a:lnTo>
                    <a:pt x="5056805" y="102701"/>
                  </a:lnTo>
                  <a:lnTo>
                    <a:pt x="5056805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641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333375" y="0"/>
            <a:ext cx="4358640" cy="1713864"/>
            <a:chOff x="6333375" y="0"/>
            <a:chExt cx="4358640" cy="1713864"/>
          </a:xfrm>
        </p:grpSpPr>
        <p:sp>
          <p:nvSpPr>
            <p:cNvPr id="6" name="object 6"/>
            <p:cNvSpPr/>
            <p:nvPr/>
          </p:nvSpPr>
          <p:spPr>
            <a:xfrm>
              <a:off x="9464540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2" y="0"/>
                  </a:moveTo>
                  <a:lnTo>
                    <a:pt x="0" y="0"/>
                  </a:lnTo>
                  <a:lnTo>
                    <a:pt x="1227462" y="1713506"/>
                  </a:lnTo>
                  <a:lnTo>
                    <a:pt x="122746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83985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4" y="0"/>
                  </a:moveTo>
                  <a:lnTo>
                    <a:pt x="0" y="0"/>
                  </a:lnTo>
                  <a:lnTo>
                    <a:pt x="2786865" y="1125590"/>
                  </a:lnTo>
                  <a:lnTo>
                    <a:pt x="1980554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3375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6367" y="3677402"/>
            <a:ext cx="297815" cy="270510"/>
            <a:chOff x="536367" y="3677402"/>
            <a:chExt cx="297815" cy="270510"/>
          </a:xfrm>
        </p:grpSpPr>
        <p:sp>
          <p:nvSpPr>
            <p:cNvPr id="10" name="object 10"/>
            <p:cNvSpPr/>
            <p:nvPr/>
          </p:nvSpPr>
          <p:spPr>
            <a:xfrm>
              <a:off x="536367" y="3677402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9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03" y="3710616"/>
              <a:ext cx="172972" cy="20661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74470" y="5250984"/>
            <a:ext cx="297815" cy="270510"/>
            <a:chOff x="574470" y="5250984"/>
            <a:chExt cx="297815" cy="270510"/>
          </a:xfrm>
        </p:grpSpPr>
        <p:sp>
          <p:nvSpPr>
            <p:cNvPr id="13" name="object 13"/>
            <p:cNvSpPr/>
            <p:nvPr/>
          </p:nvSpPr>
          <p:spPr>
            <a:xfrm>
              <a:off x="574470" y="5250984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4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4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705" y="5284199"/>
              <a:ext cx="172972" cy="20661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74470" y="6305356"/>
            <a:ext cx="297815" cy="270510"/>
            <a:chOff x="574470" y="6305356"/>
            <a:chExt cx="297815" cy="270510"/>
          </a:xfrm>
        </p:grpSpPr>
        <p:sp>
          <p:nvSpPr>
            <p:cNvPr id="16" name="object 16"/>
            <p:cNvSpPr/>
            <p:nvPr/>
          </p:nvSpPr>
          <p:spPr>
            <a:xfrm>
              <a:off x="574470" y="6305356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4" h="270509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4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705" y="6338569"/>
              <a:ext cx="172972" cy="20661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36367" y="1914598"/>
            <a:ext cx="297815" cy="270510"/>
            <a:chOff x="536367" y="1914598"/>
            <a:chExt cx="297815" cy="270510"/>
          </a:xfrm>
        </p:grpSpPr>
        <p:sp>
          <p:nvSpPr>
            <p:cNvPr id="19" name="object 19"/>
            <p:cNvSpPr/>
            <p:nvPr/>
          </p:nvSpPr>
          <p:spPr>
            <a:xfrm>
              <a:off x="536367" y="1914598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9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03" y="1947812"/>
              <a:ext cx="172972" cy="20661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36367" y="2629140"/>
            <a:ext cx="297815" cy="270510"/>
            <a:chOff x="536367" y="2629140"/>
            <a:chExt cx="297815" cy="270510"/>
          </a:xfrm>
        </p:grpSpPr>
        <p:sp>
          <p:nvSpPr>
            <p:cNvPr id="22" name="object 22"/>
            <p:cNvSpPr/>
            <p:nvPr/>
          </p:nvSpPr>
          <p:spPr>
            <a:xfrm>
              <a:off x="536367" y="2629140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603" y="2662353"/>
              <a:ext cx="172972" cy="20661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5692126" y="2858374"/>
            <a:ext cx="2343150" cy="69850"/>
          </a:xfrm>
          <a:custGeom>
            <a:avLst/>
            <a:gdLst/>
            <a:ahLst/>
            <a:cxnLst/>
            <a:rect l="l" t="t" r="r" b="b"/>
            <a:pathLst>
              <a:path w="2343150" h="69850">
                <a:moveTo>
                  <a:pt x="2343156" y="0"/>
                </a:moveTo>
                <a:lnTo>
                  <a:pt x="0" y="0"/>
                </a:lnTo>
                <a:lnTo>
                  <a:pt x="0" y="69720"/>
                </a:lnTo>
                <a:lnTo>
                  <a:pt x="2343156" y="69720"/>
                </a:lnTo>
                <a:lnTo>
                  <a:pt x="2343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8864" y="471920"/>
            <a:ext cx="9177020" cy="669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6445">
              <a:lnSpc>
                <a:spcPct val="114100"/>
              </a:lnSpc>
              <a:spcBef>
                <a:spcPts val="100"/>
              </a:spcBef>
            </a:pPr>
            <a:r>
              <a:rPr sz="2100" b="1" dirty="0">
                <a:solidFill>
                  <a:srgbClr val="0E3B65"/>
                </a:solidFill>
                <a:latin typeface="Cambria"/>
                <a:cs typeface="Cambria"/>
              </a:rPr>
              <a:t>Для 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дальнейшего </a:t>
            </a:r>
            <a:r>
              <a:rPr sz="2100" b="1" dirty="0">
                <a:solidFill>
                  <a:srgbClr val="0E3B65"/>
                </a:solidFill>
                <a:latin typeface="Cambria"/>
                <a:cs typeface="Cambria"/>
              </a:rPr>
              <a:t>развития 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рынка социальных</a:t>
            </a:r>
            <a:r>
              <a:rPr sz="2100" b="1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spc="-10" dirty="0">
                <a:solidFill>
                  <a:srgbClr val="0E3B65"/>
                </a:solidFill>
                <a:latin typeface="Cambria"/>
                <a:cs typeface="Cambria"/>
              </a:rPr>
              <a:t>услуг 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и </a:t>
            </a:r>
            <a:r>
              <a:rPr sz="2100" b="1" spc="-450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0E3B65"/>
                </a:solidFill>
                <a:latin typeface="Cambria"/>
                <a:cs typeface="Cambria"/>
              </a:rPr>
              <a:t>развития</a:t>
            </a:r>
            <a:r>
              <a:rPr sz="2100" b="1" spc="-15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spc="-10" dirty="0">
                <a:solidFill>
                  <a:srgbClr val="0E3B65"/>
                </a:solidFill>
                <a:latin typeface="Cambria"/>
                <a:cs typeface="Cambria"/>
              </a:rPr>
              <a:t>системы 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долговременного</a:t>
            </a:r>
            <a:r>
              <a:rPr sz="2100" b="1" spc="-10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spc="-35" dirty="0">
                <a:solidFill>
                  <a:srgbClr val="0E3B65"/>
                </a:solidFill>
                <a:latin typeface="Cambria"/>
                <a:cs typeface="Cambria"/>
              </a:rPr>
              <a:t>ухода</a:t>
            </a:r>
            <a:r>
              <a:rPr sz="2100" b="1" spc="25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предлагаю </a:t>
            </a:r>
            <a:r>
              <a:rPr sz="2100" b="1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рассмотреть</a:t>
            </a:r>
            <a:r>
              <a:rPr sz="2100" b="1" spc="-10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0E3B65"/>
                </a:solidFill>
                <a:latin typeface="Cambria"/>
                <a:cs typeface="Cambria"/>
              </a:rPr>
              <a:t>следующие</a:t>
            </a:r>
            <a:r>
              <a:rPr sz="2100" b="1" spc="-5" dirty="0">
                <a:solidFill>
                  <a:srgbClr val="0E3B65"/>
                </a:solidFill>
                <a:latin typeface="Cambria"/>
                <a:cs typeface="Cambria"/>
              </a:rPr>
              <a:t> МЕРОПРИЯТИЯ: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mbria"/>
              <a:cs typeface="Cambria"/>
            </a:endParaRPr>
          </a:p>
          <a:p>
            <a:pPr marL="227329" marR="669290" algn="just">
              <a:lnSpc>
                <a:spcPts val="2260"/>
              </a:lnSpc>
            </a:pP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Продолжить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передачу некоммерческим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организациям части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услуг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85" dirty="0">
                <a:solidFill>
                  <a:srgbClr val="151616"/>
                </a:solidFill>
                <a:latin typeface="Cambria"/>
                <a:cs typeface="Cambria"/>
              </a:rPr>
              <a:t>социальнои˘</a:t>
            </a:r>
            <a:r>
              <a:rPr sz="2100" spc="-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сфере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счет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бюджетного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финансирования</a:t>
            </a:r>
            <a:endParaRPr sz="2100">
              <a:latin typeface="Cambria"/>
              <a:cs typeface="Cambria"/>
            </a:endParaRPr>
          </a:p>
          <a:p>
            <a:pPr marL="226695" marR="5080" algn="just">
              <a:lnSpc>
                <a:spcPts val="2260"/>
              </a:lnSpc>
              <a:spcBef>
                <a:spcPts val="1105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Инвестировать в привлекательность </a:t>
            </a:r>
            <a:r>
              <a:rPr sz="2100" spc="-95" dirty="0">
                <a:solidFill>
                  <a:srgbClr val="151616"/>
                </a:solidFill>
                <a:latin typeface="Cambria"/>
                <a:cs typeface="Cambria"/>
              </a:rPr>
              <a:t>профессии˘</a:t>
            </a:r>
            <a:r>
              <a:rPr sz="2100" spc="-9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помощников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 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уходу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пожилыми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людьми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на 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дому,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проводить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мероприятия по обучению новым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технологиям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методам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работы.</a:t>
            </a:r>
            <a:endParaRPr sz="2100">
              <a:latin typeface="Cambria"/>
              <a:cs typeface="Cambria"/>
            </a:endParaRPr>
          </a:p>
          <a:p>
            <a:pPr marL="227329" marR="79375">
              <a:lnSpc>
                <a:spcPts val="2260"/>
              </a:lnSpc>
              <a:spcBef>
                <a:spcPts val="1475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Снизить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межведомственную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разобщенность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медицинских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социальных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служб,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путем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объединения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проведения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совместных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программ</a:t>
            </a:r>
            <a:endParaRPr sz="2100">
              <a:latin typeface="Cambria"/>
              <a:cs typeface="Cambria"/>
            </a:endParaRPr>
          </a:p>
          <a:p>
            <a:pPr marL="265430" marR="21590">
              <a:lnSpc>
                <a:spcPts val="2260"/>
              </a:lnSpc>
              <a:spcBef>
                <a:spcPts val="1285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Обеспечить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свободу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выбора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пожилого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человека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оставаться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привычных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благоприятных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домашних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условиях.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mbria"/>
              <a:cs typeface="Cambria"/>
            </a:endParaRPr>
          </a:p>
          <a:p>
            <a:pPr marL="265430" marR="699135">
              <a:lnSpc>
                <a:spcPts val="2260"/>
              </a:lnSpc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Принимать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меры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преодолению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изоляции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пожилых </a:t>
            </a:r>
            <a:r>
              <a:rPr sz="2100" spc="-165" dirty="0">
                <a:solidFill>
                  <a:srgbClr val="151616"/>
                </a:solidFill>
                <a:latin typeface="Cambria"/>
                <a:cs typeface="Cambria"/>
              </a:rPr>
              <a:t>людеи˘</a:t>
            </a:r>
            <a:r>
              <a:rPr sz="2100" spc="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лиц,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осуществляющих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у</a:t>
            </a:r>
            <a:r>
              <a:rPr sz="2100" spc="-55" dirty="0">
                <a:solidFill>
                  <a:srgbClr val="151616"/>
                </a:solidFill>
                <a:latin typeface="Cambria"/>
                <a:cs typeface="Cambria"/>
              </a:rPr>
              <a:t>хо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д;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развивать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волонтерство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взаим</a:t>
            </a:r>
            <a:r>
              <a:rPr sz="2100" spc="-45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де</a:t>
            </a:r>
            <a:r>
              <a:rPr sz="2100" spc="-33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95" dirty="0">
                <a:solidFill>
                  <a:srgbClr val="151616"/>
                </a:solidFill>
                <a:latin typeface="Cambria"/>
                <a:cs typeface="Cambria"/>
              </a:rPr>
              <a:t>˘</a:t>
            </a: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ствие 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молодых </a:t>
            </a:r>
            <a:r>
              <a:rPr sz="2100" spc="-165" dirty="0">
                <a:solidFill>
                  <a:srgbClr val="151616"/>
                </a:solidFill>
                <a:latin typeface="Cambria"/>
                <a:cs typeface="Cambria"/>
              </a:rPr>
              <a:t>людеи˘</a:t>
            </a:r>
            <a:r>
              <a:rPr sz="2100" spc="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пожилыми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людьми.</a:t>
            </a:r>
            <a:endParaRPr sz="2100">
              <a:latin typeface="Cambria"/>
              <a:cs typeface="Cambria"/>
            </a:endParaRPr>
          </a:p>
          <a:p>
            <a:pPr marL="264795" marR="612775">
              <a:lnSpc>
                <a:spcPts val="2260"/>
              </a:lnSpc>
              <a:spcBef>
                <a:spcPts val="1520"/>
              </a:spcBef>
            </a:pP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Поддерживать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здоровье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пожилых </a:t>
            </a:r>
            <a:r>
              <a:rPr sz="2100" spc="-165" dirty="0">
                <a:solidFill>
                  <a:srgbClr val="151616"/>
                </a:solidFill>
                <a:latin typeface="Cambria"/>
                <a:cs typeface="Cambria"/>
              </a:rPr>
              <a:t>людеи˘</a:t>
            </a:r>
            <a:r>
              <a:rPr sz="2100" spc="-16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счет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усиления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профилактических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мер,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35" dirty="0">
                <a:solidFill>
                  <a:srgbClr val="151616"/>
                </a:solidFill>
                <a:latin typeface="Cambria"/>
                <a:cs typeface="Cambria"/>
              </a:rPr>
              <a:t>д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ля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хранения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как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физиологичес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к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2100" spc="-33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95" dirty="0">
                <a:solidFill>
                  <a:srgbClr val="151616"/>
                </a:solidFill>
                <a:latin typeface="Cambria"/>
                <a:cs typeface="Cambria"/>
              </a:rPr>
              <a:t>˘</a:t>
            </a: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, так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  </a:t>
            </a:r>
            <a:r>
              <a:rPr sz="2100" spc="-80" dirty="0">
                <a:solidFill>
                  <a:srgbClr val="151616"/>
                </a:solidFill>
                <a:latin typeface="Cambria"/>
                <a:cs typeface="Cambria"/>
              </a:rPr>
              <a:t>когнитивнои˘</a:t>
            </a:r>
            <a:r>
              <a:rPr sz="2100" spc="-6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автономии.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4470" y="4414273"/>
            <a:ext cx="297815" cy="270510"/>
            <a:chOff x="574470" y="4414273"/>
            <a:chExt cx="297815" cy="270510"/>
          </a:xfrm>
        </p:grpSpPr>
        <p:sp>
          <p:nvSpPr>
            <p:cNvPr id="27" name="object 27"/>
            <p:cNvSpPr/>
            <p:nvPr/>
          </p:nvSpPr>
          <p:spPr>
            <a:xfrm>
              <a:off x="574470" y="4414273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4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4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705" y="4447486"/>
              <a:ext cx="172972" cy="20661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5692126" y="4858124"/>
            <a:ext cx="2135505" cy="69850"/>
          </a:xfrm>
          <a:custGeom>
            <a:avLst/>
            <a:gdLst/>
            <a:ahLst/>
            <a:cxnLst/>
            <a:rect l="l" t="t" r="r" b="b"/>
            <a:pathLst>
              <a:path w="2135504" h="69850">
                <a:moveTo>
                  <a:pt x="2134918" y="0"/>
                </a:moveTo>
                <a:lnTo>
                  <a:pt x="0" y="0"/>
                </a:lnTo>
                <a:lnTo>
                  <a:pt x="0" y="69720"/>
                </a:lnTo>
                <a:lnTo>
                  <a:pt x="2134918" y="69720"/>
                </a:lnTo>
                <a:lnTo>
                  <a:pt x="2134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7559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3"/>
                </a:lnTo>
                <a:lnTo>
                  <a:pt x="10692000" y="7560003"/>
                </a:lnTo>
                <a:lnTo>
                  <a:pt x="10692000" y="0"/>
                </a:lnTo>
                <a:close/>
              </a:path>
            </a:pathLst>
          </a:custGeom>
          <a:solidFill>
            <a:srgbClr val="3C2B98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9928" y="500295"/>
            <a:ext cx="1938020" cy="1938020"/>
            <a:chOff x="639928" y="500295"/>
            <a:chExt cx="1938020" cy="1938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023" y="506390"/>
              <a:ext cx="1925518" cy="19255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6023" y="506390"/>
              <a:ext cx="1925955" cy="1925955"/>
            </a:xfrm>
            <a:custGeom>
              <a:avLst/>
              <a:gdLst/>
              <a:ahLst/>
              <a:cxnLst/>
              <a:rect l="l" t="t" r="r" b="b"/>
              <a:pathLst>
                <a:path w="1925955" h="1925955">
                  <a:moveTo>
                    <a:pt x="962759" y="0"/>
                  </a:moveTo>
                  <a:lnTo>
                    <a:pt x="1010810" y="1178"/>
                  </a:lnTo>
                  <a:lnTo>
                    <a:pt x="1058251" y="4676"/>
                  </a:lnTo>
                  <a:lnTo>
                    <a:pt x="1105028" y="10438"/>
                  </a:lnTo>
                  <a:lnTo>
                    <a:pt x="1151084" y="18410"/>
                  </a:lnTo>
                  <a:lnTo>
                    <a:pt x="1196365" y="28536"/>
                  </a:lnTo>
                  <a:lnTo>
                    <a:pt x="1240816" y="40762"/>
                  </a:lnTo>
                  <a:lnTo>
                    <a:pt x="1284381" y="55031"/>
                  </a:lnTo>
                  <a:lnTo>
                    <a:pt x="1327005" y="71289"/>
                  </a:lnTo>
                  <a:lnTo>
                    <a:pt x="1368633" y="89481"/>
                  </a:lnTo>
                  <a:lnTo>
                    <a:pt x="1409210" y="109551"/>
                  </a:lnTo>
                  <a:lnTo>
                    <a:pt x="1448681" y="131444"/>
                  </a:lnTo>
                  <a:lnTo>
                    <a:pt x="1486990" y="155106"/>
                  </a:lnTo>
                  <a:lnTo>
                    <a:pt x="1524083" y="180480"/>
                  </a:lnTo>
                  <a:lnTo>
                    <a:pt x="1559904" y="207513"/>
                  </a:lnTo>
                  <a:lnTo>
                    <a:pt x="1594399" y="236148"/>
                  </a:lnTo>
                  <a:lnTo>
                    <a:pt x="1627511" y="266331"/>
                  </a:lnTo>
                  <a:lnTo>
                    <a:pt x="1659186" y="298005"/>
                  </a:lnTo>
                  <a:lnTo>
                    <a:pt x="1689369" y="331118"/>
                  </a:lnTo>
                  <a:lnTo>
                    <a:pt x="1718004" y="365612"/>
                  </a:lnTo>
                  <a:lnTo>
                    <a:pt x="1745036" y="401433"/>
                  </a:lnTo>
                  <a:lnTo>
                    <a:pt x="1770411" y="438526"/>
                  </a:lnTo>
                  <a:lnTo>
                    <a:pt x="1794073" y="476835"/>
                  </a:lnTo>
                  <a:lnTo>
                    <a:pt x="1815966" y="516306"/>
                  </a:lnTo>
                  <a:lnTo>
                    <a:pt x="1836036" y="556883"/>
                  </a:lnTo>
                  <a:lnTo>
                    <a:pt x="1854228" y="598511"/>
                  </a:lnTo>
                  <a:lnTo>
                    <a:pt x="1870486" y="641135"/>
                  </a:lnTo>
                  <a:lnTo>
                    <a:pt x="1884755" y="684700"/>
                  </a:lnTo>
                  <a:lnTo>
                    <a:pt x="1896981" y="729151"/>
                  </a:lnTo>
                  <a:lnTo>
                    <a:pt x="1907107" y="774432"/>
                  </a:lnTo>
                  <a:lnTo>
                    <a:pt x="1915079" y="820488"/>
                  </a:lnTo>
                  <a:lnTo>
                    <a:pt x="1920841" y="867265"/>
                  </a:lnTo>
                  <a:lnTo>
                    <a:pt x="1924339" y="914706"/>
                  </a:lnTo>
                  <a:lnTo>
                    <a:pt x="1925518" y="962757"/>
                  </a:lnTo>
                  <a:lnTo>
                    <a:pt x="1924339" y="1010809"/>
                  </a:lnTo>
                  <a:lnTo>
                    <a:pt x="1920841" y="1058251"/>
                  </a:lnTo>
                  <a:lnTo>
                    <a:pt x="1915079" y="1105028"/>
                  </a:lnTo>
                  <a:lnTo>
                    <a:pt x="1907107" y="1151084"/>
                  </a:lnTo>
                  <a:lnTo>
                    <a:pt x="1896981" y="1196366"/>
                  </a:lnTo>
                  <a:lnTo>
                    <a:pt x="1884755" y="1240816"/>
                  </a:lnTo>
                  <a:lnTo>
                    <a:pt x="1870486" y="1284381"/>
                  </a:lnTo>
                  <a:lnTo>
                    <a:pt x="1854228" y="1327006"/>
                  </a:lnTo>
                  <a:lnTo>
                    <a:pt x="1836036" y="1368634"/>
                  </a:lnTo>
                  <a:lnTo>
                    <a:pt x="1815966" y="1409211"/>
                  </a:lnTo>
                  <a:lnTo>
                    <a:pt x="1794073" y="1448682"/>
                  </a:lnTo>
                  <a:lnTo>
                    <a:pt x="1770411" y="1486991"/>
                  </a:lnTo>
                  <a:lnTo>
                    <a:pt x="1745036" y="1524084"/>
                  </a:lnTo>
                  <a:lnTo>
                    <a:pt x="1718004" y="1559905"/>
                  </a:lnTo>
                  <a:lnTo>
                    <a:pt x="1689369" y="1594400"/>
                  </a:lnTo>
                  <a:lnTo>
                    <a:pt x="1659186" y="1627512"/>
                  </a:lnTo>
                  <a:lnTo>
                    <a:pt x="1627511" y="1659187"/>
                  </a:lnTo>
                  <a:lnTo>
                    <a:pt x="1594399" y="1689369"/>
                  </a:lnTo>
                  <a:lnTo>
                    <a:pt x="1559904" y="1718004"/>
                  </a:lnTo>
                  <a:lnTo>
                    <a:pt x="1524083" y="1745036"/>
                  </a:lnTo>
                  <a:lnTo>
                    <a:pt x="1486990" y="1770411"/>
                  </a:lnTo>
                  <a:lnTo>
                    <a:pt x="1448681" y="1794072"/>
                  </a:lnTo>
                  <a:lnTo>
                    <a:pt x="1409210" y="1815966"/>
                  </a:lnTo>
                  <a:lnTo>
                    <a:pt x="1368633" y="1836036"/>
                  </a:lnTo>
                  <a:lnTo>
                    <a:pt x="1327005" y="1854227"/>
                  </a:lnTo>
                  <a:lnTo>
                    <a:pt x="1284381" y="1870485"/>
                  </a:lnTo>
                  <a:lnTo>
                    <a:pt x="1240816" y="1884754"/>
                  </a:lnTo>
                  <a:lnTo>
                    <a:pt x="1196365" y="1896980"/>
                  </a:lnTo>
                  <a:lnTo>
                    <a:pt x="1151084" y="1907106"/>
                  </a:lnTo>
                  <a:lnTo>
                    <a:pt x="1105028" y="1915078"/>
                  </a:lnTo>
                  <a:lnTo>
                    <a:pt x="1058251" y="1920840"/>
                  </a:lnTo>
                  <a:lnTo>
                    <a:pt x="1010810" y="1924338"/>
                  </a:lnTo>
                  <a:lnTo>
                    <a:pt x="962759" y="1925516"/>
                  </a:lnTo>
                  <a:lnTo>
                    <a:pt x="914707" y="1924338"/>
                  </a:lnTo>
                  <a:lnTo>
                    <a:pt x="867266" y="1920840"/>
                  </a:lnTo>
                  <a:lnTo>
                    <a:pt x="820489" y="1915078"/>
                  </a:lnTo>
                  <a:lnTo>
                    <a:pt x="774433" y="1907106"/>
                  </a:lnTo>
                  <a:lnTo>
                    <a:pt x="729152" y="1896980"/>
                  </a:lnTo>
                  <a:lnTo>
                    <a:pt x="684701" y="1884754"/>
                  </a:lnTo>
                  <a:lnTo>
                    <a:pt x="641136" y="1870485"/>
                  </a:lnTo>
                  <a:lnTo>
                    <a:pt x="598512" y="1854227"/>
                  </a:lnTo>
                  <a:lnTo>
                    <a:pt x="556884" y="1836036"/>
                  </a:lnTo>
                  <a:lnTo>
                    <a:pt x="516306" y="1815966"/>
                  </a:lnTo>
                  <a:lnTo>
                    <a:pt x="476836" y="1794072"/>
                  </a:lnTo>
                  <a:lnTo>
                    <a:pt x="438526" y="1770411"/>
                  </a:lnTo>
                  <a:lnTo>
                    <a:pt x="401433" y="1745036"/>
                  </a:lnTo>
                  <a:lnTo>
                    <a:pt x="365612" y="1718004"/>
                  </a:lnTo>
                  <a:lnTo>
                    <a:pt x="331118" y="1689369"/>
                  </a:lnTo>
                  <a:lnTo>
                    <a:pt x="298006" y="1659187"/>
                  </a:lnTo>
                  <a:lnTo>
                    <a:pt x="266331" y="1627512"/>
                  </a:lnTo>
                  <a:lnTo>
                    <a:pt x="236148" y="1594400"/>
                  </a:lnTo>
                  <a:lnTo>
                    <a:pt x="207513" y="1559905"/>
                  </a:lnTo>
                  <a:lnTo>
                    <a:pt x="180480" y="1524084"/>
                  </a:lnTo>
                  <a:lnTo>
                    <a:pt x="155106" y="1486991"/>
                  </a:lnTo>
                  <a:lnTo>
                    <a:pt x="131444" y="1448682"/>
                  </a:lnTo>
                  <a:lnTo>
                    <a:pt x="109551" y="1409211"/>
                  </a:lnTo>
                  <a:lnTo>
                    <a:pt x="89481" y="1368634"/>
                  </a:lnTo>
                  <a:lnTo>
                    <a:pt x="71289" y="1327006"/>
                  </a:lnTo>
                  <a:lnTo>
                    <a:pt x="55031" y="1284381"/>
                  </a:lnTo>
                  <a:lnTo>
                    <a:pt x="40762" y="1240816"/>
                  </a:lnTo>
                  <a:lnTo>
                    <a:pt x="28536" y="1196366"/>
                  </a:lnTo>
                  <a:lnTo>
                    <a:pt x="18410" y="1151084"/>
                  </a:lnTo>
                  <a:lnTo>
                    <a:pt x="10438" y="1105028"/>
                  </a:lnTo>
                  <a:lnTo>
                    <a:pt x="4676" y="1058251"/>
                  </a:lnTo>
                  <a:lnTo>
                    <a:pt x="1178" y="1010809"/>
                  </a:lnTo>
                  <a:lnTo>
                    <a:pt x="0" y="962757"/>
                  </a:lnTo>
                  <a:lnTo>
                    <a:pt x="1178" y="914706"/>
                  </a:lnTo>
                  <a:lnTo>
                    <a:pt x="4676" y="867265"/>
                  </a:lnTo>
                  <a:lnTo>
                    <a:pt x="10438" y="820488"/>
                  </a:lnTo>
                  <a:lnTo>
                    <a:pt x="18410" y="774432"/>
                  </a:lnTo>
                  <a:lnTo>
                    <a:pt x="28536" y="729151"/>
                  </a:lnTo>
                  <a:lnTo>
                    <a:pt x="40762" y="684700"/>
                  </a:lnTo>
                  <a:lnTo>
                    <a:pt x="55031" y="641135"/>
                  </a:lnTo>
                  <a:lnTo>
                    <a:pt x="71289" y="598511"/>
                  </a:lnTo>
                  <a:lnTo>
                    <a:pt x="89481" y="556883"/>
                  </a:lnTo>
                  <a:lnTo>
                    <a:pt x="109551" y="516306"/>
                  </a:lnTo>
                  <a:lnTo>
                    <a:pt x="131444" y="476835"/>
                  </a:lnTo>
                  <a:lnTo>
                    <a:pt x="155106" y="438526"/>
                  </a:lnTo>
                  <a:lnTo>
                    <a:pt x="180480" y="401433"/>
                  </a:lnTo>
                  <a:lnTo>
                    <a:pt x="207513" y="365612"/>
                  </a:lnTo>
                  <a:lnTo>
                    <a:pt x="236148" y="331118"/>
                  </a:lnTo>
                  <a:lnTo>
                    <a:pt x="266331" y="298005"/>
                  </a:lnTo>
                  <a:lnTo>
                    <a:pt x="298006" y="266331"/>
                  </a:lnTo>
                  <a:lnTo>
                    <a:pt x="331118" y="236148"/>
                  </a:lnTo>
                  <a:lnTo>
                    <a:pt x="365612" y="207513"/>
                  </a:lnTo>
                  <a:lnTo>
                    <a:pt x="401433" y="180480"/>
                  </a:lnTo>
                  <a:lnTo>
                    <a:pt x="438526" y="155106"/>
                  </a:lnTo>
                  <a:lnTo>
                    <a:pt x="476836" y="131444"/>
                  </a:lnTo>
                  <a:lnTo>
                    <a:pt x="516306" y="109551"/>
                  </a:lnTo>
                  <a:lnTo>
                    <a:pt x="556884" y="89481"/>
                  </a:lnTo>
                  <a:lnTo>
                    <a:pt x="598512" y="71289"/>
                  </a:lnTo>
                  <a:lnTo>
                    <a:pt x="641136" y="55031"/>
                  </a:lnTo>
                  <a:lnTo>
                    <a:pt x="684701" y="40762"/>
                  </a:lnTo>
                  <a:lnTo>
                    <a:pt x="729152" y="28536"/>
                  </a:lnTo>
                  <a:lnTo>
                    <a:pt x="774433" y="18410"/>
                  </a:lnTo>
                  <a:lnTo>
                    <a:pt x="820489" y="10438"/>
                  </a:lnTo>
                  <a:lnTo>
                    <a:pt x="867266" y="4676"/>
                  </a:lnTo>
                  <a:lnTo>
                    <a:pt x="914707" y="1178"/>
                  </a:lnTo>
                  <a:lnTo>
                    <a:pt x="962759" y="0"/>
                  </a:lnTo>
                  <a:close/>
                </a:path>
              </a:pathLst>
            </a:custGeom>
            <a:ln w="1218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3923" y="505855"/>
            <a:ext cx="1727598" cy="21463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58984" y="4943919"/>
            <a:ext cx="7374255" cy="1905000"/>
            <a:chOff x="1658984" y="4943919"/>
            <a:chExt cx="7374255" cy="1905000"/>
          </a:xfrm>
        </p:grpSpPr>
        <p:sp>
          <p:nvSpPr>
            <p:cNvPr id="9" name="object 9"/>
            <p:cNvSpPr/>
            <p:nvPr/>
          </p:nvSpPr>
          <p:spPr>
            <a:xfrm>
              <a:off x="1692006" y="4990694"/>
              <a:ext cx="7341234" cy="1811655"/>
            </a:xfrm>
            <a:custGeom>
              <a:avLst/>
              <a:gdLst/>
              <a:ahLst/>
              <a:cxnLst/>
              <a:rect l="l" t="t" r="r" b="b"/>
              <a:pathLst>
                <a:path w="7341234" h="1811654">
                  <a:moveTo>
                    <a:pt x="7341005" y="0"/>
                  </a:moveTo>
                  <a:lnTo>
                    <a:pt x="0" y="0"/>
                  </a:lnTo>
                  <a:lnTo>
                    <a:pt x="0" y="1811393"/>
                  </a:lnTo>
                  <a:lnTo>
                    <a:pt x="7341005" y="1811393"/>
                  </a:lnTo>
                  <a:lnTo>
                    <a:pt x="7341005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8984" y="4943919"/>
              <a:ext cx="33020" cy="1905000"/>
            </a:xfrm>
            <a:custGeom>
              <a:avLst/>
              <a:gdLst/>
              <a:ahLst/>
              <a:cxnLst/>
              <a:rect l="l" t="t" r="r" b="b"/>
              <a:pathLst>
                <a:path w="33019" h="1905000">
                  <a:moveTo>
                    <a:pt x="33022" y="0"/>
                  </a:moveTo>
                  <a:lnTo>
                    <a:pt x="0" y="0"/>
                  </a:lnTo>
                  <a:lnTo>
                    <a:pt x="0" y="1904940"/>
                  </a:lnTo>
                  <a:lnTo>
                    <a:pt x="33022" y="1904940"/>
                  </a:lnTo>
                  <a:lnTo>
                    <a:pt x="33022" y="0"/>
                  </a:lnTo>
                  <a:close/>
                </a:path>
              </a:pathLst>
            </a:custGeom>
            <a:solidFill>
              <a:srgbClr val="2226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61546" y="5086373"/>
            <a:ext cx="6747509" cy="151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2355">
              <a:lnSpc>
                <a:spcPct val="110800"/>
              </a:lnSpc>
              <a:spcBef>
                <a:spcPts val="100"/>
              </a:spcBef>
            </a:pPr>
            <a:r>
              <a:rPr sz="2200" b="0" dirty="0">
                <a:solidFill>
                  <a:srgbClr val="151616"/>
                </a:solidFill>
                <a:latin typeface="Cambria"/>
                <a:cs typeface="Cambria"/>
              </a:rPr>
              <a:t>Мы в Интернете: </a:t>
            </a:r>
            <a:r>
              <a:rPr sz="2200" dirty="0">
                <a:solidFill>
                  <a:srgbClr val="151616"/>
                </a:solidFill>
              </a:rPr>
              <a:t>zabota-mgn.ru </a:t>
            </a:r>
            <a:r>
              <a:rPr sz="2200" spc="5" dirty="0">
                <a:solidFill>
                  <a:srgbClr val="151616"/>
                </a:solidFill>
              </a:rPr>
              <a:t> </a:t>
            </a:r>
            <a:r>
              <a:rPr sz="2200" b="0" dirty="0">
                <a:solidFill>
                  <a:srgbClr val="151616"/>
                </a:solidFill>
                <a:latin typeface="Cambria"/>
                <a:cs typeface="Cambria"/>
              </a:rPr>
              <a:t>Мы</a:t>
            </a:r>
            <a:r>
              <a:rPr sz="2200" b="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00" b="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200" b="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00" b="0" spc="-5" dirty="0">
                <a:solidFill>
                  <a:srgbClr val="151616"/>
                </a:solidFill>
                <a:latin typeface="Cambria"/>
                <a:cs typeface="Cambria"/>
              </a:rPr>
              <a:t>ВКонтакте:</a:t>
            </a:r>
            <a:r>
              <a:rPr sz="2200" b="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151616"/>
                </a:solidFill>
              </a:rPr>
              <a:t>zabota_magnitka </a:t>
            </a:r>
            <a:r>
              <a:rPr sz="2200" spc="-470" dirty="0">
                <a:solidFill>
                  <a:srgbClr val="151616"/>
                </a:solidFill>
              </a:rPr>
              <a:t> </a:t>
            </a:r>
            <a:r>
              <a:rPr sz="2200" b="0" dirty="0">
                <a:solidFill>
                  <a:srgbClr val="151616"/>
                </a:solidFill>
                <a:latin typeface="Cambria"/>
                <a:cs typeface="Cambria"/>
              </a:rPr>
              <a:t>Наш</a:t>
            </a:r>
            <a:r>
              <a:rPr sz="2200" b="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00" b="0" dirty="0">
                <a:solidFill>
                  <a:srgbClr val="151616"/>
                </a:solidFill>
                <a:latin typeface="Cambria"/>
                <a:cs typeface="Cambria"/>
              </a:rPr>
              <a:t>телефон:</a:t>
            </a:r>
            <a:r>
              <a:rPr sz="2200" b="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151616"/>
                </a:solidFill>
              </a:rPr>
              <a:t>8-3519-30-58-07</a:t>
            </a:r>
            <a:endParaRPr sz="2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200" b="0" dirty="0">
                <a:solidFill>
                  <a:srgbClr val="151616"/>
                </a:solidFill>
                <a:latin typeface="Cambria"/>
                <a:cs typeface="Cambria"/>
              </a:rPr>
              <a:t>Наш адрес: </a:t>
            </a:r>
            <a:r>
              <a:rPr sz="2200" spc="-285" dirty="0">
                <a:solidFill>
                  <a:srgbClr val="151616"/>
                </a:solidFill>
              </a:rPr>
              <a:t>г</a:t>
            </a:r>
            <a:r>
              <a:rPr sz="2200" dirty="0">
                <a:solidFill>
                  <a:srgbClr val="151616"/>
                </a:solidFill>
              </a:rPr>
              <a:t>. Магни</a:t>
            </a:r>
            <a:r>
              <a:rPr sz="2200" spc="-40" dirty="0">
                <a:solidFill>
                  <a:srgbClr val="151616"/>
                </a:solidFill>
              </a:rPr>
              <a:t>т</a:t>
            </a:r>
            <a:r>
              <a:rPr sz="2200" dirty="0">
                <a:solidFill>
                  <a:srgbClr val="151616"/>
                </a:solidFill>
              </a:rPr>
              <a:t>о</a:t>
            </a:r>
            <a:r>
              <a:rPr sz="2200" spc="-35" dirty="0">
                <a:solidFill>
                  <a:srgbClr val="151616"/>
                </a:solidFill>
              </a:rPr>
              <a:t>г</a:t>
            </a:r>
            <a:r>
              <a:rPr sz="2200" dirty="0">
                <a:solidFill>
                  <a:srgbClr val="151616"/>
                </a:solidFill>
              </a:rPr>
              <a:t>орск, проезд Сиреневый, 16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01694" y="7400703"/>
            <a:ext cx="6390640" cy="159385"/>
            <a:chOff x="4301694" y="7400703"/>
            <a:chExt cx="6390640" cy="159385"/>
          </a:xfrm>
        </p:grpSpPr>
        <p:sp>
          <p:nvSpPr>
            <p:cNvPr id="13" name="object 13"/>
            <p:cNvSpPr/>
            <p:nvPr/>
          </p:nvSpPr>
          <p:spPr>
            <a:xfrm>
              <a:off x="4301694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27638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4753" y="1756015"/>
            <a:ext cx="5971540" cy="5822950"/>
            <a:chOff x="4720752" y="1448614"/>
            <a:chExt cx="5971540" cy="5822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6383" y="1448614"/>
              <a:ext cx="5145616" cy="58224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47233" y="3090995"/>
              <a:ext cx="5104765" cy="1056005"/>
            </a:xfrm>
            <a:custGeom>
              <a:avLst/>
              <a:gdLst/>
              <a:ahLst/>
              <a:cxnLst/>
              <a:rect l="l" t="t" r="r" b="b"/>
              <a:pathLst>
                <a:path w="5104765" h="1056004">
                  <a:moveTo>
                    <a:pt x="5104451" y="0"/>
                  </a:moveTo>
                  <a:lnTo>
                    <a:pt x="0" y="0"/>
                  </a:lnTo>
                  <a:lnTo>
                    <a:pt x="0" y="1055668"/>
                  </a:lnTo>
                  <a:lnTo>
                    <a:pt x="5104451" y="1055668"/>
                  </a:lnTo>
                  <a:lnTo>
                    <a:pt x="5104451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720742" y="3058535"/>
              <a:ext cx="5131435" cy="1120775"/>
            </a:xfrm>
            <a:custGeom>
              <a:avLst/>
              <a:gdLst/>
              <a:ahLst/>
              <a:cxnLst/>
              <a:rect l="l" t="t" r="r" b="b"/>
              <a:pathLst>
                <a:path w="5131434" h="1120775">
                  <a:moveTo>
                    <a:pt x="24003" y="0"/>
                  </a:moveTo>
                  <a:lnTo>
                    <a:pt x="0" y="0"/>
                  </a:lnTo>
                  <a:lnTo>
                    <a:pt x="0" y="1120597"/>
                  </a:lnTo>
                  <a:lnTo>
                    <a:pt x="24003" y="1120597"/>
                  </a:lnTo>
                  <a:lnTo>
                    <a:pt x="24003" y="0"/>
                  </a:lnTo>
                  <a:close/>
                </a:path>
                <a:path w="5131434" h="1120775">
                  <a:moveTo>
                    <a:pt x="5130939" y="0"/>
                  </a:moveTo>
                  <a:lnTo>
                    <a:pt x="5106936" y="0"/>
                  </a:lnTo>
                  <a:lnTo>
                    <a:pt x="5106936" y="1120597"/>
                  </a:lnTo>
                  <a:lnTo>
                    <a:pt x="5130939" y="1120597"/>
                  </a:lnTo>
                  <a:lnTo>
                    <a:pt x="5130939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01697" y="7400707"/>
            <a:ext cx="6390640" cy="159385"/>
            <a:chOff x="4301697" y="7400707"/>
            <a:chExt cx="6390640" cy="159385"/>
          </a:xfrm>
        </p:grpSpPr>
        <p:sp>
          <p:nvSpPr>
            <p:cNvPr id="7" name="object 7"/>
            <p:cNvSpPr/>
            <p:nvPr/>
          </p:nvSpPr>
          <p:spPr>
            <a:xfrm>
              <a:off x="4301697" y="7457302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5" y="0"/>
                  </a:moveTo>
                  <a:lnTo>
                    <a:pt x="154052" y="0"/>
                  </a:lnTo>
                  <a:lnTo>
                    <a:pt x="0" y="102701"/>
                  </a:lnTo>
                  <a:lnTo>
                    <a:pt x="5056805" y="102701"/>
                  </a:lnTo>
                  <a:lnTo>
                    <a:pt x="5056805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27641" y="7400707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62057" y="3537129"/>
            <a:ext cx="5083175" cy="683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7175" algn="ctr">
              <a:lnSpc>
                <a:spcPct val="100000"/>
              </a:lnSpc>
              <a:spcBef>
                <a:spcPts val="114"/>
              </a:spcBef>
            </a:pPr>
            <a:r>
              <a:rPr sz="4300" spc="5" dirty="0">
                <a:solidFill>
                  <a:srgbClr val="0E3B65"/>
                </a:solidFill>
                <a:latin typeface="Cambria"/>
                <a:cs typeface="Cambria"/>
              </a:rPr>
              <a:t>14.03.2017</a:t>
            </a:r>
            <a:r>
              <a:rPr sz="4300" spc="-60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4300" spc="-175" dirty="0">
                <a:solidFill>
                  <a:srgbClr val="0E3B65"/>
                </a:solidFill>
                <a:latin typeface="Cambria"/>
                <a:cs typeface="Cambria"/>
              </a:rPr>
              <a:t>г.</a:t>
            </a:r>
            <a:endParaRPr sz="43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95416" y="1752806"/>
            <a:ext cx="5009515" cy="152477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90"/>
              </a:spcBef>
            </a:pPr>
            <a:r>
              <a:rPr lang="ru-RU" sz="2100" b="0" dirty="0">
                <a:solidFill>
                  <a:srgbClr val="151616"/>
                </a:solidFill>
                <a:latin typeface="Cambria"/>
                <a:cs typeface="Cambria"/>
              </a:rPr>
              <a:t>Учреждение </a:t>
            </a:r>
            <a:r>
              <a:rPr sz="2100" b="0" dirty="0" err="1">
                <a:solidFill>
                  <a:srgbClr val="151616"/>
                </a:solidFill>
                <a:latin typeface="Cambria"/>
                <a:cs typeface="Cambria"/>
              </a:rPr>
              <a:t>создано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 по решению учредителя – </a:t>
            </a:r>
            <a:r>
              <a:rPr sz="2100" b="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spc="-5" dirty="0">
                <a:solidFill>
                  <a:srgbClr val="151616"/>
                </a:solidFill>
                <a:latin typeface="Cambria"/>
                <a:cs typeface="Cambria"/>
              </a:rPr>
              <a:t>Благотворительного</a:t>
            </a:r>
            <a:r>
              <a:rPr sz="2100" b="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фонда</a:t>
            </a:r>
            <a:r>
              <a:rPr sz="2100" b="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«Металлург» </a:t>
            </a:r>
            <a:r>
              <a:rPr sz="2100" b="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и зарегистрировано в Министерстве </a:t>
            </a:r>
            <a:r>
              <a:rPr sz="2100" b="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юстиции</a:t>
            </a:r>
            <a:r>
              <a:rPr sz="2100" b="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b="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spc="-80" dirty="0">
                <a:solidFill>
                  <a:srgbClr val="151616"/>
                </a:solidFill>
                <a:latin typeface="Cambria"/>
                <a:cs typeface="Cambria"/>
              </a:rPr>
              <a:t>Челябинскои˘</a:t>
            </a:r>
            <a:r>
              <a:rPr sz="2100" b="0" spc="-6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0" dirty="0">
                <a:solidFill>
                  <a:srgbClr val="151616"/>
                </a:solidFill>
                <a:latin typeface="Cambria"/>
                <a:cs typeface="Cambria"/>
              </a:rPr>
              <a:t>области</a:t>
            </a:r>
            <a:endParaRPr sz="21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5404" y="4368300"/>
            <a:ext cx="5131435" cy="122982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90"/>
              </a:spcBef>
            </a:pP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входит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реестр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поставщиков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социальных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 err="1">
                <a:solidFill>
                  <a:srgbClr val="151616"/>
                </a:solidFill>
                <a:latin typeface="Cambria"/>
                <a:cs typeface="Cambria"/>
              </a:rPr>
              <a:t>услуг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80" dirty="0" err="1">
                <a:solidFill>
                  <a:srgbClr val="151616"/>
                </a:solidFill>
                <a:latin typeface="Cambria"/>
                <a:cs typeface="Cambria"/>
              </a:rPr>
              <a:t>Челябинско</a:t>
            </a:r>
            <a:r>
              <a:rPr lang="ru-RU" sz="2100" spc="-80" dirty="0">
                <a:solidFill>
                  <a:srgbClr val="151616"/>
                </a:solidFill>
                <a:latin typeface="Cambria"/>
                <a:cs typeface="Cambria"/>
              </a:rPr>
              <a:t>й</a:t>
            </a:r>
            <a:r>
              <a:rPr sz="2100" spc="-7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области и </a:t>
            </a:r>
            <a:r>
              <a:rPr sz="2100" dirty="0" err="1">
                <a:solidFill>
                  <a:srgbClr val="151616"/>
                </a:solidFill>
                <a:latin typeface="Cambria"/>
                <a:cs typeface="Cambria"/>
              </a:rPr>
              <a:t>признан</a:t>
            </a:r>
            <a:r>
              <a:rPr lang="ru-RU" sz="2100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исполнителем общественно полезных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40" dirty="0">
                <a:solidFill>
                  <a:srgbClr val="151616"/>
                </a:solidFill>
                <a:latin typeface="Cambria"/>
                <a:cs typeface="Cambria"/>
              </a:rPr>
              <a:t>услуг.</a:t>
            </a:r>
            <a:endParaRPr sz="2100" dirty="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33375" y="0"/>
            <a:ext cx="4358640" cy="1713864"/>
            <a:chOff x="6333375" y="0"/>
            <a:chExt cx="4358640" cy="1713864"/>
          </a:xfrm>
        </p:grpSpPr>
        <p:sp>
          <p:nvSpPr>
            <p:cNvPr id="13" name="object 13"/>
            <p:cNvSpPr/>
            <p:nvPr/>
          </p:nvSpPr>
          <p:spPr>
            <a:xfrm>
              <a:off x="9464540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2" y="0"/>
                  </a:moveTo>
                  <a:lnTo>
                    <a:pt x="0" y="0"/>
                  </a:lnTo>
                  <a:lnTo>
                    <a:pt x="1227462" y="1713506"/>
                  </a:lnTo>
                  <a:lnTo>
                    <a:pt x="122746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3985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4" y="0"/>
                  </a:moveTo>
                  <a:lnTo>
                    <a:pt x="0" y="0"/>
                  </a:lnTo>
                  <a:lnTo>
                    <a:pt x="2786865" y="1125590"/>
                  </a:lnTo>
                  <a:lnTo>
                    <a:pt x="1980554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3375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08787" y="1796815"/>
            <a:ext cx="3056890" cy="3781425"/>
            <a:chOff x="908787" y="1796815"/>
            <a:chExt cx="3056890" cy="3781425"/>
          </a:xfrm>
        </p:grpSpPr>
        <p:sp>
          <p:nvSpPr>
            <p:cNvPr id="17" name="object 17"/>
            <p:cNvSpPr/>
            <p:nvPr/>
          </p:nvSpPr>
          <p:spPr>
            <a:xfrm>
              <a:off x="908787" y="3526761"/>
              <a:ext cx="3056890" cy="2051685"/>
            </a:xfrm>
            <a:custGeom>
              <a:avLst/>
              <a:gdLst/>
              <a:ahLst/>
              <a:cxnLst/>
              <a:rect l="l" t="t" r="r" b="b"/>
              <a:pathLst>
                <a:path w="3056890" h="2051685">
                  <a:moveTo>
                    <a:pt x="96758" y="0"/>
                  </a:moveTo>
                  <a:lnTo>
                    <a:pt x="57424" y="1286"/>
                  </a:lnTo>
                  <a:lnTo>
                    <a:pt x="25712" y="16923"/>
                  </a:lnTo>
                  <a:lnTo>
                    <a:pt x="5334" y="43731"/>
                  </a:lnTo>
                  <a:lnTo>
                    <a:pt x="0" y="78527"/>
                  </a:lnTo>
                  <a:lnTo>
                    <a:pt x="13420" y="118130"/>
                  </a:lnTo>
                  <a:lnTo>
                    <a:pt x="28526" y="137599"/>
                  </a:lnTo>
                  <a:lnTo>
                    <a:pt x="58058" y="171917"/>
                  </a:lnTo>
                  <a:lnTo>
                    <a:pt x="135758" y="259967"/>
                  </a:lnTo>
                  <a:lnTo>
                    <a:pt x="171605" y="301134"/>
                  </a:lnTo>
                  <a:lnTo>
                    <a:pt x="197236" y="332019"/>
                  </a:lnTo>
                  <a:lnTo>
                    <a:pt x="229609" y="373747"/>
                  </a:lnTo>
                  <a:lnTo>
                    <a:pt x="256932" y="409726"/>
                  </a:lnTo>
                  <a:lnTo>
                    <a:pt x="281504" y="443169"/>
                  </a:lnTo>
                  <a:lnTo>
                    <a:pt x="305629" y="477288"/>
                  </a:lnTo>
                  <a:lnTo>
                    <a:pt x="331605" y="515295"/>
                  </a:lnTo>
                  <a:lnTo>
                    <a:pt x="361736" y="560401"/>
                  </a:lnTo>
                  <a:lnTo>
                    <a:pt x="399439" y="619940"/>
                  </a:lnTo>
                  <a:lnTo>
                    <a:pt x="418920" y="650551"/>
                  </a:lnTo>
                  <a:lnTo>
                    <a:pt x="477990" y="734705"/>
                  </a:lnTo>
                  <a:lnTo>
                    <a:pt x="511181" y="780445"/>
                  </a:lnTo>
                  <a:lnTo>
                    <a:pt x="540155" y="818750"/>
                  </a:lnTo>
                  <a:lnTo>
                    <a:pt x="566438" y="850946"/>
                  </a:lnTo>
                  <a:lnTo>
                    <a:pt x="617025" y="902321"/>
                  </a:lnTo>
                  <a:lnTo>
                    <a:pt x="675137" y="945187"/>
                  </a:lnTo>
                  <a:lnTo>
                    <a:pt x="710825" y="966747"/>
                  </a:lnTo>
                  <a:lnTo>
                    <a:pt x="752967" y="990162"/>
                  </a:lnTo>
                  <a:lnTo>
                    <a:pt x="803088" y="1016758"/>
                  </a:lnTo>
                  <a:lnTo>
                    <a:pt x="862711" y="1047863"/>
                  </a:lnTo>
                  <a:lnTo>
                    <a:pt x="915691" y="1074182"/>
                  </a:lnTo>
                  <a:lnTo>
                    <a:pt x="961723" y="1094414"/>
                  </a:lnTo>
                  <a:lnTo>
                    <a:pt x="1004559" y="1110671"/>
                  </a:lnTo>
                  <a:lnTo>
                    <a:pt x="1047952" y="1125061"/>
                  </a:lnTo>
                  <a:lnTo>
                    <a:pt x="1151420" y="1156683"/>
                  </a:lnTo>
                  <a:lnTo>
                    <a:pt x="1203059" y="1171981"/>
                  </a:lnTo>
                  <a:lnTo>
                    <a:pt x="1255303" y="1186292"/>
                  </a:lnTo>
                  <a:lnTo>
                    <a:pt x="1307883" y="1199759"/>
                  </a:lnTo>
                  <a:lnTo>
                    <a:pt x="1360533" y="1212523"/>
                  </a:lnTo>
                  <a:lnTo>
                    <a:pt x="1412982" y="1224728"/>
                  </a:lnTo>
                  <a:lnTo>
                    <a:pt x="1464962" y="1236516"/>
                  </a:lnTo>
                  <a:lnTo>
                    <a:pt x="1511575" y="1246807"/>
                  </a:lnTo>
                  <a:lnTo>
                    <a:pt x="1605076" y="1266536"/>
                  </a:lnTo>
                  <a:lnTo>
                    <a:pt x="1794171" y="1305406"/>
                  </a:lnTo>
                  <a:lnTo>
                    <a:pt x="1837519" y="1314134"/>
                  </a:lnTo>
                  <a:lnTo>
                    <a:pt x="1985695" y="1342586"/>
                  </a:lnTo>
                  <a:lnTo>
                    <a:pt x="2034638" y="1352666"/>
                  </a:lnTo>
                  <a:lnTo>
                    <a:pt x="2080111" y="1362962"/>
                  </a:lnTo>
                  <a:lnTo>
                    <a:pt x="2120166" y="1373428"/>
                  </a:lnTo>
                  <a:lnTo>
                    <a:pt x="2171061" y="1388197"/>
                  </a:lnTo>
                  <a:lnTo>
                    <a:pt x="2221176" y="1403184"/>
                  </a:lnTo>
                  <a:lnTo>
                    <a:pt x="2270502" y="1418580"/>
                  </a:lnTo>
                  <a:lnTo>
                    <a:pt x="2319029" y="1434573"/>
                  </a:lnTo>
                  <a:lnTo>
                    <a:pt x="2366747" y="1451353"/>
                  </a:lnTo>
                  <a:lnTo>
                    <a:pt x="2413647" y="1469110"/>
                  </a:lnTo>
                  <a:lnTo>
                    <a:pt x="2459719" y="1488033"/>
                  </a:lnTo>
                  <a:lnTo>
                    <a:pt x="2504954" y="1508311"/>
                  </a:lnTo>
                  <a:lnTo>
                    <a:pt x="2549341" y="1530134"/>
                  </a:lnTo>
                  <a:lnTo>
                    <a:pt x="2592871" y="1553691"/>
                  </a:lnTo>
                  <a:lnTo>
                    <a:pt x="2635534" y="1579172"/>
                  </a:lnTo>
                  <a:lnTo>
                    <a:pt x="2677320" y="1606765"/>
                  </a:lnTo>
                  <a:lnTo>
                    <a:pt x="2735426" y="1650976"/>
                  </a:lnTo>
                  <a:lnTo>
                    <a:pt x="2786599" y="1697189"/>
                  </a:lnTo>
                  <a:lnTo>
                    <a:pt x="2831336" y="1744413"/>
                  </a:lnTo>
                  <a:lnTo>
                    <a:pt x="2870135" y="1791656"/>
                  </a:lnTo>
                  <a:lnTo>
                    <a:pt x="2903491" y="1837929"/>
                  </a:lnTo>
                  <a:lnTo>
                    <a:pt x="2931901" y="1882239"/>
                  </a:lnTo>
                  <a:lnTo>
                    <a:pt x="2955861" y="1923595"/>
                  </a:lnTo>
                  <a:lnTo>
                    <a:pt x="2975870" y="1961006"/>
                  </a:lnTo>
                  <a:lnTo>
                    <a:pt x="3006016" y="2020028"/>
                  </a:lnTo>
                  <a:lnTo>
                    <a:pt x="3017146" y="2039656"/>
                  </a:lnTo>
                  <a:lnTo>
                    <a:pt x="3042533" y="1943477"/>
                  </a:lnTo>
                  <a:lnTo>
                    <a:pt x="3049317" y="1888497"/>
                  </a:lnTo>
                  <a:lnTo>
                    <a:pt x="3053841" y="1831765"/>
                  </a:lnTo>
                  <a:lnTo>
                    <a:pt x="3055667" y="1785312"/>
                  </a:lnTo>
                  <a:lnTo>
                    <a:pt x="3056356" y="1736546"/>
                  </a:lnTo>
                  <a:lnTo>
                    <a:pt x="3055795" y="1687168"/>
                  </a:lnTo>
                  <a:lnTo>
                    <a:pt x="3053872" y="1638877"/>
                  </a:lnTo>
                  <a:lnTo>
                    <a:pt x="3050474" y="1593373"/>
                  </a:lnTo>
                  <a:lnTo>
                    <a:pt x="3044681" y="1538328"/>
                  </a:lnTo>
                  <a:lnTo>
                    <a:pt x="3037986" y="1485388"/>
                  </a:lnTo>
                  <a:lnTo>
                    <a:pt x="3030245" y="1434121"/>
                  </a:lnTo>
                  <a:lnTo>
                    <a:pt x="3021316" y="1384093"/>
                  </a:lnTo>
                  <a:lnTo>
                    <a:pt x="3011054" y="1334868"/>
                  </a:lnTo>
                  <a:lnTo>
                    <a:pt x="2999317" y="1286013"/>
                  </a:lnTo>
                  <a:lnTo>
                    <a:pt x="2985960" y="1237094"/>
                  </a:lnTo>
                  <a:lnTo>
                    <a:pt x="2970839" y="1187676"/>
                  </a:lnTo>
                  <a:lnTo>
                    <a:pt x="2955094" y="1141400"/>
                  </a:lnTo>
                  <a:lnTo>
                    <a:pt x="2937667" y="1095118"/>
                  </a:lnTo>
                  <a:lnTo>
                    <a:pt x="2918619" y="1049052"/>
                  </a:lnTo>
                  <a:lnTo>
                    <a:pt x="2898013" y="1003421"/>
                  </a:lnTo>
                  <a:lnTo>
                    <a:pt x="2875910" y="958445"/>
                  </a:lnTo>
                  <a:lnTo>
                    <a:pt x="2852373" y="914346"/>
                  </a:lnTo>
                  <a:lnTo>
                    <a:pt x="2827464" y="871343"/>
                  </a:lnTo>
                  <a:lnTo>
                    <a:pt x="2801245" y="829657"/>
                  </a:lnTo>
                  <a:lnTo>
                    <a:pt x="2773777" y="789508"/>
                  </a:lnTo>
                  <a:lnTo>
                    <a:pt x="2745124" y="751117"/>
                  </a:lnTo>
                  <a:lnTo>
                    <a:pt x="2715347" y="714704"/>
                  </a:lnTo>
                  <a:lnTo>
                    <a:pt x="2686934" y="681995"/>
                  </a:lnTo>
                  <a:lnTo>
                    <a:pt x="2657484" y="651251"/>
                  </a:lnTo>
                  <a:lnTo>
                    <a:pt x="2623594" y="619124"/>
                  </a:lnTo>
                  <a:lnTo>
                    <a:pt x="2605846" y="600955"/>
                  </a:lnTo>
                  <a:lnTo>
                    <a:pt x="2595772" y="587702"/>
                  </a:lnTo>
                  <a:lnTo>
                    <a:pt x="2587221" y="590175"/>
                  </a:lnTo>
                  <a:lnTo>
                    <a:pt x="2580546" y="590450"/>
                  </a:lnTo>
                  <a:lnTo>
                    <a:pt x="2574189" y="588244"/>
                  </a:lnTo>
                  <a:lnTo>
                    <a:pt x="2566592" y="583275"/>
                  </a:lnTo>
                  <a:lnTo>
                    <a:pt x="2385479" y="454741"/>
                  </a:lnTo>
                  <a:lnTo>
                    <a:pt x="2372182" y="449411"/>
                  </a:lnTo>
                  <a:lnTo>
                    <a:pt x="2362156" y="444355"/>
                  </a:lnTo>
                  <a:lnTo>
                    <a:pt x="2352508" y="438904"/>
                  </a:lnTo>
                  <a:lnTo>
                    <a:pt x="2340342" y="432388"/>
                  </a:lnTo>
                  <a:lnTo>
                    <a:pt x="2316433" y="421298"/>
                  </a:lnTo>
                  <a:lnTo>
                    <a:pt x="2288271" y="408762"/>
                  </a:lnTo>
                  <a:lnTo>
                    <a:pt x="2264046" y="396995"/>
                  </a:lnTo>
                  <a:lnTo>
                    <a:pt x="2210631" y="374029"/>
                  </a:lnTo>
                  <a:lnTo>
                    <a:pt x="2166888" y="361044"/>
                  </a:lnTo>
                  <a:lnTo>
                    <a:pt x="2121024" y="349352"/>
                  </a:lnTo>
                  <a:lnTo>
                    <a:pt x="2073347" y="339049"/>
                  </a:lnTo>
                  <a:lnTo>
                    <a:pt x="2024165" y="330229"/>
                  </a:lnTo>
                  <a:lnTo>
                    <a:pt x="1973788" y="322987"/>
                  </a:lnTo>
                  <a:lnTo>
                    <a:pt x="1922524" y="317418"/>
                  </a:lnTo>
                  <a:lnTo>
                    <a:pt x="1870681" y="313618"/>
                  </a:lnTo>
                  <a:lnTo>
                    <a:pt x="1818568" y="311681"/>
                  </a:lnTo>
                  <a:lnTo>
                    <a:pt x="1766495" y="311703"/>
                  </a:lnTo>
                  <a:lnTo>
                    <a:pt x="1714768" y="313779"/>
                  </a:lnTo>
                  <a:lnTo>
                    <a:pt x="1663698" y="318003"/>
                  </a:lnTo>
                  <a:lnTo>
                    <a:pt x="1613592" y="324471"/>
                  </a:lnTo>
                  <a:lnTo>
                    <a:pt x="1541017" y="335852"/>
                  </a:lnTo>
                  <a:lnTo>
                    <a:pt x="1493634" y="343864"/>
                  </a:lnTo>
                  <a:lnTo>
                    <a:pt x="1441482" y="353424"/>
                  </a:lnTo>
                  <a:lnTo>
                    <a:pt x="1386532" y="364532"/>
                  </a:lnTo>
                  <a:lnTo>
                    <a:pt x="1330758" y="377189"/>
                  </a:lnTo>
                  <a:lnTo>
                    <a:pt x="1276129" y="391393"/>
                  </a:lnTo>
                  <a:lnTo>
                    <a:pt x="1224617" y="407147"/>
                  </a:lnTo>
                  <a:lnTo>
                    <a:pt x="1178194" y="424449"/>
                  </a:lnTo>
                  <a:lnTo>
                    <a:pt x="1138832" y="443300"/>
                  </a:lnTo>
                  <a:lnTo>
                    <a:pt x="1089175" y="485649"/>
                  </a:lnTo>
                  <a:lnTo>
                    <a:pt x="1082823" y="509148"/>
                  </a:lnTo>
                  <a:lnTo>
                    <a:pt x="1102273" y="528631"/>
                  </a:lnTo>
                  <a:lnTo>
                    <a:pt x="1180700" y="553069"/>
                  </a:lnTo>
                  <a:lnTo>
                    <a:pt x="1232695" y="559628"/>
                  </a:lnTo>
                  <a:lnTo>
                    <a:pt x="1288557" y="563483"/>
                  </a:lnTo>
                  <a:lnTo>
                    <a:pt x="1344796" y="565436"/>
                  </a:lnTo>
                  <a:lnTo>
                    <a:pt x="1444441" y="566844"/>
                  </a:lnTo>
                  <a:lnTo>
                    <a:pt x="1480867" y="567903"/>
                  </a:lnTo>
                  <a:lnTo>
                    <a:pt x="1564912" y="573753"/>
                  </a:lnTo>
                  <a:lnTo>
                    <a:pt x="1622425" y="579414"/>
                  </a:lnTo>
                  <a:lnTo>
                    <a:pt x="1683402" y="587277"/>
                  </a:lnTo>
                  <a:lnTo>
                    <a:pt x="1742698" y="597625"/>
                  </a:lnTo>
                  <a:lnTo>
                    <a:pt x="1795165" y="610743"/>
                  </a:lnTo>
                  <a:lnTo>
                    <a:pt x="1835658" y="626913"/>
                  </a:lnTo>
                  <a:lnTo>
                    <a:pt x="1859029" y="646419"/>
                  </a:lnTo>
                  <a:lnTo>
                    <a:pt x="1896207" y="671727"/>
                  </a:lnTo>
                  <a:lnTo>
                    <a:pt x="1919441" y="710959"/>
                  </a:lnTo>
                  <a:lnTo>
                    <a:pt x="1920270" y="750312"/>
                  </a:lnTo>
                  <a:lnTo>
                    <a:pt x="1904305" y="787639"/>
                  </a:lnTo>
                  <a:lnTo>
                    <a:pt x="1877157" y="820792"/>
                  </a:lnTo>
                  <a:lnTo>
                    <a:pt x="1844435" y="847627"/>
                  </a:lnTo>
                  <a:lnTo>
                    <a:pt x="1786420" y="882050"/>
                  </a:lnTo>
                  <a:lnTo>
                    <a:pt x="1776501" y="887175"/>
                  </a:lnTo>
                  <a:lnTo>
                    <a:pt x="1768061" y="892000"/>
                  </a:lnTo>
                  <a:lnTo>
                    <a:pt x="1719299" y="911521"/>
                  </a:lnTo>
                  <a:lnTo>
                    <a:pt x="1679380" y="922075"/>
                  </a:lnTo>
                  <a:lnTo>
                    <a:pt x="1584409" y="934435"/>
                  </a:lnTo>
                  <a:lnTo>
                    <a:pt x="1548261" y="934308"/>
                  </a:lnTo>
                  <a:lnTo>
                    <a:pt x="1520679" y="930289"/>
                  </a:lnTo>
                  <a:lnTo>
                    <a:pt x="1481134" y="926272"/>
                  </a:lnTo>
                  <a:lnTo>
                    <a:pt x="1441672" y="923033"/>
                  </a:lnTo>
                  <a:lnTo>
                    <a:pt x="1402757" y="917400"/>
                  </a:lnTo>
                  <a:lnTo>
                    <a:pt x="1364196" y="909306"/>
                  </a:lnTo>
                  <a:lnTo>
                    <a:pt x="1325798" y="898688"/>
                  </a:lnTo>
                  <a:lnTo>
                    <a:pt x="1279318" y="883929"/>
                  </a:lnTo>
                  <a:lnTo>
                    <a:pt x="1233473" y="868452"/>
                  </a:lnTo>
                  <a:lnTo>
                    <a:pt x="1188317" y="851951"/>
                  </a:lnTo>
                  <a:lnTo>
                    <a:pt x="1143902" y="834117"/>
                  </a:lnTo>
                  <a:lnTo>
                    <a:pt x="1100283" y="814644"/>
                  </a:lnTo>
                  <a:lnTo>
                    <a:pt x="1020434" y="772499"/>
                  </a:lnTo>
                  <a:lnTo>
                    <a:pt x="966679" y="739786"/>
                  </a:lnTo>
                  <a:lnTo>
                    <a:pt x="925816" y="712353"/>
                  </a:lnTo>
                  <a:lnTo>
                    <a:pt x="890804" y="686379"/>
                  </a:lnTo>
                  <a:lnTo>
                    <a:pt x="807704" y="621672"/>
                  </a:lnTo>
                  <a:lnTo>
                    <a:pt x="752040" y="575445"/>
                  </a:lnTo>
                  <a:lnTo>
                    <a:pt x="715907" y="536050"/>
                  </a:lnTo>
                  <a:lnTo>
                    <a:pt x="694986" y="512385"/>
                  </a:lnTo>
                  <a:lnTo>
                    <a:pt x="667638" y="486504"/>
                  </a:lnTo>
                  <a:lnTo>
                    <a:pt x="638388" y="460513"/>
                  </a:lnTo>
                  <a:lnTo>
                    <a:pt x="573278" y="400118"/>
                  </a:lnTo>
                  <a:lnTo>
                    <a:pt x="536700" y="364901"/>
                  </a:lnTo>
                  <a:lnTo>
                    <a:pt x="433644" y="264302"/>
                  </a:lnTo>
                  <a:lnTo>
                    <a:pt x="399934" y="231763"/>
                  </a:lnTo>
                  <a:lnTo>
                    <a:pt x="365754" y="199377"/>
                  </a:lnTo>
                  <a:lnTo>
                    <a:pt x="330629" y="166936"/>
                  </a:lnTo>
                  <a:lnTo>
                    <a:pt x="294085" y="134234"/>
                  </a:lnTo>
                  <a:lnTo>
                    <a:pt x="255646" y="101064"/>
                  </a:lnTo>
                  <a:lnTo>
                    <a:pt x="207357" y="61141"/>
                  </a:lnTo>
                  <a:lnTo>
                    <a:pt x="207728" y="60415"/>
                  </a:lnTo>
                  <a:lnTo>
                    <a:pt x="201571" y="55731"/>
                  </a:lnTo>
                  <a:lnTo>
                    <a:pt x="186239" y="44734"/>
                  </a:lnTo>
                  <a:lnTo>
                    <a:pt x="170902" y="34776"/>
                  </a:lnTo>
                  <a:lnTo>
                    <a:pt x="140004" y="16245"/>
                  </a:lnTo>
                  <a:lnTo>
                    <a:pt x="96758" y="0"/>
                  </a:lnTo>
                  <a:close/>
                </a:path>
              </a:pathLst>
            </a:custGeom>
            <a:solidFill>
              <a:srgbClr val="4DC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0673" y="1796815"/>
              <a:ext cx="2092325" cy="2320925"/>
            </a:xfrm>
            <a:custGeom>
              <a:avLst/>
              <a:gdLst/>
              <a:ahLst/>
              <a:cxnLst/>
              <a:rect l="l" t="t" r="r" b="b"/>
              <a:pathLst>
                <a:path w="2092325" h="2320925">
                  <a:moveTo>
                    <a:pt x="1984122" y="1197144"/>
                  </a:moveTo>
                  <a:lnTo>
                    <a:pt x="801421" y="1197144"/>
                  </a:lnTo>
                  <a:lnTo>
                    <a:pt x="831438" y="1197830"/>
                  </a:lnTo>
                  <a:lnTo>
                    <a:pt x="890441" y="1201751"/>
                  </a:lnTo>
                  <a:lnTo>
                    <a:pt x="942087" y="1206622"/>
                  </a:lnTo>
                  <a:lnTo>
                    <a:pt x="989952" y="1213025"/>
                  </a:lnTo>
                  <a:lnTo>
                    <a:pt x="1037613" y="1221540"/>
                  </a:lnTo>
                  <a:lnTo>
                    <a:pt x="1088646" y="1232748"/>
                  </a:lnTo>
                  <a:lnTo>
                    <a:pt x="1146625" y="1247229"/>
                  </a:lnTo>
                  <a:lnTo>
                    <a:pt x="1190815" y="1260332"/>
                  </a:lnTo>
                  <a:lnTo>
                    <a:pt x="1234288" y="1276452"/>
                  </a:lnTo>
                  <a:lnTo>
                    <a:pt x="1276720" y="1295519"/>
                  </a:lnTo>
                  <a:lnTo>
                    <a:pt x="1317790" y="1317459"/>
                  </a:lnTo>
                  <a:lnTo>
                    <a:pt x="1357175" y="1342201"/>
                  </a:lnTo>
                  <a:lnTo>
                    <a:pt x="1394550" y="1369674"/>
                  </a:lnTo>
                  <a:lnTo>
                    <a:pt x="1429594" y="1399806"/>
                  </a:lnTo>
                  <a:lnTo>
                    <a:pt x="1461984" y="1432524"/>
                  </a:lnTo>
                  <a:lnTo>
                    <a:pt x="1491396" y="1467757"/>
                  </a:lnTo>
                  <a:lnTo>
                    <a:pt x="1517508" y="1505434"/>
                  </a:lnTo>
                  <a:lnTo>
                    <a:pt x="1539996" y="1545482"/>
                  </a:lnTo>
                  <a:lnTo>
                    <a:pt x="1558539" y="1587830"/>
                  </a:lnTo>
                  <a:lnTo>
                    <a:pt x="1572812" y="1632405"/>
                  </a:lnTo>
                  <a:lnTo>
                    <a:pt x="1582494" y="1679136"/>
                  </a:lnTo>
                  <a:lnTo>
                    <a:pt x="1587261" y="1727952"/>
                  </a:lnTo>
                  <a:lnTo>
                    <a:pt x="1586790" y="1778780"/>
                  </a:lnTo>
                  <a:lnTo>
                    <a:pt x="1580407" y="1831796"/>
                  </a:lnTo>
                  <a:lnTo>
                    <a:pt x="1568925" y="1881417"/>
                  </a:lnTo>
                  <a:lnTo>
                    <a:pt x="1553697" y="1927858"/>
                  </a:lnTo>
                  <a:lnTo>
                    <a:pt x="1536077" y="1971332"/>
                  </a:lnTo>
                  <a:lnTo>
                    <a:pt x="1517599" y="2008051"/>
                  </a:lnTo>
                  <a:lnTo>
                    <a:pt x="1491985" y="2051303"/>
                  </a:lnTo>
                  <a:lnTo>
                    <a:pt x="1464412" y="2091276"/>
                  </a:lnTo>
                  <a:lnTo>
                    <a:pt x="1440058" y="2118158"/>
                  </a:lnTo>
                  <a:lnTo>
                    <a:pt x="1452159" y="2126942"/>
                  </a:lnTo>
                  <a:lnTo>
                    <a:pt x="1476385" y="2138709"/>
                  </a:lnTo>
                  <a:lnTo>
                    <a:pt x="1504547" y="2151245"/>
                  </a:lnTo>
                  <a:lnTo>
                    <a:pt x="1528456" y="2162334"/>
                  </a:lnTo>
                  <a:lnTo>
                    <a:pt x="1540621" y="2168850"/>
                  </a:lnTo>
                  <a:lnTo>
                    <a:pt x="1550270" y="2174302"/>
                  </a:lnTo>
                  <a:lnTo>
                    <a:pt x="1560295" y="2179358"/>
                  </a:lnTo>
                  <a:lnTo>
                    <a:pt x="1573593" y="2184687"/>
                  </a:lnTo>
                  <a:lnTo>
                    <a:pt x="1754705" y="2313221"/>
                  </a:lnTo>
                  <a:lnTo>
                    <a:pt x="1762303" y="2318190"/>
                  </a:lnTo>
                  <a:lnTo>
                    <a:pt x="1768660" y="2320396"/>
                  </a:lnTo>
                  <a:lnTo>
                    <a:pt x="1775335" y="2320121"/>
                  </a:lnTo>
                  <a:lnTo>
                    <a:pt x="1783886" y="2317649"/>
                  </a:lnTo>
                  <a:lnTo>
                    <a:pt x="1814801" y="2291290"/>
                  </a:lnTo>
                  <a:lnTo>
                    <a:pt x="1846102" y="2259460"/>
                  </a:lnTo>
                  <a:lnTo>
                    <a:pt x="1877254" y="2222993"/>
                  </a:lnTo>
                  <a:lnTo>
                    <a:pt x="1907724" y="2182725"/>
                  </a:lnTo>
                  <a:lnTo>
                    <a:pt x="1936975" y="2139490"/>
                  </a:lnTo>
                  <a:lnTo>
                    <a:pt x="1964473" y="2094124"/>
                  </a:lnTo>
                  <a:lnTo>
                    <a:pt x="1989685" y="2047463"/>
                  </a:lnTo>
                  <a:lnTo>
                    <a:pt x="2012074" y="2000342"/>
                  </a:lnTo>
                  <a:lnTo>
                    <a:pt x="2031106" y="1953596"/>
                  </a:lnTo>
                  <a:lnTo>
                    <a:pt x="2046248" y="1908060"/>
                  </a:lnTo>
                  <a:lnTo>
                    <a:pt x="2059625" y="1858796"/>
                  </a:lnTo>
                  <a:lnTo>
                    <a:pt x="2070824" y="1810018"/>
                  </a:lnTo>
                  <a:lnTo>
                    <a:pt x="2079764" y="1761647"/>
                  </a:lnTo>
                  <a:lnTo>
                    <a:pt x="2086367" y="1713606"/>
                  </a:lnTo>
                  <a:lnTo>
                    <a:pt x="2090550" y="1665815"/>
                  </a:lnTo>
                  <a:lnTo>
                    <a:pt x="2092236" y="1618195"/>
                  </a:lnTo>
                  <a:lnTo>
                    <a:pt x="2091343" y="1570668"/>
                  </a:lnTo>
                  <a:lnTo>
                    <a:pt x="2087791" y="1523155"/>
                  </a:lnTo>
                  <a:lnTo>
                    <a:pt x="2081501" y="1475577"/>
                  </a:lnTo>
                  <a:lnTo>
                    <a:pt x="2072392" y="1427856"/>
                  </a:lnTo>
                  <a:lnTo>
                    <a:pt x="2060384" y="1379914"/>
                  </a:lnTo>
                  <a:lnTo>
                    <a:pt x="2045398" y="1331670"/>
                  </a:lnTo>
                  <a:lnTo>
                    <a:pt x="2026698" y="1282355"/>
                  </a:lnTo>
                  <a:lnTo>
                    <a:pt x="2005078" y="1235384"/>
                  </a:lnTo>
                  <a:lnTo>
                    <a:pt x="1984122" y="1197144"/>
                  </a:lnTo>
                  <a:close/>
                </a:path>
                <a:path w="2092325" h="2320925">
                  <a:moveTo>
                    <a:pt x="1164025" y="329219"/>
                  </a:moveTo>
                  <a:lnTo>
                    <a:pt x="484953" y="329219"/>
                  </a:lnTo>
                  <a:lnTo>
                    <a:pt x="542113" y="335651"/>
                  </a:lnTo>
                  <a:lnTo>
                    <a:pt x="595603" y="349974"/>
                  </a:lnTo>
                  <a:lnTo>
                    <a:pt x="645067" y="370953"/>
                  </a:lnTo>
                  <a:lnTo>
                    <a:pt x="690150" y="397354"/>
                  </a:lnTo>
                  <a:lnTo>
                    <a:pt x="730497" y="427945"/>
                  </a:lnTo>
                  <a:lnTo>
                    <a:pt x="765752" y="461491"/>
                  </a:lnTo>
                  <a:lnTo>
                    <a:pt x="795561" y="496758"/>
                  </a:lnTo>
                  <a:lnTo>
                    <a:pt x="819913" y="533276"/>
                  </a:lnTo>
                  <a:lnTo>
                    <a:pt x="840661" y="573609"/>
                  </a:lnTo>
                  <a:lnTo>
                    <a:pt x="857470" y="617394"/>
                  </a:lnTo>
                  <a:lnTo>
                    <a:pt x="870005" y="664271"/>
                  </a:lnTo>
                  <a:lnTo>
                    <a:pt x="877931" y="713878"/>
                  </a:lnTo>
                  <a:lnTo>
                    <a:pt x="880912" y="765854"/>
                  </a:lnTo>
                  <a:lnTo>
                    <a:pt x="878613" y="819837"/>
                  </a:lnTo>
                  <a:lnTo>
                    <a:pt x="870700" y="875465"/>
                  </a:lnTo>
                  <a:lnTo>
                    <a:pt x="859399" y="921291"/>
                  </a:lnTo>
                  <a:lnTo>
                    <a:pt x="843898" y="966600"/>
                  </a:lnTo>
                  <a:lnTo>
                    <a:pt x="825556" y="1009644"/>
                  </a:lnTo>
                  <a:lnTo>
                    <a:pt x="805731" y="1048675"/>
                  </a:lnTo>
                  <a:lnTo>
                    <a:pt x="780685" y="1089110"/>
                  </a:lnTo>
                  <a:lnTo>
                    <a:pt x="749724" y="1135028"/>
                  </a:lnTo>
                  <a:lnTo>
                    <a:pt x="723178" y="1174702"/>
                  </a:lnTo>
                  <a:lnTo>
                    <a:pt x="711379" y="1196408"/>
                  </a:lnTo>
                  <a:lnTo>
                    <a:pt x="739780" y="1197713"/>
                  </a:lnTo>
                  <a:lnTo>
                    <a:pt x="1984122" y="1197144"/>
                  </a:lnTo>
                  <a:lnTo>
                    <a:pt x="1953531" y="1148694"/>
                  </a:lnTo>
                  <a:lnTo>
                    <a:pt x="1923830" y="1109084"/>
                  </a:lnTo>
                  <a:lnTo>
                    <a:pt x="1891662" y="1072038"/>
                  </a:lnTo>
                  <a:lnTo>
                    <a:pt x="1857139" y="1037609"/>
                  </a:lnTo>
                  <a:lnTo>
                    <a:pt x="1820375" y="1005852"/>
                  </a:lnTo>
                  <a:lnTo>
                    <a:pt x="1781483" y="976822"/>
                  </a:lnTo>
                  <a:lnTo>
                    <a:pt x="1740576" y="950574"/>
                  </a:lnTo>
                  <a:lnTo>
                    <a:pt x="1697767" y="927161"/>
                  </a:lnTo>
                  <a:lnTo>
                    <a:pt x="1653170" y="906639"/>
                  </a:lnTo>
                  <a:lnTo>
                    <a:pt x="1606896" y="889062"/>
                  </a:lnTo>
                  <a:lnTo>
                    <a:pt x="1559061" y="874484"/>
                  </a:lnTo>
                  <a:lnTo>
                    <a:pt x="1509776" y="862962"/>
                  </a:lnTo>
                  <a:lnTo>
                    <a:pt x="1437127" y="851957"/>
                  </a:lnTo>
                  <a:lnTo>
                    <a:pt x="1368978" y="847070"/>
                  </a:lnTo>
                  <a:lnTo>
                    <a:pt x="1365010" y="847006"/>
                  </a:lnTo>
                  <a:lnTo>
                    <a:pt x="1215257" y="847006"/>
                  </a:lnTo>
                  <a:lnTo>
                    <a:pt x="1188835" y="844483"/>
                  </a:lnTo>
                  <a:lnTo>
                    <a:pt x="1190964" y="816374"/>
                  </a:lnTo>
                  <a:lnTo>
                    <a:pt x="1195918" y="781272"/>
                  </a:lnTo>
                  <a:lnTo>
                    <a:pt x="1201670" y="744606"/>
                  </a:lnTo>
                  <a:lnTo>
                    <a:pt x="1206195" y="711801"/>
                  </a:lnTo>
                  <a:lnTo>
                    <a:pt x="1209182" y="675693"/>
                  </a:lnTo>
                  <a:lnTo>
                    <a:pt x="1210483" y="638707"/>
                  </a:lnTo>
                  <a:lnTo>
                    <a:pt x="1210433" y="601461"/>
                  </a:lnTo>
                  <a:lnTo>
                    <a:pt x="1206071" y="514961"/>
                  </a:lnTo>
                  <a:lnTo>
                    <a:pt x="1200106" y="466775"/>
                  </a:lnTo>
                  <a:lnTo>
                    <a:pt x="1191379" y="420143"/>
                  </a:lnTo>
                  <a:lnTo>
                    <a:pt x="1179791" y="375198"/>
                  </a:lnTo>
                  <a:lnTo>
                    <a:pt x="1165245" y="332071"/>
                  </a:lnTo>
                  <a:lnTo>
                    <a:pt x="1164025" y="329219"/>
                  </a:lnTo>
                  <a:close/>
                </a:path>
                <a:path w="2092325" h="2320925">
                  <a:moveTo>
                    <a:pt x="1307701" y="846089"/>
                  </a:moveTo>
                  <a:lnTo>
                    <a:pt x="1215257" y="847006"/>
                  </a:lnTo>
                  <a:lnTo>
                    <a:pt x="1365010" y="847006"/>
                  </a:lnTo>
                  <a:lnTo>
                    <a:pt x="1307701" y="846089"/>
                  </a:lnTo>
                  <a:close/>
                </a:path>
                <a:path w="2092325" h="2320925">
                  <a:moveTo>
                    <a:pt x="149141" y="461226"/>
                  </a:moveTo>
                  <a:lnTo>
                    <a:pt x="146618" y="462277"/>
                  </a:lnTo>
                  <a:lnTo>
                    <a:pt x="143654" y="464352"/>
                  </a:lnTo>
                  <a:lnTo>
                    <a:pt x="149141" y="461226"/>
                  </a:lnTo>
                  <a:close/>
                </a:path>
                <a:path w="2092325" h="2320925">
                  <a:moveTo>
                    <a:pt x="175439" y="440040"/>
                  </a:moveTo>
                  <a:lnTo>
                    <a:pt x="129038" y="440040"/>
                  </a:lnTo>
                  <a:lnTo>
                    <a:pt x="142754" y="463887"/>
                  </a:lnTo>
                  <a:lnTo>
                    <a:pt x="146618" y="462277"/>
                  </a:lnTo>
                  <a:lnTo>
                    <a:pt x="150088" y="459848"/>
                  </a:lnTo>
                  <a:lnTo>
                    <a:pt x="175439" y="440040"/>
                  </a:lnTo>
                  <a:close/>
                </a:path>
                <a:path w="2092325" h="2320925">
                  <a:moveTo>
                    <a:pt x="304096" y="361712"/>
                  </a:moveTo>
                  <a:lnTo>
                    <a:pt x="67997" y="361712"/>
                  </a:lnTo>
                  <a:lnTo>
                    <a:pt x="68238" y="440862"/>
                  </a:lnTo>
                  <a:lnTo>
                    <a:pt x="96735" y="445789"/>
                  </a:lnTo>
                  <a:lnTo>
                    <a:pt x="109028" y="449951"/>
                  </a:lnTo>
                  <a:lnTo>
                    <a:pt x="115144" y="449269"/>
                  </a:lnTo>
                  <a:lnTo>
                    <a:pt x="120131" y="445410"/>
                  </a:lnTo>
                  <a:lnTo>
                    <a:pt x="129038" y="440040"/>
                  </a:lnTo>
                  <a:lnTo>
                    <a:pt x="175439" y="440040"/>
                  </a:lnTo>
                  <a:lnTo>
                    <a:pt x="178740" y="437461"/>
                  </a:lnTo>
                  <a:lnTo>
                    <a:pt x="201203" y="418211"/>
                  </a:lnTo>
                  <a:lnTo>
                    <a:pt x="231965" y="397130"/>
                  </a:lnTo>
                  <a:lnTo>
                    <a:pt x="285512" y="369246"/>
                  </a:lnTo>
                  <a:lnTo>
                    <a:pt x="304096" y="361712"/>
                  </a:lnTo>
                  <a:close/>
                </a:path>
                <a:path w="2092325" h="2320925">
                  <a:moveTo>
                    <a:pt x="320371" y="355113"/>
                  </a:moveTo>
                  <a:lnTo>
                    <a:pt x="15970" y="355113"/>
                  </a:lnTo>
                  <a:lnTo>
                    <a:pt x="26236" y="360819"/>
                  </a:lnTo>
                  <a:lnTo>
                    <a:pt x="34132" y="365783"/>
                  </a:lnTo>
                  <a:lnTo>
                    <a:pt x="34552" y="367394"/>
                  </a:lnTo>
                  <a:lnTo>
                    <a:pt x="33595" y="368522"/>
                  </a:lnTo>
                  <a:lnTo>
                    <a:pt x="37364" y="372040"/>
                  </a:lnTo>
                  <a:lnTo>
                    <a:pt x="49014" y="380129"/>
                  </a:lnTo>
                  <a:lnTo>
                    <a:pt x="49662" y="370881"/>
                  </a:lnTo>
                  <a:lnTo>
                    <a:pt x="50907" y="370153"/>
                  </a:lnTo>
                  <a:lnTo>
                    <a:pt x="55285" y="365845"/>
                  </a:lnTo>
                  <a:lnTo>
                    <a:pt x="53441" y="364168"/>
                  </a:lnTo>
                  <a:lnTo>
                    <a:pt x="54602" y="363373"/>
                  </a:lnTo>
                  <a:lnTo>
                    <a:pt x="67997" y="361712"/>
                  </a:lnTo>
                  <a:lnTo>
                    <a:pt x="304096" y="361712"/>
                  </a:lnTo>
                  <a:lnTo>
                    <a:pt x="320371" y="355113"/>
                  </a:lnTo>
                  <a:close/>
                </a:path>
                <a:path w="2092325" h="2320925">
                  <a:moveTo>
                    <a:pt x="9331" y="349777"/>
                  </a:moveTo>
                  <a:lnTo>
                    <a:pt x="10036" y="361405"/>
                  </a:lnTo>
                  <a:lnTo>
                    <a:pt x="15285" y="357154"/>
                  </a:lnTo>
                  <a:lnTo>
                    <a:pt x="15970" y="355113"/>
                  </a:lnTo>
                  <a:lnTo>
                    <a:pt x="320371" y="355113"/>
                  </a:lnTo>
                  <a:lnTo>
                    <a:pt x="329688" y="351335"/>
                  </a:lnTo>
                  <a:lnTo>
                    <a:pt x="333545" y="350274"/>
                  </a:lnTo>
                  <a:lnTo>
                    <a:pt x="9879" y="350274"/>
                  </a:lnTo>
                  <a:lnTo>
                    <a:pt x="9331" y="349777"/>
                  </a:lnTo>
                  <a:close/>
                </a:path>
                <a:path w="2092325" h="2320925">
                  <a:moveTo>
                    <a:pt x="595423" y="0"/>
                  </a:moveTo>
                  <a:lnTo>
                    <a:pt x="544924" y="2408"/>
                  </a:lnTo>
                  <a:lnTo>
                    <a:pt x="495198" y="7513"/>
                  </a:lnTo>
                  <a:lnTo>
                    <a:pt x="446936" y="15272"/>
                  </a:lnTo>
                  <a:lnTo>
                    <a:pt x="400829" y="25641"/>
                  </a:lnTo>
                  <a:lnTo>
                    <a:pt x="357568" y="38576"/>
                  </a:lnTo>
                  <a:lnTo>
                    <a:pt x="317844" y="54034"/>
                  </a:lnTo>
                  <a:lnTo>
                    <a:pt x="262336" y="80783"/>
                  </a:lnTo>
                  <a:lnTo>
                    <a:pt x="215947" y="107981"/>
                  </a:lnTo>
                  <a:lnTo>
                    <a:pt x="174559" y="137671"/>
                  </a:lnTo>
                  <a:lnTo>
                    <a:pt x="134057" y="171895"/>
                  </a:lnTo>
                  <a:lnTo>
                    <a:pt x="103438" y="202367"/>
                  </a:lnTo>
                  <a:lnTo>
                    <a:pt x="64065" y="246818"/>
                  </a:lnTo>
                  <a:lnTo>
                    <a:pt x="26173" y="296243"/>
                  </a:lnTo>
                  <a:lnTo>
                    <a:pt x="0" y="341634"/>
                  </a:lnTo>
                  <a:lnTo>
                    <a:pt x="13288" y="342430"/>
                  </a:lnTo>
                  <a:lnTo>
                    <a:pt x="9879" y="350274"/>
                  </a:lnTo>
                  <a:lnTo>
                    <a:pt x="333545" y="350274"/>
                  </a:lnTo>
                  <a:lnTo>
                    <a:pt x="377479" y="338189"/>
                  </a:lnTo>
                  <a:lnTo>
                    <a:pt x="429147" y="330565"/>
                  </a:lnTo>
                  <a:lnTo>
                    <a:pt x="484953" y="329219"/>
                  </a:lnTo>
                  <a:lnTo>
                    <a:pt x="1164025" y="329219"/>
                  </a:lnTo>
                  <a:lnTo>
                    <a:pt x="1147641" y="290896"/>
                  </a:lnTo>
                  <a:lnTo>
                    <a:pt x="1126880" y="251804"/>
                  </a:lnTo>
                  <a:lnTo>
                    <a:pt x="1102865" y="214928"/>
                  </a:lnTo>
                  <a:lnTo>
                    <a:pt x="1075496" y="180399"/>
                  </a:lnTo>
                  <a:lnTo>
                    <a:pt x="1044674" y="148351"/>
                  </a:lnTo>
                  <a:lnTo>
                    <a:pt x="1010302" y="118915"/>
                  </a:lnTo>
                  <a:lnTo>
                    <a:pt x="972280" y="92224"/>
                  </a:lnTo>
                  <a:lnTo>
                    <a:pt x="930509" y="68411"/>
                  </a:lnTo>
                  <a:lnTo>
                    <a:pt x="884892" y="47606"/>
                  </a:lnTo>
                  <a:lnTo>
                    <a:pt x="835329" y="29943"/>
                  </a:lnTo>
                  <a:lnTo>
                    <a:pt x="791330" y="18211"/>
                  </a:lnTo>
                  <a:lnTo>
                    <a:pt x="744649" y="9394"/>
                  </a:lnTo>
                  <a:lnTo>
                    <a:pt x="695976" y="3449"/>
                  </a:lnTo>
                  <a:lnTo>
                    <a:pt x="646004" y="332"/>
                  </a:lnTo>
                  <a:lnTo>
                    <a:pt x="59542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4694" y="4062812"/>
              <a:ext cx="1204595" cy="398780"/>
            </a:xfrm>
            <a:custGeom>
              <a:avLst/>
              <a:gdLst/>
              <a:ahLst/>
              <a:cxnLst/>
              <a:rect l="l" t="t" r="r" b="b"/>
              <a:pathLst>
                <a:path w="1204595" h="398779">
                  <a:moveTo>
                    <a:pt x="0" y="0"/>
                  </a:moveTo>
                  <a:lnTo>
                    <a:pt x="36737" y="39984"/>
                  </a:lnTo>
                  <a:lnTo>
                    <a:pt x="94269" y="87480"/>
                  </a:lnTo>
                  <a:lnTo>
                    <a:pt x="174896" y="150328"/>
                  </a:lnTo>
                  <a:lnTo>
                    <a:pt x="209908" y="176302"/>
                  </a:lnTo>
                  <a:lnTo>
                    <a:pt x="250772" y="203736"/>
                  </a:lnTo>
                  <a:lnTo>
                    <a:pt x="304526" y="236448"/>
                  </a:lnTo>
                  <a:lnTo>
                    <a:pt x="384375" y="278593"/>
                  </a:lnTo>
                  <a:lnTo>
                    <a:pt x="427995" y="298067"/>
                  </a:lnTo>
                  <a:lnTo>
                    <a:pt x="472409" y="315900"/>
                  </a:lnTo>
                  <a:lnTo>
                    <a:pt x="517566" y="332402"/>
                  </a:lnTo>
                  <a:lnTo>
                    <a:pt x="563411" y="347878"/>
                  </a:lnTo>
                  <a:lnTo>
                    <a:pt x="609890" y="362638"/>
                  </a:lnTo>
                  <a:lnTo>
                    <a:pt x="648288" y="373256"/>
                  </a:lnTo>
                  <a:lnTo>
                    <a:pt x="686849" y="381349"/>
                  </a:lnTo>
                  <a:lnTo>
                    <a:pt x="725765" y="386983"/>
                  </a:lnTo>
                  <a:lnTo>
                    <a:pt x="765227" y="390221"/>
                  </a:lnTo>
                  <a:lnTo>
                    <a:pt x="804772" y="394239"/>
                  </a:lnTo>
                  <a:lnTo>
                    <a:pt x="832353" y="398257"/>
                  </a:lnTo>
                  <a:lnTo>
                    <a:pt x="868502" y="398384"/>
                  </a:lnTo>
                  <a:lnTo>
                    <a:pt x="933749" y="390725"/>
                  </a:lnTo>
                  <a:lnTo>
                    <a:pt x="983681" y="381641"/>
                  </a:lnTo>
                  <a:lnTo>
                    <a:pt x="1031619" y="365406"/>
                  </a:lnTo>
                  <a:lnTo>
                    <a:pt x="1060593" y="351124"/>
                  </a:lnTo>
                  <a:lnTo>
                    <a:pt x="1070513" y="346000"/>
                  </a:lnTo>
                  <a:lnTo>
                    <a:pt x="1128528" y="311576"/>
                  </a:lnTo>
                  <a:lnTo>
                    <a:pt x="1161249" y="284742"/>
                  </a:lnTo>
                  <a:lnTo>
                    <a:pt x="1188398" y="251588"/>
                  </a:lnTo>
                  <a:lnTo>
                    <a:pt x="1204363" y="214261"/>
                  </a:lnTo>
                  <a:lnTo>
                    <a:pt x="1203534" y="174909"/>
                  </a:lnTo>
                  <a:lnTo>
                    <a:pt x="1180299" y="135676"/>
                  </a:lnTo>
                  <a:lnTo>
                    <a:pt x="1143121" y="110369"/>
                  </a:lnTo>
                  <a:lnTo>
                    <a:pt x="1125710" y="114291"/>
                  </a:lnTo>
                  <a:lnTo>
                    <a:pt x="1108110" y="119481"/>
                  </a:lnTo>
                  <a:lnTo>
                    <a:pt x="1090438" y="125052"/>
                  </a:lnTo>
                  <a:lnTo>
                    <a:pt x="1072810" y="130115"/>
                  </a:lnTo>
                  <a:lnTo>
                    <a:pt x="1015452" y="143613"/>
                  </a:lnTo>
                  <a:lnTo>
                    <a:pt x="964863" y="152769"/>
                  </a:lnTo>
                  <a:lnTo>
                    <a:pt x="913224" y="159436"/>
                  </a:lnTo>
                  <a:lnTo>
                    <a:pt x="852717" y="165467"/>
                  </a:lnTo>
                  <a:lnTo>
                    <a:pt x="798371" y="168957"/>
                  </a:lnTo>
                  <a:lnTo>
                    <a:pt x="744050" y="169573"/>
                  </a:lnTo>
                  <a:lnTo>
                    <a:pt x="689941" y="167794"/>
                  </a:lnTo>
                  <a:lnTo>
                    <a:pt x="636230" y="164098"/>
                  </a:lnTo>
                  <a:lnTo>
                    <a:pt x="583103" y="158966"/>
                  </a:lnTo>
                  <a:lnTo>
                    <a:pt x="530748" y="152877"/>
                  </a:lnTo>
                  <a:lnTo>
                    <a:pt x="449200" y="138926"/>
                  </a:lnTo>
                  <a:lnTo>
                    <a:pt x="400220" y="128312"/>
                  </a:lnTo>
                  <a:lnTo>
                    <a:pt x="347967" y="115794"/>
                  </a:lnTo>
                  <a:lnTo>
                    <a:pt x="294090" y="101767"/>
                  </a:lnTo>
                  <a:lnTo>
                    <a:pt x="240236" y="86622"/>
                  </a:lnTo>
                  <a:lnTo>
                    <a:pt x="188054" y="70754"/>
                  </a:lnTo>
                  <a:lnTo>
                    <a:pt x="139192" y="54555"/>
                  </a:lnTo>
                  <a:lnTo>
                    <a:pt x="95298" y="38417"/>
                  </a:lnTo>
                  <a:lnTo>
                    <a:pt x="43604" y="16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0068" y="3343825"/>
              <a:ext cx="386080" cy="617220"/>
            </a:xfrm>
            <a:custGeom>
              <a:avLst/>
              <a:gdLst/>
              <a:ahLst/>
              <a:cxnLst/>
              <a:rect l="l" t="t" r="r" b="b"/>
              <a:pathLst>
                <a:path w="386080" h="617220">
                  <a:moveTo>
                    <a:pt x="54277" y="0"/>
                  </a:moveTo>
                  <a:lnTo>
                    <a:pt x="20464" y="21641"/>
                  </a:lnTo>
                  <a:lnTo>
                    <a:pt x="8059" y="42987"/>
                  </a:lnTo>
                  <a:lnTo>
                    <a:pt x="1422" y="68830"/>
                  </a:lnTo>
                  <a:lnTo>
                    <a:pt x="0" y="96656"/>
                  </a:lnTo>
                  <a:lnTo>
                    <a:pt x="3237" y="123953"/>
                  </a:lnTo>
                  <a:lnTo>
                    <a:pt x="22123" y="166391"/>
                  </a:lnTo>
                  <a:lnTo>
                    <a:pt x="45955" y="206556"/>
                  </a:lnTo>
                  <a:lnTo>
                    <a:pt x="80365" y="260768"/>
                  </a:lnTo>
                  <a:lnTo>
                    <a:pt x="111421" y="305080"/>
                  </a:lnTo>
                  <a:lnTo>
                    <a:pt x="140550" y="342646"/>
                  </a:lnTo>
                  <a:lnTo>
                    <a:pt x="169180" y="376624"/>
                  </a:lnTo>
                  <a:lnTo>
                    <a:pt x="230652" y="446441"/>
                  </a:lnTo>
                  <a:lnTo>
                    <a:pt x="266347" y="488593"/>
                  </a:lnTo>
                  <a:lnTo>
                    <a:pt x="385827" y="617157"/>
                  </a:lnTo>
                  <a:lnTo>
                    <a:pt x="384529" y="566852"/>
                  </a:lnTo>
                  <a:lnTo>
                    <a:pt x="379701" y="516541"/>
                  </a:lnTo>
                  <a:lnTo>
                    <a:pt x="371546" y="466469"/>
                  </a:lnTo>
                  <a:lnTo>
                    <a:pt x="360263" y="416881"/>
                  </a:lnTo>
                  <a:lnTo>
                    <a:pt x="346054" y="368020"/>
                  </a:lnTo>
                  <a:lnTo>
                    <a:pt x="329119" y="320132"/>
                  </a:lnTo>
                  <a:lnTo>
                    <a:pt x="309659" y="273460"/>
                  </a:lnTo>
                  <a:lnTo>
                    <a:pt x="287875" y="228250"/>
                  </a:lnTo>
                  <a:lnTo>
                    <a:pt x="263967" y="184746"/>
                  </a:lnTo>
                  <a:lnTo>
                    <a:pt x="238136" y="143191"/>
                  </a:lnTo>
                  <a:lnTo>
                    <a:pt x="210584" y="103832"/>
                  </a:lnTo>
                  <a:lnTo>
                    <a:pt x="181510" y="66911"/>
                  </a:lnTo>
                  <a:lnTo>
                    <a:pt x="127805" y="19472"/>
                  </a:lnTo>
                  <a:lnTo>
                    <a:pt x="91442" y="2062"/>
                  </a:lnTo>
                  <a:lnTo>
                    <a:pt x="54277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5032" y="2138449"/>
              <a:ext cx="298450" cy="676275"/>
            </a:xfrm>
            <a:custGeom>
              <a:avLst/>
              <a:gdLst/>
              <a:ahLst/>
              <a:cxnLst/>
              <a:rect l="l" t="t" r="r" b="b"/>
              <a:pathLst>
                <a:path w="298450" h="676275">
                  <a:moveTo>
                    <a:pt x="155640" y="0"/>
                  </a:moveTo>
                  <a:lnTo>
                    <a:pt x="130376" y="41630"/>
                  </a:lnTo>
                  <a:lnTo>
                    <a:pt x="107314" y="89728"/>
                  </a:lnTo>
                  <a:lnTo>
                    <a:pt x="86483" y="142111"/>
                  </a:lnTo>
                  <a:lnTo>
                    <a:pt x="67910" y="196594"/>
                  </a:lnTo>
                  <a:lnTo>
                    <a:pt x="51625" y="250993"/>
                  </a:lnTo>
                  <a:lnTo>
                    <a:pt x="37655" y="303127"/>
                  </a:lnTo>
                  <a:lnTo>
                    <a:pt x="21210" y="389424"/>
                  </a:lnTo>
                  <a:lnTo>
                    <a:pt x="12965" y="447118"/>
                  </a:lnTo>
                  <a:lnTo>
                    <a:pt x="6024" y="507710"/>
                  </a:lnTo>
                  <a:lnTo>
                    <a:pt x="1372" y="566100"/>
                  </a:lnTo>
                  <a:lnTo>
                    <a:pt x="0" y="617189"/>
                  </a:lnTo>
                  <a:lnTo>
                    <a:pt x="2892" y="655877"/>
                  </a:lnTo>
                  <a:lnTo>
                    <a:pt x="4408" y="665688"/>
                  </a:lnTo>
                  <a:lnTo>
                    <a:pt x="5325" y="669811"/>
                  </a:lnTo>
                  <a:lnTo>
                    <a:pt x="7447" y="671925"/>
                  </a:lnTo>
                  <a:lnTo>
                    <a:pt x="12574" y="675713"/>
                  </a:lnTo>
                  <a:lnTo>
                    <a:pt x="22149" y="651225"/>
                  </a:lnTo>
                  <a:lnTo>
                    <a:pt x="37715" y="600747"/>
                  </a:lnTo>
                  <a:lnTo>
                    <a:pt x="62905" y="515764"/>
                  </a:lnTo>
                  <a:lnTo>
                    <a:pt x="79580" y="470425"/>
                  </a:lnTo>
                  <a:lnTo>
                    <a:pt x="100104" y="421358"/>
                  </a:lnTo>
                  <a:lnTo>
                    <a:pt x="123560" y="371023"/>
                  </a:lnTo>
                  <a:lnTo>
                    <a:pt x="149031" y="321877"/>
                  </a:lnTo>
                  <a:lnTo>
                    <a:pt x="175601" y="276381"/>
                  </a:lnTo>
                  <a:lnTo>
                    <a:pt x="202351" y="236992"/>
                  </a:lnTo>
                  <a:lnTo>
                    <a:pt x="298395" y="122252"/>
                  </a:lnTo>
                  <a:lnTo>
                    <a:pt x="284679" y="98405"/>
                  </a:lnTo>
                  <a:lnTo>
                    <a:pt x="275772" y="103776"/>
                  </a:lnTo>
                  <a:lnTo>
                    <a:pt x="270785" y="107635"/>
                  </a:lnTo>
                  <a:lnTo>
                    <a:pt x="264669" y="108317"/>
                  </a:lnTo>
                  <a:lnTo>
                    <a:pt x="252376" y="104155"/>
                  </a:lnTo>
                  <a:lnTo>
                    <a:pt x="223879" y="99227"/>
                  </a:lnTo>
                  <a:lnTo>
                    <a:pt x="223638" y="20077"/>
                  </a:lnTo>
                  <a:lnTo>
                    <a:pt x="210243" y="21739"/>
                  </a:lnTo>
                  <a:lnTo>
                    <a:pt x="209082" y="22534"/>
                  </a:lnTo>
                  <a:lnTo>
                    <a:pt x="210926" y="24211"/>
                  </a:lnTo>
                  <a:lnTo>
                    <a:pt x="206548" y="28519"/>
                  </a:lnTo>
                  <a:lnTo>
                    <a:pt x="205303" y="29246"/>
                  </a:lnTo>
                  <a:lnTo>
                    <a:pt x="204655" y="38494"/>
                  </a:lnTo>
                  <a:lnTo>
                    <a:pt x="193005" y="30406"/>
                  </a:lnTo>
                  <a:lnTo>
                    <a:pt x="189236" y="26888"/>
                  </a:lnTo>
                  <a:lnTo>
                    <a:pt x="190193" y="25759"/>
                  </a:lnTo>
                  <a:lnTo>
                    <a:pt x="189773" y="24148"/>
                  </a:lnTo>
                  <a:lnTo>
                    <a:pt x="181877" y="19184"/>
                  </a:lnTo>
                  <a:lnTo>
                    <a:pt x="171611" y="13478"/>
                  </a:lnTo>
                  <a:lnTo>
                    <a:pt x="170926" y="15519"/>
                  </a:lnTo>
                  <a:lnTo>
                    <a:pt x="165677" y="19771"/>
                  </a:lnTo>
                  <a:lnTo>
                    <a:pt x="164972" y="8143"/>
                  </a:lnTo>
                  <a:lnTo>
                    <a:pt x="165520" y="8639"/>
                  </a:lnTo>
                  <a:lnTo>
                    <a:pt x="168928" y="796"/>
                  </a:lnTo>
                  <a:lnTo>
                    <a:pt x="155640" y="0"/>
                  </a:lnTo>
                  <a:close/>
                </a:path>
              </a:pathLst>
            </a:custGeom>
            <a:solidFill>
              <a:srgbClr val="E34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1727" y="3601385"/>
              <a:ext cx="156210" cy="474345"/>
            </a:xfrm>
            <a:custGeom>
              <a:avLst/>
              <a:gdLst/>
              <a:ahLst/>
              <a:cxnLst/>
              <a:rect l="l" t="t" r="r" b="b"/>
              <a:pathLst>
                <a:path w="156210" h="474345">
                  <a:moveTo>
                    <a:pt x="39525" y="0"/>
                  </a:moveTo>
                  <a:lnTo>
                    <a:pt x="11752" y="22547"/>
                  </a:lnTo>
                  <a:lnTo>
                    <a:pt x="0" y="60474"/>
                  </a:lnTo>
                  <a:lnTo>
                    <a:pt x="114" y="107548"/>
                  </a:lnTo>
                  <a:lnTo>
                    <a:pt x="7943" y="157532"/>
                  </a:lnTo>
                  <a:lnTo>
                    <a:pt x="19331" y="204191"/>
                  </a:lnTo>
                  <a:lnTo>
                    <a:pt x="30126" y="241289"/>
                  </a:lnTo>
                  <a:lnTo>
                    <a:pt x="45740" y="288582"/>
                  </a:lnTo>
                  <a:lnTo>
                    <a:pt x="63163" y="335835"/>
                  </a:lnTo>
                  <a:lnTo>
                    <a:pt x="80936" y="382710"/>
                  </a:lnTo>
                  <a:lnTo>
                    <a:pt x="97599" y="428869"/>
                  </a:lnTo>
                  <a:lnTo>
                    <a:pt x="111695" y="473976"/>
                  </a:lnTo>
                  <a:lnTo>
                    <a:pt x="148156" y="347562"/>
                  </a:lnTo>
                  <a:lnTo>
                    <a:pt x="153311" y="310206"/>
                  </a:lnTo>
                  <a:lnTo>
                    <a:pt x="155607" y="273279"/>
                  </a:lnTo>
                  <a:lnTo>
                    <a:pt x="155252" y="235833"/>
                  </a:lnTo>
                  <a:lnTo>
                    <a:pt x="152457" y="196919"/>
                  </a:lnTo>
                  <a:lnTo>
                    <a:pt x="147271" y="158661"/>
                  </a:lnTo>
                  <a:lnTo>
                    <a:pt x="137491" y="112044"/>
                  </a:lnTo>
                  <a:lnTo>
                    <a:pt x="122473" y="64969"/>
                  </a:lnTo>
                  <a:lnTo>
                    <a:pt x="101570" y="25336"/>
                  </a:lnTo>
                  <a:lnTo>
                    <a:pt x="74136" y="1046"/>
                  </a:lnTo>
                  <a:lnTo>
                    <a:pt x="39525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917" y="553460"/>
            <a:ext cx="4914900" cy="1120775"/>
            <a:chOff x="405917" y="553460"/>
            <a:chExt cx="4914900" cy="1120775"/>
          </a:xfrm>
        </p:grpSpPr>
        <p:sp>
          <p:nvSpPr>
            <p:cNvPr id="3" name="object 3"/>
            <p:cNvSpPr/>
            <p:nvPr/>
          </p:nvSpPr>
          <p:spPr>
            <a:xfrm>
              <a:off x="432399" y="585921"/>
              <a:ext cx="4888230" cy="1056005"/>
            </a:xfrm>
            <a:custGeom>
              <a:avLst/>
              <a:gdLst/>
              <a:ahLst/>
              <a:cxnLst/>
              <a:rect l="l" t="t" r="r" b="b"/>
              <a:pathLst>
                <a:path w="4888230" h="1056005">
                  <a:moveTo>
                    <a:pt x="4888202" y="0"/>
                  </a:moveTo>
                  <a:lnTo>
                    <a:pt x="0" y="0"/>
                  </a:lnTo>
                  <a:lnTo>
                    <a:pt x="0" y="1055667"/>
                  </a:lnTo>
                  <a:lnTo>
                    <a:pt x="4888202" y="1055667"/>
                  </a:lnTo>
                  <a:lnTo>
                    <a:pt x="4888202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5917" y="553460"/>
              <a:ext cx="24130" cy="1120775"/>
            </a:xfrm>
            <a:custGeom>
              <a:avLst/>
              <a:gdLst/>
              <a:ahLst/>
              <a:cxnLst/>
              <a:rect l="l" t="t" r="r" b="b"/>
              <a:pathLst>
                <a:path w="24129" h="1120775">
                  <a:moveTo>
                    <a:pt x="24001" y="0"/>
                  </a:moveTo>
                  <a:lnTo>
                    <a:pt x="0" y="0"/>
                  </a:lnTo>
                  <a:lnTo>
                    <a:pt x="0" y="1120589"/>
                  </a:lnTo>
                  <a:lnTo>
                    <a:pt x="24001" y="1120589"/>
                  </a:lnTo>
                  <a:lnTo>
                    <a:pt x="24001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01694" y="7400703"/>
            <a:ext cx="6390640" cy="159385"/>
            <a:chOff x="4301694" y="7400703"/>
            <a:chExt cx="6390640" cy="159385"/>
          </a:xfrm>
        </p:grpSpPr>
        <p:sp>
          <p:nvSpPr>
            <p:cNvPr id="6" name="object 6"/>
            <p:cNvSpPr/>
            <p:nvPr/>
          </p:nvSpPr>
          <p:spPr>
            <a:xfrm>
              <a:off x="4301694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27638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9633" y="6256725"/>
            <a:ext cx="1729739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5" dirty="0">
                <a:solidFill>
                  <a:srgbClr val="151616"/>
                </a:solidFill>
                <a:latin typeface="Times New Roman"/>
                <a:cs typeface="Times New Roman"/>
              </a:rPr>
              <a:t>соци</a:t>
            </a:r>
            <a:r>
              <a:rPr sz="2600" spc="25" dirty="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sz="2600" spc="5" dirty="0">
                <a:solidFill>
                  <a:srgbClr val="151616"/>
                </a:solidFill>
                <a:latin typeface="Times New Roman"/>
                <a:cs typeface="Times New Roman"/>
              </a:rPr>
              <a:t>льных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124" y="6527647"/>
            <a:ext cx="147447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5" dirty="0">
                <a:solidFill>
                  <a:srgbClr val="151616"/>
                </a:solidFill>
                <a:latin typeface="Times New Roman"/>
                <a:cs typeface="Times New Roman"/>
              </a:rPr>
              <a:t>работника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5301" y="6256725"/>
            <a:ext cx="116078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5" dirty="0">
                <a:solidFill>
                  <a:srgbClr val="151616"/>
                </a:solidFill>
                <a:latin typeface="Times New Roman"/>
                <a:cs typeface="Times New Roman"/>
              </a:rPr>
              <a:t>сиделок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9699" y="1951425"/>
            <a:ext cx="77343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10" dirty="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sz="2600" spc="35" dirty="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sz="2600" spc="5" dirty="0">
                <a:solidFill>
                  <a:srgbClr val="151616"/>
                </a:solidFill>
                <a:latin typeface="Times New Roman"/>
                <a:cs typeface="Times New Roman"/>
              </a:rPr>
              <a:t>е</a:t>
            </a:r>
            <a:r>
              <a:rPr sz="2600" spc="-60" dirty="0">
                <a:solidFill>
                  <a:srgbClr val="151616"/>
                </a:solidFill>
                <a:latin typeface="Times New Roman"/>
                <a:cs typeface="Times New Roman"/>
              </a:rPr>
              <a:t>г</a:t>
            </a:r>
            <a:r>
              <a:rPr sz="2600" spc="5" dirty="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919" y="853637"/>
            <a:ext cx="489077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sz="2700" spc="-80" dirty="0">
                <a:solidFill>
                  <a:srgbClr val="0E3B65"/>
                </a:solidFill>
                <a:latin typeface="Cambria"/>
                <a:cs typeface="Cambria"/>
              </a:rPr>
              <a:t>ШТАТ</a:t>
            </a:r>
            <a:r>
              <a:rPr sz="2700" spc="-15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700" spc="-25" dirty="0">
                <a:solidFill>
                  <a:srgbClr val="0E3B65"/>
                </a:solidFill>
                <a:latin typeface="Cambria"/>
                <a:cs typeface="Cambria"/>
              </a:rPr>
              <a:t>СОТРУДНИКОВ</a:t>
            </a:r>
            <a:r>
              <a:rPr sz="2700" spc="-10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700" spc="10" dirty="0">
                <a:solidFill>
                  <a:srgbClr val="0E3B65"/>
                </a:solidFill>
                <a:latin typeface="Cambria"/>
                <a:cs typeface="Cambria"/>
              </a:rPr>
              <a:t>ЦСОН</a:t>
            </a:r>
            <a:endParaRPr sz="27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772" y="2326990"/>
            <a:ext cx="4827270" cy="3690620"/>
            <a:chOff x="502772" y="2326990"/>
            <a:chExt cx="4827270" cy="36906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772" y="3463332"/>
              <a:ext cx="2546089" cy="25460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3877" y="3564441"/>
              <a:ext cx="2249805" cy="2249170"/>
            </a:xfrm>
            <a:custGeom>
              <a:avLst/>
              <a:gdLst/>
              <a:ahLst/>
              <a:cxnLst/>
              <a:rect l="l" t="t" r="r" b="b"/>
              <a:pathLst>
                <a:path w="2249805" h="2249170">
                  <a:moveTo>
                    <a:pt x="1124637" y="0"/>
                  </a:moveTo>
                  <a:lnTo>
                    <a:pt x="1109808" y="2869"/>
                  </a:lnTo>
                  <a:lnTo>
                    <a:pt x="1096802" y="11477"/>
                  </a:lnTo>
                  <a:lnTo>
                    <a:pt x="653724" y="454557"/>
                  </a:lnTo>
                  <a:lnTo>
                    <a:pt x="640714" y="463164"/>
                  </a:lnTo>
                  <a:lnTo>
                    <a:pt x="598093" y="454557"/>
                  </a:lnTo>
                  <a:lnTo>
                    <a:pt x="569428" y="415506"/>
                  </a:lnTo>
                  <a:lnTo>
                    <a:pt x="557099" y="369717"/>
                  </a:lnTo>
                  <a:lnTo>
                    <a:pt x="550996" y="344956"/>
                  </a:lnTo>
                  <a:lnTo>
                    <a:pt x="515409" y="282234"/>
                  </a:lnTo>
                  <a:lnTo>
                    <a:pt x="480245" y="255395"/>
                  </a:lnTo>
                  <a:lnTo>
                    <a:pt x="440642" y="239287"/>
                  </a:lnTo>
                  <a:lnTo>
                    <a:pt x="398818" y="233910"/>
                  </a:lnTo>
                  <a:lnTo>
                    <a:pt x="356991" y="239267"/>
                  </a:lnTo>
                  <a:lnTo>
                    <a:pt x="317380" y="255360"/>
                  </a:lnTo>
                  <a:lnTo>
                    <a:pt x="282205" y="282190"/>
                  </a:lnTo>
                  <a:lnTo>
                    <a:pt x="255380" y="317357"/>
                  </a:lnTo>
                  <a:lnTo>
                    <a:pt x="239286" y="356967"/>
                  </a:lnTo>
                  <a:lnTo>
                    <a:pt x="233921" y="398800"/>
                  </a:lnTo>
                  <a:lnTo>
                    <a:pt x="239286" y="440634"/>
                  </a:lnTo>
                  <a:lnTo>
                    <a:pt x="255380" y="480246"/>
                  </a:lnTo>
                  <a:lnTo>
                    <a:pt x="282205" y="515416"/>
                  </a:lnTo>
                  <a:lnTo>
                    <a:pt x="313174" y="537886"/>
                  </a:lnTo>
                  <a:lnTo>
                    <a:pt x="369697" y="557058"/>
                  </a:lnTo>
                  <a:lnTo>
                    <a:pt x="379681" y="558555"/>
                  </a:lnTo>
                  <a:lnTo>
                    <a:pt x="397078" y="562209"/>
                  </a:lnTo>
                  <a:lnTo>
                    <a:pt x="432774" y="579037"/>
                  </a:lnTo>
                  <a:lnTo>
                    <a:pt x="463177" y="611041"/>
                  </a:lnTo>
                  <a:lnTo>
                    <a:pt x="466047" y="625856"/>
                  </a:lnTo>
                  <a:lnTo>
                    <a:pt x="463183" y="640667"/>
                  </a:lnTo>
                  <a:lnTo>
                    <a:pt x="454587" y="653645"/>
                  </a:lnTo>
                  <a:lnTo>
                    <a:pt x="11478" y="1096772"/>
                  </a:lnTo>
                  <a:lnTo>
                    <a:pt x="2871" y="1109743"/>
                  </a:lnTo>
                  <a:lnTo>
                    <a:pt x="0" y="1124552"/>
                  </a:lnTo>
                  <a:lnTo>
                    <a:pt x="2863" y="1139366"/>
                  </a:lnTo>
                  <a:lnTo>
                    <a:pt x="11459" y="1152352"/>
                  </a:lnTo>
                  <a:lnTo>
                    <a:pt x="454573" y="1595452"/>
                  </a:lnTo>
                  <a:lnTo>
                    <a:pt x="467552" y="1604052"/>
                  </a:lnTo>
                  <a:lnTo>
                    <a:pt x="482370" y="1606925"/>
                  </a:lnTo>
                  <a:lnTo>
                    <a:pt x="497197" y="1604062"/>
                  </a:lnTo>
                  <a:lnTo>
                    <a:pt x="526033" y="1576842"/>
                  </a:lnTo>
                  <a:lnTo>
                    <a:pt x="542861" y="1541164"/>
                  </a:lnTo>
                  <a:lnTo>
                    <a:pt x="548030" y="1513774"/>
                  </a:lnTo>
                  <a:lnTo>
                    <a:pt x="554116" y="1489028"/>
                  </a:lnTo>
                  <a:lnTo>
                    <a:pt x="589677" y="1426335"/>
                  </a:lnTo>
                  <a:lnTo>
                    <a:pt x="624835" y="1399495"/>
                  </a:lnTo>
                  <a:lnTo>
                    <a:pt x="664437" y="1383397"/>
                  </a:lnTo>
                  <a:lnTo>
                    <a:pt x="706263" y="1378036"/>
                  </a:lnTo>
                  <a:lnTo>
                    <a:pt x="748094" y="1383407"/>
                  </a:lnTo>
                  <a:lnTo>
                    <a:pt x="787709" y="1399508"/>
                  </a:lnTo>
                  <a:lnTo>
                    <a:pt x="822888" y="1426335"/>
                  </a:lnTo>
                  <a:lnTo>
                    <a:pt x="849713" y="1461487"/>
                  </a:lnTo>
                  <a:lnTo>
                    <a:pt x="865811" y="1501088"/>
                  </a:lnTo>
                  <a:lnTo>
                    <a:pt x="871177" y="1542913"/>
                  </a:lnTo>
                  <a:lnTo>
                    <a:pt x="865809" y="1584739"/>
                  </a:lnTo>
                  <a:lnTo>
                    <a:pt x="849702" y="1624341"/>
                  </a:lnTo>
                  <a:lnTo>
                    <a:pt x="822853" y="1659495"/>
                  </a:lnTo>
                  <a:lnTo>
                    <a:pt x="791885" y="1681973"/>
                  </a:lnTo>
                  <a:lnTo>
                    <a:pt x="735375" y="1701154"/>
                  </a:lnTo>
                  <a:lnTo>
                    <a:pt x="725393" y="1702652"/>
                  </a:lnTo>
                  <a:lnTo>
                    <a:pt x="708001" y="1706317"/>
                  </a:lnTo>
                  <a:lnTo>
                    <a:pt x="672315" y="1723164"/>
                  </a:lnTo>
                  <a:lnTo>
                    <a:pt x="645094" y="1751978"/>
                  </a:lnTo>
                  <a:lnTo>
                    <a:pt x="642223" y="1766797"/>
                  </a:lnTo>
                  <a:lnTo>
                    <a:pt x="645094" y="1781616"/>
                  </a:lnTo>
                  <a:lnTo>
                    <a:pt x="653706" y="1794604"/>
                  </a:lnTo>
                  <a:lnTo>
                    <a:pt x="1096790" y="2237684"/>
                  </a:lnTo>
                  <a:lnTo>
                    <a:pt x="1109803" y="2246289"/>
                  </a:lnTo>
                  <a:lnTo>
                    <a:pt x="1124633" y="2249157"/>
                  </a:lnTo>
                  <a:lnTo>
                    <a:pt x="1139453" y="2246289"/>
                  </a:lnTo>
                  <a:lnTo>
                    <a:pt x="1152433" y="2237684"/>
                  </a:lnTo>
                  <a:lnTo>
                    <a:pt x="1595560" y="1794604"/>
                  </a:lnTo>
                  <a:lnTo>
                    <a:pt x="1604156" y="1781604"/>
                  </a:lnTo>
                  <a:lnTo>
                    <a:pt x="1607020" y="1766787"/>
                  </a:lnTo>
                  <a:lnTo>
                    <a:pt x="1604150" y="1751974"/>
                  </a:lnTo>
                  <a:lnTo>
                    <a:pt x="1576728" y="1722957"/>
                  </a:lnTo>
                  <a:lnTo>
                    <a:pt x="1541043" y="1706133"/>
                  </a:lnTo>
                  <a:lnTo>
                    <a:pt x="1513653" y="1700971"/>
                  </a:lnTo>
                  <a:lnTo>
                    <a:pt x="1488893" y="1694875"/>
                  </a:lnTo>
                  <a:lnTo>
                    <a:pt x="1426169" y="1659330"/>
                  </a:lnTo>
                  <a:lnTo>
                    <a:pt x="1399333" y="1624162"/>
                  </a:lnTo>
                  <a:lnTo>
                    <a:pt x="1383231" y="1584549"/>
                  </a:lnTo>
                  <a:lnTo>
                    <a:pt x="1377866" y="1542715"/>
                  </a:lnTo>
                  <a:lnTo>
                    <a:pt x="1383235" y="1500884"/>
                  </a:lnTo>
                  <a:lnTo>
                    <a:pt x="1399341" y="1461278"/>
                  </a:lnTo>
                  <a:lnTo>
                    <a:pt x="1426184" y="1426123"/>
                  </a:lnTo>
                  <a:lnTo>
                    <a:pt x="1461357" y="1399294"/>
                  </a:lnTo>
                  <a:lnTo>
                    <a:pt x="1500969" y="1383200"/>
                  </a:lnTo>
                  <a:lnTo>
                    <a:pt x="1542800" y="1377838"/>
                  </a:lnTo>
                  <a:lnTo>
                    <a:pt x="1584628" y="1383206"/>
                  </a:lnTo>
                  <a:lnTo>
                    <a:pt x="1624232" y="1399302"/>
                  </a:lnTo>
                  <a:lnTo>
                    <a:pt x="1659392" y="1426123"/>
                  </a:lnTo>
                  <a:lnTo>
                    <a:pt x="1681857" y="1457098"/>
                  </a:lnTo>
                  <a:lnTo>
                    <a:pt x="1701023" y="1513608"/>
                  </a:lnTo>
                  <a:lnTo>
                    <a:pt x="1702519" y="1523589"/>
                  </a:lnTo>
                  <a:lnTo>
                    <a:pt x="1706184" y="1540995"/>
                  </a:lnTo>
                  <a:lnTo>
                    <a:pt x="1723047" y="1576676"/>
                  </a:lnTo>
                  <a:lnTo>
                    <a:pt x="1752032" y="1604065"/>
                  </a:lnTo>
                  <a:lnTo>
                    <a:pt x="1766848" y="1606933"/>
                  </a:lnTo>
                  <a:lnTo>
                    <a:pt x="1781675" y="1604074"/>
                  </a:lnTo>
                  <a:lnTo>
                    <a:pt x="1794693" y="1595481"/>
                  </a:lnTo>
                  <a:lnTo>
                    <a:pt x="2237763" y="1152352"/>
                  </a:lnTo>
                  <a:lnTo>
                    <a:pt x="2246362" y="1139366"/>
                  </a:lnTo>
                  <a:lnTo>
                    <a:pt x="2249223" y="1124548"/>
                  </a:lnTo>
                  <a:lnTo>
                    <a:pt x="2246354" y="1109731"/>
                  </a:lnTo>
                  <a:lnTo>
                    <a:pt x="2237763" y="1096744"/>
                  </a:lnTo>
                  <a:lnTo>
                    <a:pt x="1794633" y="653645"/>
                  </a:lnTo>
                  <a:lnTo>
                    <a:pt x="1786044" y="640665"/>
                  </a:lnTo>
                  <a:lnTo>
                    <a:pt x="1783178" y="625851"/>
                  </a:lnTo>
                  <a:lnTo>
                    <a:pt x="1786039" y="611035"/>
                  </a:lnTo>
                  <a:lnTo>
                    <a:pt x="1794633" y="598053"/>
                  </a:lnTo>
                  <a:lnTo>
                    <a:pt x="1844531" y="569818"/>
                  </a:lnTo>
                  <a:lnTo>
                    <a:pt x="1871906" y="564655"/>
                  </a:lnTo>
                  <a:lnTo>
                    <a:pt x="1896680" y="558566"/>
                  </a:lnTo>
                  <a:lnTo>
                    <a:pt x="1959437" y="523001"/>
                  </a:lnTo>
                  <a:lnTo>
                    <a:pt x="1986270" y="487834"/>
                  </a:lnTo>
                  <a:lnTo>
                    <a:pt x="2002371" y="448223"/>
                  </a:lnTo>
                  <a:lnTo>
                    <a:pt x="2007739" y="406391"/>
                  </a:lnTo>
                  <a:lnTo>
                    <a:pt x="2002373" y="364563"/>
                  </a:lnTo>
                  <a:lnTo>
                    <a:pt x="1986273" y="324961"/>
                  </a:lnTo>
                  <a:lnTo>
                    <a:pt x="1959437" y="289810"/>
                  </a:lnTo>
                  <a:lnTo>
                    <a:pt x="1924270" y="262974"/>
                  </a:lnTo>
                  <a:lnTo>
                    <a:pt x="1884660" y="246872"/>
                  </a:lnTo>
                  <a:lnTo>
                    <a:pt x="1842827" y="241503"/>
                  </a:lnTo>
                  <a:lnTo>
                    <a:pt x="1800994" y="246867"/>
                  </a:lnTo>
                  <a:lnTo>
                    <a:pt x="1761383" y="262964"/>
                  </a:lnTo>
                  <a:lnTo>
                    <a:pt x="1726215" y="289793"/>
                  </a:lnTo>
                  <a:lnTo>
                    <a:pt x="1703758" y="320754"/>
                  </a:lnTo>
                  <a:lnTo>
                    <a:pt x="1684589" y="377266"/>
                  </a:lnTo>
                  <a:lnTo>
                    <a:pt x="1683091" y="387249"/>
                  </a:lnTo>
                  <a:lnTo>
                    <a:pt x="1679419" y="404644"/>
                  </a:lnTo>
                  <a:lnTo>
                    <a:pt x="1662574" y="440317"/>
                  </a:lnTo>
                  <a:lnTo>
                    <a:pt x="1623321" y="466014"/>
                  </a:lnTo>
                  <a:lnTo>
                    <a:pt x="1608504" y="463150"/>
                  </a:lnTo>
                  <a:lnTo>
                    <a:pt x="1595517" y="454557"/>
                  </a:lnTo>
                  <a:lnTo>
                    <a:pt x="1152451" y="11477"/>
                  </a:lnTo>
                  <a:lnTo>
                    <a:pt x="1139460" y="2869"/>
                  </a:lnTo>
                  <a:lnTo>
                    <a:pt x="1124637" y="0"/>
                  </a:lnTo>
                  <a:close/>
                </a:path>
              </a:pathLst>
            </a:custGeom>
            <a:solidFill>
              <a:srgbClr val="37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3351" y="3471140"/>
              <a:ext cx="2546089" cy="25460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84456" y="3572250"/>
              <a:ext cx="2249805" cy="2249170"/>
            </a:xfrm>
            <a:custGeom>
              <a:avLst/>
              <a:gdLst/>
              <a:ahLst/>
              <a:cxnLst/>
              <a:rect l="l" t="t" r="r" b="b"/>
              <a:pathLst>
                <a:path w="2249804" h="2249170">
                  <a:moveTo>
                    <a:pt x="1124595" y="0"/>
                  </a:moveTo>
                  <a:lnTo>
                    <a:pt x="1109775" y="2870"/>
                  </a:lnTo>
                  <a:lnTo>
                    <a:pt x="1096776" y="11480"/>
                  </a:lnTo>
                  <a:lnTo>
                    <a:pt x="653692" y="454554"/>
                  </a:lnTo>
                  <a:lnTo>
                    <a:pt x="640698" y="463160"/>
                  </a:lnTo>
                  <a:lnTo>
                    <a:pt x="598064" y="454546"/>
                  </a:lnTo>
                  <a:lnTo>
                    <a:pt x="569394" y="415488"/>
                  </a:lnTo>
                  <a:lnTo>
                    <a:pt x="557070" y="369678"/>
                  </a:lnTo>
                  <a:lnTo>
                    <a:pt x="550974" y="344922"/>
                  </a:lnTo>
                  <a:lnTo>
                    <a:pt x="515408" y="282215"/>
                  </a:lnTo>
                  <a:lnTo>
                    <a:pt x="480241" y="255380"/>
                  </a:lnTo>
                  <a:lnTo>
                    <a:pt x="440631" y="239280"/>
                  </a:lnTo>
                  <a:lnTo>
                    <a:pt x="398796" y="233915"/>
                  </a:lnTo>
                  <a:lnTo>
                    <a:pt x="356961" y="239283"/>
                  </a:lnTo>
                  <a:lnTo>
                    <a:pt x="317345" y="255385"/>
                  </a:lnTo>
                  <a:lnTo>
                    <a:pt x="282171" y="282219"/>
                  </a:lnTo>
                  <a:lnTo>
                    <a:pt x="255344" y="317377"/>
                  </a:lnTo>
                  <a:lnTo>
                    <a:pt x="239253" y="356980"/>
                  </a:lnTo>
                  <a:lnTo>
                    <a:pt x="233896" y="398806"/>
                  </a:lnTo>
                  <a:lnTo>
                    <a:pt x="239271" y="440631"/>
                  </a:lnTo>
                  <a:lnTo>
                    <a:pt x="255379" y="480234"/>
                  </a:lnTo>
                  <a:lnTo>
                    <a:pt x="282218" y="515391"/>
                  </a:lnTo>
                  <a:lnTo>
                    <a:pt x="313182" y="537877"/>
                  </a:lnTo>
                  <a:lnTo>
                    <a:pt x="369712" y="557054"/>
                  </a:lnTo>
                  <a:lnTo>
                    <a:pt x="379699" y="558550"/>
                  </a:lnTo>
                  <a:lnTo>
                    <a:pt x="397084" y="562213"/>
                  </a:lnTo>
                  <a:lnTo>
                    <a:pt x="432780" y="579042"/>
                  </a:lnTo>
                  <a:lnTo>
                    <a:pt x="463153" y="611024"/>
                  </a:lnTo>
                  <a:lnTo>
                    <a:pt x="466018" y="625836"/>
                  </a:lnTo>
                  <a:lnTo>
                    <a:pt x="463153" y="640647"/>
                  </a:lnTo>
                  <a:lnTo>
                    <a:pt x="454557" y="653626"/>
                  </a:lnTo>
                  <a:lnTo>
                    <a:pt x="11459" y="1096743"/>
                  </a:lnTo>
                  <a:lnTo>
                    <a:pt x="2864" y="1109736"/>
                  </a:lnTo>
                  <a:lnTo>
                    <a:pt x="0" y="1124553"/>
                  </a:lnTo>
                  <a:lnTo>
                    <a:pt x="2864" y="1139368"/>
                  </a:lnTo>
                  <a:lnTo>
                    <a:pt x="11459" y="1152353"/>
                  </a:lnTo>
                  <a:lnTo>
                    <a:pt x="454543" y="1595437"/>
                  </a:lnTo>
                  <a:lnTo>
                    <a:pt x="463147" y="1608431"/>
                  </a:lnTo>
                  <a:lnTo>
                    <a:pt x="466015" y="1623253"/>
                  </a:lnTo>
                  <a:lnTo>
                    <a:pt x="463147" y="1638077"/>
                  </a:lnTo>
                  <a:lnTo>
                    <a:pt x="454208" y="1651402"/>
                  </a:lnTo>
                  <a:lnTo>
                    <a:pt x="404652" y="1679357"/>
                  </a:lnTo>
                  <a:lnTo>
                    <a:pt x="377277" y="1684519"/>
                  </a:lnTo>
                  <a:lnTo>
                    <a:pt x="352512" y="1690604"/>
                  </a:lnTo>
                  <a:lnTo>
                    <a:pt x="289782" y="1726153"/>
                  </a:lnTo>
                  <a:lnTo>
                    <a:pt x="262953" y="1761325"/>
                  </a:lnTo>
                  <a:lnTo>
                    <a:pt x="246855" y="1800940"/>
                  </a:lnTo>
                  <a:lnTo>
                    <a:pt x="241489" y="1842776"/>
                  </a:lnTo>
                  <a:lnTo>
                    <a:pt x="246855" y="1884611"/>
                  </a:lnTo>
                  <a:lnTo>
                    <a:pt x="262953" y="1924224"/>
                  </a:lnTo>
                  <a:lnTo>
                    <a:pt x="289782" y="1959393"/>
                  </a:lnTo>
                  <a:lnTo>
                    <a:pt x="324942" y="1986214"/>
                  </a:lnTo>
                  <a:lnTo>
                    <a:pt x="364549" y="2002302"/>
                  </a:lnTo>
                  <a:lnTo>
                    <a:pt x="406378" y="2007660"/>
                  </a:lnTo>
                  <a:lnTo>
                    <a:pt x="448208" y="2002291"/>
                  </a:lnTo>
                  <a:lnTo>
                    <a:pt x="487815" y="1986195"/>
                  </a:lnTo>
                  <a:lnTo>
                    <a:pt x="522976" y="1959376"/>
                  </a:lnTo>
                  <a:lnTo>
                    <a:pt x="545474" y="1928390"/>
                  </a:lnTo>
                  <a:lnTo>
                    <a:pt x="564652" y="1871866"/>
                  </a:lnTo>
                  <a:lnTo>
                    <a:pt x="566147" y="1861884"/>
                  </a:lnTo>
                  <a:lnTo>
                    <a:pt x="569816" y="1844476"/>
                  </a:lnTo>
                  <a:lnTo>
                    <a:pt x="586636" y="1808800"/>
                  </a:lnTo>
                  <a:lnTo>
                    <a:pt x="625883" y="1783101"/>
                  </a:lnTo>
                  <a:lnTo>
                    <a:pt x="640704" y="1785974"/>
                  </a:lnTo>
                  <a:lnTo>
                    <a:pt x="653692" y="1794589"/>
                  </a:lnTo>
                  <a:lnTo>
                    <a:pt x="1096790" y="2237685"/>
                  </a:lnTo>
                  <a:lnTo>
                    <a:pt x="1109786" y="2246288"/>
                  </a:lnTo>
                  <a:lnTo>
                    <a:pt x="1152417" y="2237666"/>
                  </a:lnTo>
                  <a:lnTo>
                    <a:pt x="1595516" y="1794574"/>
                  </a:lnTo>
                  <a:lnTo>
                    <a:pt x="1606988" y="1766759"/>
                  </a:lnTo>
                  <a:lnTo>
                    <a:pt x="1604120" y="1751944"/>
                  </a:lnTo>
                  <a:lnTo>
                    <a:pt x="1576725" y="1722953"/>
                  </a:lnTo>
                  <a:lnTo>
                    <a:pt x="1541034" y="1706120"/>
                  </a:lnTo>
                  <a:lnTo>
                    <a:pt x="1513663" y="1700958"/>
                  </a:lnTo>
                  <a:lnTo>
                    <a:pt x="1488902" y="1694868"/>
                  </a:lnTo>
                  <a:lnTo>
                    <a:pt x="1426154" y="1659301"/>
                  </a:lnTo>
                  <a:lnTo>
                    <a:pt x="1399315" y="1624140"/>
                  </a:lnTo>
                  <a:lnTo>
                    <a:pt x="1383209" y="1584535"/>
                  </a:lnTo>
                  <a:lnTo>
                    <a:pt x="1377838" y="1542709"/>
                  </a:lnTo>
                  <a:lnTo>
                    <a:pt x="1383202" y="1500883"/>
                  </a:lnTo>
                  <a:lnTo>
                    <a:pt x="1399301" y="1461279"/>
                  </a:lnTo>
                  <a:lnTo>
                    <a:pt x="1426136" y="1426122"/>
                  </a:lnTo>
                  <a:lnTo>
                    <a:pt x="1461299" y="1399284"/>
                  </a:lnTo>
                  <a:lnTo>
                    <a:pt x="1500910" y="1383181"/>
                  </a:lnTo>
                  <a:lnTo>
                    <a:pt x="1542745" y="1377811"/>
                  </a:lnTo>
                  <a:lnTo>
                    <a:pt x="1584581" y="1383176"/>
                  </a:lnTo>
                  <a:lnTo>
                    <a:pt x="1624194" y="1399274"/>
                  </a:lnTo>
                  <a:lnTo>
                    <a:pt x="1659361" y="1426104"/>
                  </a:lnTo>
                  <a:lnTo>
                    <a:pt x="1681829" y="1457076"/>
                  </a:lnTo>
                  <a:lnTo>
                    <a:pt x="1701006" y="1513603"/>
                  </a:lnTo>
                  <a:lnTo>
                    <a:pt x="1702505" y="1523588"/>
                  </a:lnTo>
                  <a:lnTo>
                    <a:pt x="1706160" y="1540981"/>
                  </a:lnTo>
                  <a:lnTo>
                    <a:pt x="1722987" y="1576664"/>
                  </a:lnTo>
                  <a:lnTo>
                    <a:pt x="1752000" y="1604055"/>
                  </a:lnTo>
                  <a:lnTo>
                    <a:pt x="1766824" y="1606924"/>
                  </a:lnTo>
                  <a:lnTo>
                    <a:pt x="1781640" y="1604055"/>
                  </a:lnTo>
                  <a:lnTo>
                    <a:pt x="1794632" y="1595451"/>
                  </a:lnTo>
                  <a:lnTo>
                    <a:pt x="2237731" y="1152371"/>
                  </a:lnTo>
                  <a:lnTo>
                    <a:pt x="2246335" y="1139375"/>
                  </a:lnTo>
                  <a:lnTo>
                    <a:pt x="2249203" y="1124555"/>
                  </a:lnTo>
                  <a:lnTo>
                    <a:pt x="2246335" y="1109736"/>
                  </a:lnTo>
                  <a:lnTo>
                    <a:pt x="2237731" y="1096743"/>
                  </a:lnTo>
                  <a:lnTo>
                    <a:pt x="1794622" y="653644"/>
                  </a:lnTo>
                  <a:lnTo>
                    <a:pt x="1781636" y="645049"/>
                  </a:lnTo>
                  <a:lnTo>
                    <a:pt x="1766822" y="642182"/>
                  </a:lnTo>
                  <a:lnTo>
                    <a:pt x="1752000" y="645046"/>
                  </a:lnTo>
                  <a:lnTo>
                    <a:pt x="1723196" y="672248"/>
                  </a:lnTo>
                  <a:lnTo>
                    <a:pt x="1706344" y="707927"/>
                  </a:lnTo>
                  <a:lnTo>
                    <a:pt x="1701177" y="735312"/>
                  </a:lnTo>
                  <a:lnTo>
                    <a:pt x="1695093" y="760076"/>
                  </a:lnTo>
                  <a:lnTo>
                    <a:pt x="1659513" y="822804"/>
                  </a:lnTo>
                  <a:lnTo>
                    <a:pt x="1624359" y="849643"/>
                  </a:lnTo>
                  <a:lnTo>
                    <a:pt x="1584760" y="865747"/>
                  </a:lnTo>
                  <a:lnTo>
                    <a:pt x="1542937" y="871117"/>
                  </a:lnTo>
                  <a:lnTo>
                    <a:pt x="1501113" y="865755"/>
                  </a:lnTo>
                  <a:lnTo>
                    <a:pt x="1461509" y="849662"/>
                  </a:lnTo>
                  <a:lnTo>
                    <a:pt x="1426348" y="822837"/>
                  </a:lnTo>
                  <a:lnTo>
                    <a:pt x="1399512" y="787670"/>
                  </a:lnTo>
                  <a:lnTo>
                    <a:pt x="1383410" y="748057"/>
                  </a:lnTo>
                  <a:lnTo>
                    <a:pt x="1378042" y="706225"/>
                  </a:lnTo>
                  <a:lnTo>
                    <a:pt x="1383410" y="664396"/>
                  </a:lnTo>
                  <a:lnTo>
                    <a:pt x="1399512" y="624796"/>
                  </a:lnTo>
                  <a:lnTo>
                    <a:pt x="1426348" y="589647"/>
                  </a:lnTo>
                  <a:lnTo>
                    <a:pt x="1457304" y="567178"/>
                  </a:lnTo>
                  <a:lnTo>
                    <a:pt x="1513816" y="548018"/>
                  </a:lnTo>
                  <a:lnTo>
                    <a:pt x="1523800" y="546523"/>
                  </a:lnTo>
                  <a:lnTo>
                    <a:pt x="1541190" y="542849"/>
                  </a:lnTo>
                  <a:lnTo>
                    <a:pt x="1576876" y="526008"/>
                  </a:lnTo>
                  <a:lnTo>
                    <a:pt x="1604106" y="497182"/>
                  </a:lnTo>
                  <a:lnTo>
                    <a:pt x="1606966" y="482363"/>
                  </a:lnTo>
                  <a:lnTo>
                    <a:pt x="1604093" y="467538"/>
                  </a:lnTo>
                  <a:lnTo>
                    <a:pt x="1595498" y="454536"/>
                  </a:lnTo>
                  <a:lnTo>
                    <a:pt x="1152417" y="11480"/>
                  </a:lnTo>
                  <a:lnTo>
                    <a:pt x="1139416" y="2870"/>
                  </a:lnTo>
                  <a:lnTo>
                    <a:pt x="1124595" y="0"/>
                  </a:lnTo>
                  <a:close/>
                </a:path>
              </a:pathLst>
            </a:custGeom>
            <a:solidFill>
              <a:srgbClr val="C65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9173" y="2326990"/>
              <a:ext cx="2546089" cy="25460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0288" y="2428099"/>
              <a:ext cx="2249204" cy="22491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692122" y="0"/>
            <a:ext cx="4999990" cy="6942455"/>
            <a:chOff x="5692122" y="0"/>
            <a:chExt cx="4999990" cy="6942455"/>
          </a:xfrm>
        </p:grpSpPr>
        <p:sp>
          <p:nvSpPr>
            <p:cNvPr id="21" name="object 21"/>
            <p:cNvSpPr/>
            <p:nvPr/>
          </p:nvSpPr>
          <p:spPr>
            <a:xfrm>
              <a:off x="9464536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3" y="0"/>
                  </a:moveTo>
                  <a:lnTo>
                    <a:pt x="0" y="0"/>
                  </a:lnTo>
                  <a:lnTo>
                    <a:pt x="1227463" y="1713506"/>
                  </a:lnTo>
                  <a:lnTo>
                    <a:pt x="1227463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83983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3" y="0"/>
                  </a:moveTo>
                  <a:lnTo>
                    <a:pt x="0" y="0"/>
                  </a:lnTo>
                  <a:lnTo>
                    <a:pt x="2786863" y="1125590"/>
                  </a:lnTo>
                  <a:lnTo>
                    <a:pt x="198055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33371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2122" y="617702"/>
              <a:ext cx="4572007" cy="28785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2122" y="3496258"/>
              <a:ext cx="2203519" cy="34460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1231" y="3492010"/>
              <a:ext cx="2302898" cy="34502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92122" y="3492010"/>
              <a:ext cx="4572635" cy="69850"/>
            </a:xfrm>
            <a:custGeom>
              <a:avLst/>
              <a:gdLst/>
              <a:ahLst/>
              <a:cxnLst/>
              <a:rect l="l" t="t" r="r" b="b"/>
              <a:pathLst>
                <a:path w="4572634" h="69850">
                  <a:moveTo>
                    <a:pt x="4572006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4572006" y="69720"/>
                  </a:lnTo>
                  <a:lnTo>
                    <a:pt x="4572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17072" y="2547186"/>
            <a:ext cx="1261110" cy="150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700" b="0" spc="10" dirty="0">
                <a:solidFill>
                  <a:srgbClr val="FFFFFF"/>
                </a:solidFill>
                <a:latin typeface="Times New Roman"/>
                <a:cs typeface="Times New Roman"/>
              </a:rPr>
              <a:t>45</a:t>
            </a:r>
            <a:endParaRPr sz="9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34739" y="4015002"/>
            <a:ext cx="480059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solidFill>
                  <a:srgbClr val="FFFFFF"/>
                </a:solidFill>
                <a:latin typeface="Times New Roman"/>
                <a:cs typeface="Times New Roman"/>
              </a:rPr>
              <a:t>чел</a:t>
            </a:r>
            <a:endParaRPr sz="245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09914" y="5839257"/>
            <a:ext cx="2337435" cy="571500"/>
            <a:chOff x="1709914" y="5839257"/>
            <a:chExt cx="2337435" cy="571500"/>
          </a:xfrm>
        </p:grpSpPr>
        <p:sp>
          <p:nvSpPr>
            <p:cNvPr id="31" name="object 31"/>
            <p:cNvSpPr/>
            <p:nvPr/>
          </p:nvSpPr>
          <p:spPr>
            <a:xfrm>
              <a:off x="1727913" y="5839257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35999">
              <a:solidFill>
                <a:srgbClr val="37B4B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9156" y="5839257"/>
              <a:ext cx="0" cy="571500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35999">
              <a:solidFill>
                <a:srgbClr val="C6504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68586" y="3423874"/>
            <a:ext cx="3065145" cy="2134870"/>
          </a:xfrm>
          <a:prstGeom prst="rect">
            <a:avLst/>
          </a:prstGeom>
        </p:spPr>
        <p:txBody>
          <a:bodyPr vert="horz" wrap="square" lIns="0" tIns="429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85"/>
              </a:spcBef>
              <a:tabLst>
                <a:tab pos="2176145" algn="l"/>
              </a:tabLst>
            </a:pPr>
            <a:r>
              <a:rPr sz="7750" spc="-5" dirty="0">
                <a:solidFill>
                  <a:srgbClr val="FFFFFF"/>
                </a:solidFill>
                <a:latin typeface="Times New Roman"/>
                <a:cs typeface="Times New Roman"/>
              </a:rPr>
              <a:t>22	</a:t>
            </a:r>
            <a:r>
              <a:rPr sz="7750" spc="-86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7750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7750">
              <a:latin typeface="Times New Roman"/>
              <a:cs typeface="Times New Roman"/>
            </a:endParaRPr>
          </a:p>
          <a:p>
            <a:pPr marL="248285">
              <a:lnSpc>
                <a:spcPct val="100000"/>
              </a:lnSpc>
              <a:spcBef>
                <a:spcPts val="1075"/>
              </a:spcBef>
              <a:tabLst>
                <a:tab pos="2477135" algn="l"/>
              </a:tabLst>
            </a:pPr>
            <a:r>
              <a:rPr sz="2450" spc="10" dirty="0">
                <a:solidFill>
                  <a:srgbClr val="FFFFFF"/>
                </a:solidFill>
                <a:latin typeface="Times New Roman"/>
                <a:cs typeface="Times New Roman"/>
              </a:rPr>
              <a:t>чел	чел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921" y="553460"/>
            <a:ext cx="4914900" cy="1120775"/>
            <a:chOff x="405921" y="553460"/>
            <a:chExt cx="4914900" cy="1120775"/>
          </a:xfrm>
        </p:grpSpPr>
        <p:sp>
          <p:nvSpPr>
            <p:cNvPr id="3" name="object 3"/>
            <p:cNvSpPr/>
            <p:nvPr/>
          </p:nvSpPr>
          <p:spPr>
            <a:xfrm>
              <a:off x="432403" y="585921"/>
              <a:ext cx="4888230" cy="1056005"/>
            </a:xfrm>
            <a:custGeom>
              <a:avLst/>
              <a:gdLst/>
              <a:ahLst/>
              <a:cxnLst/>
              <a:rect l="l" t="t" r="r" b="b"/>
              <a:pathLst>
                <a:path w="4888230" h="1056005">
                  <a:moveTo>
                    <a:pt x="4888202" y="0"/>
                  </a:moveTo>
                  <a:lnTo>
                    <a:pt x="0" y="0"/>
                  </a:lnTo>
                  <a:lnTo>
                    <a:pt x="0" y="1055667"/>
                  </a:lnTo>
                  <a:lnTo>
                    <a:pt x="4888202" y="1055667"/>
                  </a:lnTo>
                  <a:lnTo>
                    <a:pt x="4888202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5921" y="553460"/>
              <a:ext cx="24130" cy="1120775"/>
            </a:xfrm>
            <a:custGeom>
              <a:avLst/>
              <a:gdLst/>
              <a:ahLst/>
              <a:cxnLst/>
              <a:rect l="l" t="t" r="r" b="b"/>
              <a:pathLst>
                <a:path w="24129" h="1120775">
                  <a:moveTo>
                    <a:pt x="24001" y="0"/>
                  </a:moveTo>
                  <a:lnTo>
                    <a:pt x="0" y="0"/>
                  </a:lnTo>
                  <a:lnTo>
                    <a:pt x="0" y="1120589"/>
                  </a:lnTo>
                  <a:lnTo>
                    <a:pt x="24001" y="1120589"/>
                  </a:lnTo>
                  <a:lnTo>
                    <a:pt x="24001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01697" y="7400703"/>
            <a:ext cx="6390640" cy="159385"/>
            <a:chOff x="4301697" y="7400703"/>
            <a:chExt cx="6390640" cy="159385"/>
          </a:xfrm>
        </p:grpSpPr>
        <p:sp>
          <p:nvSpPr>
            <p:cNvPr id="6" name="object 6"/>
            <p:cNvSpPr/>
            <p:nvPr/>
          </p:nvSpPr>
          <p:spPr>
            <a:xfrm>
              <a:off x="4301697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5" y="0"/>
                  </a:moveTo>
                  <a:lnTo>
                    <a:pt x="154052" y="0"/>
                  </a:lnTo>
                  <a:lnTo>
                    <a:pt x="0" y="102701"/>
                  </a:lnTo>
                  <a:lnTo>
                    <a:pt x="5056805" y="102701"/>
                  </a:lnTo>
                  <a:lnTo>
                    <a:pt x="5056805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27641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9922" y="853637"/>
            <a:ext cx="489077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25"/>
              </a:spcBef>
              <a:tabLst>
                <a:tab pos="2032000" algn="l"/>
              </a:tabLst>
            </a:pPr>
            <a:r>
              <a:rPr b="0" spc="-155" dirty="0">
                <a:latin typeface="Cambria"/>
                <a:cs typeface="Cambria"/>
              </a:rPr>
              <a:t>ШИРОКИ</a:t>
            </a:r>
            <a:r>
              <a:rPr lang="ru-RU" b="0" spc="-155" dirty="0">
                <a:latin typeface="Cambria"/>
                <a:cs typeface="Cambria"/>
              </a:rPr>
              <a:t>Й</a:t>
            </a:r>
            <a:r>
              <a:rPr b="0" spc="-155" dirty="0">
                <a:latin typeface="Cambria"/>
                <a:cs typeface="Cambria"/>
              </a:rPr>
              <a:t>	</a:t>
            </a:r>
            <a:r>
              <a:rPr b="0" spc="15" dirty="0">
                <a:latin typeface="Cambria"/>
                <a:cs typeface="Cambria"/>
              </a:rPr>
              <a:t>СПЕКТР</a:t>
            </a:r>
            <a:r>
              <a:rPr b="0" spc="-90" dirty="0">
                <a:latin typeface="Cambria"/>
                <a:cs typeface="Cambria"/>
              </a:rPr>
              <a:t> </a:t>
            </a:r>
            <a:r>
              <a:rPr b="0" spc="-5" dirty="0">
                <a:latin typeface="Cambria"/>
                <a:cs typeface="Cambria"/>
              </a:rPr>
              <a:t>УСЛУГ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1614" y="2032620"/>
            <a:ext cx="3790315" cy="5202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>
                <a:solidFill>
                  <a:srgbClr val="151616"/>
                </a:solidFill>
                <a:latin typeface="Cambria"/>
                <a:cs typeface="Cambria"/>
              </a:rPr>
              <a:t>наблюдение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здоровьем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клиента</a:t>
            </a:r>
            <a:endParaRPr sz="2100" dirty="0">
              <a:latin typeface="Cambria"/>
              <a:cs typeface="Cambria"/>
            </a:endParaRPr>
          </a:p>
          <a:p>
            <a:pPr marL="12700" marR="15875">
              <a:lnSpc>
                <a:spcPts val="4560"/>
              </a:lnSpc>
              <a:spcBef>
                <a:spcPts val="250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помо</a:t>
            </a:r>
            <a:r>
              <a:rPr lang="ru-RU" sz="2100" spc="-5" dirty="0">
                <a:solidFill>
                  <a:srgbClr val="151616"/>
                </a:solidFill>
                <a:latin typeface="Cambria"/>
                <a:cs typeface="Cambria"/>
              </a:rPr>
              <a:t>щь</a:t>
            </a:r>
            <a:r>
              <a:rPr sz="2100" spc="-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при</a:t>
            </a:r>
            <a:r>
              <a:rPr sz="2100" spc="-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госпитализации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покупка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продуктов</a:t>
            </a:r>
            <a:endParaRPr sz="2100" dirty="0">
              <a:latin typeface="Cambria"/>
              <a:cs typeface="Cambria"/>
            </a:endParaRPr>
          </a:p>
          <a:p>
            <a:pPr marL="12700" marR="1176020">
              <a:lnSpc>
                <a:spcPts val="3879"/>
              </a:lnSpc>
              <a:spcBef>
                <a:spcPts val="305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оплата </a:t>
            </a:r>
            <a:r>
              <a:rPr sz="2100" spc="-40" dirty="0">
                <a:solidFill>
                  <a:srgbClr val="151616"/>
                </a:solidFill>
                <a:latin typeface="Cambria"/>
                <a:cs typeface="Cambria"/>
              </a:rPr>
              <a:t>квитанции 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приготовление</a:t>
            </a:r>
            <a:r>
              <a:rPr sz="2100" spc="-6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пищи</a:t>
            </a:r>
            <a:endParaRPr sz="2100" dirty="0">
              <a:latin typeface="Cambria"/>
              <a:cs typeface="Cambria"/>
            </a:endParaRPr>
          </a:p>
          <a:p>
            <a:pPr marL="12700" marR="5080">
              <a:lnSpc>
                <a:spcPts val="2260"/>
              </a:lnSpc>
              <a:spcBef>
                <a:spcPts val="1735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помощь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получении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льготных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лекарств</a:t>
            </a:r>
            <a:endParaRPr sz="2100" dirty="0">
              <a:latin typeface="Cambria"/>
              <a:cs typeface="Cambria"/>
            </a:endParaRPr>
          </a:p>
          <a:p>
            <a:pPr marL="12700" marR="45085">
              <a:lnSpc>
                <a:spcPct val="157900"/>
              </a:lnSpc>
              <a:spcBef>
                <a:spcPts val="50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уборка</a:t>
            </a:r>
            <a:r>
              <a:rPr sz="2100" spc="90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квартиры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генеральная</a:t>
            </a:r>
            <a:r>
              <a:rPr sz="2100" spc="-5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гигиена</a:t>
            </a:r>
            <a:r>
              <a:rPr sz="2100" spc="-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человека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многое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другое...</a:t>
            </a:r>
            <a:endParaRPr sz="2100" dirty="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2403" y="2050969"/>
            <a:ext cx="422909" cy="384810"/>
            <a:chOff x="432403" y="2050969"/>
            <a:chExt cx="422909" cy="384810"/>
          </a:xfrm>
        </p:grpSpPr>
        <p:sp>
          <p:nvSpPr>
            <p:cNvPr id="11" name="object 11"/>
            <p:cNvSpPr/>
            <p:nvPr/>
          </p:nvSpPr>
          <p:spPr>
            <a:xfrm>
              <a:off x="432403" y="2050969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1"/>
                  </a:lnTo>
                  <a:lnTo>
                    <a:pt x="200573" y="384581"/>
                  </a:lnTo>
                  <a:lnTo>
                    <a:pt x="358211" y="192592"/>
                  </a:lnTo>
                  <a:lnTo>
                    <a:pt x="206096" y="122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062" y="2098198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5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2122117"/>
              <a:ext cx="145209" cy="24258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32403" y="3178728"/>
            <a:ext cx="422909" cy="384810"/>
            <a:chOff x="432403" y="3178728"/>
            <a:chExt cx="422909" cy="384810"/>
          </a:xfrm>
        </p:grpSpPr>
        <p:sp>
          <p:nvSpPr>
            <p:cNvPr id="15" name="object 15"/>
            <p:cNvSpPr/>
            <p:nvPr/>
          </p:nvSpPr>
          <p:spPr>
            <a:xfrm>
              <a:off x="432403" y="3178728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0"/>
                  </a:lnTo>
                  <a:lnTo>
                    <a:pt x="200573" y="384580"/>
                  </a:lnTo>
                  <a:lnTo>
                    <a:pt x="358211" y="192591"/>
                  </a:lnTo>
                  <a:lnTo>
                    <a:pt x="206096" y="1219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062" y="3225955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4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3249875"/>
              <a:ext cx="145209" cy="24258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32403" y="4220161"/>
            <a:ext cx="422909" cy="384810"/>
            <a:chOff x="432403" y="4220161"/>
            <a:chExt cx="422909" cy="384810"/>
          </a:xfrm>
        </p:grpSpPr>
        <p:sp>
          <p:nvSpPr>
            <p:cNvPr id="19" name="object 19"/>
            <p:cNvSpPr/>
            <p:nvPr/>
          </p:nvSpPr>
          <p:spPr>
            <a:xfrm>
              <a:off x="432403" y="4220161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0"/>
                  </a:lnTo>
                  <a:lnTo>
                    <a:pt x="200573" y="384580"/>
                  </a:lnTo>
                  <a:lnTo>
                    <a:pt x="358211" y="192592"/>
                  </a:lnTo>
                  <a:lnTo>
                    <a:pt x="206096" y="122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062" y="4267388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4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4291308"/>
              <a:ext cx="145209" cy="24258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32403" y="6064200"/>
            <a:ext cx="422909" cy="384810"/>
            <a:chOff x="432403" y="6064200"/>
            <a:chExt cx="422909" cy="384810"/>
          </a:xfrm>
        </p:grpSpPr>
        <p:sp>
          <p:nvSpPr>
            <p:cNvPr id="23" name="object 23"/>
            <p:cNvSpPr/>
            <p:nvPr/>
          </p:nvSpPr>
          <p:spPr>
            <a:xfrm>
              <a:off x="432403" y="6064200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0"/>
                  </a:lnTo>
                  <a:lnTo>
                    <a:pt x="200573" y="384580"/>
                  </a:lnTo>
                  <a:lnTo>
                    <a:pt x="358211" y="192592"/>
                  </a:lnTo>
                  <a:lnTo>
                    <a:pt x="206096" y="122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062" y="6111427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4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4"/>
                  </a:lnTo>
                  <a:lnTo>
                    <a:pt x="77896" y="293804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6135346"/>
              <a:ext cx="145209" cy="24258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32403" y="2599609"/>
            <a:ext cx="422909" cy="384810"/>
            <a:chOff x="432403" y="2599609"/>
            <a:chExt cx="422909" cy="384810"/>
          </a:xfrm>
        </p:grpSpPr>
        <p:sp>
          <p:nvSpPr>
            <p:cNvPr id="27" name="object 27"/>
            <p:cNvSpPr/>
            <p:nvPr/>
          </p:nvSpPr>
          <p:spPr>
            <a:xfrm>
              <a:off x="432403" y="2599609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1"/>
                  </a:lnTo>
                  <a:lnTo>
                    <a:pt x="200573" y="384581"/>
                  </a:lnTo>
                  <a:lnTo>
                    <a:pt x="358211" y="192592"/>
                  </a:lnTo>
                  <a:lnTo>
                    <a:pt x="206096" y="122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9062" y="2646838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5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2670757"/>
              <a:ext cx="145209" cy="242585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32403" y="3727368"/>
            <a:ext cx="422909" cy="384810"/>
            <a:chOff x="432403" y="3727368"/>
            <a:chExt cx="422909" cy="384810"/>
          </a:xfrm>
        </p:grpSpPr>
        <p:sp>
          <p:nvSpPr>
            <p:cNvPr id="31" name="object 31"/>
            <p:cNvSpPr/>
            <p:nvPr/>
          </p:nvSpPr>
          <p:spPr>
            <a:xfrm>
              <a:off x="432403" y="3727368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0"/>
                  </a:lnTo>
                  <a:lnTo>
                    <a:pt x="200573" y="384580"/>
                  </a:lnTo>
                  <a:lnTo>
                    <a:pt x="358211" y="192591"/>
                  </a:lnTo>
                  <a:lnTo>
                    <a:pt x="206096" y="1219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062" y="3774595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4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3798514"/>
              <a:ext cx="145209" cy="242585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32403" y="5571407"/>
            <a:ext cx="422909" cy="384810"/>
            <a:chOff x="432403" y="5571407"/>
            <a:chExt cx="422909" cy="384810"/>
          </a:xfrm>
        </p:grpSpPr>
        <p:sp>
          <p:nvSpPr>
            <p:cNvPr id="35" name="object 35"/>
            <p:cNvSpPr/>
            <p:nvPr/>
          </p:nvSpPr>
          <p:spPr>
            <a:xfrm>
              <a:off x="432403" y="5571407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0"/>
                  </a:lnTo>
                  <a:lnTo>
                    <a:pt x="200573" y="384580"/>
                  </a:lnTo>
                  <a:lnTo>
                    <a:pt x="358211" y="192591"/>
                  </a:lnTo>
                  <a:lnTo>
                    <a:pt x="206096" y="122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62" y="5618634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4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5642553"/>
              <a:ext cx="145209" cy="24258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32403" y="4768801"/>
            <a:ext cx="422909" cy="384810"/>
            <a:chOff x="432403" y="4768801"/>
            <a:chExt cx="422909" cy="384810"/>
          </a:xfrm>
        </p:grpSpPr>
        <p:sp>
          <p:nvSpPr>
            <p:cNvPr id="39" name="object 39"/>
            <p:cNvSpPr/>
            <p:nvPr/>
          </p:nvSpPr>
          <p:spPr>
            <a:xfrm>
              <a:off x="432403" y="4768801"/>
              <a:ext cx="358775" cy="384810"/>
            </a:xfrm>
            <a:custGeom>
              <a:avLst/>
              <a:gdLst/>
              <a:ahLst/>
              <a:cxnLst/>
              <a:rect l="l" t="t" r="r" b="b"/>
              <a:pathLst>
                <a:path w="358775" h="384810">
                  <a:moveTo>
                    <a:pt x="612" y="0"/>
                  </a:moveTo>
                  <a:lnTo>
                    <a:pt x="161319" y="194439"/>
                  </a:lnTo>
                  <a:lnTo>
                    <a:pt x="0" y="384580"/>
                  </a:lnTo>
                  <a:lnTo>
                    <a:pt x="200573" y="384580"/>
                  </a:lnTo>
                  <a:lnTo>
                    <a:pt x="358211" y="192592"/>
                  </a:lnTo>
                  <a:lnTo>
                    <a:pt x="206096" y="122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062" y="4816029"/>
              <a:ext cx="205740" cy="294005"/>
            </a:xfrm>
            <a:custGeom>
              <a:avLst/>
              <a:gdLst/>
              <a:ahLst/>
              <a:cxnLst/>
              <a:rect l="l" t="t" r="r" b="b"/>
              <a:pathLst>
                <a:path w="205740" h="294004">
                  <a:moveTo>
                    <a:pt x="78511" y="0"/>
                  </a:moveTo>
                  <a:lnTo>
                    <a:pt x="0" y="0"/>
                  </a:lnTo>
                  <a:lnTo>
                    <a:pt x="118993" y="143374"/>
                  </a:lnTo>
                  <a:lnTo>
                    <a:pt x="612" y="293803"/>
                  </a:lnTo>
                  <a:lnTo>
                    <a:pt x="77896" y="293803"/>
                  </a:lnTo>
                  <a:lnTo>
                    <a:pt x="205477" y="145368"/>
                  </a:lnTo>
                  <a:lnTo>
                    <a:pt x="7851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811" y="4839948"/>
              <a:ext cx="145209" cy="242585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5692126" y="0"/>
            <a:ext cx="4999990" cy="6942455"/>
            <a:chOff x="5692126" y="0"/>
            <a:chExt cx="4999990" cy="6942455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2126" y="3117207"/>
              <a:ext cx="3352794" cy="25145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464540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2" y="0"/>
                  </a:moveTo>
                  <a:lnTo>
                    <a:pt x="0" y="0"/>
                  </a:lnTo>
                  <a:lnTo>
                    <a:pt x="1227462" y="1713506"/>
                  </a:lnTo>
                  <a:lnTo>
                    <a:pt x="122746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83985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4" y="0"/>
                  </a:moveTo>
                  <a:lnTo>
                    <a:pt x="0" y="0"/>
                  </a:lnTo>
                  <a:lnTo>
                    <a:pt x="2786865" y="1125590"/>
                  </a:lnTo>
                  <a:lnTo>
                    <a:pt x="1980554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3375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26" y="617702"/>
              <a:ext cx="2391609" cy="25016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5282" y="617702"/>
              <a:ext cx="2228850" cy="262484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2126" y="5388623"/>
              <a:ext cx="2071561" cy="155367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63687" y="5066963"/>
              <a:ext cx="2500444" cy="187533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92115" y="3050064"/>
              <a:ext cx="2316480" cy="2386965"/>
            </a:xfrm>
            <a:custGeom>
              <a:avLst/>
              <a:gdLst/>
              <a:ahLst/>
              <a:cxnLst/>
              <a:rect l="l" t="t" r="r" b="b"/>
              <a:pathLst>
                <a:path w="2316479" h="2386965">
                  <a:moveTo>
                    <a:pt x="2065197" y="2316975"/>
                  </a:moveTo>
                  <a:lnTo>
                    <a:pt x="0" y="2316975"/>
                  </a:lnTo>
                  <a:lnTo>
                    <a:pt x="0" y="2386698"/>
                  </a:lnTo>
                  <a:lnTo>
                    <a:pt x="2065197" y="2386698"/>
                  </a:lnTo>
                  <a:lnTo>
                    <a:pt x="2065197" y="2316975"/>
                  </a:lnTo>
                  <a:close/>
                </a:path>
                <a:path w="2316479" h="2386965">
                  <a:moveTo>
                    <a:pt x="2315895" y="0"/>
                  </a:moveTo>
                  <a:lnTo>
                    <a:pt x="0" y="0"/>
                  </a:lnTo>
                  <a:lnTo>
                    <a:pt x="0" y="69710"/>
                  </a:lnTo>
                  <a:lnTo>
                    <a:pt x="2315895" y="69710"/>
                  </a:lnTo>
                  <a:lnTo>
                    <a:pt x="2315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57323" y="5066964"/>
              <a:ext cx="69850" cy="1875789"/>
            </a:xfrm>
            <a:custGeom>
              <a:avLst/>
              <a:gdLst/>
              <a:ahLst/>
              <a:cxnLst/>
              <a:rect l="l" t="t" r="r" b="b"/>
              <a:pathLst>
                <a:path w="69850" h="1875790">
                  <a:moveTo>
                    <a:pt x="69720" y="0"/>
                  </a:moveTo>
                  <a:lnTo>
                    <a:pt x="0" y="0"/>
                  </a:lnTo>
                  <a:lnTo>
                    <a:pt x="0" y="1875332"/>
                  </a:lnTo>
                  <a:lnTo>
                    <a:pt x="69720" y="1875332"/>
                  </a:lnTo>
                  <a:lnTo>
                    <a:pt x="6972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46812" y="3220987"/>
              <a:ext cx="1417320" cy="188975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757147" y="617709"/>
              <a:ext cx="2506980" cy="4519295"/>
            </a:xfrm>
            <a:custGeom>
              <a:avLst/>
              <a:gdLst/>
              <a:ahLst/>
              <a:cxnLst/>
              <a:rect l="l" t="t" r="r" b="b"/>
              <a:pathLst>
                <a:path w="2506979" h="4519295">
                  <a:moveTo>
                    <a:pt x="2506980" y="2589974"/>
                  </a:moveTo>
                  <a:lnTo>
                    <a:pt x="320586" y="2589974"/>
                  </a:lnTo>
                  <a:lnTo>
                    <a:pt x="320586" y="0"/>
                  </a:lnTo>
                  <a:lnTo>
                    <a:pt x="250863" y="0"/>
                  </a:lnTo>
                  <a:lnTo>
                    <a:pt x="250863" y="2659697"/>
                  </a:lnTo>
                  <a:lnTo>
                    <a:pt x="278130" y="2659697"/>
                  </a:lnTo>
                  <a:lnTo>
                    <a:pt x="320586" y="2659697"/>
                  </a:lnTo>
                  <a:lnTo>
                    <a:pt x="1054798" y="2659697"/>
                  </a:lnTo>
                  <a:lnTo>
                    <a:pt x="1054798" y="4449254"/>
                  </a:lnTo>
                  <a:lnTo>
                    <a:pt x="0" y="4449254"/>
                  </a:lnTo>
                  <a:lnTo>
                    <a:pt x="0" y="4518977"/>
                  </a:lnTo>
                  <a:lnTo>
                    <a:pt x="1054798" y="4518977"/>
                  </a:lnTo>
                  <a:lnTo>
                    <a:pt x="1124521" y="4518977"/>
                  </a:lnTo>
                  <a:lnTo>
                    <a:pt x="2506980" y="4518977"/>
                  </a:lnTo>
                  <a:lnTo>
                    <a:pt x="2506980" y="4449254"/>
                  </a:lnTo>
                  <a:lnTo>
                    <a:pt x="1124521" y="4449254"/>
                  </a:lnTo>
                  <a:lnTo>
                    <a:pt x="1124521" y="2659697"/>
                  </a:lnTo>
                  <a:lnTo>
                    <a:pt x="2506980" y="2659697"/>
                  </a:lnTo>
                  <a:lnTo>
                    <a:pt x="2506980" y="258997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1448" y="2204557"/>
            <a:ext cx="2629332" cy="22332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537476" y="3959942"/>
            <a:ext cx="570230" cy="2266950"/>
          </a:xfrm>
          <a:custGeom>
            <a:avLst/>
            <a:gdLst/>
            <a:ahLst/>
            <a:cxnLst/>
            <a:rect l="l" t="t" r="r" b="b"/>
            <a:pathLst>
              <a:path w="570229" h="2266950">
                <a:moveTo>
                  <a:pt x="569718" y="0"/>
                </a:moveTo>
                <a:lnTo>
                  <a:pt x="0" y="0"/>
                </a:lnTo>
                <a:lnTo>
                  <a:pt x="0" y="2266934"/>
                </a:lnTo>
                <a:lnTo>
                  <a:pt x="569718" y="2047863"/>
                </a:lnTo>
                <a:lnTo>
                  <a:pt x="569718" y="0"/>
                </a:lnTo>
                <a:close/>
              </a:path>
            </a:pathLst>
          </a:custGeom>
          <a:solidFill>
            <a:srgbClr val="F9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51913" y="2239325"/>
            <a:ext cx="8707755" cy="5133340"/>
            <a:chOff x="1251913" y="2239325"/>
            <a:chExt cx="8707755" cy="5133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9742" y="2239325"/>
              <a:ext cx="2764472" cy="1927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1703" y="3779999"/>
              <a:ext cx="2701291" cy="3592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0680" y="3779999"/>
              <a:ext cx="3348896" cy="35925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1913" y="3779999"/>
              <a:ext cx="3059427" cy="35925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301694" y="7400707"/>
            <a:ext cx="6390640" cy="159385"/>
            <a:chOff x="4301694" y="7400707"/>
            <a:chExt cx="6390640" cy="159385"/>
          </a:xfrm>
        </p:grpSpPr>
        <p:sp>
          <p:nvSpPr>
            <p:cNvPr id="10" name="object 10"/>
            <p:cNvSpPr/>
            <p:nvPr/>
          </p:nvSpPr>
          <p:spPr>
            <a:xfrm>
              <a:off x="4301694" y="7457302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27638" y="7400707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333371" y="0"/>
            <a:ext cx="4358640" cy="1713864"/>
            <a:chOff x="6333371" y="0"/>
            <a:chExt cx="4358640" cy="1713864"/>
          </a:xfrm>
        </p:grpSpPr>
        <p:sp>
          <p:nvSpPr>
            <p:cNvPr id="13" name="object 13"/>
            <p:cNvSpPr/>
            <p:nvPr/>
          </p:nvSpPr>
          <p:spPr>
            <a:xfrm>
              <a:off x="9464536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3" y="0"/>
                  </a:moveTo>
                  <a:lnTo>
                    <a:pt x="0" y="0"/>
                  </a:lnTo>
                  <a:lnTo>
                    <a:pt x="1227463" y="1713506"/>
                  </a:lnTo>
                  <a:lnTo>
                    <a:pt x="1227463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3983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3" y="0"/>
                  </a:moveTo>
                  <a:lnTo>
                    <a:pt x="0" y="0"/>
                  </a:lnTo>
                  <a:lnTo>
                    <a:pt x="2786863" y="1125590"/>
                  </a:lnTo>
                  <a:lnTo>
                    <a:pt x="198055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33371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2564" y="2136361"/>
            <a:ext cx="8435340" cy="4967605"/>
            <a:chOff x="1102564" y="2136361"/>
            <a:chExt cx="8435340" cy="496760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564" y="2136361"/>
              <a:ext cx="2806073" cy="201603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4523" y="3779999"/>
              <a:ext cx="2794000" cy="3323590"/>
            </a:xfrm>
            <a:custGeom>
              <a:avLst/>
              <a:gdLst/>
              <a:ahLst/>
              <a:cxnLst/>
              <a:rect l="l" t="t" r="r" b="b"/>
              <a:pathLst>
                <a:path w="2794000" h="3323590">
                  <a:moveTo>
                    <a:pt x="2793953" y="0"/>
                  </a:moveTo>
                  <a:lnTo>
                    <a:pt x="0" y="0"/>
                  </a:lnTo>
                  <a:lnTo>
                    <a:pt x="0" y="3323530"/>
                  </a:lnTo>
                  <a:lnTo>
                    <a:pt x="2793953" y="3323530"/>
                  </a:lnTo>
                  <a:lnTo>
                    <a:pt x="2793953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9566" y="3779999"/>
              <a:ext cx="2794000" cy="3323590"/>
            </a:xfrm>
            <a:custGeom>
              <a:avLst/>
              <a:gdLst/>
              <a:ahLst/>
              <a:cxnLst/>
              <a:rect l="l" t="t" r="r" b="b"/>
              <a:pathLst>
                <a:path w="2794000" h="3323590">
                  <a:moveTo>
                    <a:pt x="2793953" y="0"/>
                  </a:moveTo>
                  <a:lnTo>
                    <a:pt x="0" y="0"/>
                  </a:lnTo>
                  <a:lnTo>
                    <a:pt x="0" y="3323530"/>
                  </a:lnTo>
                  <a:lnTo>
                    <a:pt x="2793953" y="3323530"/>
                  </a:lnTo>
                  <a:lnTo>
                    <a:pt x="2793953" y="0"/>
                  </a:lnTo>
                  <a:close/>
                </a:path>
              </a:pathLst>
            </a:custGeom>
            <a:solidFill>
              <a:srgbClr val="475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3523" y="3779999"/>
              <a:ext cx="2794000" cy="3323590"/>
            </a:xfrm>
            <a:custGeom>
              <a:avLst/>
              <a:gdLst/>
              <a:ahLst/>
              <a:cxnLst/>
              <a:rect l="l" t="t" r="r" b="b"/>
              <a:pathLst>
                <a:path w="2794000" h="3323590">
                  <a:moveTo>
                    <a:pt x="2793953" y="0"/>
                  </a:moveTo>
                  <a:lnTo>
                    <a:pt x="0" y="0"/>
                  </a:lnTo>
                  <a:lnTo>
                    <a:pt x="0" y="3323530"/>
                  </a:lnTo>
                  <a:lnTo>
                    <a:pt x="2793953" y="3323530"/>
                  </a:lnTo>
                  <a:lnTo>
                    <a:pt x="2793953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360688" y="881557"/>
            <a:ext cx="2307590" cy="1120775"/>
            <a:chOff x="6360688" y="881557"/>
            <a:chExt cx="2307590" cy="1120775"/>
          </a:xfrm>
        </p:grpSpPr>
        <p:sp>
          <p:nvSpPr>
            <p:cNvPr id="22" name="object 22"/>
            <p:cNvSpPr/>
            <p:nvPr/>
          </p:nvSpPr>
          <p:spPr>
            <a:xfrm>
              <a:off x="6387170" y="914018"/>
              <a:ext cx="2280920" cy="1056005"/>
            </a:xfrm>
            <a:custGeom>
              <a:avLst/>
              <a:gdLst/>
              <a:ahLst/>
              <a:cxnLst/>
              <a:rect l="l" t="t" r="r" b="b"/>
              <a:pathLst>
                <a:path w="2280920" h="1056005">
                  <a:moveTo>
                    <a:pt x="2280765" y="0"/>
                  </a:moveTo>
                  <a:lnTo>
                    <a:pt x="0" y="0"/>
                  </a:lnTo>
                  <a:lnTo>
                    <a:pt x="0" y="1055667"/>
                  </a:lnTo>
                  <a:lnTo>
                    <a:pt x="2280765" y="1055667"/>
                  </a:lnTo>
                  <a:lnTo>
                    <a:pt x="2280765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0688" y="881557"/>
              <a:ext cx="24130" cy="1120775"/>
            </a:xfrm>
            <a:custGeom>
              <a:avLst/>
              <a:gdLst/>
              <a:ahLst/>
              <a:cxnLst/>
              <a:rect l="l" t="t" r="r" b="b"/>
              <a:pathLst>
                <a:path w="24129" h="1120775">
                  <a:moveTo>
                    <a:pt x="24001" y="0"/>
                  </a:moveTo>
                  <a:lnTo>
                    <a:pt x="0" y="0"/>
                  </a:lnTo>
                  <a:lnTo>
                    <a:pt x="0" y="1120589"/>
                  </a:lnTo>
                  <a:lnTo>
                    <a:pt x="24001" y="1120589"/>
                  </a:lnTo>
                  <a:lnTo>
                    <a:pt x="24001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95390" y="1046642"/>
            <a:ext cx="4132579" cy="659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2480"/>
              </a:lnSpc>
              <a:spcBef>
                <a:spcPts val="130"/>
              </a:spcBef>
            </a:pPr>
            <a:r>
              <a:rPr sz="2250" spc="15" dirty="0">
                <a:solidFill>
                  <a:srgbClr val="151616"/>
                </a:solidFill>
                <a:latin typeface="Cambria"/>
                <a:cs typeface="Cambria"/>
              </a:rPr>
              <a:t>За</a:t>
            </a:r>
            <a:r>
              <a:rPr sz="225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spc="15" dirty="0">
                <a:solidFill>
                  <a:srgbClr val="151616"/>
                </a:solidFill>
                <a:latin typeface="Cambria"/>
                <a:cs typeface="Cambria"/>
              </a:rPr>
              <a:t>2021</a:t>
            </a:r>
            <a:r>
              <a:rPr sz="225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spc="-5" dirty="0">
                <a:solidFill>
                  <a:srgbClr val="151616"/>
                </a:solidFill>
                <a:latin typeface="Cambria"/>
                <a:cs typeface="Cambria"/>
              </a:rPr>
              <a:t>год</a:t>
            </a:r>
            <a:r>
              <a:rPr sz="225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spc="15" dirty="0">
                <a:solidFill>
                  <a:srgbClr val="151616"/>
                </a:solidFill>
                <a:latin typeface="Cambria"/>
                <a:cs typeface="Cambria"/>
              </a:rPr>
              <a:t>социальные</a:t>
            </a:r>
            <a:r>
              <a:rPr sz="225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spc="5" dirty="0">
                <a:solidFill>
                  <a:srgbClr val="151616"/>
                </a:solidFill>
                <a:latin typeface="Cambria"/>
                <a:cs typeface="Cambria"/>
              </a:rPr>
              <a:t>услуги</a:t>
            </a:r>
            <a:endParaRPr sz="2250">
              <a:latin typeface="Cambria"/>
              <a:cs typeface="Cambria"/>
            </a:endParaRPr>
          </a:p>
          <a:p>
            <a:pPr marR="5080" algn="r">
              <a:lnSpc>
                <a:spcPts val="2480"/>
              </a:lnSpc>
            </a:pPr>
            <a:r>
              <a:rPr sz="2250" spc="15" dirty="0">
                <a:solidFill>
                  <a:srgbClr val="151616"/>
                </a:solidFill>
                <a:latin typeface="Cambria"/>
                <a:cs typeface="Cambria"/>
              </a:rPr>
              <a:t>на</a:t>
            </a:r>
            <a:r>
              <a:rPr sz="225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spc="15" dirty="0">
                <a:solidFill>
                  <a:srgbClr val="151616"/>
                </a:solidFill>
                <a:latin typeface="Cambria"/>
                <a:cs typeface="Cambria"/>
              </a:rPr>
              <a:t>дому</a:t>
            </a:r>
            <a:r>
              <a:rPr sz="2250" spc="-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spc="15" dirty="0">
                <a:solidFill>
                  <a:srgbClr val="151616"/>
                </a:solidFill>
                <a:latin typeface="Cambria"/>
                <a:cs typeface="Cambria"/>
              </a:rPr>
              <a:t>получили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0387" y="766477"/>
            <a:ext cx="1392555" cy="1021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500" spc="20" dirty="0">
                <a:solidFill>
                  <a:srgbClr val="0E3B65"/>
                </a:solidFill>
                <a:latin typeface="Cambria"/>
                <a:cs typeface="Cambria"/>
              </a:rPr>
              <a:t>528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77697" y="1594091"/>
            <a:ext cx="912494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900" spc="15" dirty="0">
                <a:solidFill>
                  <a:srgbClr val="0E3B65"/>
                </a:solidFill>
                <a:latin typeface="Cambria"/>
                <a:cs typeface="Cambria"/>
              </a:rPr>
              <a:t>человек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7697" y="3820416"/>
            <a:ext cx="2647315" cy="8655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100" b="1" spc="-10" dirty="0">
                <a:solidFill>
                  <a:srgbClr val="FFFFFF"/>
                </a:solidFill>
                <a:latin typeface="Cambria"/>
                <a:cs typeface="Cambria"/>
              </a:rPr>
              <a:t>ПОЖИЛЫЕ</a:t>
            </a:r>
            <a:r>
              <a:rPr sz="21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b="1" spc="-30" dirty="0">
                <a:solidFill>
                  <a:srgbClr val="FFFFFF"/>
                </a:solidFill>
                <a:latin typeface="Cambria"/>
                <a:cs typeface="Cambria"/>
              </a:rPr>
              <a:t>ЛЮДИ,</a:t>
            </a:r>
            <a:endParaRPr sz="2100">
              <a:latin typeface="Cambria"/>
              <a:cs typeface="Cambria"/>
            </a:endParaRPr>
          </a:p>
          <a:p>
            <a:pPr marL="12700" marR="5080" algn="ctr">
              <a:lnSpc>
                <a:spcPts val="1560"/>
              </a:lnSpc>
              <a:spcBef>
                <a:spcPts val="495"/>
              </a:spcBef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проживающие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доме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«Ветеран» </a:t>
            </a:r>
            <a:r>
              <a:rPr sz="1400" spc="-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БФ«Металлург»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3178" y="4856863"/>
            <a:ext cx="2536825" cy="205041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880"/>
              </a:lnSpc>
              <a:spcBef>
                <a:spcPts val="195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В благоустроенных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однокомнатных квартирах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дома</a:t>
            </a:r>
            <a:r>
              <a:rPr sz="16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«Ветеран»</a:t>
            </a:r>
            <a:r>
              <a:rPr sz="16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проживает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ts val="4110"/>
              </a:lnSpc>
            </a:pPr>
            <a:r>
              <a:rPr sz="3600" b="1" spc="-5" dirty="0">
                <a:solidFill>
                  <a:srgbClr val="FBE116"/>
                </a:solidFill>
                <a:latin typeface="Cambria"/>
                <a:cs typeface="Cambria"/>
              </a:rPr>
              <a:t>132</a:t>
            </a:r>
            <a:r>
              <a:rPr sz="3600" b="1" spc="-440" dirty="0">
                <a:solidFill>
                  <a:srgbClr val="FBE116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BE116"/>
                </a:solidFill>
                <a:latin typeface="Cambria"/>
                <a:cs typeface="Cambria"/>
              </a:rPr>
              <a:t>человек</a:t>
            </a:r>
            <a:r>
              <a:rPr sz="1600" spc="-5" dirty="0">
                <a:solidFill>
                  <a:srgbClr val="FBE116"/>
                </a:solidFill>
                <a:latin typeface="Cambria"/>
                <a:cs typeface="Cambria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Их</a:t>
            </a:r>
            <a:r>
              <a:rPr sz="16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обслуживают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ts val="4250"/>
              </a:lnSpc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17</a:t>
            </a:r>
            <a:r>
              <a:rPr sz="3600" spc="-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600" spc="-3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1600" spc="-9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дни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ов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центра.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01419" y="3820416"/>
            <a:ext cx="2489835" cy="17735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05"/>
              </a:spcBef>
            </a:pPr>
            <a:r>
              <a:rPr sz="2100" b="1" spc="-5" dirty="0">
                <a:solidFill>
                  <a:srgbClr val="FFFFFF"/>
                </a:solidFill>
                <a:latin typeface="Cambria"/>
                <a:cs typeface="Cambria"/>
              </a:rPr>
              <a:t>ПЕНСИОНЕРЫ</a:t>
            </a:r>
            <a:endParaRPr sz="2100">
              <a:latin typeface="Cambria"/>
              <a:cs typeface="Cambria"/>
            </a:endParaRPr>
          </a:p>
          <a:p>
            <a:pPr marL="12065" marR="5080" algn="ctr">
              <a:lnSpc>
                <a:spcPct val="109000"/>
              </a:lnSpc>
              <a:spcBef>
                <a:spcPts val="195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промышленных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предприяти</a:t>
            </a:r>
            <a:r>
              <a:rPr sz="1400" spc="-22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400" spc="-395" dirty="0">
                <a:solidFill>
                  <a:srgbClr val="FFFFFF"/>
                </a:solidFill>
                <a:latin typeface="Cambria"/>
                <a:cs typeface="Cambria"/>
              </a:rPr>
              <a:t>˘</a:t>
            </a:r>
            <a:r>
              <a:rPr sz="14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, 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имеющие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государственные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 награды</a:t>
            </a:r>
            <a:endParaRPr sz="1400">
              <a:latin typeface="Cambria"/>
              <a:cs typeface="Cambria"/>
            </a:endParaRPr>
          </a:p>
          <a:p>
            <a:pPr marL="567690">
              <a:lnSpc>
                <a:spcPct val="100000"/>
              </a:lnSpc>
              <a:spcBef>
                <a:spcPts val="725"/>
              </a:spcBef>
            </a:pPr>
            <a:r>
              <a:rPr sz="3600" b="1" spc="-5" dirty="0">
                <a:solidFill>
                  <a:srgbClr val="FBE116"/>
                </a:solidFill>
                <a:latin typeface="Cambria"/>
                <a:cs typeface="Cambria"/>
              </a:rPr>
              <a:t>60</a:t>
            </a:r>
            <a:r>
              <a:rPr sz="3600" b="1" spc="-440" dirty="0">
                <a:solidFill>
                  <a:srgbClr val="FBE116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BE116"/>
                </a:solidFill>
                <a:latin typeface="Cambria"/>
                <a:cs typeface="Cambria"/>
              </a:rPr>
              <a:t>человек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65308" y="3820416"/>
            <a:ext cx="2550795" cy="29394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605"/>
              </a:spcBef>
            </a:pPr>
            <a:r>
              <a:rPr sz="2100" b="1" spc="-10" dirty="0">
                <a:solidFill>
                  <a:srgbClr val="FFFFFF"/>
                </a:solidFill>
                <a:latin typeface="Cambria"/>
                <a:cs typeface="Cambria"/>
              </a:rPr>
              <a:t>ПОЖИЛЫЕ</a:t>
            </a:r>
            <a:r>
              <a:rPr sz="21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b="1" spc="-30" dirty="0">
                <a:solidFill>
                  <a:srgbClr val="FFFFFF"/>
                </a:solidFill>
                <a:latin typeface="Cambria"/>
                <a:cs typeface="Cambria"/>
              </a:rPr>
              <a:t>ЛЮДИ,</a:t>
            </a:r>
            <a:endParaRPr sz="2100">
              <a:latin typeface="Cambria"/>
              <a:cs typeface="Cambria"/>
            </a:endParaRPr>
          </a:p>
          <a:p>
            <a:pPr marL="12065" marR="5080" indent="-635" algn="ctr">
              <a:lnSpc>
                <a:spcPts val="1470"/>
              </a:lnSpc>
              <a:spcBef>
                <a:spcPts val="570"/>
              </a:spcBef>
            </a:pP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города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Магнитогорска,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признанные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Управлением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ambria"/>
                <a:cs typeface="Cambria"/>
              </a:rPr>
              <a:t>социальнои˘</a:t>
            </a:r>
            <a:r>
              <a:rPr sz="14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защиты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населения </a:t>
            </a:r>
            <a:r>
              <a:rPr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г.Магнитогорска,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нуждающимися в социальном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обслуживании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дому.</a:t>
            </a:r>
            <a:endParaRPr sz="1400">
              <a:latin typeface="Cambria"/>
              <a:cs typeface="Cambria"/>
            </a:endParaRPr>
          </a:p>
          <a:p>
            <a:pPr marL="218440" marR="161925" indent="-58419">
              <a:lnSpc>
                <a:spcPct val="98500"/>
              </a:lnSpc>
              <a:spcBef>
                <a:spcPts val="1135"/>
              </a:spcBef>
            </a:pPr>
            <a:r>
              <a:rPr sz="1600" dirty="0">
                <a:solidFill>
                  <a:srgbClr val="FBE116"/>
                </a:solidFill>
                <a:latin typeface="Cambria"/>
                <a:cs typeface="Cambria"/>
              </a:rPr>
              <a:t>более</a:t>
            </a:r>
            <a:r>
              <a:rPr sz="1600" spc="-35" dirty="0">
                <a:solidFill>
                  <a:srgbClr val="FBE116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BE116"/>
                </a:solidFill>
                <a:latin typeface="Cambria"/>
                <a:cs typeface="Cambria"/>
              </a:rPr>
              <a:t>300</a:t>
            </a:r>
            <a:r>
              <a:rPr sz="3600" b="1" spc="-145" dirty="0">
                <a:solidFill>
                  <a:srgbClr val="FBE116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BE116"/>
                </a:solidFill>
                <a:latin typeface="Cambria"/>
                <a:cs typeface="Cambria"/>
              </a:rPr>
              <a:t>человек </a:t>
            </a:r>
            <a:r>
              <a:rPr sz="1600" spc="-340" dirty="0">
                <a:solidFill>
                  <a:srgbClr val="FBE116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выбрали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наш центр в </a:t>
            </a:r>
            <a:r>
              <a:rPr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поставщика</a:t>
            </a:r>
            <a:endParaRPr sz="1400">
              <a:latin typeface="Cambria"/>
              <a:cs typeface="Cambria"/>
            </a:endParaRPr>
          </a:p>
          <a:p>
            <a:pPr marL="393700">
              <a:lnSpc>
                <a:spcPct val="100000"/>
              </a:lnSpc>
              <a:spcBef>
                <a:spcPts val="150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социальны</a:t>
            </a:r>
            <a:r>
              <a:rPr sz="1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mbria"/>
                <a:cs typeface="Cambria"/>
              </a:rPr>
              <a:t>услуг.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03699" y="5867129"/>
            <a:ext cx="14617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sz="3600" b="1" spc="-4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социальных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работника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63774" y="5685364"/>
            <a:ext cx="1559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Их</a:t>
            </a:r>
            <a:r>
              <a:rPr sz="16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обслуживают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59074" y="4053647"/>
            <a:ext cx="510540" cy="1863725"/>
          </a:xfrm>
          <a:prstGeom prst="rect">
            <a:avLst/>
          </a:prstGeom>
        </p:spPr>
        <p:txBody>
          <a:bodyPr vert="vert" wrap="square" lIns="0" tIns="33020" rIns="0" bIns="0" rtlCol="0">
            <a:spAutoFit/>
          </a:bodyPr>
          <a:lstStyle/>
          <a:p>
            <a:pPr marL="12700" marR="5080" indent="15875">
              <a:lnSpc>
                <a:spcPts val="1780"/>
              </a:lnSpc>
              <a:spcBef>
                <a:spcPts val="260"/>
              </a:spcBef>
            </a:pPr>
            <a:r>
              <a:rPr sz="1500" b="1" spc="-10" dirty="0">
                <a:solidFill>
                  <a:srgbClr val="151616"/>
                </a:solidFill>
                <a:latin typeface="Cambria"/>
                <a:cs typeface="Cambria"/>
              </a:rPr>
              <a:t>ГОСУДАРСТВЕННОЕ </a:t>
            </a:r>
            <a:r>
              <a:rPr sz="1500" b="1" spc="-3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151616"/>
                </a:solidFill>
                <a:latin typeface="Cambria"/>
                <a:cs typeface="Cambria"/>
              </a:rPr>
              <a:t>ФИНАНСИ</a:t>
            </a:r>
            <a:r>
              <a:rPr sz="1500" b="1" spc="-15" dirty="0">
                <a:solidFill>
                  <a:srgbClr val="151616"/>
                </a:solidFill>
                <a:latin typeface="Cambria"/>
                <a:cs typeface="Cambria"/>
              </a:rPr>
              <a:t>Р</a:t>
            </a:r>
            <a:r>
              <a:rPr sz="1500" b="1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1500" b="1" spc="-2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1500" b="1" dirty="0">
                <a:solidFill>
                  <a:srgbClr val="151616"/>
                </a:solidFill>
                <a:latin typeface="Cambria"/>
                <a:cs typeface="Cambria"/>
              </a:rPr>
              <a:t>АНИЕ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59496" y="6155430"/>
            <a:ext cx="1028711" cy="1028711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8511592" y="3231791"/>
            <a:ext cx="350520" cy="142240"/>
          </a:xfrm>
          <a:custGeom>
            <a:avLst/>
            <a:gdLst/>
            <a:ahLst/>
            <a:cxnLst/>
            <a:rect l="l" t="t" r="r" b="b"/>
            <a:pathLst>
              <a:path w="350520" h="142239">
                <a:moveTo>
                  <a:pt x="348359" y="101250"/>
                </a:moveTo>
                <a:lnTo>
                  <a:pt x="265812" y="101250"/>
                </a:lnTo>
                <a:lnTo>
                  <a:pt x="270572" y="108393"/>
                </a:lnTo>
                <a:lnTo>
                  <a:pt x="282159" y="115801"/>
                </a:lnTo>
                <a:lnTo>
                  <a:pt x="285026" y="119087"/>
                </a:lnTo>
                <a:lnTo>
                  <a:pt x="290487" y="124012"/>
                </a:lnTo>
                <a:lnTo>
                  <a:pt x="299710" y="131642"/>
                </a:lnTo>
                <a:lnTo>
                  <a:pt x="308519" y="138755"/>
                </a:lnTo>
                <a:lnTo>
                  <a:pt x="312246" y="141732"/>
                </a:lnTo>
                <a:lnTo>
                  <a:pt x="339036" y="138755"/>
                </a:lnTo>
                <a:lnTo>
                  <a:pt x="346805" y="124246"/>
                </a:lnTo>
                <a:lnTo>
                  <a:pt x="349977" y="104710"/>
                </a:lnTo>
                <a:lnTo>
                  <a:pt x="348359" y="101250"/>
                </a:lnTo>
                <a:close/>
              </a:path>
              <a:path w="350520" h="142239">
                <a:moveTo>
                  <a:pt x="329237" y="68860"/>
                </a:moveTo>
                <a:lnTo>
                  <a:pt x="213436" y="68860"/>
                </a:lnTo>
                <a:lnTo>
                  <a:pt x="235003" y="72417"/>
                </a:lnTo>
                <a:lnTo>
                  <a:pt x="241707" y="74649"/>
                </a:lnTo>
                <a:lnTo>
                  <a:pt x="256049" y="81475"/>
                </a:lnTo>
                <a:lnTo>
                  <a:pt x="255692" y="86961"/>
                </a:lnTo>
                <a:lnTo>
                  <a:pt x="266406" y="102442"/>
                </a:lnTo>
                <a:lnTo>
                  <a:pt x="265812" y="101250"/>
                </a:lnTo>
                <a:lnTo>
                  <a:pt x="348359" y="101250"/>
                </a:lnTo>
                <a:lnTo>
                  <a:pt x="340973" y="85460"/>
                </a:lnTo>
                <a:lnTo>
                  <a:pt x="329237" y="68860"/>
                </a:lnTo>
                <a:close/>
              </a:path>
              <a:path w="350520" h="142239">
                <a:moveTo>
                  <a:pt x="255921" y="9648"/>
                </a:moveTo>
                <a:lnTo>
                  <a:pt x="42404" y="9648"/>
                </a:lnTo>
                <a:lnTo>
                  <a:pt x="57613" y="12971"/>
                </a:lnTo>
                <a:lnTo>
                  <a:pt x="68977" y="15645"/>
                </a:lnTo>
                <a:lnTo>
                  <a:pt x="104271" y="40094"/>
                </a:lnTo>
                <a:lnTo>
                  <a:pt x="112993" y="49795"/>
                </a:lnTo>
                <a:lnTo>
                  <a:pt x="133649" y="72078"/>
                </a:lnTo>
                <a:lnTo>
                  <a:pt x="165167" y="73212"/>
                </a:lnTo>
                <a:lnTo>
                  <a:pt x="184762" y="70887"/>
                </a:lnTo>
                <a:lnTo>
                  <a:pt x="213436" y="68860"/>
                </a:lnTo>
                <a:lnTo>
                  <a:pt x="329237" y="68860"/>
                </a:lnTo>
                <a:lnTo>
                  <a:pt x="328099" y="67251"/>
                </a:lnTo>
                <a:lnTo>
                  <a:pt x="307022" y="46259"/>
                </a:lnTo>
                <a:lnTo>
                  <a:pt x="299155" y="36322"/>
                </a:lnTo>
                <a:lnTo>
                  <a:pt x="289437" y="27496"/>
                </a:lnTo>
                <a:lnTo>
                  <a:pt x="277858" y="19786"/>
                </a:lnTo>
                <a:lnTo>
                  <a:pt x="264408" y="13197"/>
                </a:lnTo>
                <a:lnTo>
                  <a:pt x="255921" y="9648"/>
                </a:lnTo>
                <a:close/>
              </a:path>
              <a:path w="350520" h="142239">
                <a:moveTo>
                  <a:pt x="4711" y="0"/>
                </a:moveTo>
                <a:lnTo>
                  <a:pt x="0" y="12726"/>
                </a:lnTo>
                <a:lnTo>
                  <a:pt x="18323" y="10113"/>
                </a:lnTo>
                <a:lnTo>
                  <a:pt x="42404" y="9648"/>
                </a:lnTo>
                <a:lnTo>
                  <a:pt x="255921" y="9648"/>
                </a:lnTo>
                <a:lnTo>
                  <a:pt x="253476" y="8625"/>
                </a:lnTo>
                <a:lnTo>
                  <a:pt x="241422" y="4709"/>
                </a:lnTo>
                <a:lnTo>
                  <a:pt x="228475" y="1908"/>
                </a:lnTo>
                <a:lnTo>
                  <a:pt x="214862" y="684"/>
                </a:lnTo>
                <a:lnTo>
                  <a:pt x="57333" y="394"/>
                </a:lnTo>
                <a:lnTo>
                  <a:pt x="4711" y="0"/>
                </a:lnTo>
                <a:close/>
              </a:path>
              <a:path w="350520" h="142239">
                <a:moveTo>
                  <a:pt x="162241" y="290"/>
                </a:moveTo>
                <a:lnTo>
                  <a:pt x="57333" y="394"/>
                </a:lnTo>
                <a:lnTo>
                  <a:pt x="176174" y="394"/>
                </a:lnTo>
                <a:lnTo>
                  <a:pt x="162241" y="290"/>
                </a:lnTo>
                <a:close/>
              </a:path>
            </a:pathLst>
          </a:custGeom>
          <a:solidFill>
            <a:srgbClr val="FEB9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52221" y="3123727"/>
            <a:ext cx="570230" cy="2937510"/>
          </a:xfrm>
          <a:custGeom>
            <a:avLst/>
            <a:gdLst/>
            <a:ahLst/>
            <a:cxnLst/>
            <a:rect l="l" t="t" r="r" b="b"/>
            <a:pathLst>
              <a:path w="570229" h="2937510">
                <a:moveTo>
                  <a:pt x="569718" y="0"/>
                </a:moveTo>
                <a:lnTo>
                  <a:pt x="0" y="0"/>
                </a:lnTo>
                <a:lnTo>
                  <a:pt x="0" y="2936915"/>
                </a:lnTo>
                <a:lnTo>
                  <a:pt x="569718" y="2653098"/>
                </a:lnTo>
                <a:lnTo>
                  <a:pt x="569718" y="0"/>
                </a:lnTo>
                <a:close/>
              </a:path>
            </a:pathLst>
          </a:custGeom>
          <a:solidFill>
            <a:srgbClr val="F9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21443" y="3312688"/>
            <a:ext cx="510540" cy="1863725"/>
          </a:xfrm>
          <a:prstGeom prst="rect">
            <a:avLst/>
          </a:prstGeom>
        </p:spPr>
        <p:txBody>
          <a:bodyPr vert="vert" wrap="square" lIns="0" tIns="33020" rIns="0" bIns="0" rtlCol="0">
            <a:spAutoFit/>
          </a:bodyPr>
          <a:lstStyle/>
          <a:p>
            <a:pPr marL="12700" marR="5080" indent="15875">
              <a:lnSpc>
                <a:spcPts val="1780"/>
              </a:lnSpc>
              <a:spcBef>
                <a:spcPts val="260"/>
              </a:spcBef>
            </a:pPr>
            <a:r>
              <a:rPr sz="1500" b="1" spc="-10" dirty="0">
                <a:solidFill>
                  <a:srgbClr val="151616"/>
                </a:solidFill>
                <a:latin typeface="Cambria"/>
                <a:cs typeface="Cambria"/>
              </a:rPr>
              <a:t>ГОСУДАРСТВЕННОЕ </a:t>
            </a:r>
            <a:r>
              <a:rPr sz="1500" b="1" spc="-3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151616"/>
                </a:solidFill>
                <a:latin typeface="Cambria"/>
                <a:cs typeface="Cambria"/>
              </a:rPr>
              <a:t>ФИНАНСИ</a:t>
            </a:r>
            <a:r>
              <a:rPr sz="1500" b="1" spc="-15" dirty="0">
                <a:solidFill>
                  <a:srgbClr val="151616"/>
                </a:solidFill>
                <a:latin typeface="Cambria"/>
                <a:cs typeface="Cambria"/>
              </a:rPr>
              <a:t>Р</a:t>
            </a:r>
            <a:r>
              <a:rPr sz="1500" b="1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1500" b="1" spc="-2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1500" b="1" dirty="0">
                <a:solidFill>
                  <a:srgbClr val="151616"/>
                </a:solidFill>
                <a:latin typeface="Cambria"/>
                <a:cs typeface="Cambria"/>
              </a:rPr>
              <a:t>АНИЕ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122" y="2957634"/>
            <a:ext cx="8917305" cy="3592829"/>
            <a:chOff x="738122" y="2957634"/>
            <a:chExt cx="8917305" cy="3592829"/>
          </a:xfrm>
        </p:grpSpPr>
        <p:sp>
          <p:nvSpPr>
            <p:cNvPr id="5" name="object 5"/>
            <p:cNvSpPr/>
            <p:nvPr/>
          </p:nvSpPr>
          <p:spPr>
            <a:xfrm>
              <a:off x="810996" y="3006414"/>
              <a:ext cx="8844280" cy="3544570"/>
            </a:xfrm>
            <a:custGeom>
              <a:avLst/>
              <a:gdLst/>
              <a:ahLst/>
              <a:cxnLst/>
              <a:rect l="l" t="t" r="r" b="b"/>
              <a:pathLst>
                <a:path w="8844280" h="3544570">
                  <a:moveTo>
                    <a:pt x="8843962" y="0"/>
                  </a:moveTo>
                  <a:lnTo>
                    <a:pt x="0" y="0"/>
                  </a:lnTo>
                  <a:lnTo>
                    <a:pt x="0" y="3425698"/>
                  </a:lnTo>
                  <a:lnTo>
                    <a:pt x="0" y="3543973"/>
                  </a:lnTo>
                  <a:lnTo>
                    <a:pt x="8843962" y="3543973"/>
                  </a:lnTo>
                  <a:lnTo>
                    <a:pt x="8843962" y="3425698"/>
                  </a:lnTo>
                  <a:lnTo>
                    <a:pt x="8843962" y="0"/>
                  </a:lnTo>
                  <a:close/>
                </a:path>
              </a:pathLst>
            </a:custGeom>
            <a:solidFill>
              <a:srgbClr val="151616">
                <a:alpha val="215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122" y="2957634"/>
              <a:ext cx="8775065" cy="3474720"/>
            </a:xfrm>
            <a:custGeom>
              <a:avLst/>
              <a:gdLst/>
              <a:ahLst/>
              <a:cxnLst/>
              <a:rect l="l" t="t" r="r" b="b"/>
              <a:pathLst>
                <a:path w="8775065" h="3474720">
                  <a:moveTo>
                    <a:pt x="8774478" y="0"/>
                  </a:moveTo>
                  <a:lnTo>
                    <a:pt x="0" y="0"/>
                  </a:lnTo>
                  <a:lnTo>
                    <a:pt x="0" y="3474478"/>
                  </a:lnTo>
                  <a:lnTo>
                    <a:pt x="8774478" y="3474478"/>
                  </a:lnTo>
                  <a:lnTo>
                    <a:pt x="877447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55790" y="648592"/>
            <a:ext cx="1355725" cy="1677670"/>
            <a:chOff x="4255790" y="648592"/>
            <a:chExt cx="1355725" cy="1677670"/>
          </a:xfrm>
        </p:grpSpPr>
        <p:sp>
          <p:nvSpPr>
            <p:cNvPr id="8" name="object 8"/>
            <p:cNvSpPr/>
            <p:nvPr/>
          </p:nvSpPr>
          <p:spPr>
            <a:xfrm>
              <a:off x="4255790" y="1415303"/>
              <a:ext cx="1355725" cy="910590"/>
            </a:xfrm>
            <a:custGeom>
              <a:avLst/>
              <a:gdLst/>
              <a:ahLst/>
              <a:cxnLst/>
              <a:rect l="l" t="t" r="r" b="b"/>
              <a:pathLst>
                <a:path w="1355725" h="910589">
                  <a:moveTo>
                    <a:pt x="33625" y="0"/>
                  </a:moveTo>
                  <a:lnTo>
                    <a:pt x="11157" y="8104"/>
                  </a:lnTo>
                  <a:lnTo>
                    <a:pt x="0" y="27356"/>
                  </a:lnTo>
                  <a:lnTo>
                    <a:pt x="5706" y="52992"/>
                  </a:lnTo>
                  <a:lnTo>
                    <a:pt x="18326" y="68586"/>
                  </a:lnTo>
                  <a:lnTo>
                    <a:pt x="68309" y="125422"/>
                  </a:lnTo>
                  <a:lnTo>
                    <a:pt x="87231" y="147855"/>
                  </a:lnTo>
                  <a:lnTo>
                    <a:pt x="124604" y="197150"/>
                  </a:lnTo>
                  <a:lnTo>
                    <a:pt x="160185" y="249141"/>
                  </a:lnTo>
                  <a:lnTo>
                    <a:pt x="185550" y="289126"/>
                  </a:lnTo>
                  <a:lnTo>
                    <a:pt x="194482" y="302278"/>
                  </a:lnTo>
                  <a:lnTo>
                    <a:pt x="231795" y="353895"/>
                  </a:lnTo>
                  <a:lnTo>
                    <a:pt x="259895" y="387872"/>
                  </a:lnTo>
                  <a:lnTo>
                    <a:pt x="325841" y="435457"/>
                  </a:lnTo>
                  <a:lnTo>
                    <a:pt x="382377" y="465339"/>
                  </a:lnTo>
                  <a:lnTo>
                    <a:pt x="445287" y="493193"/>
                  </a:lnTo>
                  <a:lnTo>
                    <a:pt x="510421" y="513601"/>
                  </a:lnTo>
                  <a:lnTo>
                    <a:pt x="579816" y="532705"/>
                  </a:lnTo>
                  <a:lnTo>
                    <a:pt x="649479" y="549007"/>
                  </a:lnTo>
                  <a:lnTo>
                    <a:pt x="795488" y="579559"/>
                  </a:lnTo>
                  <a:lnTo>
                    <a:pt x="869270" y="593859"/>
                  </a:lnTo>
                  <a:lnTo>
                    <a:pt x="907358" y="601655"/>
                  </a:lnTo>
                  <a:lnTo>
                    <a:pt x="993663" y="625632"/>
                  </a:lnTo>
                  <a:lnTo>
                    <a:pt x="1045229" y="642769"/>
                  </a:lnTo>
                  <a:lnTo>
                    <a:pt x="1094710" y="662305"/>
                  </a:lnTo>
                  <a:lnTo>
                    <a:pt x="1142045" y="685400"/>
                  </a:lnTo>
                  <a:lnTo>
                    <a:pt x="1187175" y="713217"/>
                  </a:lnTo>
                  <a:lnTo>
                    <a:pt x="1243909" y="761670"/>
                  </a:lnTo>
                  <a:lnTo>
                    <a:pt x="1284708" y="811693"/>
                  </a:lnTo>
                  <a:lnTo>
                    <a:pt x="1312620" y="857208"/>
                  </a:lnTo>
                  <a:lnTo>
                    <a:pt x="1330687" y="892139"/>
                  </a:lnTo>
                  <a:lnTo>
                    <a:pt x="1341958" y="910407"/>
                  </a:lnTo>
                  <a:lnTo>
                    <a:pt x="1349152" y="862553"/>
                  </a:lnTo>
                  <a:lnTo>
                    <a:pt x="1354169" y="813010"/>
                  </a:lnTo>
                  <a:lnTo>
                    <a:pt x="1355231" y="759814"/>
                  </a:lnTo>
                  <a:lnTo>
                    <a:pt x="1354454" y="732727"/>
                  </a:lnTo>
                  <a:lnTo>
                    <a:pt x="1347135" y="659385"/>
                  </a:lnTo>
                  <a:lnTo>
                    <a:pt x="1339742" y="614460"/>
                  </a:lnTo>
                  <a:lnTo>
                    <a:pt x="1329986" y="570960"/>
                  </a:lnTo>
                  <a:lnTo>
                    <a:pt x="1317355" y="527346"/>
                  </a:lnTo>
                  <a:lnTo>
                    <a:pt x="1301010" y="482200"/>
                  </a:lnTo>
                  <a:lnTo>
                    <a:pt x="1281213" y="437609"/>
                  </a:lnTo>
                  <a:lnTo>
                    <a:pt x="1258257" y="394614"/>
                  </a:lnTo>
                  <a:lnTo>
                    <a:pt x="1232436" y="354256"/>
                  </a:lnTo>
                  <a:lnTo>
                    <a:pt x="1204041" y="317577"/>
                  </a:lnTo>
                  <a:lnTo>
                    <a:pt x="1163348" y="275187"/>
                  </a:lnTo>
                  <a:lnTo>
                    <a:pt x="1155477" y="267130"/>
                  </a:lnTo>
                  <a:lnTo>
                    <a:pt x="1151009" y="261252"/>
                  </a:lnTo>
                  <a:lnTo>
                    <a:pt x="1145091" y="263308"/>
                  </a:lnTo>
                  <a:lnTo>
                    <a:pt x="1143233" y="263098"/>
                  </a:lnTo>
                  <a:lnTo>
                    <a:pt x="1057741" y="202281"/>
                  </a:lnTo>
                  <a:lnTo>
                    <a:pt x="1048341" y="198918"/>
                  </a:lnTo>
                  <a:lnTo>
                    <a:pt x="1046232" y="196667"/>
                  </a:lnTo>
                  <a:lnTo>
                    <a:pt x="1037722" y="192366"/>
                  </a:lnTo>
                  <a:lnTo>
                    <a:pt x="1014629" y="181890"/>
                  </a:lnTo>
                  <a:lnTo>
                    <a:pt x="1003884" y="176671"/>
                  </a:lnTo>
                  <a:lnTo>
                    <a:pt x="957464" y="159821"/>
                  </a:lnTo>
                  <a:lnTo>
                    <a:pt x="912102" y="149592"/>
                  </a:lnTo>
                  <a:lnTo>
                    <a:pt x="863823" y="142518"/>
                  </a:lnTo>
                  <a:lnTo>
                    <a:pt x="814018" y="139026"/>
                  </a:lnTo>
                  <a:lnTo>
                    <a:pt x="764079" y="139546"/>
                  </a:lnTo>
                  <a:lnTo>
                    <a:pt x="715399" y="144507"/>
                  </a:lnTo>
                  <a:lnTo>
                    <a:pt x="631038" y="158913"/>
                  </a:lnTo>
                  <a:lnTo>
                    <a:pt x="577727" y="170951"/>
                  </a:lnTo>
                  <a:lnTo>
                    <a:pt x="528854" y="186213"/>
                  </a:lnTo>
                  <a:lnTo>
                    <a:pt x="493313" y="204699"/>
                  </a:lnTo>
                  <a:lnTo>
                    <a:pt x="479999" y="226411"/>
                  </a:lnTo>
                  <a:lnTo>
                    <a:pt x="508169" y="242708"/>
                  </a:lnTo>
                  <a:lnTo>
                    <a:pt x="558738" y="249783"/>
                  </a:lnTo>
                  <a:lnTo>
                    <a:pt x="614072" y="251687"/>
                  </a:lnTo>
                  <a:lnTo>
                    <a:pt x="656535" y="252471"/>
                  </a:lnTo>
                  <a:lnTo>
                    <a:pt x="693810" y="255065"/>
                  </a:lnTo>
                  <a:lnTo>
                    <a:pt x="746361" y="261063"/>
                  </a:lnTo>
                  <a:lnTo>
                    <a:pt x="795930" y="271470"/>
                  </a:lnTo>
                  <a:lnTo>
                    <a:pt x="840743" y="298519"/>
                  </a:lnTo>
                  <a:lnTo>
                    <a:pt x="851975" y="320314"/>
                  </a:lnTo>
                  <a:lnTo>
                    <a:pt x="848652" y="341820"/>
                  </a:lnTo>
                  <a:lnTo>
                    <a:pt x="835635" y="361179"/>
                  </a:lnTo>
                  <a:lnTo>
                    <a:pt x="817783" y="376531"/>
                  </a:lnTo>
                  <a:lnTo>
                    <a:pt x="792054" y="391799"/>
                  </a:lnTo>
                  <a:lnTo>
                    <a:pt x="785351" y="394952"/>
                  </a:lnTo>
                  <a:lnTo>
                    <a:pt x="782791" y="397544"/>
                  </a:lnTo>
                  <a:lnTo>
                    <a:pt x="744578" y="409549"/>
                  </a:lnTo>
                  <a:lnTo>
                    <a:pt x="702457" y="415032"/>
                  </a:lnTo>
                  <a:lnTo>
                    <a:pt x="686426" y="414975"/>
                  </a:lnTo>
                  <a:lnTo>
                    <a:pt x="674193" y="413192"/>
                  </a:lnTo>
                  <a:lnTo>
                    <a:pt x="656654" y="411411"/>
                  </a:lnTo>
                  <a:lnTo>
                    <a:pt x="604790" y="403887"/>
                  </a:lnTo>
                  <a:lnTo>
                    <a:pt x="562035" y="390951"/>
                  </a:lnTo>
                  <a:lnTo>
                    <a:pt x="511980" y="372579"/>
                  </a:lnTo>
                  <a:lnTo>
                    <a:pt x="452329" y="343209"/>
                  </a:lnTo>
                  <a:lnTo>
                    <a:pt x="402469" y="310801"/>
                  </a:lnTo>
                  <a:lnTo>
                    <a:pt x="357979" y="276318"/>
                  </a:lnTo>
                  <a:lnTo>
                    <a:pt x="307987" y="227849"/>
                  </a:lnTo>
                  <a:lnTo>
                    <a:pt x="295858" y="216369"/>
                  </a:lnTo>
                  <a:lnTo>
                    <a:pt x="271076" y="194202"/>
                  </a:lnTo>
                  <a:lnTo>
                    <a:pt x="234624" y="159368"/>
                  </a:lnTo>
                  <a:lnTo>
                    <a:pt x="201036" y="126548"/>
                  </a:lnTo>
                  <a:lnTo>
                    <a:pt x="168071" y="94767"/>
                  </a:lnTo>
                  <a:lnTo>
                    <a:pt x="133485" y="63046"/>
                  </a:lnTo>
                  <a:lnTo>
                    <a:pt x="91720" y="27716"/>
                  </a:lnTo>
                  <a:lnTo>
                    <a:pt x="91883" y="27393"/>
                  </a:lnTo>
                  <a:lnTo>
                    <a:pt x="82353" y="20439"/>
                  </a:lnTo>
                  <a:lnTo>
                    <a:pt x="68723" y="11875"/>
                  </a:lnTo>
                  <a:lnTo>
                    <a:pt x="61847" y="7804"/>
                  </a:lnTo>
                  <a:lnTo>
                    <a:pt x="33625" y="0"/>
                  </a:lnTo>
                  <a:close/>
                </a:path>
              </a:pathLst>
            </a:custGeom>
            <a:solidFill>
              <a:srgbClr val="4DC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5624" y="648592"/>
              <a:ext cx="927735" cy="1030605"/>
            </a:xfrm>
            <a:custGeom>
              <a:avLst/>
              <a:gdLst/>
              <a:ahLst/>
              <a:cxnLst/>
              <a:rect l="l" t="t" r="r" b="b"/>
              <a:pathLst>
                <a:path w="927735" h="1030605">
                  <a:moveTo>
                    <a:pt x="879145" y="531006"/>
                  </a:moveTo>
                  <a:lnTo>
                    <a:pt x="355439" y="531006"/>
                  </a:lnTo>
                  <a:lnTo>
                    <a:pt x="368752" y="531311"/>
                  </a:lnTo>
                  <a:lnTo>
                    <a:pt x="406681" y="534062"/>
                  </a:lnTo>
                  <a:lnTo>
                    <a:pt x="471223" y="544147"/>
                  </a:lnTo>
                  <a:lnTo>
                    <a:pt x="508539" y="553221"/>
                  </a:lnTo>
                  <a:lnTo>
                    <a:pt x="552849" y="568465"/>
                  </a:lnTo>
                  <a:lnTo>
                    <a:pt x="594536" y="590488"/>
                  </a:lnTo>
                  <a:lnTo>
                    <a:pt x="631889" y="618909"/>
                  </a:lnTo>
                  <a:lnTo>
                    <a:pt x="663199" y="653347"/>
                  </a:lnTo>
                  <a:lnTo>
                    <a:pt x="686754" y="693424"/>
                  </a:lnTo>
                  <a:lnTo>
                    <a:pt x="700844" y="738758"/>
                  </a:lnTo>
                  <a:lnTo>
                    <a:pt x="703760" y="788969"/>
                  </a:lnTo>
                  <a:lnTo>
                    <a:pt x="700928" y="812482"/>
                  </a:lnTo>
                  <a:lnTo>
                    <a:pt x="689082" y="855086"/>
                  </a:lnTo>
                  <a:lnTo>
                    <a:pt x="673072" y="890653"/>
                  </a:lnTo>
                  <a:lnTo>
                    <a:pt x="649484" y="927564"/>
                  </a:lnTo>
                  <a:lnTo>
                    <a:pt x="638683" y="939486"/>
                  </a:lnTo>
                  <a:lnTo>
                    <a:pt x="644050" y="943382"/>
                  </a:lnTo>
                  <a:lnTo>
                    <a:pt x="654795" y="948601"/>
                  </a:lnTo>
                  <a:lnTo>
                    <a:pt x="667285" y="954160"/>
                  </a:lnTo>
                  <a:lnTo>
                    <a:pt x="677887" y="959077"/>
                  </a:lnTo>
                  <a:lnTo>
                    <a:pt x="686398" y="963378"/>
                  </a:lnTo>
                  <a:lnTo>
                    <a:pt x="688507" y="965629"/>
                  </a:lnTo>
                  <a:lnTo>
                    <a:pt x="697906" y="968992"/>
                  </a:lnTo>
                  <a:lnTo>
                    <a:pt x="778234" y="1025997"/>
                  </a:lnTo>
                  <a:lnTo>
                    <a:pt x="783399" y="1029810"/>
                  </a:lnTo>
                  <a:lnTo>
                    <a:pt x="785257" y="1030019"/>
                  </a:lnTo>
                  <a:lnTo>
                    <a:pt x="825700" y="994303"/>
                  </a:lnTo>
                  <a:lnTo>
                    <a:pt x="859071" y="948948"/>
                  </a:lnTo>
                  <a:lnTo>
                    <a:pt x="887585" y="897686"/>
                  </a:lnTo>
                  <a:lnTo>
                    <a:pt x="907535" y="846307"/>
                  </a:lnTo>
                  <a:lnTo>
                    <a:pt x="920144" y="794223"/>
                  </a:lnTo>
                  <a:lnTo>
                    <a:pt x="926901" y="743099"/>
                  </a:lnTo>
                  <a:lnTo>
                    <a:pt x="927316" y="692454"/>
                  </a:lnTo>
                  <a:lnTo>
                    <a:pt x="920898" y="641805"/>
                  </a:lnTo>
                  <a:lnTo>
                    <a:pt x="907157" y="590672"/>
                  </a:lnTo>
                  <a:lnTo>
                    <a:pt x="887802" y="545077"/>
                  </a:lnTo>
                  <a:lnTo>
                    <a:pt x="879145" y="531006"/>
                  </a:lnTo>
                  <a:close/>
                </a:path>
                <a:path w="927735" h="1030605">
                  <a:moveTo>
                    <a:pt x="515392" y="146071"/>
                  </a:moveTo>
                  <a:lnTo>
                    <a:pt x="215082" y="146071"/>
                  </a:lnTo>
                  <a:lnTo>
                    <a:pt x="258387" y="153390"/>
                  </a:lnTo>
                  <a:lnTo>
                    <a:pt x="296346" y="170169"/>
                  </a:lnTo>
                  <a:lnTo>
                    <a:pt x="328111" y="193475"/>
                  </a:lnTo>
                  <a:lnTo>
                    <a:pt x="372843" y="254459"/>
                  </a:lnTo>
                  <a:lnTo>
                    <a:pt x="385858" y="294669"/>
                  </a:lnTo>
                  <a:lnTo>
                    <a:pt x="390695" y="339723"/>
                  </a:lnTo>
                  <a:lnTo>
                    <a:pt x="386165" y="388336"/>
                  </a:lnTo>
                  <a:lnTo>
                    <a:pt x="374278" y="428757"/>
                  </a:lnTo>
                  <a:lnTo>
                    <a:pt x="357351" y="465157"/>
                  </a:lnTo>
                  <a:lnTo>
                    <a:pt x="332512" y="503456"/>
                  </a:lnTo>
                  <a:lnTo>
                    <a:pt x="320739" y="521053"/>
                  </a:lnTo>
                  <a:lnTo>
                    <a:pt x="315504" y="530681"/>
                  </a:lnTo>
                  <a:lnTo>
                    <a:pt x="328101" y="531259"/>
                  </a:lnTo>
                  <a:lnTo>
                    <a:pt x="879145" y="531006"/>
                  </a:lnTo>
                  <a:lnTo>
                    <a:pt x="832537" y="468832"/>
                  </a:lnTo>
                  <a:lnTo>
                    <a:pt x="797613" y="438659"/>
                  </a:lnTo>
                  <a:lnTo>
                    <a:pt x="758487" y="414102"/>
                  </a:lnTo>
                  <a:lnTo>
                    <a:pt x="715653" y="395401"/>
                  </a:lnTo>
                  <a:lnTo>
                    <a:pt x="669603" y="382793"/>
                  </a:lnTo>
                  <a:lnTo>
                    <a:pt x="621955" y="376550"/>
                  </a:lnTo>
                  <a:lnTo>
                    <a:pt x="595242" y="375760"/>
                  </a:lnTo>
                  <a:lnTo>
                    <a:pt x="547232" y="375760"/>
                  </a:lnTo>
                  <a:lnTo>
                    <a:pt x="527263" y="374595"/>
                  </a:lnTo>
                  <a:lnTo>
                    <a:pt x="528206" y="362129"/>
                  </a:lnTo>
                  <a:lnTo>
                    <a:pt x="530402" y="346562"/>
                  </a:lnTo>
                  <a:lnTo>
                    <a:pt x="532954" y="330300"/>
                  </a:lnTo>
                  <a:lnTo>
                    <a:pt x="534960" y="315750"/>
                  </a:lnTo>
                  <a:lnTo>
                    <a:pt x="536285" y="299736"/>
                  </a:lnTo>
                  <a:lnTo>
                    <a:pt x="536863" y="283333"/>
                  </a:lnTo>
                  <a:lnTo>
                    <a:pt x="536841" y="266815"/>
                  </a:lnTo>
                  <a:lnTo>
                    <a:pt x="536371" y="250453"/>
                  </a:lnTo>
                  <a:lnTo>
                    <a:pt x="531766" y="204006"/>
                  </a:lnTo>
                  <a:lnTo>
                    <a:pt x="521544" y="160914"/>
                  </a:lnTo>
                  <a:lnTo>
                    <a:pt x="515392" y="146071"/>
                  </a:lnTo>
                  <a:close/>
                </a:path>
                <a:path w="927735" h="1030605">
                  <a:moveTo>
                    <a:pt x="579980" y="375308"/>
                  </a:moveTo>
                  <a:lnTo>
                    <a:pt x="547232" y="375760"/>
                  </a:lnTo>
                  <a:lnTo>
                    <a:pt x="595242" y="375760"/>
                  </a:lnTo>
                  <a:lnTo>
                    <a:pt x="579980" y="375308"/>
                  </a:lnTo>
                  <a:close/>
                </a:path>
                <a:path w="927735" h="1030605">
                  <a:moveTo>
                    <a:pt x="66146" y="204618"/>
                  </a:moveTo>
                  <a:lnTo>
                    <a:pt x="65023" y="205086"/>
                  </a:lnTo>
                  <a:lnTo>
                    <a:pt x="63713" y="206004"/>
                  </a:lnTo>
                  <a:lnTo>
                    <a:pt x="66146" y="204618"/>
                  </a:lnTo>
                  <a:close/>
                </a:path>
                <a:path w="927735" h="1030605">
                  <a:moveTo>
                    <a:pt x="77807" y="195222"/>
                  </a:moveTo>
                  <a:lnTo>
                    <a:pt x="57230" y="195222"/>
                  </a:lnTo>
                  <a:lnTo>
                    <a:pt x="63313" y="205798"/>
                  </a:lnTo>
                  <a:lnTo>
                    <a:pt x="65023" y="205086"/>
                  </a:lnTo>
                  <a:lnTo>
                    <a:pt x="66564" y="204006"/>
                  </a:lnTo>
                  <a:lnTo>
                    <a:pt x="77807" y="195222"/>
                  </a:lnTo>
                  <a:close/>
                </a:path>
                <a:path w="927735" h="1030605">
                  <a:moveTo>
                    <a:pt x="134868" y="160482"/>
                  </a:moveTo>
                  <a:lnTo>
                    <a:pt x="30157" y="160482"/>
                  </a:lnTo>
                  <a:lnTo>
                    <a:pt x="30265" y="195585"/>
                  </a:lnTo>
                  <a:lnTo>
                    <a:pt x="42905" y="197770"/>
                  </a:lnTo>
                  <a:lnTo>
                    <a:pt x="52995" y="201993"/>
                  </a:lnTo>
                  <a:lnTo>
                    <a:pt x="49809" y="198516"/>
                  </a:lnTo>
                  <a:lnTo>
                    <a:pt x="57230" y="195222"/>
                  </a:lnTo>
                  <a:lnTo>
                    <a:pt x="77807" y="195222"/>
                  </a:lnTo>
                  <a:lnTo>
                    <a:pt x="79272" y="194077"/>
                  </a:lnTo>
                  <a:lnTo>
                    <a:pt x="89235" y="185540"/>
                  </a:lnTo>
                  <a:lnTo>
                    <a:pt x="102880" y="176189"/>
                  </a:lnTo>
                  <a:lnTo>
                    <a:pt x="126630" y="163822"/>
                  </a:lnTo>
                  <a:lnTo>
                    <a:pt x="134868" y="160482"/>
                  </a:lnTo>
                  <a:close/>
                </a:path>
                <a:path w="927735" h="1030605">
                  <a:moveTo>
                    <a:pt x="11743" y="161709"/>
                  </a:moveTo>
                  <a:lnTo>
                    <a:pt x="21741" y="168651"/>
                  </a:lnTo>
                  <a:lnTo>
                    <a:pt x="22023" y="164579"/>
                  </a:lnTo>
                  <a:lnTo>
                    <a:pt x="19720" y="164579"/>
                  </a:lnTo>
                  <a:lnTo>
                    <a:pt x="11743" y="161709"/>
                  </a:lnTo>
                  <a:close/>
                </a:path>
                <a:path w="927735" h="1030605">
                  <a:moveTo>
                    <a:pt x="142088" y="157555"/>
                  </a:moveTo>
                  <a:lnTo>
                    <a:pt x="7085" y="157555"/>
                  </a:lnTo>
                  <a:lnTo>
                    <a:pt x="19720" y="164579"/>
                  </a:lnTo>
                  <a:lnTo>
                    <a:pt x="22023" y="164579"/>
                  </a:lnTo>
                  <a:lnTo>
                    <a:pt x="22579" y="164226"/>
                  </a:lnTo>
                  <a:lnTo>
                    <a:pt x="24520" y="162315"/>
                  </a:lnTo>
                  <a:lnTo>
                    <a:pt x="23702" y="161571"/>
                  </a:lnTo>
                  <a:lnTo>
                    <a:pt x="24217" y="161219"/>
                  </a:lnTo>
                  <a:lnTo>
                    <a:pt x="30157" y="160482"/>
                  </a:lnTo>
                  <a:lnTo>
                    <a:pt x="134868" y="160482"/>
                  </a:lnTo>
                  <a:lnTo>
                    <a:pt x="142088" y="157555"/>
                  </a:lnTo>
                  <a:close/>
                </a:path>
                <a:path w="927735" h="1030605">
                  <a:moveTo>
                    <a:pt x="4140" y="155190"/>
                  </a:moveTo>
                  <a:lnTo>
                    <a:pt x="4453" y="160345"/>
                  </a:lnTo>
                  <a:lnTo>
                    <a:pt x="6779" y="158463"/>
                  </a:lnTo>
                  <a:lnTo>
                    <a:pt x="7085" y="157555"/>
                  </a:lnTo>
                  <a:lnTo>
                    <a:pt x="142088" y="157555"/>
                  </a:lnTo>
                  <a:lnTo>
                    <a:pt x="146221" y="155879"/>
                  </a:lnTo>
                  <a:lnTo>
                    <a:pt x="147927" y="155410"/>
                  </a:lnTo>
                  <a:lnTo>
                    <a:pt x="4381" y="155410"/>
                  </a:lnTo>
                  <a:lnTo>
                    <a:pt x="4140" y="155190"/>
                  </a:lnTo>
                  <a:close/>
                </a:path>
                <a:path w="927735" h="1030605">
                  <a:moveTo>
                    <a:pt x="277553" y="0"/>
                  </a:moveTo>
                  <a:lnTo>
                    <a:pt x="228387" y="2343"/>
                  </a:lnTo>
                  <a:lnTo>
                    <a:pt x="181771" y="10420"/>
                  </a:lnTo>
                  <a:lnTo>
                    <a:pt x="140968" y="24024"/>
                  </a:lnTo>
                  <a:lnTo>
                    <a:pt x="95775" y="47950"/>
                  </a:lnTo>
                  <a:lnTo>
                    <a:pt x="59457" y="76296"/>
                  </a:lnTo>
                  <a:lnTo>
                    <a:pt x="28415" y="109525"/>
                  </a:lnTo>
                  <a:lnTo>
                    <a:pt x="0" y="151575"/>
                  </a:lnTo>
                  <a:lnTo>
                    <a:pt x="5894" y="151932"/>
                  </a:lnTo>
                  <a:lnTo>
                    <a:pt x="4381" y="155410"/>
                  </a:lnTo>
                  <a:lnTo>
                    <a:pt x="147927" y="155410"/>
                  </a:lnTo>
                  <a:lnTo>
                    <a:pt x="167416" y="150049"/>
                  </a:lnTo>
                  <a:lnTo>
                    <a:pt x="190331" y="146668"/>
                  </a:lnTo>
                  <a:lnTo>
                    <a:pt x="215082" y="146071"/>
                  </a:lnTo>
                  <a:lnTo>
                    <a:pt x="515392" y="146071"/>
                  </a:lnTo>
                  <a:lnTo>
                    <a:pt x="505220" y="121527"/>
                  </a:lnTo>
                  <a:lnTo>
                    <a:pt x="482382" y="86499"/>
                  </a:lnTo>
                  <a:lnTo>
                    <a:pt x="452599" y="56407"/>
                  </a:lnTo>
                  <a:lnTo>
                    <a:pt x="415442" y="31828"/>
                  </a:lnTo>
                  <a:lnTo>
                    <a:pt x="370479" y="13338"/>
                  </a:lnTo>
                  <a:lnTo>
                    <a:pt x="326004" y="3596"/>
                  </a:lnTo>
                  <a:lnTo>
                    <a:pt x="27755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3057" y="1653648"/>
              <a:ext cx="535305" cy="177165"/>
            </a:xfrm>
            <a:custGeom>
              <a:avLst/>
              <a:gdLst/>
              <a:ahLst/>
              <a:cxnLst/>
              <a:rect l="l" t="t" r="r" b="b"/>
              <a:pathLst>
                <a:path w="535304" h="177164">
                  <a:moveTo>
                    <a:pt x="0" y="0"/>
                  </a:moveTo>
                  <a:lnTo>
                    <a:pt x="41807" y="38797"/>
                  </a:lnTo>
                  <a:lnTo>
                    <a:pt x="85202" y="72455"/>
                  </a:lnTo>
                  <a:lnTo>
                    <a:pt x="135061" y="104863"/>
                  </a:lnTo>
                  <a:lnTo>
                    <a:pt x="170474" y="123559"/>
                  </a:lnTo>
                  <a:lnTo>
                    <a:pt x="219492" y="143828"/>
                  </a:lnTo>
                  <a:lnTo>
                    <a:pt x="270493" y="160834"/>
                  </a:lnTo>
                  <a:lnTo>
                    <a:pt x="321885" y="171630"/>
                  </a:lnTo>
                  <a:lnTo>
                    <a:pt x="339387" y="173066"/>
                  </a:lnTo>
                  <a:lnTo>
                    <a:pt x="356926" y="174847"/>
                  </a:lnTo>
                  <a:lnTo>
                    <a:pt x="369158" y="176630"/>
                  </a:lnTo>
                  <a:lnTo>
                    <a:pt x="385190" y="176687"/>
                  </a:lnTo>
                  <a:lnTo>
                    <a:pt x="414126" y="173290"/>
                  </a:lnTo>
                  <a:lnTo>
                    <a:pt x="465523" y="159199"/>
                  </a:lnTo>
                  <a:lnTo>
                    <a:pt x="468083" y="156607"/>
                  </a:lnTo>
                  <a:lnTo>
                    <a:pt x="474786" y="153454"/>
                  </a:lnTo>
                  <a:lnTo>
                    <a:pt x="500515" y="138186"/>
                  </a:lnTo>
                  <a:lnTo>
                    <a:pt x="518367" y="122834"/>
                  </a:lnTo>
                  <a:lnTo>
                    <a:pt x="531384" y="103475"/>
                  </a:lnTo>
                  <a:lnTo>
                    <a:pt x="534707" y="81969"/>
                  </a:lnTo>
                  <a:lnTo>
                    <a:pt x="523476" y="60173"/>
                  </a:lnTo>
                  <a:lnTo>
                    <a:pt x="506989" y="48949"/>
                  </a:lnTo>
                  <a:lnTo>
                    <a:pt x="499266" y="50688"/>
                  </a:lnTo>
                  <a:lnTo>
                    <a:pt x="475801" y="57704"/>
                  </a:lnTo>
                  <a:lnTo>
                    <a:pt x="450364" y="63692"/>
                  </a:lnTo>
                  <a:lnTo>
                    <a:pt x="427927" y="67753"/>
                  </a:lnTo>
                  <a:lnTo>
                    <a:pt x="405024" y="70710"/>
                  </a:lnTo>
                  <a:lnTo>
                    <a:pt x="378188" y="73385"/>
                  </a:lnTo>
                  <a:lnTo>
                    <a:pt x="342033" y="75215"/>
                  </a:lnTo>
                  <a:lnTo>
                    <a:pt x="305995" y="74417"/>
                  </a:lnTo>
                  <a:lnTo>
                    <a:pt x="235390" y="67802"/>
                  </a:lnTo>
                  <a:lnTo>
                    <a:pt x="188590" y="59377"/>
                  </a:lnTo>
                  <a:lnTo>
                    <a:pt x="130432" y="45133"/>
                  </a:lnTo>
                  <a:lnTo>
                    <a:pt x="72338" y="27793"/>
                  </a:lnTo>
                  <a:lnTo>
                    <a:pt x="25732" y="10079"/>
                  </a:lnTo>
                  <a:lnTo>
                    <a:pt x="13024" y="4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8036" y="1334155"/>
              <a:ext cx="171450" cy="274955"/>
            </a:xfrm>
            <a:custGeom>
              <a:avLst/>
              <a:gdLst/>
              <a:ahLst/>
              <a:cxnLst/>
              <a:rect l="l" t="t" r="r" b="b"/>
              <a:pathLst>
                <a:path w="171450" h="274955">
                  <a:moveTo>
                    <a:pt x="28126" y="0"/>
                  </a:moveTo>
                  <a:lnTo>
                    <a:pt x="9077" y="10210"/>
                  </a:lnTo>
                  <a:lnTo>
                    <a:pt x="3574" y="19678"/>
                  </a:lnTo>
                  <a:lnTo>
                    <a:pt x="630" y="31140"/>
                  </a:lnTo>
                  <a:lnTo>
                    <a:pt x="0" y="43481"/>
                  </a:lnTo>
                  <a:lnTo>
                    <a:pt x="1436" y="55588"/>
                  </a:lnTo>
                  <a:lnTo>
                    <a:pt x="20380" y="92221"/>
                  </a:lnTo>
                  <a:lnTo>
                    <a:pt x="46076" y="131341"/>
                  </a:lnTo>
                  <a:lnTo>
                    <a:pt x="91559" y="186382"/>
                  </a:lnTo>
                  <a:lnTo>
                    <a:pt x="118128" y="217310"/>
                  </a:lnTo>
                  <a:lnTo>
                    <a:pt x="171120" y="274328"/>
                  </a:lnTo>
                  <a:lnTo>
                    <a:pt x="167127" y="220802"/>
                  </a:lnTo>
                  <a:lnTo>
                    <a:pt x="154837" y="168136"/>
                  </a:lnTo>
                  <a:lnTo>
                    <a:pt x="135483" y="117829"/>
                  </a:lnTo>
                  <a:lnTo>
                    <a:pt x="110293" y="71379"/>
                  </a:lnTo>
                  <a:lnTo>
                    <a:pt x="80500" y="30287"/>
                  </a:lnTo>
                  <a:lnTo>
                    <a:pt x="48779" y="4768"/>
                  </a:lnTo>
                  <a:lnTo>
                    <a:pt x="28126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6899" y="800168"/>
              <a:ext cx="132080" cy="299720"/>
            </a:xfrm>
            <a:custGeom>
              <a:avLst/>
              <a:gdLst/>
              <a:ahLst/>
              <a:cxnLst/>
              <a:rect l="l" t="t" r="r" b="b"/>
              <a:pathLst>
                <a:path w="132079" h="299719">
                  <a:moveTo>
                    <a:pt x="68724" y="0"/>
                  </a:moveTo>
                  <a:lnTo>
                    <a:pt x="38053" y="63029"/>
                  </a:lnTo>
                  <a:lnTo>
                    <a:pt x="26077" y="99321"/>
                  </a:lnTo>
                  <a:lnTo>
                    <a:pt x="10057" y="166784"/>
                  </a:lnTo>
                  <a:lnTo>
                    <a:pt x="3808" y="211721"/>
                  </a:lnTo>
                  <a:lnTo>
                    <a:pt x="0" y="257130"/>
                  </a:lnTo>
                  <a:lnTo>
                    <a:pt x="980" y="290890"/>
                  </a:lnTo>
                  <a:lnTo>
                    <a:pt x="2055" y="297085"/>
                  </a:lnTo>
                  <a:lnTo>
                    <a:pt x="5271" y="299689"/>
                  </a:lnTo>
                  <a:lnTo>
                    <a:pt x="9519" y="288828"/>
                  </a:lnTo>
                  <a:lnTo>
                    <a:pt x="16423" y="266440"/>
                  </a:lnTo>
                  <a:lnTo>
                    <a:pt x="23332" y="242941"/>
                  </a:lnTo>
                  <a:lnTo>
                    <a:pt x="27594" y="228747"/>
                  </a:lnTo>
                  <a:lnTo>
                    <a:pt x="54497" y="164553"/>
                  </a:lnTo>
                  <a:lnTo>
                    <a:pt x="89443" y="105109"/>
                  </a:lnTo>
                  <a:lnTo>
                    <a:pt x="132038" y="54222"/>
                  </a:lnTo>
                  <a:lnTo>
                    <a:pt x="129849" y="50417"/>
                  </a:lnTo>
                  <a:lnTo>
                    <a:pt x="121720" y="50417"/>
                  </a:lnTo>
                  <a:lnTo>
                    <a:pt x="111630" y="46194"/>
                  </a:lnTo>
                  <a:lnTo>
                    <a:pt x="98990" y="44009"/>
                  </a:lnTo>
                  <a:lnTo>
                    <a:pt x="98907" y="17075"/>
                  </a:lnTo>
                  <a:lnTo>
                    <a:pt x="90465" y="17075"/>
                  </a:lnTo>
                  <a:lnTo>
                    <a:pt x="80468" y="10133"/>
                  </a:lnTo>
                  <a:lnTo>
                    <a:pt x="83282" y="10133"/>
                  </a:lnTo>
                  <a:lnTo>
                    <a:pt x="80829" y="8769"/>
                  </a:lnTo>
                  <a:lnTo>
                    <a:pt x="73178" y="8769"/>
                  </a:lnTo>
                  <a:lnTo>
                    <a:pt x="72865" y="3614"/>
                  </a:lnTo>
                  <a:lnTo>
                    <a:pt x="73201" y="3614"/>
                  </a:lnTo>
                  <a:lnTo>
                    <a:pt x="74618" y="356"/>
                  </a:lnTo>
                  <a:lnTo>
                    <a:pt x="68724" y="0"/>
                  </a:lnTo>
                  <a:close/>
                </a:path>
                <a:path w="132079" h="299719">
                  <a:moveTo>
                    <a:pt x="998" y="296230"/>
                  </a:moveTo>
                  <a:lnTo>
                    <a:pt x="2405" y="299102"/>
                  </a:lnTo>
                  <a:lnTo>
                    <a:pt x="2055" y="297085"/>
                  </a:lnTo>
                  <a:lnTo>
                    <a:pt x="998" y="296230"/>
                  </a:lnTo>
                  <a:close/>
                </a:path>
                <a:path w="132079" h="299719">
                  <a:moveTo>
                    <a:pt x="125954" y="43646"/>
                  </a:moveTo>
                  <a:lnTo>
                    <a:pt x="118534" y="46940"/>
                  </a:lnTo>
                  <a:lnTo>
                    <a:pt x="121720" y="50417"/>
                  </a:lnTo>
                  <a:lnTo>
                    <a:pt x="129849" y="50417"/>
                  </a:lnTo>
                  <a:lnTo>
                    <a:pt x="125954" y="43646"/>
                  </a:lnTo>
                  <a:close/>
                </a:path>
                <a:path w="132079" h="299719">
                  <a:moveTo>
                    <a:pt x="98882" y="8906"/>
                  </a:moveTo>
                  <a:lnTo>
                    <a:pt x="92942" y="9643"/>
                  </a:lnTo>
                  <a:lnTo>
                    <a:pt x="92427" y="9995"/>
                  </a:lnTo>
                  <a:lnTo>
                    <a:pt x="93245" y="10739"/>
                  </a:lnTo>
                  <a:lnTo>
                    <a:pt x="91304" y="12650"/>
                  </a:lnTo>
                  <a:lnTo>
                    <a:pt x="90750" y="12974"/>
                  </a:lnTo>
                  <a:lnTo>
                    <a:pt x="90465" y="17075"/>
                  </a:lnTo>
                  <a:lnTo>
                    <a:pt x="98907" y="17075"/>
                  </a:lnTo>
                  <a:lnTo>
                    <a:pt x="98882" y="8906"/>
                  </a:lnTo>
                  <a:close/>
                </a:path>
                <a:path w="132079" h="299719">
                  <a:moveTo>
                    <a:pt x="83282" y="10133"/>
                  </a:moveTo>
                  <a:lnTo>
                    <a:pt x="80468" y="10133"/>
                  </a:lnTo>
                  <a:lnTo>
                    <a:pt x="88445" y="13003"/>
                  </a:lnTo>
                  <a:lnTo>
                    <a:pt x="83282" y="10133"/>
                  </a:lnTo>
                  <a:close/>
                </a:path>
                <a:path w="132079" h="299719">
                  <a:moveTo>
                    <a:pt x="75810" y="5979"/>
                  </a:moveTo>
                  <a:lnTo>
                    <a:pt x="75504" y="6887"/>
                  </a:lnTo>
                  <a:lnTo>
                    <a:pt x="73178" y="8769"/>
                  </a:lnTo>
                  <a:lnTo>
                    <a:pt x="80829" y="8769"/>
                  </a:lnTo>
                  <a:lnTo>
                    <a:pt x="75810" y="5979"/>
                  </a:lnTo>
                  <a:close/>
                </a:path>
                <a:path w="132079" h="299719">
                  <a:moveTo>
                    <a:pt x="73201" y="3614"/>
                  </a:moveTo>
                  <a:lnTo>
                    <a:pt x="72865" y="3614"/>
                  </a:lnTo>
                  <a:lnTo>
                    <a:pt x="73106" y="3834"/>
                  </a:lnTo>
                  <a:lnTo>
                    <a:pt x="73201" y="3614"/>
                  </a:lnTo>
                  <a:close/>
                </a:path>
              </a:pathLst>
            </a:custGeom>
            <a:solidFill>
              <a:srgbClr val="E34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6227" y="1448999"/>
              <a:ext cx="68963" cy="21021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301694" y="7400707"/>
            <a:ext cx="6390640" cy="159385"/>
            <a:chOff x="4301694" y="7400707"/>
            <a:chExt cx="6390640" cy="159385"/>
          </a:xfrm>
        </p:grpSpPr>
        <p:sp>
          <p:nvSpPr>
            <p:cNvPr id="15" name="object 15"/>
            <p:cNvSpPr/>
            <p:nvPr/>
          </p:nvSpPr>
          <p:spPr>
            <a:xfrm>
              <a:off x="4301694" y="7457302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27638" y="7400707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64691" y="0"/>
            <a:ext cx="4927600" cy="2295525"/>
            <a:chOff x="5764691" y="0"/>
            <a:chExt cx="4927600" cy="2295525"/>
          </a:xfrm>
        </p:grpSpPr>
        <p:sp>
          <p:nvSpPr>
            <p:cNvPr id="18" name="object 18"/>
            <p:cNvSpPr/>
            <p:nvPr/>
          </p:nvSpPr>
          <p:spPr>
            <a:xfrm>
              <a:off x="5791171" y="1207166"/>
              <a:ext cx="4169410" cy="1056005"/>
            </a:xfrm>
            <a:custGeom>
              <a:avLst/>
              <a:gdLst/>
              <a:ahLst/>
              <a:cxnLst/>
              <a:rect l="l" t="t" r="r" b="b"/>
              <a:pathLst>
                <a:path w="4169409" h="1056005">
                  <a:moveTo>
                    <a:pt x="4169098" y="0"/>
                  </a:moveTo>
                  <a:lnTo>
                    <a:pt x="0" y="0"/>
                  </a:lnTo>
                  <a:lnTo>
                    <a:pt x="0" y="1055667"/>
                  </a:lnTo>
                  <a:lnTo>
                    <a:pt x="4169098" y="1055667"/>
                  </a:lnTo>
                  <a:lnTo>
                    <a:pt x="4169098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4691" y="1174705"/>
              <a:ext cx="24130" cy="1120775"/>
            </a:xfrm>
            <a:custGeom>
              <a:avLst/>
              <a:gdLst/>
              <a:ahLst/>
              <a:cxnLst/>
              <a:rect l="l" t="t" r="r" b="b"/>
              <a:pathLst>
                <a:path w="24129" h="1120775">
                  <a:moveTo>
                    <a:pt x="24000" y="0"/>
                  </a:moveTo>
                  <a:lnTo>
                    <a:pt x="0" y="0"/>
                  </a:lnTo>
                  <a:lnTo>
                    <a:pt x="0" y="1120589"/>
                  </a:lnTo>
                  <a:lnTo>
                    <a:pt x="24000" y="1120589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64536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3" y="0"/>
                  </a:moveTo>
                  <a:lnTo>
                    <a:pt x="0" y="0"/>
                  </a:lnTo>
                  <a:lnTo>
                    <a:pt x="1227463" y="1713506"/>
                  </a:lnTo>
                  <a:lnTo>
                    <a:pt x="1227463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3982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3" y="0"/>
                  </a:moveTo>
                  <a:lnTo>
                    <a:pt x="0" y="0"/>
                  </a:lnTo>
                  <a:lnTo>
                    <a:pt x="2786863" y="1125590"/>
                  </a:lnTo>
                  <a:lnTo>
                    <a:pt x="198055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33371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03903" y="3110561"/>
            <a:ext cx="8034020" cy="31908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ts val="2490"/>
              </a:lnSpc>
              <a:spcBef>
                <a:spcPts val="204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Во</a:t>
            </a:r>
            <a:r>
              <a:rPr sz="2100" spc="-1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исполнение</a:t>
            </a:r>
            <a:r>
              <a:rPr sz="2100" spc="-1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по</a:t>
            </a:r>
            <a:r>
              <a:rPr sz="2100" b="1" spc="-50" dirty="0">
                <a:solidFill>
                  <a:srgbClr val="222671"/>
                </a:solidFill>
                <a:latin typeface="Cambria"/>
                <a:cs typeface="Cambria"/>
              </a:rPr>
              <a:t>р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учения</a:t>
            </a:r>
            <a:r>
              <a:rPr sz="2100" b="1" spc="-12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Президента</a:t>
            </a:r>
            <a:r>
              <a:rPr sz="2100" b="1" spc="-12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РФ</a:t>
            </a:r>
            <a:r>
              <a:rPr sz="2100" b="1" spc="-12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1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рамках</a:t>
            </a:r>
            <a:r>
              <a:rPr sz="2100" spc="-1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мероприяти</a:t>
            </a:r>
            <a:r>
              <a:rPr sz="2100" spc="-330" dirty="0">
                <a:solidFill>
                  <a:srgbClr val="151616"/>
                </a:solidFill>
                <a:latin typeface="Cambria"/>
                <a:cs typeface="Cambria"/>
              </a:rPr>
              <a:t>и 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spc="-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обеспечению</a:t>
            </a:r>
            <a:r>
              <a:rPr sz="2100" spc="-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поэтапного</a:t>
            </a:r>
            <a:r>
              <a:rPr sz="2100" spc="-9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доступа</a:t>
            </a:r>
            <a:r>
              <a:rPr sz="2100" spc="-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социально</a:t>
            </a:r>
            <a:r>
              <a:rPr sz="2100" spc="-9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ориентированных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некоммерческих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80" dirty="0">
                <a:solidFill>
                  <a:srgbClr val="151616"/>
                </a:solidFill>
                <a:latin typeface="Cambria"/>
                <a:cs typeface="Cambria"/>
              </a:rPr>
              <a:t>организации˘</a:t>
            </a:r>
            <a:r>
              <a:rPr sz="2100" spc="-7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к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бюджетным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средствам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в</a:t>
            </a:r>
            <a:r>
              <a:rPr sz="2100" b="1" spc="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июле </a:t>
            </a:r>
            <a:r>
              <a:rPr sz="2100" b="1" spc="-45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90" dirty="0">
                <a:solidFill>
                  <a:srgbClr val="222671"/>
                </a:solidFill>
                <a:latin typeface="Cambria"/>
                <a:cs typeface="Cambria"/>
              </a:rPr>
              <a:t>2018</a:t>
            </a:r>
            <a:r>
              <a:rPr sz="2100" b="1" spc="9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75" dirty="0">
                <a:solidFill>
                  <a:srgbClr val="222671"/>
                </a:solidFill>
                <a:latin typeface="Cambria"/>
                <a:cs typeface="Cambria"/>
              </a:rPr>
              <a:t>г.</a:t>
            </a:r>
            <a:r>
              <a:rPr sz="2100" b="1" spc="-7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95" dirty="0">
                <a:solidFill>
                  <a:srgbClr val="222671"/>
                </a:solidFill>
                <a:latin typeface="Cambria"/>
                <a:cs typeface="Cambria"/>
              </a:rPr>
              <a:t>между</a:t>
            </a:r>
            <a:r>
              <a:rPr sz="2100" b="1" spc="10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110" dirty="0">
                <a:solidFill>
                  <a:srgbClr val="222671"/>
                </a:solidFill>
                <a:latin typeface="Cambria"/>
                <a:cs typeface="Cambria"/>
              </a:rPr>
              <a:t>Министерством социальных </a:t>
            </a:r>
            <a:r>
              <a:rPr sz="2100" b="1" spc="105" dirty="0">
                <a:solidFill>
                  <a:srgbClr val="222671"/>
                </a:solidFill>
                <a:latin typeface="Cambria"/>
                <a:cs typeface="Cambria"/>
              </a:rPr>
              <a:t>отношений </a:t>
            </a:r>
            <a:r>
              <a:rPr sz="2100" b="1" spc="11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Челябинс</a:t>
            </a:r>
            <a:r>
              <a:rPr sz="2100" b="1" spc="-55" dirty="0">
                <a:solidFill>
                  <a:srgbClr val="222671"/>
                </a:solidFill>
                <a:latin typeface="Cambria"/>
                <a:cs typeface="Cambria"/>
              </a:rPr>
              <a:t>к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ой</a:t>
            </a:r>
            <a:r>
              <a:rPr sz="2100" b="1" spc="-17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области</a:t>
            </a:r>
            <a:r>
              <a:rPr sz="2100" b="1" spc="-18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и</a:t>
            </a:r>
            <a:r>
              <a:rPr sz="2100" b="1" spc="-17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ЧУ</a:t>
            </a:r>
            <a:r>
              <a:rPr sz="2100" b="1" spc="-18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БФ</a:t>
            </a:r>
            <a:r>
              <a:rPr sz="2100" b="1" spc="-18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«Металлург»</a:t>
            </a:r>
            <a:r>
              <a:rPr sz="2100" b="1" spc="-18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«Ц</a:t>
            </a:r>
            <a:r>
              <a:rPr sz="2100" b="1" spc="-40" dirty="0">
                <a:solidFill>
                  <a:srgbClr val="222671"/>
                </a:solidFill>
                <a:latin typeface="Cambria"/>
                <a:cs typeface="Cambria"/>
              </a:rPr>
              <a:t>С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ОН»</a:t>
            </a:r>
            <a:r>
              <a:rPr sz="2100" b="1" spc="-18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заключено  </a:t>
            </a:r>
            <a:r>
              <a:rPr sz="2100" b="1" spc="10" dirty="0">
                <a:solidFill>
                  <a:srgbClr val="222671"/>
                </a:solidFill>
                <a:latin typeface="Cambria"/>
                <a:cs typeface="Cambria"/>
              </a:rPr>
              <a:t>соглашение</a:t>
            </a:r>
            <a:r>
              <a:rPr sz="2100" b="1" spc="1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о</a:t>
            </a:r>
            <a:r>
              <a:rPr sz="2100" b="1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30" dirty="0">
                <a:solidFill>
                  <a:srgbClr val="222671"/>
                </a:solidFill>
                <a:latin typeface="Cambria"/>
                <a:cs typeface="Cambria"/>
              </a:rPr>
              <a:t>предоставлении</a:t>
            </a:r>
            <a:r>
              <a:rPr sz="2100" b="1" spc="3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30" dirty="0">
                <a:solidFill>
                  <a:srgbClr val="222671"/>
                </a:solidFill>
                <a:latin typeface="Cambria"/>
                <a:cs typeface="Cambria"/>
              </a:rPr>
              <a:t>субсидии</a:t>
            </a:r>
            <a:r>
              <a:rPr sz="2100" b="1" spc="3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spc="15" dirty="0">
                <a:solidFill>
                  <a:srgbClr val="151616"/>
                </a:solidFill>
                <a:latin typeface="Cambria"/>
                <a:cs typeface="Cambria"/>
              </a:rPr>
              <a:t>на</a:t>
            </a:r>
            <a:r>
              <a:rPr sz="2100" spc="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151616"/>
                </a:solidFill>
                <a:latin typeface="Cambria"/>
                <a:cs typeface="Cambria"/>
              </a:rPr>
              <a:t>осуществление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15" dirty="0">
                <a:solidFill>
                  <a:srgbClr val="151616"/>
                </a:solidFill>
                <a:latin typeface="Cambria"/>
                <a:cs typeface="Cambria"/>
              </a:rPr>
              <a:t>деятельности</a:t>
            </a:r>
            <a:r>
              <a:rPr sz="2100" spc="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1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spc="15" dirty="0">
                <a:solidFill>
                  <a:srgbClr val="151616"/>
                </a:solidFill>
                <a:latin typeface="Cambria"/>
                <a:cs typeface="Cambria"/>
              </a:rPr>
              <a:t> предоставлению</a:t>
            </a:r>
            <a:r>
              <a:rPr sz="2100" spc="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услуг</a:t>
            </a:r>
            <a:r>
              <a:rPr sz="2100" spc="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15" dirty="0">
                <a:solidFill>
                  <a:srgbClr val="151616"/>
                </a:solidFill>
                <a:latin typeface="Cambria"/>
                <a:cs typeface="Cambria"/>
              </a:rPr>
              <a:t>форме</a:t>
            </a:r>
            <a:r>
              <a:rPr sz="2100" spc="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15" dirty="0">
                <a:solidFill>
                  <a:srgbClr val="151616"/>
                </a:solidFill>
                <a:latin typeface="Cambria"/>
                <a:cs typeface="Cambria"/>
              </a:rPr>
              <a:t>социального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151616"/>
                </a:solidFill>
                <a:latin typeface="Cambria"/>
                <a:cs typeface="Cambria"/>
              </a:rPr>
              <a:t>обслуживания</a:t>
            </a:r>
            <a:r>
              <a:rPr sz="2100" spc="7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35" dirty="0">
                <a:solidFill>
                  <a:srgbClr val="151616"/>
                </a:solidFill>
                <a:latin typeface="Cambria"/>
                <a:cs typeface="Cambria"/>
              </a:rPr>
              <a:t>на</a:t>
            </a:r>
            <a:r>
              <a:rPr sz="2100" spc="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151616"/>
                </a:solidFill>
                <a:latin typeface="Cambria"/>
                <a:cs typeface="Cambria"/>
              </a:rPr>
              <a:t>дому</a:t>
            </a:r>
            <a:r>
              <a:rPr sz="2100" spc="6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151616"/>
                </a:solidFill>
                <a:latin typeface="Cambria"/>
                <a:cs typeface="Cambria"/>
              </a:rPr>
              <a:t>согласно</a:t>
            </a:r>
            <a:r>
              <a:rPr sz="2100" spc="5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151616"/>
                </a:solidFill>
                <a:latin typeface="Cambria"/>
                <a:cs typeface="Cambria"/>
              </a:rPr>
              <a:t>стандарту,</a:t>
            </a:r>
            <a:r>
              <a:rPr sz="2100" spc="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70" dirty="0">
                <a:solidFill>
                  <a:srgbClr val="151616"/>
                </a:solidFill>
                <a:latin typeface="Cambria"/>
                <a:cs typeface="Cambria"/>
              </a:rPr>
              <a:t>утвержденному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b="1" spc="55" dirty="0">
                <a:solidFill>
                  <a:srgbClr val="222671"/>
                </a:solidFill>
                <a:latin typeface="Cambria"/>
                <a:cs typeface="Cambria"/>
              </a:rPr>
              <a:t>постановлением</a:t>
            </a:r>
            <a:r>
              <a:rPr sz="2100" b="1" spc="6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50" dirty="0">
                <a:solidFill>
                  <a:srgbClr val="222671"/>
                </a:solidFill>
                <a:latin typeface="Cambria"/>
                <a:cs typeface="Cambria"/>
              </a:rPr>
              <a:t>Правительства</a:t>
            </a:r>
            <a:r>
              <a:rPr sz="2100" b="1" spc="5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50" dirty="0">
                <a:solidFill>
                  <a:srgbClr val="222671"/>
                </a:solidFill>
                <a:latin typeface="Cambria"/>
                <a:cs typeface="Cambria"/>
              </a:rPr>
              <a:t>Челябинской</a:t>
            </a:r>
            <a:r>
              <a:rPr sz="2100" b="1" spc="5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50" dirty="0">
                <a:solidFill>
                  <a:srgbClr val="222671"/>
                </a:solidFill>
                <a:latin typeface="Cambria"/>
                <a:cs typeface="Cambria"/>
              </a:rPr>
              <a:t>области</a:t>
            </a:r>
            <a:r>
              <a:rPr sz="2100" b="1" spc="5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20" dirty="0">
                <a:solidFill>
                  <a:srgbClr val="222671"/>
                </a:solidFill>
                <a:latin typeface="Cambria"/>
                <a:cs typeface="Cambria"/>
              </a:rPr>
              <a:t>от </a:t>
            </a:r>
            <a:r>
              <a:rPr sz="2100" b="1" spc="-45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21.10.2015</a:t>
            </a:r>
            <a:r>
              <a:rPr sz="2100" b="1" spc="-185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140" dirty="0">
                <a:solidFill>
                  <a:srgbClr val="222671"/>
                </a:solidFill>
                <a:latin typeface="Cambria"/>
                <a:cs typeface="Cambria"/>
              </a:rPr>
              <a:t>г.</a:t>
            </a:r>
            <a:r>
              <a:rPr sz="2100" b="1" spc="-190" dirty="0">
                <a:solidFill>
                  <a:srgbClr val="222671"/>
                </a:solidFill>
                <a:latin typeface="Cambria"/>
                <a:cs typeface="Cambria"/>
              </a:rPr>
              <a:t> </a:t>
            </a:r>
            <a:r>
              <a:rPr sz="2100" b="1" spc="-5" dirty="0">
                <a:solidFill>
                  <a:srgbClr val="222671"/>
                </a:solidFill>
                <a:latin typeface="Cambria"/>
                <a:cs typeface="Cambria"/>
              </a:rPr>
              <a:t>№546-П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7326" y="1371684"/>
            <a:ext cx="3310254" cy="8813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768985" algn="r">
              <a:lnSpc>
                <a:spcPct val="101800"/>
              </a:lnSpc>
              <a:spcBef>
                <a:spcPts val="60"/>
              </a:spcBef>
            </a:pPr>
            <a:r>
              <a:rPr sz="1850" spc="-5" dirty="0">
                <a:solidFill>
                  <a:srgbClr val="151616"/>
                </a:solidFill>
                <a:latin typeface="Cambria"/>
                <a:cs typeface="Cambria"/>
              </a:rPr>
              <a:t>Значимая</a:t>
            </a:r>
            <a:r>
              <a:rPr sz="1850" spc="-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50" spc="-5" dirty="0">
                <a:solidFill>
                  <a:srgbClr val="151616"/>
                </a:solidFill>
                <a:latin typeface="Cambria"/>
                <a:cs typeface="Cambria"/>
              </a:rPr>
              <a:t>часть</a:t>
            </a:r>
            <a:r>
              <a:rPr sz="185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50" spc="-5" dirty="0">
                <a:solidFill>
                  <a:srgbClr val="151616"/>
                </a:solidFill>
                <a:latin typeface="Cambria"/>
                <a:cs typeface="Cambria"/>
              </a:rPr>
              <a:t>работы </a:t>
            </a:r>
            <a:r>
              <a:rPr sz="1850" spc="-39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50" dirty="0">
                <a:solidFill>
                  <a:srgbClr val="151616"/>
                </a:solidFill>
                <a:latin typeface="Cambria"/>
                <a:cs typeface="Cambria"/>
              </a:rPr>
              <a:t>учреждения связана с </a:t>
            </a:r>
            <a:r>
              <a:rPr sz="185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50" dirty="0">
                <a:solidFill>
                  <a:srgbClr val="151616"/>
                </a:solidFill>
                <a:latin typeface="Cambria"/>
                <a:cs typeface="Cambria"/>
              </a:rPr>
              <a:t>программами</a:t>
            </a:r>
            <a:r>
              <a:rPr sz="1850" spc="-5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50" spc="10" dirty="0">
                <a:solidFill>
                  <a:srgbClr val="151616"/>
                </a:solidFill>
                <a:latin typeface="Cambria"/>
                <a:cs typeface="Cambria"/>
              </a:rPr>
              <a:t>БФ</a:t>
            </a:r>
            <a:r>
              <a:rPr sz="1850" spc="-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50" dirty="0">
                <a:solidFill>
                  <a:srgbClr val="151616"/>
                </a:solidFill>
                <a:latin typeface="Cambria"/>
                <a:cs typeface="Cambria"/>
              </a:rPr>
              <a:t>«Металлург»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956946" y="1276877"/>
            <a:ext cx="3836670" cy="83756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pc="-15" dirty="0"/>
              <a:t>ПРОГРАММА</a:t>
            </a:r>
            <a:r>
              <a:rPr spc="-30" dirty="0"/>
              <a:t> </a:t>
            </a:r>
            <a:r>
              <a:rPr spc="-40" dirty="0"/>
              <a:t>«ЗАБОТА»</a:t>
            </a:r>
          </a:p>
          <a:p>
            <a:pPr marL="10160" algn="ctr">
              <a:lnSpc>
                <a:spcPct val="100000"/>
              </a:lnSpc>
              <a:spcBef>
                <a:spcPts val="209"/>
              </a:spcBef>
            </a:pPr>
            <a:r>
              <a:rPr sz="2250" b="0" spc="15" dirty="0">
                <a:solidFill>
                  <a:srgbClr val="151616"/>
                </a:solidFill>
                <a:latin typeface="Cambria"/>
                <a:cs typeface="Cambria"/>
              </a:rPr>
              <a:t>Одна</a:t>
            </a:r>
            <a:r>
              <a:rPr sz="2250" b="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b="0" spc="15" dirty="0">
                <a:solidFill>
                  <a:srgbClr val="151616"/>
                </a:solidFill>
                <a:latin typeface="Cambria"/>
                <a:cs typeface="Cambria"/>
              </a:rPr>
              <a:t>из</a:t>
            </a:r>
            <a:r>
              <a:rPr sz="2250" b="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b="0" spc="15" dirty="0">
                <a:solidFill>
                  <a:srgbClr val="151616"/>
                </a:solidFill>
                <a:latin typeface="Cambria"/>
                <a:cs typeface="Cambria"/>
              </a:rPr>
              <a:t>самых</a:t>
            </a:r>
            <a:r>
              <a:rPr sz="2250" b="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250" b="0" spc="10" dirty="0">
                <a:solidFill>
                  <a:srgbClr val="151616"/>
                </a:solidFill>
                <a:latin typeface="Cambria"/>
                <a:cs typeface="Cambria"/>
              </a:rPr>
              <a:t>крупных</a:t>
            </a:r>
            <a:endParaRPr sz="2250">
              <a:latin typeface="Cambria"/>
              <a:cs typeface="Cambr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4241" y="5598676"/>
            <a:ext cx="1291222" cy="1291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406" y="1379581"/>
            <a:ext cx="4853940" cy="1085850"/>
          </a:xfrm>
          <a:custGeom>
            <a:avLst/>
            <a:gdLst/>
            <a:ahLst/>
            <a:cxnLst/>
            <a:rect l="l" t="t" r="r" b="b"/>
            <a:pathLst>
              <a:path w="4853940" h="1085850">
                <a:moveTo>
                  <a:pt x="4853498" y="0"/>
                </a:moveTo>
                <a:lnTo>
                  <a:pt x="0" y="0"/>
                </a:lnTo>
                <a:lnTo>
                  <a:pt x="0" y="1085850"/>
                </a:lnTo>
                <a:lnTo>
                  <a:pt x="4853498" y="1085850"/>
                </a:lnTo>
                <a:lnTo>
                  <a:pt x="4853498" y="0"/>
                </a:lnTo>
                <a:close/>
              </a:path>
            </a:pathLst>
          </a:custGeom>
          <a:solidFill>
            <a:srgbClr val="E1D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5917" y="523943"/>
            <a:ext cx="4914900" cy="679450"/>
            <a:chOff x="405917" y="523943"/>
            <a:chExt cx="4914900" cy="679450"/>
          </a:xfrm>
        </p:grpSpPr>
        <p:sp>
          <p:nvSpPr>
            <p:cNvPr id="4" name="object 4"/>
            <p:cNvSpPr/>
            <p:nvPr/>
          </p:nvSpPr>
          <p:spPr>
            <a:xfrm>
              <a:off x="432399" y="548949"/>
              <a:ext cx="4888230" cy="629285"/>
            </a:xfrm>
            <a:custGeom>
              <a:avLst/>
              <a:gdLst/>
              <a:ahLst/>
              <a:cxnLst/>
              <a:rect l="l" t="t" r="r" b="b"/>
              <a:pathLst>
                <a:path w="4888230" h="629285">
                  <a:moveTo>
                    <a:pt x="4888202" y="0"/>
                  </a:moveTo>
                  <a:lnTo>
                    <a:pt x="0" y="0"/>
                  </a:lnTo>
                  <a:lnTo>
                    <a:pt x="0" y="629218"/>
                  </a:lnTo>
                  <a:lnTo>
                    <a:pt x="4888202" y="629218"/>
                  </a:lnTo>
                  <a:lnTo>
                    <a:pt x="4888202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917" y="523943"/>
              <a:ext cx="24130" cy="679450"/>
            </a:xfrm>
            <a:custGeom>
              <a:avLst/>
              <a:gdLst/>
              <a:ahLst/>
              <a:cxnLst/>
              <a:rect l="l" t="t" r="r" b="b"/>
              <a:pathLst>
                <a:path w="24129" h="679450">
                  <a:moveTo>
                    <a:pt x="24001" y="0"/>
                  </a:moveTo>
                  <a:lnTo>
                    <a:pt x="0" y="0"/>
                  </a:lnTo>
                  <a:lnTo>
                    <a:pt x="0" y="679226"/>
                  </a:lnTo>
                  <a:lnTo>
                    <a:pt x="24001" y="679226"/>
                  </a:lnTo>
                  <a:lnTo>
                    <a:pt x="24001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01694" y="7400703"/>
            <a:ext cx="6390640" cy="159385"/>
            <a:chOff x="4301694" y="7400703"/>
            <a:chExt cx="6390640" cy="159385"/>
          </a:xfrm>
        </p:grpSpPr>
        <p:sp>
          <p:nvSpPr>
            <p:cNvPr id="7" name="object 7"/>
            <p:cNvSpPr/>
            <p:nvPr/>
          </p:nvSpPr>
          <p:spPr>
            <a:xfrm>
              <a:off x="4301694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27638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9919" y="603441"/>
            <a:ext cx="489077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b="0" spc="10" dirty="0">
                <a:latin typeface="Cambria"/>
                <a:cs typeface="Cambria"/>
              </a:rPr>
              <a:t>ЗА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10" dirty="0">
                <a:latin typeface="Cambria"/>
                <a:cs typeface="Cambria"/>
              </a:rPr>
              <a:t>5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15" dirty="0">
                <a:latin typeface="Cambria"/>
                <a:cs typeface="Cambria"/>
              </a:rPr>
              <a:t>ЛЕТ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-20" dirty="0">
                <a:latin typeface="Cambria"/>
                <a:cs typeface="Cambria"/>
              </a:rPr>
              <a:t>РАБОТЫ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-20" dirty="0">
                <a:latin typeface="Cambria"/>
                <a:cs typeface="Cambria"/>
              </a:rPr>
              <a:t>ЦЕНТРА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5366" y="1427776"/>
            <a:ext cx="4852670" cy="53751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31445" marR="1336675">
              <a:lnSpc>
                <a:spcPts val="2280"/>
              </a:lnSpc>
              <a:spcBef>
                <a:spcPts val="375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Пункт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проката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технических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средств реабилитации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на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70" dirty="0">
                <a:solidFill>
                  <a:srgbClr val="151616"/>
                </a:solidFill>
                <a:latin typeface="Cambria"/>
                <a:cs typeface="Cambria"/>
              </a:rPr>
              <a:t>безвозмезднои˘</a:t>
            </a:r>
            <a:r>
              <a:rPr sz="2100" spc="3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основе</a:t>
            </a:r>
            <a:endParaRPr sz="21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Услуга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«Сиделка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–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помощник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уходу»</a:t>
            </a:r>
            <a:endParaRPr sz="2100" dirty="0">
              <a:latin typeface="Cambria"/>
              <a:cs typeface="Cambria"/>
            </a:endParaRPr>
          </a:p>
          <a:p>
            <a:pPr marL="12700" marR="5080">
              <a:lnSpc>
                <a:spcPts val="2260"/>
              </a:lnSpc>
              <a:spcBef>
                <a:spcPts val="1335"/>
              </a:spcBef>
            </a:pP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Гибкии˘</a:t>
            </a:r>
            <a:r>
              <a:rPr sz="2100" spc="-1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график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работы, </a:t>
            </a:r>
            <a:r>
              <a:rPr sz="2100" spc="-30" dirty="0">
                <a:solidFill>
                  <a:srgbClr val="151616"/>
                </a:solidFill>
                <a:latin typeface="Cambria"/>
                <a:cs typeface="Cambria"/>
              </a:rPr>
              <a:t>позволяющии 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обслуживать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подопечных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выходные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праздничные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дни.</a:t>
            </a:r>
            <a:endParaRPr sz="2100" dirty="0">
              <a:latin typeface="Cambria"/>
              <a:cs typeface="Cambria"/>
            </a:endParaRPr>
          </a:p>
          <a:p>
            <a:pPr marL="12700" marR="251460">
              <a:lnSpc>
                <a:spcPts val="2260"/>
              </a:lnSpc>
              <a:spcBef>
                <a:spcPts val="1490"/>
              </a:spcBef>
            </a:pPr>
            <a:r>
              <a:rPr sz="2100" spc="-50" dirty="0">
                <a:solidFill>
                  <a:srgbClr val="151616"/>
                </a:solidFill>
                <a:latin typeface="Cambria"/>
                <a:cs typeface="Cambria"/>
              </a:rPr>
              <a:t>Автоматизированны</a:t>
            </a:r>
            <a:r>
              <a:rPr lang="ru-RU" sz="2100" spc="-50" dirty="0">
                <a:solidFill>
                  <a:srgbClr val="151616"/>
                </a:solidFill>
                <a:latin typeface="Cambria"/>
                <a:cs typeface="Cambria"/>
              </a:rPr>
              <a:t>й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учет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оказываемых социальных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услуг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использованием</a:t>
            </a:r>
            <a:r>
              <a:rPr sz="2100" spc="-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программы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1С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«Учет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социальных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услуг»</a:t>
            </a:r>
            <a:endParaRPr sz="21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«Перекрестное</a:t>
            </a:r>
            <a:r>
              <a:rPr sz="2100" spc="-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обслуживание»</a:t>
            </a:r>
            <a:endParaRPr sz="21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Работа</a:t>
            </a:r>
            <a:r>
              <a:rPr sz="2100" spc="-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психолога</a:t>
            </a:r>
            <a:endParaRPr sz="2100" dirty="0">
              <a:latin typeface="Cambria"/>
              <a:cs typeface="Cambria"/>
            </a:endParaRPr>
          </a:p>
          <a:p>
            <a:pPr marL="17145">
              <a:lnSpc>
                <a:spcPct val="100000"/>
              </a:lnSpc>
              <a:spcBef>
                <a:spcPts val="1425"/>
              </a:spcBef>
            </a:pP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Услуга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«Парикмахер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выездом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на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дом»</a:t>
            </a:r>
            <a:endParaRPr sz="2100" dirty="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4813" y="1579482"/>
            <a:ext cx="297815" cy="270510"/>
            <a:chOff x="374813" y="1579482"/>
            <a:chExt cx="297815" cy="270510"/>
          </a:xfrm>
        </p:grpSpPr>
        <p:sp>
          <p:nvSpPr>
            <p:cNvPr id="12" name="object 12"/>
            <p:cNvSpPr/>
            <p:nvPr/>
          </p:nvSpPr>
          <p:spPr>
            <a:xfrm>
              <a:off x="374813" y="1579482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0" y="1612695"/>
              <a:ext cx="172972" cy="20661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4813" y="2655809"/>
            <a:ext cx="297815" cy="270510"/>
            <a:chOff x="374813" y="2655809"/>
            <a:chExt cx="297815" cy="270510"/>
          </a:xfrm>
        </p:grpSpPr>
        <p:sp>
          <p:nvSpPr>
            <p:cNvPr id="15" name="object 15"/>
            <p:cNvSpPr/>
            <p:nvPr/>
          </p:nvSpPr>
          <p:spPr>
            <a:xfrm>
              <a:off x="374813" y="2655809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0" y="2689024"/>
              <a:ext cx="172972" cy="20661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79576" y="6420945"/>
            <a:ext cx="297815" cy="270510"/>
            <a:chOff x="379576" y="6420945"/>
            <a:chExt cx="297815" cy="270510"/>
          </a:xfrm>
        </p:grpSpPr>
        <p:sp>
          <p:nvSpPr>
            <p:cNvPr id="18" name="object 18"/>
            <p:cNvSpPr/>
            <p:nvPr/>
          </p:nvSpPr>
          <p:spPr>
            <a:xfrm>
              <a:off x="379576" y="6420945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09">
                  <a:moveTo>
                    <a:pt x="433" y="0"/>
                  </a:moveTo>
                  <a:lnTo>
                    <a:pt x="113447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4" y="135442"/>
                  </a:lnTo>
                  <a:lnTo>
                    <a:pt x="144936" y="859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812" y="6454158"/>
              <a:ext cx="172972" cy="20661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74813" y="3108243"/>
            <a:ext cx="297815" cy="270510"/>
            <a:chOff x="374813" y="3108243"/>
            <a:chExt cx="297815" cy="270510"/>
          </a:xfrm>
        </p:grpSpPr>
        <p:sp>
          <p:nvSpPr>
            <p:cNvPr id="21" name="object 21"/>
            <p:cNvSpPr/>
            <p:nvPr/>
          </p:nvSpPr>
          <p:spPr>
            <a:xfrm>
              <a:off x="374813" y="3108243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0" y="3141456"/>
              <a:ext cx="172972" cy="20661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74813" y="4158374"/>
            <a:ext cx="297815" cy="270510"/>
            <a:chOff x="374813" y="4158374"/>
            <a:chExt cx="297815" cy="270510"/>
          </a:xfrm>
        </p:grpSpPr>
        <p:sp>
          <p:nvSpPr>
            <p:cNvPr id="24" name="object 24"/>
            <p:cNvSpPr/>
            <p:nvPr/>
          </p:nvSpPr>
          <p:spPr>
            <a:xfrm>
              <a:off x="374813" y="4158374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050" y="4191587"/>
              <a:ext cx="172972" cy="20661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74813" y="5415677"/>
            <a:ext cx="297815" cy="270510"/>
            <a:chOff x="374813" y="5415677"/>
            <a:chExt cx="297815" cy="270510"/>
          </a:xfrm>
        </p:grpSpPr>
        <p:sp>
          <p:nvSpPr>
            <p:cNvPr id="27" name="object 27"/>
            <p:cNvSpPr/>
            <p:nvPr/>
          </p:nvSpPr>
          <p:spPr>
            <a:xfrm>
              <a:off x="374813" y="5415677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9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050" y="5448891"/>
              <a:ext cx="172972" cy="20661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74813" y="5920502"/>
            <a:ext cx="297815" cy="270510"/>
            <a:chOff x="374813" y="5920502"/>
            <a:chExt cx="297815" cy="270510"/>
          </a:xfrm>
        </p:grpSpPr>
        <p:sp>
          <p:nvSpPr>
            <p:cNvPr id="30" name="object 30"/>
            <p:cNvSpPr/>
            <p:nvPr/>
          </p:nvSpPr>
          <p:spPr>
            <a:xfrm>
              <a:off x="374813" y="5920502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050" y="5953715"/>
              <a:ext cx="172972" cy="20661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498379" y="0"/>
            <a:ext cx="6193790" cy="6961505"/>
            <a:chOff x="4498379" y="0"/>
            <a:chExt cx="6193790" cy="6961505"/>
          </a:xfrm>
        </p:grpSpPr>
        <p:sp>
          <p:nvSpPr>
            <p:cNvPr id="33" name="object 33"/>
            <p:cNvSpPr/>
            <p:nvPr/>
          </p:nvSpPr>
          <p:spPr>
            <a:xfrm>
              <a:off x="9464536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3" y="0"/>
                  </a:moveTo>
                  <a:lnTo>
                    <a:pt x="0" y="0"/>
                  </a:lnTo>
                  <a:lnTo>
                    <a:pt x="1227463" y="1713506"/>
                  </a:lnTo>
                  <a:lnTo>
                    <a:pt x="1227463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83982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3" y="0"/>
                  </a:moveTo>
                  <a:lnTo>
                    <a:pt x="0" y="0"/>
                  </a:lnTo>
                  <a:lnTo>
                    <a:pt x="2786863" y="1125590"/>
                  </a:lnTo>
                  <a:lnTo>
                    <a:pt x="198055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33371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71728" y="3050053"/>
              <a:ext cx="136525" cy="69850"/>
            </a:xfrm>
            <a:custGeom>
              <a:avLst/>
              <a:gdLst/>
              <a:ahLst/>
              <a:cxnLst/>
              <a:rect l="l" t="t" r="r" b="b"/>
              <a:pathLst>
                <a:path w="136525" h="69850">
                  <a:moveTo>
                    <a:pt x="0" y="69720"/>
                  </a:moveTo>
                  <a:lnTo>
                    <a:pt x="136288" y="69720"/>
                  </a:lnTo>
                  <a:lnTo>
                    <a:pt x="136288" y="0"/>
                  </a:lnTo>
                  <a:lnTo>
                    <a:pt x="0" y="0"/>
                  </a:lnTo>
                  <a:lnTo>
                    <a:pt x="0" y="69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08016" y="617702"/>
              <a:ext cx="69850" cy="2660015"/>
            </a:xfrm>
            <a:custGeom>
              <a:avLst/>
              <a:gdLst/>
              <a:ahLst/>
              <a:cxnLst/>
              <a:rect l="l" t="t" r="r" b="b"/>
              <a:pathLst>
                <a:path w="69850" h="2660015">
                  <a:moveTo>
                    <a:pt x="69720" y="0"/>
                  </a:moveTo>
                  <a:lnTo>
                    <a:pt x="0" y="0"/>
                  </a:lnTo>
                  <a:lnTo>
                    <a:pt x="0" y="2659701"/>
                  </a:lnTo>
                  <a:lnTo>
                    <a:pt x="69720" y="2659701"/>
                  </a:lnTo>
                  <a:lnTo>
                    <a:pt x="6972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22" y="617702"/>
              <a:ext cx="2109884" cy="28045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1728" y="617702"/>
              <a:ext cx="2392401" cy="318987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92122" y="5367030"/>
              <a:ext cx="2135505" cy="69850"/>
            </a:xfrm>
            <a:custGeom>
              <a:avLst/>
              <a:gdLst/>
              <a:ahLst/>
              <a:cxnLst/>
              <a:rect l="l" t="t" r="r" b="b"/>
              <a:pathLst>
                <a:path w="2135504" h="69850">
                  <a:moveTo>
                    <a:pt x="2134918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2134918" y="69720"/>
                  </a:lnTo>
                  <a:lnTo>
                    <a:pt x="2134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2122" y="3487511"/>
              <a:ext cx="2202483" cy="345478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5083" y="3876371"/>
              <a:ext cx="2339046" cy="17542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94605" y="5559127"/>
              <a:ext cx="2369522" cy="140234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02004" y="617709"/>
              <a:ext cx="2462530" cy="6339840"/>
            </a:xfrm>
            <a:custGeom>
              <a:avLst/>
              <a:gdLst/>
              <a:ahLst/>
              <a:cxnLst/>
              <a:rect l="l" t="t" r="r" b="b"/>
              <a:pathLst>
                <a:path w="2462529" h="6339840">
                  <a:moveTo>
                    <a:pt x="69723" y="0"/>
                  </a:moveTo>
                  <a:lnTo>
                    <a:pt x="0" y="0"/>
                  </a:lnTo>
                  <a:lnTo>
                    <a:pt x="0" y="2869806"/>
                  </a:lnTo>
                  <a:lnTo>
                    <a:pt x="69723" y="2869806"/>
                  </a:lnTo>
                  <a:lnTo>
                    <a:pt x="69723" y="0"/>
                  </a:lnTo>
                  <a:close/>
                </a:path>
                <a:path w="2462529" h="6339840">
                  <a:moveTo>
                    <a:pt x="2462123" y="3188944"/>
                  </a:moveTo>
                  <a:lnTo>
                    <a:pt x="162318" y="3188944"/>
                  </a:lnTo>
                  <a:lnTo>
                    <a:pt x="162318" y="2862097"/>
                  </a:lnTo>
                  <a:lnTo>
                    <a:pt x="92595" y="2862097"/>
                  </a:lnTo>
                  <a:lnTo>
                    <a:pt x="92595" y="6339713"/>
                  </a:lnTo>
                  <a:lnTo>
                    <a:pt x="162318" y="6339713"/>
                  </a:lnTo>
                  <a:lnTo>
                    <a:pt x="162318" y="4963350"/>
                  </a:lnTo>
                  <a:lnTo>
                    <a:pt x="1109751" y="4963350"/>
                  </a:lnTo>
                  <a:lnTo>
                    <a:pt x="1109751" y="6339713"/>
                  </a:lnTo>
                  <a:lnTo>
                    <a:pt x="1179474" y="6339713"/>
                  </a:lnTo>
                  <a:lnTo>
                    <a:pt x="1179474" y="4963350"/>
                  </a:lnTo>
                  <a:lnTo>
                    <a:pt x="2462123" y="4963350"/>
                  </a:lnTo>
                  <a:lnTo>
                    <a:pt x="2462123" y="4893627"/>
                  </a:lnTo>
                  <a:lnTo>
                    <a:pt x="1179474" y="4893627"/>
                  </a:lnTo>
                  <a:lnTo>
                    <a:pt x="1109751" y="4893627"/>
                  </a:lnTo>
                  <a:lnTo>
                    <a:pt x="162318" y="4893627"/>
                  </a:lnTo>
                  <a:lnTo>
                    <a:pt x="162318" y="3258667"/>
                  </a:lnTo>
                  <a:lnTo>
                    <a:pt x="2462123" y="3258667"/>
                  </a:lnTo>
                  <a:lnTo>
                    <a:pt x="2462123" y="318894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8379" y="1385805"/>
              <a:ext cx="1358064" cy="107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0274" y="523943"/>
            <a:ext cx="4914900" cy="679450"/>
            <a:chOff x="500274" y="523943"/>
            <a:chExt cx="4914900" cy="679450"/>
          </a:xfrm>
        </p:grpSpPr>
        <p:sp>
          <p:nvSpPr>
            <p:cNvPr id="3" name="object 3"/>
            <p:cNvSpPr/>
            <p:nvPr/>
          </p:nvSpPr>
          <p:spPr>
            <a:xfrm>
              <a:off x="526755" y="548949"/>
              <a:ext cx="4888230" cy="629285"/>
            </a:xfrm>
            <a:custGeom>
              <a:avLst/>
              <a:gdLst/>
              <a:ahLst/>
              <a:cxnLst/>
              <a:rect l="l" t="t" r="r" b="b"/>
              <a:pathLst>
                <a:path w="4888230" h="629285">
                  <a:moveTo>
                    <a:pt x="4888202" y="0"/>
                  </a:moveTo>
                  <a:lnTo>
                    <a:pt x="0" y="0"/>
                  </a:lnTo>
                  <a:lnTo>
                    <a:pt x="0" y="629218"/>
                  </a:lnTo>
                  <a:lnTo>
                    <a:pt x="4888202" y="629218"/>
                  </a:lnTo>
                  <a:lnTo>
                    <a:pt x="4888202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0274" y="523943"/>
              <a:ext cx="24130" cy="679450"/>
            </a:xfrm>
            <a:custGeom>
              <a:avLst/>
              <a:gdLst/>
              <a:ahLst/>
              <a:cxnLst/>
              <a:rect l="l" t="t" r="r" b="b"/>
              <a:pathLst>
                <a:path w="24129" h="679450">
                  <a:moveTo>
                    <a:pt x="24000" y="0"/>
                  </a:moveTo>
                  <a:lnTo>
                    <a:pt x="0" y="0"/>
                  </a:lnTo>
                  <a:lnTo>
                    <a:pt x="0" y="679226"/>
                  </a:lnTo>
                  <a:lnTo>
                    <a:pt x="24000" y="679226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E3B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01697" y="7400703"/>
            <a:ext cx="6390640" cy="159385"/>
            <a:chOff x="4301697" y="7400703"/>
            <a:chExt cx="6390640" cy="159385"/>
          </a:xfrm>
        </p:grpSpPr>
        <p:sp>
          <p:nvSpPr>
            <p:cNvPr id="6" name="object 6"/>
            <p:cNvSpPr/>
            <p:nvPr/>
          </p:nvSpPr>
          <p:spPr>
            <a:xfrm>
              <a:off x="4301697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5" y="0"/>
                  </a:moveTo>
                  <a:lnTo>
                    <a:pt x="154052" y="0"/>
                  </a:lnTo>
                  <a:lnTo>
                    <a:pt x="0" y="102701"/>
                  </a:lnTo>
                  <a:lnTo>
                    <a:pt x="5056805" y="102701"/>
                  </a:lnTo>
                  <a:lnTo>
                    <a:pt x="5056805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27641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4275" y="603441"/>
            <a:ext cx="489077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b="0" spc="10" dirty="0">
                <a:latin typeface="Cambria"/>
                <a:cs typeface="Cambria"/>
              </a:rPr>
              <a:t>ЗА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10" dirty="0">
                <a:latin typeface="Cambria"/>
                <a:cs typeface="Cambria"/>
              </a:rPr>
              <a:t>5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15" dirty="0">
                <a:latin typeface="Cambria"/>
                <a:cs typeface="Cambria"/>
              </a:rPr>
              <a:t>ЛЕТ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-20" dirty="0">
                <a:latin typeface="Cambria"/>
                <a:cs typeface="Cambria"/>
              </a:rPr>
              <a:t>РАБОТЫ</a:t>
            </a:r>
            <a:r>
              <a:rPr b="0" spc="-5" dirty="0">
                <a:latin typeface="Cambria"/>
                <a:cs typeface="Cambria"/>
              </a:rPr>
              <a:t> </a:t>
            </a:r>
            <a:r>
              <a:rPr b="0" spc="-20" dirty="0">
                <a:latin typeface="Cambria"/>
                <a:cs typeface="Cambria"/>
              </a:rPr>
              <a:t>ЦЕНТРА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5382" y="1372237"/>
            <a:ext cx="4871085" cy="54000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71195">
              <a:lnSpc>
                <a:spcPts val="2260"/>
              </a:lnSpc>
              <a:spcBef>
                <a:spcPts val="390"/>
              </a:spcBef>
            </a:pP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Транспортная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услуга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«Социальное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такси»</a:t>
            </a:r>
            <a:endParaRPr sz="2100">
              <a:latin typeface="Cambria"/>
              <a:cs typeface="Cambria"/>
            </a:endParaRPr>
          </a:p>
          <a:p>
            <a:pPr marL="12700" marR="715645">
              <a:lnSpc>
                <a:spcPts val="2260"/>
              </a:lnSpc>
              <a:spcBef>
                <a:spcPts val="620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Меры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предотвращения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распространения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коронавируснои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инфекции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(COVID-19)</a:t>
            </a:r>
            <a:endParaRPr sz="2100">
              <a:latin typeface="Cambria"/>
              <a:cs typeface="Cambria"/>
            </a:endParaRPr>
          </a:p>
          <a:p>
            <a:pPr marL="12700" marR="400685">
              <a:lnSpc>
                <a:spcPts val="2260"/>
              </a:lnSpc>
              <a:spcBef>
                <a:spcPts val="870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Онла</a:t>
            </a:r>
            <a:r>
              <a:rPr sz="2100" spc="-325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95" dirty="0">
                <a:solidFill>
                  <a:srgbClr val="151616"/>
                </a:solidFill>
                <a:latin typeface="Cambria"/>
                <a:cs typeface="Cambria"/>
              </a:rPr>
              <a:t>˘</a:t>
            </a: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н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встречи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детьми,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внуками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 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друзьями</a:t>
            </a:r>
            <a:endParaRPr sz="2100">
              <a:latin typeface="Cambria"/>
              <a:cs typeface="Cambria"/>
            </a:endParaRPr>
          </a:p>
          <a:p>
            <a:pPr marL="12700" marR="5080">
              <a:lnSpc>
                <a:spcPts val="2260"/>
              </a:lnSpc>
              <a:spcBef>
                <a:spcPts val="915"/>
              </a:spcBef>
            </a:pP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Гугл-календарь, </a:t>
            </a:r>
            <a:r>
              <a:rPr sz="2100" spc="-40" dirty="0">
                <a:solidFill>
                  <a:srgbClr val="151616"/>
                </a:solidFill>
                <a:latin typeface="Cambria"/>
                <a:cs typeface="Cambria"/>
              </a:rPr>
              <a:t>отражающии </a:t>
            </a:r>
            <a:r>
              <a:rPr sz="2100" spc="-3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ежедневную</a:t>
            </a:r>
            <a:r>
              <a:rPr sz="2100" spc="-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загруженность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сотрудника</a:t>
            </a:r>
            <a:endParaRPr sz="2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Работа</a:t>
            </a:r>
            <a:r>
              <a:rPr sz="2100" spc="-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</a:t>
            </a:r>
            <a:r>
              <a:rPr sz="2100" spc="-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волонтерами</a:t>
            </a:r>
            <a:endParaRPr sz="2100">
              <a:latin typeface="Cambria"/>
              <a:cs typeface="Cambria"/>
            </a:endParaRPr>
          </a:p>
          <a:p>
            <a:pPr marL="12700" marR="5080">
              <a:lnSpc>
                <a:spcPts val="2260"/>
              </a:lnSpc>
              <a:spcBef>
                <a:spcPts val="1225"/>
              </a:spcBef>
            </a:pP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Планируется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создание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«Школы 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ухода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 </a:t>
            </a:r>
            <a:r>
              <a:rPr sz="2100" spc="-45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пожилыми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людьми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инвалидами»</a:t>
            </a:r>
            <a:endParaRPr sz="2100">
              <a:latin typeface="Cambria"/>
              <a:cs typeface="Cambria"/>
            </a:endParaRPr>
          </a:p>
          <a:p>
            <a:pPr marL="12700" marR="591820">
              <a:lnSpc>
                <a:spcPts val="2260"/>
              </a:lnSpc>
              <a:spcBef>
                <a:spcPts val="1255"/>
              </a:spcBef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Качественное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предоставления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социальных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услуг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соответствии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национальными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стандартами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45" dirty="0">
                <a:solidFill>
                  <a:srgbClr val="151616"/>
                </a:solidFill>
                <a:latin typeface="Cambria"/>
                <a:cs typeface="Cambria"/>
              </a:rPr>
              <a:t>Р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осси</a:t>
            </a:r>
            <a:r>
              <a:rPr sz="2100" spc="-33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95" dirty="0">
                <a:solidFill>
                  <a:srgbClr val="151616"/>
                </a:solidFill>
                <a:latin typeface="Cambria"/>
                <a:cs typeface="Cambria"/>
              </a:rPr>
              <a:t>˘</a:t>
            </a: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к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</a:t>
            </a:r>
            <a:r>
              <a:rPr sz="2100" spc="-33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95" dirty="0">
                <a:solidFill>
                  <a:srgbClr val="151616"/>
                </a:solidFill>
                <a:latin typeface="Cambria"/>
                <a:cs typeface="Cambria"/>
              </a:rPr>
              <a:t>˘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Федерации.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4817" y="1423926"/>
            <a:ext cx="297815" cy="270510"/>
            <a:chOff x="374817" y="1423926"/>
            <a:chExt cx="297815" cy="270510"/>
          </a:xfrm>
        </p:grpSpPr>
        <p:sp>
          <p:nvSpPr>
            <p:cNvPr id="11" name="object 11"/>
            <p:cNvSpPr/>
            <p:nvPr/>
          </p:nvSpPr>
          <p:spPr>
            <a:xfrm>
              <a:off x="374817" y="1423926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1457139"/>
              <a:ext cx="172972" cy="20661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74817" y="2076389"/>
            <a:ext cx="297815" cy="270510"/>
            <a:chOff x="374817" y="2076389"/>
            <a:chExt cx="297815" cy="270510"/>
          </a:xfrm>
        </p:grpSpPr>
        <p:sp>
          <p:nvSpPr>
            <p:cNvPr id="14" name="object 14"/>
            <p:cNvSpPr/>
            <p:nvPr/>
          </p:nvSpPr>
          <p:spPr>
            <a:xfrm>
              <a:off x="374817" y="2076389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2109602"/>
              <a:ext cx="172972" cy="20661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74817" y="3047943"/>
            <a:ext cx="297815" cy="270510"/>
            <a:chOff x="374817" y="3047943"/>
            <a:chExt cx="297815" cy="270510"/>
          </a:xfrm>
        </p:grpSpPr>
        <p:sp>
          <p:nvSpPr>
            <p:cNvPr id="17" name="object 17"/>
            <p:cNvSpPr/>
            <p:nvPr/>
          </p:nvSpPr>
          <p:spPr>
            <a:xfrm>
              <a:off x="374817" y="3047943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3081156"/>
              <a:ext cx="172972" cy="20661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74817" y="3738502"/>
            <a:ext cx="297815" cy="270510"/>
            <a:chOff x="374817" y="3738502"/>
            <a:chExt cx="297815" cy="270510"/>
          </a:xfrm>
        </p:grpSpPr>
        <p:sp>
          <p:nvSpPr>
            <p:cNvPr id="20" name="object 20"/>
            <p:cNvSpPr/>
            <p:nvPr/>
          </p:nvSpPr>
          <p:spPr>
            <a:xfrm>
              <a:off x="374817" y="3738502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3771716"/>
              <a:ext cx="172972" cy="20661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74817" y="4445733"/>
            <a:ext cx="297815" cy="270510"/>
            <a:chOff x="374817" y="4445733"/>
            <a:chExt cx="297815" cy="270510"/>
          </a:xfrm>
        </p:grpSpPr>
        <p:sp>
          <p:nvSpPr>
            <p:cNvPr id="23" name="object 23"/>
            <p:cNvSpPr/>
            <p:nvPr/>
          </p:nvSpPr>
          <p:spPr>
            <a:xfrm>
              <a:off x="374817" y="4445733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4478946"/>
              <a:ext cx="172972" cy="20661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74817" y="4883882"/>
            <a:ext cx="297815" cy="270510"/>
            <a:chOff x="374817" y="4883882"/>
            <a:chExt cx="297815" cy="270510"/>
          </a:xfrm>
        </p:grpSpPr>
        <p:sp>
          <p:nvSpPr>
            <p:cNvPr id="26" name="object 26"/>
            <p:cNvSpPr/>
            <p:nvPr/>
          </p:nvSpPr>
          <p:spPr>
            <a:xfrm>
              <a:off x="374817" y="4883882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4917095"/>
              <a:ext cx="172972" cy="20661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74817" y="5617306"/>
            <a:ext cx="297815" cy="270510"/>
            <a:chOff x="374817" y="5617306"/>
            <a:chExt cx="297815" cy="270510"/>
          </a:xfrm>
        </p:grpSpPr>
        <p:sp>
          <p:nvSpPr>
            <p:cNvPr id="29" name="object 29"/>
            <p:cNvSpPr/>
            <p:nvPr/>
          </p:nvSpPr>
          <p:spPr>
            <a:xfrm>
              <a:off x="374817" y="5617306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9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054" y="5650520"/>
              <a:ext cx="172972" cy="20661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5692126" y="0"/>
            <a:ext cx="4999990" cy="4382770"/>
            <a:chOff x="5692126" y="0"/>
            <a:chExt cx="4999990" cy="4382770"/>
          </a:xfrm>
        </p:grpSpPr>
        <p:sp>
          <p:nvSpPr>
            <p:cNvPr id="32" name="object 32"/>
            <p:cNvSpPr/>
            <p:nvPr/>
          </p:nvSpPr>
          <p:spPr>
            <a:xfrm>
              <a:off x="9464540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2" y="0"/>
                  </a:moveTo>
                  <a:lnTo>
                    <a:pt x="0" y="0"/>
                  </a:lnTo>
                  <a:lnTo>
                    <a:pt x="1227462" y="1713506"/>
                  </a:lnTo>
                  <a:lnTo>
                    <a:pt x="1227462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83985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4" y="0"/>
                  </a:moveTo>
                  <a:lnTo>
                    <a:pt x="0" y="0"/>
                  </a:lnTo>
                  <a:lnTo>
                    <a:pt x="2786865" y="1125590"/>
                  </a:lnTo>
                  <a:lnTo>
                    <a:pt x="1980554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33375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92126" y="3050053"/>
              <a:ext cx="2343150" cy="69850"/>
            </a:xfrm>
            <a:custGeom>
              <a:avLst/>
              <a:gdLst/>
              <a:ahLst/>
              <a:cxnLst/>
              <a:rect l="l" t="t" r="r" b="b"/>
              <a:pathLst>
                <a:path w="2343150" h="69850">
                  <a:moveTo>
                    <a:pt x="2343156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2343156" y="69720"/>
                  </a:lnTo>
                  <a:lnTo>
                    <a:pt x="234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2126" y="617702"/>
              <a:ext cx="4572006" cy="3764657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5692126" y="4498941"/>
            <a:ext cx="4580890" cy="2443480"/>
            <a:chOff x="5692126" y="4498941"/>
            <a:chExt cx="4580890" cy="2443480"/>
          </a:xfrm>
        </p:grpSpPr>
        <p:sp>
          <p:nvSpPr>
            <p:cNvPr id="38" name="object 38"/>
            <p:cNvSpPr/>
            <p:nvPr/>
          </p:nvSpPr>
          <p:spPr>
            <a:xfrm>
              <a:off x="5692126" y="5367031"/>
              <a:ext cx="2135505" cy="69850"/>
            </a:xfrm>
            <a:custGeom>
              <a:avLst/>
              <a:gdLst/>
              <a:ahLst/>
              <a:cxnLst/>
              <a:rect l="l" t="t" r="r" b="b"/>
              <a:pathLst>
                <a:path w="2135504" h="69850">
                  <a:moveTo>
                    <a:pt x="2134918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2134918" y="69720"/>
                  </a:lnTo>
                  <a:lnTo>
                    <a:pt x="2134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26" y="4498941"/>
              <a:ext cx="4580755" cy="2443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6751" y="636893"/>
            <a:ext cx="4888230" cy="453390"/>
          </a:xfrm>
          <a:custGeom>
            <a:avLst/>
            <a:gdLst/>
            <a:ahLst/>
            <a:cxnLst/>
            <a:rect l="l" t="t" r="r" b="b"/>
            <a:pathLst>
              <a:path w="4888230" h="453390">
                <a:moveTo>
                  <a:pt x="4888203" y="0"/>
                </a:moveTo>
                <a:lnTo>
                  <a:pt x="0" y="0"/>
                </a:lnTo>
                <a:lnTo>
                  <a:pt x="0" y="453326"/>
                </a:lnTo>
                <a:lnTo>
                  <a:pt x="4888203" y="453326"/>
                </a:lnTo>
                <a:lnTo>
                  <a:pt x="4888203" y="0"/>
                </a:lnTo>
                <a:close/>
              </a:path>
            </a:pathLst>
          </a:custGeom>
          <a:solidFill>
            <a:srgbClr val="F9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751" y="3037193"/>
            <a:ext cx="4888230" cy="453390"/>
          </a:xfrm>
          <a:custGeom>
            <a:avLst/>
            <a:gdLst/>
            <a:ahLst/>
            <a:cxnLst/>
            <a:rect l="l" t="t" r="r" b="b"/>
            <a:pathLst>
              <a:path w="4888230" h="453389">
                <a:moveTo>
                  <a:pt x="4888203" y="0"/>
                </a:moveTo>
                <a:lnTo>
                  <a:pt x="0" y="0"/>
                </a:lnTo>
                <a:lnTo>
                  <a:pt x="0" y="453326"/>
                </a:lnTo>
                <a:lnTo>
                  <a:pt x="4888203" y="453326"/>
                </a:lnTo>
                <a:lnTo>
                  <a:pt x="4888203" y="0"/>
                </a:lnTo>
                <a:close/>
              </a:path>
            </a:pathLst>
          </a:custGeom>
          <a:solidFill>
            <a:srgbClr val="F9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270" y="618879"/>
            <a:ext cx="24130" cy="489584"/>
          </a:xfrm>
          <a:custGeom>
            <a:avLst/>
            <a:gdLst/>
            <a:ahLst/>
            <a:cxnLst/>
            <a:rect l="l" t="t" r="r" b="b"/>
            <a:pathLst>
              <a:path w="24129" h="489584">
                <a:moveTo>
                  <a:pt x="24000" y="0"/>
                </a:moveTo>
                <a:lnTo>
                  <a:pt x="0" y="0"/>
                </a:lnTo>
                <a:lnTo>
                  <a:pt x="0" y="489355"/>
                </a:lnTo>
                <a:lnTo>
                  <a:pt x="24000" y="489355"/>
                </a:lnTo>
                <a:lnTo>
                  <a:pt x="24000" y="0"/>
                </a:lnTo>
                <a:close/>
              </a:path>
            </a:pathLst>
          </a:custGeom>
          <a:solidFill>
            <a:srgbClr val="0E3B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270" y="3019179"/>
            <a:ext cx="24130" cy="489584"/>
          </a:xfrm>
          <a:custGeom>
            <a:avLst/>
            <a:gdLst/>
            <a:ahLst/>
            <a:cxnLst/>
            <a:rect l="l" t="t" r="r" b="b"/>
            <a:pathLst>
              <a:path w="24129" h="489585">
                <a:moveTo>
                  <a:pt x="24000" y="0"/>
                </a:moveTo>
                <a:lnTo>
                  <a:pt x="0" y="0"/>
                </a:lnTo>
                <a:lnTo>
                  <a:pt x="0" y="489355"/>
                </a:lnTo>
                <a:lnTo>
                  <a:pt x="24000" y="489355"/>
                </a:lnTo>
                <a:lnTo>
                  <a:pt x="24000" y="0"/>
                </a:lnTo>
                <a:close/>
              </a:path>
            </a:pathLst>
          </a:custGeom>
          <a:solidFill>
            <a:srgbClr val="0E3B6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01694" y="7400703"/>
            <a:ext cx="6390640" cy="159385"/>
            <a:chOff x="4301694" y="7400703"/>
            <a:chExt cx="6390640" cy="159385"/>
          </a:xfrm>
        </p:grpSpPr>
        <p:sp>
          <p:nvSpPr>
            <p:cNvPr id="7" name="object 7"/>
            <p:cNvSpPr/>
            <p:nvPr/>
          </p:nvSpPr>
          <p:spPr>
            <a:xfrm>
              <a:off x="4301694" y="7457298"/>
              <a:ext cx="5057140" cy="102870"/>
            </a:xfrm>
            <a:custGeom>
              <a:avLst/>
              <a:gdLst/>
              <a:ahLst/>
              <a:cxnLst/>
              <a:rect l="l" t="t" r="r" b="b"/>
              <a:pathLst>
                <a:path w="5057140" h="102870">
                  <a:moveTo>
                    <a:pt x="5056804" y="0"/>
                  </a:moveTo>
                  <a:lnTo>
                    <a:pt x="154050" y="0"/>
                  </a:lnTo>
                  <a:lnTo>
                    <a:pt x="0" y="102701"/>
                  </a:lnTo>
                  <a:lnTo>
                    <a:pt x="5056804" y="102701"/>
                  </a:lnTo>
                  <a:lnTo>
                    <a:pt x="5056804" y="0"/>
                  </a:lnTo>
                  <a:close/>
                </a:path>
              </a:pathLst>
            </a:custGeom>
            <a:solidFill>
              <a:srgbClr val="294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27638" y="7400703"/>
              <a:ext cx="1564640" cy="159385"/>
            </a:xfrm>
            <a:custGeom>
              <a:avLst/>
              <a:gdLst/>
              <a:ahLst/>
              <a:cxnLst/>
              <a:rect l="l" t="t" r="r" b="b"/>
              <a:pathLst>
                <a:path w="1564640" h="159384">
                  <a:moveTo>
                    <a:pt x="1564361" y="0"/>
                  </a:moveTo>
                  <a:lnTo>
                    <a:pt x="47656" y="0"/>
                  </a:lnTo>
                  <a:lnTo>
                    <a:pt x="0" y="159296"/>
                  </a:lnTo>
                  <a:lnTo>
                    <a:pt x="1564361" y="159296"/>
                  </a:lnTo>
                  <a:lnTo>
                    <a:pt x="1564361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В</a:t>
            </a:r>
            <a:r>
              <a:rPr spc="-35" dirty="0"/>
              <a:t> </a:t>
            </a:r>
            <a:r>
              <a:rPr spc="10" dirty="0"/>
              <a:t>2021</a:t>
            </a:r>
            <a:r>
              <a:rPr spc="-35" dirty="0"/>
              <a:t> </a:t>
            </a:r>
            <a:r>
              <a:rPr spc="-30" dirty="0"/>
              <a:t>году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997" y="1160779"/>
            <a:ext cx="3566160" cy="17799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90"/>
              </a:spcBef>
            </a:pP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Сотрудники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прошли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обучение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на курсах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 повышения квалификации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 программе «Младшая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медицинская</a:t>
            </a:r>
            <a:r>
              <a:rPr sz="2100" spc="-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сестра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spc="-3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уходу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больными».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271" y="3003741"/>
            <a:ext cx="5055870" cy="4149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25"/>
              </a:spcBef>
            </a:pPr>
            <a:r>
              <a:rPr sz="2700" b="1" spc="15" dirty="0">
                <a:solidFill>
                  <a:srgbClr val="0E3B65"/>
                </a:solidFill>
                <a:latin typeface="Cambria"/>
                <a:cs typeface="Cambria"/>
              </a:rPr>
              <a:t>В</a:t>
            </a:r>
            <a:r>
              <a:rPr sz="2700" b="1" spc="-20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700" b="1" spc="10" dirty="0">
                <a:solidFill>
                  <a:srgbClr val="0E3B65"/>
                </a:solidFill>
                <a:latin typeface="Cambria"/>
                <a:cs typeface="Cambria"/>
              </a:rPr>
              <a:t>2022</a:t>
            </a:r>
            <a:r>
              <a:rPr sz="2700" b="1" spc="-15" dirty="0">
                <a:solidFill>
                  <a:srgbClr val="0E3B65"/>
                </a:solidFill>
                <a:latin typeface="Cambria"/>
                <a:cs typeface="Cambria"/>
              </a:rPr>
              <a:t> </a:t>
            </a:r>
            <a:r>
              <a:rPr sz="2700" b="1" spc="-30" dirty="0">
                <a:solidFill>
                  <a:srgbClr val="0E3B65"/>
                </a:solidFill>
                <a:latin typeface="Cambria"/>
                <a:cs typeface="Cambria"/>
              </a:rPr>
              <a:t>году</a:t>
            </a:r>
            <a:endParaRPr sz="2700">
              <a:latin typeface="Cambria"/>
              <a:cs typeface="Cambria"/>
            </a:endParaRPr>
          </a:p>
          <a:p>
            <a:pPr marL="182245" marR="5080">
              <a:lnSpc>
                <a:spcPts val="2260"/>
              </a:lnSpc>
              <a:spcBef>
                <a:spcPts val="1889"/>
              </a:spcBef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Сиделки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помощники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по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уходу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прошли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обучение по программе "Системы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долговременного 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ухода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за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гражданами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пожилого возраста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 инвалидами,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признанными нуждающимися в </a:t>
            </a:r>
            <a:r>
              <a:rPr sz="2100" spc="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социальном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обслуживании".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ambria"/>
              <a:cs typeface="Cambria"/>
            </a:endParaRPr>
          </a:p>
          <a:p>
            <a:pPr marL="182245" marR="48895">
              <a:lnSpc>
                <a:spcPts val="2260"/>
              </a:lnSpc>
            </a:pPr>
            <a:r>
              <a:rPr sz="2100" spc="-45" dirty="0">
                <a:solidFill>
                  <a:srgbClr val="151616"/>
                </a:solidFill>
                <a:latin typeface="Cambria"/>
                <a:cs typeface="Cambria"/>
              </a:rPr>
              <a:t>Р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ег</a:t>
            </a:r>
            <a:r>
              <a:rPr sz="2100" spc="-85" dirty="0">
                <a:solidFill>
                  <a:srgbClr val="151616"/>
                </a:solidFill>
                <a:latin typeface="Cambria"/>
                <a:cs typeface="Cambria"/>
              </a:rPr>
              <a:t>у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лярное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участие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он-ла</a:t>
            </a:r>
            <a:r>
              <a:rPr sz="2100" spc="-33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595" dirty="0">
                <a:solidFill>
                  <a:srgbClr val="151616"/>
                </a:solidFill>
                <a:latin typeface="Cambria"/>
                <a:cs typeface="Cambria"/>
              </a:rPr>
              <a:t>˘</a:t>
            </a:r>
            <a:r>
              <a:rPr sz="2100" spc="-14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н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к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онфе-  ренциях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и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семинарах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5" dirty="0">
                <a:solidFill>
                  <a:srgbClr val="151616"/>
                </a:solidFill>
                <a:latin typeface="Cambria"/>
                <a:cs typeface="Cambria"/>
              </a:rPr>
              <a:t>от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10" dirty="0">
                <a:solidFill>
                  <a:srgbClr val="151616"/>
                </a:solidFill>
                <a:latin typeface="Cambria"/>
                <a:cs typeface="Cambria"/>
              </a:rPr>
              <a:t>БФ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«Старость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в </a:t>
            </a:r>
            <a:r>
              <a:rPr sz="2100" spc="-44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радость»,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Фондом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поддержки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хосписов</a:t>
            </a:r>
            <a:endParaRPr sz="2100">
              <a:latin typeface="Cambria"/>
              <a:cs typeface="Cambria"/>
            </a:endParaRPr>
          </a:p>
          <a:p>
            <a:pPr marL="182245">
              <a:lnSpc>
                <a:spcPts val="2095"/>
              </a:lnSpc>
            </a:pP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«Вера»,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Челябинским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151616"/>
                </a:solidFill>
                <a:latin typeface="Cambria"/>
                <a:cs typeface="Cambria"/>
              </a:rPr>
              <a:t>Ресурсным</a:t>
            </a:r>
            <a:endParaRPr sz="2100">
              <a:latin typeface="Cambria"/>
              <a:cs typeface="Cambria"/>
            </a:endParaRPr>
          </a:p>
          <a:p>
            <a:pPr marL="182245">
              <a:lnSpc>
                <a:spcPts val="2390"/>
              </a:lnSpc>
            </a:pPr>
            <a:r>
              <a:rPr sz="2100" dirty="0">
                <a:solidFill>
                  <a:srgbClr val="151616"/>
                </a:solidFill>
                <a:latin typeface="Cambria"/>
                <a:cs typeface="Cambria"/>
              </a:rPr>
              <a:t>центром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10" dirty="0">
                <a:solidFill>
                  <a:srgbClr val="151616"/>
                </a:solidFill>
                <a:latin typeface="Cambria"/>
                <a:cs typeface="Cambria"/>
              </a:rPr>
              <a:t>для</a:t>
            </a:r>
            <a:r>
              <a:rPr sz="2100" spc="-20" dirty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151616"/>
                </a:solidFill>
                <a:latin typeface="Cambria"/>
                <a:cs typeface="Cambria"/>
              </a:rPr>
              <a:t>СО</a:t>
            </a:r>
            <a:r>
              <a:rPr sz="2100" spc="-25" dirty="0">
                <a:solidFill>
                  <a:srgbClr val="151616"/>
                </a:solidFill>
                <a:latin typeface="Cambria"/>
                <a:cs typeface="Cambria"/>
              </a:rPr>
              <a:t> НКО.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5862" y="1219546"/>
            <a:ext cx="297815" cy="270510"/>
            <a:chOff x="345862" y="1219546"/>
            <a:chExt cx="297815" cy="270510"/>
          </a:xfrm>
        </p:grpSpPr>
        <p:sp>
          <p:nvSpPr>
            <p:cNvPr id="13" name="object 13"/>
            <p:cNvSpPr/>
            <p:nvPr/>
          </p:nvSpPr>
          <p:spPr>
            <a:xfrm>
              <a:off x="345862" y="1219546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09">
                  <a:moveTo>
                    <a:pt x="431" y="0"/>
                  </a:moveTo>
                  <a:lnTo>
                    <a:pt x="113446" y="136739"/>
                  </a:lnTo>
                  <a:lnTo>
                    <a:pt x="0" y="270457"/>
                  </a:lnTo>
                  <a:lnTo>
                    <a:pt x="141055" y="270457"/>
                  </a:lnTo>
                  <a:lnTo>
                    <a:pt x="251913" y="135442"/>
                  </a:lnTo>
                  <a:lnTo>
                    <a:pt x="144936" y="8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099" y="1252760"/>
              <a:ext cx="172972" cy="20661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45862" y="3671362"/>
            <a:ext cx="297815" cy="270510"/>
            <a:chOff x="345862" y="3671362"/>
            <a:chExt cx="297815" cy="270510"/>
          </a:xfrm>
        </p:grpSpPr>
        <p:sp>
          <p:nvSpPr>
            <p:cNvPr id="16" name="object 16"/>
            <p:cNvSpPr/>
            <p:nvPr/>
          </p:nvSpPr>
          <p:spPr>
            <a:xfrm>
              <a:off x="345862" y="3671362"/>
              <a:ext cx="252095" cy="270510"/>
            </a:xfrm>
            <a:custGeom>
              <a:avLst/>
              <a:gdLst/>
              <a:ahLst/>
              <a:cxnLst/>
              <a:rect l="l" t="t" r="r" b="b"/>
              <a:pathLst>
                <a:path w="252095" h="270510">
                  <a:moveTo>
                    <a:pt x="431" y="0"/>
                  </a:moveTo>
                  <a:lnTo>
                    <a:pt x="113446" y="136738"/>
                  </a:lnTo>
                  <a:lnTo>
                    <a:pt x="0" y="270456"/>
                  </a:lnTo>
                  <a:lnTo>
                    <a:pt x="141055" y="270456"/>
                  </a:lnTo>
                  <a:lnTo>
                    <a:pt x="251913" y="135442"/>
                  </a:lnTo>
                  <a:lnTo>
                    <a:pt x="144936" y="85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099" y="3704575"/>
              <a:ext cx="172972" cy="20661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647094" y="0"/>
            <a:ext cx="5045075" cy="7312025"/>
            <a:chOff x="5647094" y="0"/>
            <a:chExt cx="5045075" cy="7312025"/>
          </a:xfrm>
        </p:grpSpPr>
        <p:sp>
          <p:nvSpPr>
            <p:cNvPr id="19" name="object 19"/>
            <p:cNvSpPr/>
            <p:nvPr/>
          </p:nvSpPr>
          <p:spPr>
            <a:xfrm>
              <a:off x="9464536" y="0"/>
              <a:ext cx="1228090" cy="1713864"/>
            </a:xfrm>
            <a:custGeom>
              <a:avLst/>
              <a:gdLst/>
              <a:ahLst/>
              <a:cxnLst/>
              <a:rect l="l" t="t" r="r" b="b"/>
              <a:pathLst>
                <a:path w="1228090" h="1713864">
                  <a:moveTo>
                    <a:pt x="1227463" y="0"/>
                  </a:moveTo>
                  <a:lnTo>
                    <a:pt x="0" y="0"/>
                  </a:lnTo>
                  <a:lnTo>
                    <a:pt x="1227463" y="1713506"/>
                  </a:lnTo>
                  <a:lnTo>
                    <a:pt x="1227463" y="0"/>
                  </a:lnTo>
                  <a:close/>
                </a:path>
              </a:pathLst>
            </a:custGeom>
            <a:solidFill>
              <a:srgbClr val="294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83983" y="0"/>
              <a:ext cx="2787015" cy="1125855"/>
            </a:xfrm>
            <a:custGeom>
              <a:avLst/>
              <a:gdLst/>
              <a:ahLst/>
              <a:cxnLst/>
              <a:rect l="l" t="t" r="r" b="b"/>
              <a:pathLst>
                <a:path w="2787015" h="1125855">
                  <a:moveTo>
                    <a:pt x="1980553" y="0"/>
                  </a:moveTo>
                  <a:lnTo>
                    <a:pt x="0" y="0"/>
                  </a:lnTo>
                  <a:lnTo>
                    <a:pt x="2786863" y="1125590"/>
                  </a:lnTo>
                  <a:lnTo>
                    <a:pt x="1980553" y="0"/>
                  </a:lnTo>
                  <a:close/>
                </a:path>
              </a:pathLst>
            </a:custGeom>
            <a:solidFill>
              <a:srgbClr val="DE35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33371" y="0"/>
              <a:ext cx="2237105" cy="438784"/>
            </a:xfrm>
            <a:custGeom>
              <a:avLst/>
              <a:gdLst/>
              <a:ahLst/>
              <a:cxnLst/>
              <a:rect l="l" t="t" r="r" b="b"/>
              <a:pathLst>
                <a:path w="2237104" h="438784">
                  <a:moveTo>
                    <a:pt x="0" y="0"/>
                  </a:moveTo>
                  <a:lnTo>
                    <a:pt x="2236920" y="438757"/>
                  </a:lnTo>
                  <a:lnTo>
                    <a:pt x="1157544" y="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92122" y="3050053"/>
              <a:ext cx="2343785" cy="69850"/>
            </a:xfrm>
            <a:custGeom>
              <a:avLst/>
              <a:gdLst/>
              <a:ahLst/>
              <a:cxnLst/>
              <a:rect l="l" t="t" r="r" b="b"/>
              <a:pathLst>
                <a:path w="2343784" h="69850">
                  <a:moveTo>
                    <a:pt x="2343156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2343156" y="69720"/>
                  </a:lnTo>
                  <a:lnTo>
                    <a:pt x="234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22" y="617702"/>
              <a:ext cx="4572006" cy="30099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2122" y="5367030"/>
              <a:ext cx="2135505" cy="69850"/>
            </a:xfrm>
            <a:custGeom>
              <a:avLst/>
              <a:gdLst/>
              <a:ahLst/>
              <a:cxnLst/>
              <a:rect l="l" t="t" r="r" b="b"/>
              <a:pathLst>
                <a:path w="2135504" h="69850">
                  <a:moveTo>
                    <a:pt x="2134918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2134918" y="69720"/>
                  </a:lnTo>
                  <a:lnTo>
                    <a:pt x="2134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2122" y="3283930"/>
              <a:ext cx="4572006" cy="28989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7094" y="6182848"/>
              <a:ext cx="1129005" cy="11290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4746" y="6315128"/>
              <a:ext cx="1575909" cy="8644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9301" y="6316350"/>
              <a:ext cx="1632121" cy="86199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92122" y="3249068"/>
              <a:ext cx="4572635" cy="69850"/>
            </a:xfrm>
            <a:custGeom>
              <a:avLst/>
              <a:gdLst/>
              <a:ahLst/>
              <a:cxnLst/>
              <a:rect l="l" t="t" r="r" b="b"/>
              <a:pathLst>
                <a:path w="4572634" h="69850">
                  <a:moveTo>
                    <a:pt x="4572006" y="0"/>
                  </a:moveTo>
                  <a:lnTo>
                    <a:pt x="0" y="0"/>
                  </a:lnTo>
                  <a:lnTo>
                    <a:pt x="0" y="69720"/>
                  </a:lnTo>
                  <a:lnTo>
                    <a:pt x="4572006" y="69720"/>
                  </a:lnTo>
                  <a:lnTo>
                    <a:pt x="457200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26923" y="2018489"/>
            <a:ext cx="10756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solidFill>
                  <a:srgbClr val="222671"/>
                </a:solidFill>
                <a:latin typeface="Times New Roman"/>
                <a:cs typeface="Times New Roman"/>
              </a:rPr>
              <a:t>чело</a:t>
            </a:r>
            <a:r>
              <a:rPr sz="2450" spc="-5" dirty="0">
                <a:solidFill>
                  <a:srgbClr val="222671"/>
                </a:solidFill>
                <a:latin typeface="Times New Roman"/>
                <a:cs typeface="Times New Roman"/>
              </a:rPr>
              <a:t>в</a:t>
            </a:r>
            <a:r>
              <a:rPr sz="2450" spc="10" dirty="0">
                <a:solidFill>
                  <a:srgbClr val="222671"/>
                </a:solidFill>
                <a:latin typeface="Times New Roman"/>
                <a:cs typeface="Times New Roman"/>
              </a:rPr>
              <a:t>ек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0480" y="1040136"/>
            <a:ext cx="1009015" cy="1205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750" spc="-5" dirty="0">
                <a:solidFill>
                  <a:srgbClr val="222671"/>
                </a:solidFill>
                <a:latin typeface="Times New Roman"/>
                <a:cs typeface="Times New Roman"/>
              </a:rPr>
              <a:t>26</a:t>
            </a:r>
            <a:endParaRPr sz="7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659</Words>
  <Application>Microsoft Office PowerPoint</Application>
  <PresentationFormat>Произвольный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Cambria</vt:lpstr>
      <vt:lpstr>Times New Roman</vt:lpstr>
      <vt:lpstr>Office Theme</vt:lpstr>
      <vt:lpstr>ЧУ БФ «Металлург» «ЦСОН» ОПЫТ РАБОТЫ ПО СОЦИАЛЬНОМУ  ОБСЛУЖИВАНИЮ ГРАЖДАН  СТАРШЕГО ПОКОЛЕНИЯ</vt:lpstr>
      <vt:lpstr>Учреждение создано по решению учредителя –  Благотворительного фонда «Металлург»  и зарегистрировано в Министерстве  юстиции по Челябинскои˘ области</vt:lpstr>
      <vt:lpstr>45</vt:lpstr>
      <vt:lpstr>ШИРОКИЙ СПЕКТР УСЛУГ</vt:lpstr>
      <vt:lpstr>Презентация PowerPoint</vt:lpstr>
      <vt:lpstr>ПРОГРАММА «ЗАБОТА» Одна из самых крупных</vt:lpstr>
      <vt:lpstr>ЗА 5 ЛЕТ РАБОТЫ ЦЕНТРА</vt:lpstr>
      <vt:lpstr>ЗА 5 ЛЕТ РАБОТЫ ЦЕНТРА</vt:lpstr>
      <vt:lpstr>В 2021 году</vt:lpstr>
      <vt:lpstr>Презентация PowerPoint</vt:lpstr>
      <vt:lpstr>Мы в Интернете: zabota-mgn.ru  Мы в ВКонтакте: zabota_magnitka  Наш телефон: 8-3519-30-58-07 Наш адрес: г. Магнитогорск, проезд Сиреневый,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доклад.cdr</dc:title>
  <dc:creator>Ивано Иванова</dc:creator>
  <cp:lastModifiedBy>Ирина Витальевна Тимошенко</cp:lastModifiedBy>
  <cp:revision>1</cp:revision>
  <dcterms:created xsi:type="dcterms:W3CDTF">2023-02-27T10:19:33Z</dcterms:created>
  <dcterms:modified xsi:type="dcterms:W3CDTF">2023-02-27T10:24:56Z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2022-06-26T00:00:00Z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2023-02-27T00:00:00Z</vt:filetime>
  </property>
</Properties>
</file>