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media/image9.jpg" ContentType="image/unknown"/>
  <Override PartName="/ppt/media/image10.jpg" ContentType="image/unknown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353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D23FD2-2D35-43A6-852D-86743FDF5C0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FCFC668-8313-4782-AAB3-415CFD59C887}">
      <dgm:prSet custT="1"/>
      <dgm:spPr/>
      <dgm:t>
        <a:bodyPr/>
        <a:lstStyle/>
        <a:p>
          <a:r>
            <a:rPr lang="ru-RU" sz="1800" b="1" dirty="0">
              <a:solidFill>
                <a:schemeClr val="tx1">
                  <a:lumMod val="95000"/>
                </a:schemeClr>
              </a:solidFill>
            </a:rPr>
            <a:t>Всероссийское общественное движение «Волонтеры Победы» - самая большая добровольческая организация России, которая занимается сохранением исторической памяти и популяризацией современных героев и достижений нашей страны</a:t>
          </a:r>
        </a:p>
      </dgm:t>
    </dgm:pt>
    <dgm:pt modelId="{E61E93DD-B36E-4144-972F-95B3DB99D034}" type="parTrans" cxnId="{FF5985B2-E72D-45F5-9E45-7BA22F2E4922}">
      <dgm:prSet/>
      <dgm:spPr/>
      <dgm:t>
        <a:bodyPr/>
        <a:lstStyle/>
        <a:p>
          <a:endParaRPr lang="ru-RU"/>
        </a:p>
      </dgm:t>
    </dgm:pt>
    <dgm:pt modelId="{98B1C607-B128-49D6-8011-3A1ED547EE82}" type="sibTrans" cxnId="{FF5985B2-E72D-45F5-9E45-7BA22F2E4922}">
      <dgm:prSet/>
      <dgm:spPr/>
      <dgm:t>
        <a:bodyPr/>
        <a:lstStyle/>
        <a:p>
          <a:endParaRPr lang="ru-RU"/>
        </a:p>
      </dgm:t>
    </dgm:pt>
    <dgm:pt modelId="{E8E0DE00-F5D6-48B1-8969-3E2C1E0E926A}" type="pres">
      <dgm:prSet presAssocID="{28D23FD2-2D35-43A6-852D-86743FDF5C04}" presName="linear" presStyleCnt="0">
        <dgm:presLayoutVars>
          <dgm:animLvl val="lvl"/>
          <dgm:resizeHandles val="exact"/>
        </dgm:presLayoutVars>
      </dgm:prSet>
      <dgm:spPr/>
    </dgm:pt>
    <dgm:pt modelId="{2BE8DA1C-7B1D-44FF-9E00-80E6222F82AB}" type="pres">
      <dgm:prSet presAssocID="{EFCFC668-8313-4782-AAB3-415CFD59C88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A08E175-6FEF-43B7-9701-B44AF0ECB367}" type="presOf" srcId="{EFCFC668-8313-4782-AAB3-415CFD59C887}" destId="{2BE8DA1C-7B1D-44FF-9E00-80E6222F82AB}" srcOrd="0" destOrd="0" presId="urn:microsoft.com/office/officeart/2005/8/layout/vList2"/>
    <dgm:cxn modelId="{361577AF-7F4D-484E-A411-D1D7A54550EA}" type="presOf" srcId="{28D23FD2-2D35-43A6-852D-86743FDF5C04}" destId="{E8E0DE00-F5D6-48B1-8969-3E2C1E0E926A}" srcOrd="0" destOrd="0" presId="urn:microsoft.com/office/officeart/2005/8/layout/vList2"/>
    <dgm:cxn modelId="{FF5985B2-E72D-45F5-9E45-7BA22F2E4922}" srcId="{28D23FD2-2D35-43A6-852D-86743FDF5C04}" destId="{EFCFC668-8313-4782-AAB3-415CFD59C887}" srcOrd="0" destOrd="0" parTransId="{E61E93DD-B36E-4144-972F-95B3DB99D034}" sibTransId="{98B1C607-B128-49D6-8011-3A1ED547EE82}"/>
    <dgm:cxn modelId="{424E8475-7333-46AD-8A80-BA04C3BEEAA4}" type="presParOf" srcId="{E8E0DE00-F5D6-48B1-8969-3E2C1E0E926A}" destId="{2BE8DA1C-7B1D-44FF-9E00-80E6222F82A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A55B12-5929-4BE6-BF70-CF1E0FD53DE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ABD706-B19F-46C8-80F5-893386B51F50}">
      <dgm:prSet custT="1"/>
      <dgm:spPr/>
      <dgm:t>
        <a:bodyPr/>
        <a:lstStyle/>
        <a:p>
          <a:r>
            <a:rPr lang="ru-RU" sz="1800" b="1" dirty="0">
              <a:solidFill>
                <a:schemeClr val="tx1">
                  <a:lumMod val="95000"/>
                </a:schemeClr>
              </a:solidFill>
            </a:rPr>
            <a:t>Волонтеры Победы объединяют людей всех возрастов, с разными видами деятельности, разных религиозных конфессий </a:t>
          </a:r>
        </a:p>
      </dgm:t>
    </dgm:pt>
    <dgm:pt modelId="{76849CC1-D5F3-4228-B4EB-5D9732569495}" type="parTrans" cxnId="{855D2AA0-0C91-474E-BF4D-F35968F0429B}">
      <dgm:prSet/>
      <dgm:spPr/>
      <dgm:t>
        <a:bodyPr/>
        <a:lstStyle/>
        <a:p>
          <a:endParaRPr lang="ru-RU"/>
        </a:p>
      </dgm:t>
    </dgm:pt>
    <dgm:pt modelId="{3C3F7C2D-1F91-46FD-8A6D-CB53F550E164}" type="sibTrans" cxnId="{855D2AA0-0C91-474E-BF4D-F35968F0429B}">
      <dgm:prSet/>
      <dgm:spPr/>
      <dgm:t>
        <a:bodyPr/>
        <a:lstStyle/>
        <a:p>
          <a:endParaRPr lang="ru-RU"/>
        </a:p>
      </dgm:t>
    </dgm:pt>
    <dgm:pt modelId="{06DFBD4C-9506-4107-B456-64B13B20D2E6}" type="pres">
      <dgm:prSet presAssocID="{B1A55B12-5929-4BE6-BF70-CF1E0FD53DEC}" presName="linear" presStyleCnt="0">
        <dgm:presLayoutVars>
          <dgm:animLvl val="lvl"/>
          <dgm:resizeHandles val="exact"/>
        </dgm:presLayoutVars>
      </dgm:prSet>
      <dgm:spPr/>
    </dgm:pt>
    <dgm:pt modelId="{04FCB5E7-B166-4145-A67D-C2AF619E8561}" type="pres">
      <dgm:prSet presAssocID="{5DABD706-B19F-46C8-80F5-893386B51F50}" presName="parentText" presStyleLbl="node1" presStyleIdx="0" presStyleCnt="1" custLinFactNeighborX="-203" custLinFactNeighborY="3390">
        <dgm:presLayoutVars>
          <dgm:chMax val="0"/>
          <dgm:bulletEnabled val="1"/>
        </dgm:presLayoutVars>
      </dgm:prSet>
      <dgm:spPr/>
    </dgm:pt>
  </dgm:ptLst>
  <dgm:cxnLst>
    <dgm:cxn modelId="{4130681F-DDA1-43A5-9158-9451762620CB}" type="presOf" srcId="{5DABD706-B19F-46C8-80F5-893386B51F50}" destId="{04FCB5E7-B166-4145-A67D-C2AF619E8561}" srcOrd="0" destOrd="0" presId="urn:microsoft.com/office/officeart/2005/8/layout/vList2"/>
    <dgm:cxn modelId="{855D2AA0-0C91-474E-BF4D-F35968F0429B}" srcId="{B1A55B12-5929-4BE6-BF70-CF1E0FD53DEC}" destId="{5DABD706-B19F-46C8-80F5-893386B51F50}" srcOrd="0" destOrd="0" parTransId="{76849CC1-D5F3-4228-B4EB-5D9732569495}" sibTransId="{3C3F7C2D-1F91-46FD-8A6D-CB53F550E164}"/>
    <dgm:cxn modelId="{3BB91DFB-C305-4120-B1DD-9585A211CA6E}" type="presOf" srcId="{B1A55B12-5929-4BE6-BF70-CF1E0FD53DEC}" destId="{06DFBD4C-9506-4107-B456-64B13B20D2E6}" srcOrd="0" destOrd="0" presId="urn:microsoft.com/office/officeart/2005/8/layout/vList2"/>
    <dgm:cxn modelId="{17AC27A3-DE16-4F68-8DDA-73D5FB65812C}" type="presParOf" srcId="{06DFBD4C-9506-4107-B456-64B13B20D2E6}" destId="{04FCB5E7-B166-4145-A67D-C2AF619E856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7FD29D-3A67-4BA3-9305-A559EEF5C6C4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F868B6C-1D40-453E-A950-11343B3508B4}">
      <dgm:prSet/>
      <dgm:spPr/>
      <dgm:t>
        <a:bodyPr/>
        <a:lstStyle/>
        <a:p>
          <a:r>
            <a:rPr lang="ru-RU" dirty="0"/>
            <a:t>ПОДРОБНЕЕО НАС:</a:t>
          </a:r>
        </a:p>
      </dgm:t>
    </dgm:pt>
    <dgm:pt modelId="{4D2382C3-53C6-4320-B156-3ADFFE8F6B42}" type="parTrans" cxnId="{9DFBD61E-3C55-4FDC-B96F-83FEC06D0698}">
      <dgm:prSet/>
      <dgm:spPr/>
      <dgm:t>
        <a:bodyPr/>
        <a:lstStyle/>
        <a:p>
          <a:endParaRPr lang="ru-RU"/>
        </a:p>
      </dgm:t>
    </dgm:pt>
    <dgm:pt modelId="{27E76011-796F-4D04-8598-D89D094CDFFF}" type="sibTrans" cxnId="{9DFBD61E-3C55-4FDC-B96F-83FEC06D0698}">
      <dgm:prSet/>
      <dgm:spPr/>
      <dgm:t>
        <a:bodyPr/>
        <a:lstStyle/>
        <a:p>
          <a:endParaRPr lang="ru-RU"/>
        </a:p>
      </dgm:t>
    </dgm:pt>
    <dgm:pt modelId="{9AED9126-25B5-4226-A795-7669EA5E64C7}" type="pres">
      <dgm:prSet presAssocID="{AA7FD29D-3A67-4BA3-9305-A559EEF5C6C4}" presName="Name0" presStyleCnt="0">
        <dgm:presLayoutVars>
          <dgm:dir/>
          <dgm:resizeHandles val="exact"/>
        </dgm:presLayoutVars>
      </dgm:prSet>
      <dgm:spPr/>
    </dgm:pt>
    <dgm:pt modelId="{CD7F0820-BC0E-45C9-9CE7-66686A9EFA07}" type="pres">
      <dgm:prSet presAssocID="{BF868B6C-1D40-453E-A950-11343B3508B4}" presName="node" presStyleLbl="node1" presStyleIdx="0" presStyleCnt="1" custLinFactNeighborX="-6427">
        <dgm:presLayoutVars>
          <dgm:bulletEnabled val="1"/>
        </dgm:presLayoutVars>
      </dgm:prSet>
      <dgm:spPr/>
    </dgm:pt>
  </dgm:ptLst>
  <dgm:cxnLst>
    <dgm:cxn modelId="{BBB16010-4FEA-4910-B146-92D14AB1047E}" type="presOf" srcId="{AA7FD29D-3A67-4BA3-9305-A559EEF5C6C4}" destId="{9AED9126-25B5-4226-A795-7669EA5E64C7}" srcOrd="0" destOrd="0" presId="urn:microsoft.com/office/officeart/2005/8/layout/process1"/>
    <dgm:cxn modelId="{9DFBD61E-3C55-4FDC-B96F-83FEC06D0698}" srcId="{AA7FD29D-3A67-4BA3-9305-A559EEF5C6C4}" destId="{BF868B6C-1D40-453E-A950-11343B3508B4}" srcOrd="0" destOrd="0" parTransId="{4D2382C3-53C6-4320-B156-3ADFFE8F6B42}" sibTransId="{27E76011-796F-4D04-8598-D89D094CDFFF}"/>
    <dgm:cxn modelId="{B1EF60B9-C43D-41C6-B47E-1D445419C042}" type="presOf" srcId="{BF868B6C-1D40-453E-A950-11343B3508B4}" destId="{CD7F0820-BC0E-45C9-9CE7-66686A9EFA07}" srcOrd="0" destOrd="0" presId="urn:microsoft.com/office/officeart/2005/8/layout/process1"/>
    <dgm:cxn modelId="{AA86298D-E8DA-4678-BA51-4B7F0251E624}" type="presParOf" srcId="{9AED9126-25B5-4226-A795-7669EA5E64C7}" destId="{CD7F0820-BC0E-45C9-9CE7-66686A9EFA07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9266F8-5E14-4202-AA30-46D5B5322E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73F36F1-6ECE-4DA9-B814-F4CE2BEC17E2}">
      <dgm:prSet/>
      <dgm:spPr/>
      <dgm:t>
        <a:bodyPr/>
        <a:lstStyle/>
        <a:p>
          <a:r>
            <a:rPr lang="ru-RU" b="1" dirty="0"/>
            <a:t>«</a:t>
          </a: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ВОЛОНТЁРЫ ПОБЕДЫ</a:t>
          </a:r>
          <a:r>
            <a:rPr lang="ru-RU" b="1" dirty="0"/>
            <a:t>»</a:t>
          </a:r>
          <a:endParaRPr lang="ru-RU" dirty="0"/>
        </a:p>
      </dgm:t>
    </dgm:pt>
    <dgm:pt modelId="{68A8E81E-76C5-4730-BD7F-A71B980FBBC1}" type="parTrans" cxnId="{1774F17A-111B-43A3-879A-ED39382239E1}">
      <dgm:prSet/>
      <dgm:spPr/>
      <dgm:t>
        <a:bodyPr/>
        <a:lstStyle/>
        <a:p>
          <a:endParaRPr lang="ru-RU"/>
        </a:p>
      </dgm:t>
    </dgm:pt>
    <dgm:pt modelId="{0EF16484-F4FA-410A-8339-BC9AC132F848}" type="sibTrans" cxnId="{1774F17A-111B-43A3-879A-ED39382239E1}">
      <dgm:prSet/>
      <dgm:spPr/>
      <dgm:t>
        <a:bodyPr/>
        <a:lstStyle/>
        <a:p>
          <a:endParaRPr lang="ru-RU"/>
        </a:p>
      </dgm:t>
    </dgm:pt>
    <dgm:pt modelId="{DE4FB057-1BB7-447E-A7A1-C112A2D2CD52}" type="pres">
      <dgm:prSet presAssocID="{AE9266F8-5E14-4202-AA30-46D5B5322E4E}" presName="linear" presStyleCnt="0">
        <dgm:presLayoutVars>
          <dgm:animLvl val="lvl"/>
          <dgm:resizeHandles val="exact"/>
        </dgm:presLayoutVars>
      </dgm:prSet>
      <dgm:spPr/>
    </dgm:pt>
    <dgm:pt modelId="{E75E29C0-B45A-4808-BC27-7169A053320F}" type="pres">
      <dgm:prSet presAssocID="{A73F36F1-6ECE-4DA9-B814-F4CE2BEC17E2}" presName="parentText" presStyleLbl="node1" presStyleIdx="0" presStyleCnt="1" custLinFactNeighborX="9278" custLinFactNeighborY="14860">
        <dgm:presLayoutVars>
          <dgm:chMax val="0"/>
          <dgm:bulletEnabled val="1"/>
        </dgm:presLayoutVars>
      </dgm:prSet>
      <dgm:spPr/>
    </dgm:pt>
  </dgm:ptLst>
  <dgm:cxnLst>
    <dgm:cxn modelId="{6F296D37-9627-4F5C-AC6B-F40E58CDAD70}" type="presOf" srcId="{A73F36F1-6ECE-4DA9-B814-F4CE2BEC17E2}" destId="{E75E29C0-B45A-4808-BC27-7169A053320F}" srcOrd="0" destOrd="0" presId="urn:microsoft.com/office/officeart/2005/8/layout/vList2"/>
    <dgm:cxn modelId="{1774F17A-111B-43A3-879A-ED39382239E1}" srcId="{AE9266F8-5E14-4202-AA30-46D5B5322E4E}" destId="{A73F36F1-6ECE-4DA9-B814-F4CE2BEC17E2}" srcOrd="0" destOrd="0" parTransId="{68A8E81E-76C5-4730-BD7F-A71B980FBBC1}" sibTransId="{0EF16484-F4FA-410A-8339-BC9AC132F848}"/>
    <dgm:cxn modelId="{EB9717F3-E7DA-4240-9A1A-9961E9AAE7BC}" type="presOf" srcId="{AE9266F8-5E14-4202-AA30-46D5B5322E4E}" destId="{DE4FB057-1BB7-447E-A7A1-C112A2D2CD52}" srcOrd="0" destOrd="0" presId="urn:microsoft.com/office/officeart/2005/8/layout/vList2"/>
    <dgm:cxn modelId="{F11F9C1C-04DD-458A-A994-3972607F0BE8}" type="presParOf" srcId="{DE4FB057-1BB7-447E-A7A1-C112A2D2CD52}" destId="{E75E29C0-B45A-4808-BC27-7169A053320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8DA1C-7B1D-44FF-9E00-80E6222F82AB}">
      <dsp:nvSpPr>
        <dsp:cNvPr id="0" name=""/>
        <dsp:cNvSpPr/>
      </dsp:nvSpPr>
      <dsp:spPr>
        <a:xfrm>
          <a:off x="0" y="299035"/>
          <a:ext cx="8926804" cy="12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>
                  <a:lumMod val="95000"/>
                </a:schemeClr>
              </a:solidFill>
            </a:rPr>
            <a:t>Всероссийское общественное движение «Волонтеры Победы» - самая большая добровольческая организация России, которая занимается сохранением исторической памяти и популяризацией современных героев и достижений нашей страны</a:t>
          </a:r>
        </a:p>
      </dsp:txBody>
      <dsp:txXfrm>
        <a:off x="63112" y="362147"/>
        <a:ext cx="8800580" cy="11666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CB5E7-B166-4145-A67D-C2AF619E8561}">
      <dsp:nvSpPr>
        <dsp:cNvPr id="0" name=""/>
        <dsp:cNvSpPr/>
      </dsp:nvSpPr>
      <dsp:spPr>
        <a:xfrm>
          <a:off x="0" y="11007"/>
          <a:ext cx="8693746" cy="1141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>
                  <a:lumMod val="95000"/>
                </a:schemeClr>
              </a:solidFill>
            </a:rPr>
            <a:t>Волонтеры Победы объединяют людей всех возрастов, с разными видами деятельности, разных религиозных конфессий </a:t>
          </a:r>
        </a:p>
      </dsp:txBody>
      <dsp:txXfrm>
        <a:off x="55744" y="66751"/>
        <a:ext cx="8582258" cy="10304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F0820-BC0E-45C9-9CE7-66686A9EFA07}">
      <dsp:nvSpPr>
        <dsp:cNvPr id="0" name=""/>
        <dsp:cNvSpPr/>
      </dsp:nvSpPr>
      <dsp:spPr>
        <a:xfrm>
          <a:off x="0" y="0"/>
          <a:ext cx="1827011" cy="33481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ПОДРОБНЕЕО НАС:</a:t>
          </a:r>
        </a:p>
      </dsp:txBody>
      <dsp:txXfrm>
        <a:off x="9806" y="9806"/>
        <a:ext cx="1807399" cy="3151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5E29C0-B45A-4808-BC27-7169A053320F}">
      <dsp:nvSpPr>
        <dsp:cNvPr id="0" name=""/>
        <dsp:cNvSpPr/>
      </dsp:nvSpPr>
      <dsp:spPr>
        <a:xfrm>
          <a:off x="0" y="152068"/>
          <a:ext cx="4343402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 dirty="0"/>
            <a:t>«</a:t>
          </a:r>
          <a:r>
            <a:rPr lang="ru-RU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ВОЛОНТЁРЫ ПОБЕДЫ</a:t>
          </a:r>
          <a:r>
            <a:rPr lang="ru-RU" sz="2700" b="1" kern="1200" dirty="0"/>
            <a:t>»</a:t>
          </a:r>
          <a:endParaRPr lang="ru-RU" sz="2700" kern="1200" dirty="0"/>
        </a:p>
      </dsp:txBody>
      <dsp:txXfrm>
        <a:off x="31613" y="183681"/>
        <a:ext cx="4280176" cy="584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28796-F6B5-4B84-B257-F815AAB86E95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858EE-CB5E-45E6-ABD8-32C975686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25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858EE-CB5E-45E6-ABD8-32C9756861F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249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FEB3-DD36-412D-B306-9DCD2CF1B59C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443E-F425-45CF-A4EF-9D576D6D2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704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FEB3-DD36-412D-B306-9DCD2CF1B59C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443E-F425-45CF-A4EF-9D576D6D2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26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FEB3-DD36-412D-B306-9DCD2CF1B59C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443E-F425-45CF-A4EF-9D576D6D2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880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FEB3-DD36-412D-B306-9DCD2CF1B59C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443E-F425-45CF-A4EF-9D576D6D28B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6582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FEB3-DD36-412D-B306-9DCD2CF1B59C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443E-F425-45CF-A4EF-9D576D6D2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8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FEB3-DD36-412D-B306-9DCD2CF1B59C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443E-F425-45CF-A4EF-9D576D6D2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94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FEB3-DD36-412D-B306-9DCD2CF1B59C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443E-F425-45CF-A4EF-9D576D6D2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05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FEB3-DD36-412D-B306-9DCD2CF1B59C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443E-F425-45CF-A4EF-9D576D6D2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279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FEB3-DD36-412D-B306-9DCD2CF1B59C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443E-F425-45CF-A4EF-9D576D6D2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20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FEB3-DD36-412D-B306-9DCD2CF1B59C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443E-F425-45CF-A4EF-9D576D6D2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78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FEB3-DD36-412D-B306-9DCD2CF1B59C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443E-F425-45CF-A4EF-9D576D6D2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94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FEB3-DD36-412D-B306-9DCD2CF1B59C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443E-F425-45CF-A4EF-9D576D6D2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540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FEB3-DD36-412D-B306-9DCD2CF1B59C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443E-F425-45CF-A4EF-9D576D6D2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36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FEB3-DD36-412D-B306-9DCD2CF1B59C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443E-F425-45CF-A4EF-9D576D6D2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991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FEB3-DD36-412D-B306-9DCD2CF1B59C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443E-F425-45CF-A4EF-9D576D6D2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698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FEB3-DD36-412D-B306-9DCD2CF1B59C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443E-F425-45CF-A4EF-9D576D6D2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734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FEB3-DD36-412D-B306-9DCD2CF1B59C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443E-F425-45CF-A4EF-9D576D6D2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791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2C0FEB3-DD36-412D-B306-9DCD2CF1B59C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9A8443E-F425-45CF-A4EF-9D576D6D2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3374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image" Target="../media/image3.jp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2.jp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image" Target="../media/image4.pn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7.jpg"/><Relationship Id="rId7" Type="http://schemas.openxmlformats.org/officeDocument/2006/relationships/diagramColors" Target="../diagrams/colors4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lumMod val="50000"/>
              </a:schemeClr>
            </a:gs>
            <a:gs pos="0">
              <a:schemeClr val="accent1">
                <a:lumMod val="89000"/>
              </a:schemeClr>
            </a:gs>
            <a:gs pos="100000">
              <a:schemeClr val="accent1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28A40D33-CB2F-90E9-A1B7-637D90A96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193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/>
              <a:t>«</a:t>
            </a: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Волонтёры Победы</a:t>
            </a:r>
            <a:r>
              <a:rPr lang="ru-RU" sz="6600" b="1" dirty="0"/>
              <a:t>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0CDC593-2A15-990A-ECDF-A53E94180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96" y="2407263"/>
            <a:ext cx="4127805" cy="412780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39FE44F-31C3-0E45-C671-1D764683BCB6}"/>
              </a:ext>
            </a:extLst>
          </p:cNvPr>
          <p:cNvSpPr txBox="1"/>
          <p:nvPr/>
        </p:nvSpPr>
        <p:spPr>
          <a:xfrm>
            <a:off x="2642947" y="1544867"/>
            <a:ext cx="8444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1">
                    <a:lumMod val="85000"/>
                  </a:schemeClr>
                </a:solidFill>
                <a:latin typeface="Bahnschrift Light" panose="020B0502040204020203" pitchFamily="34" charset="0"/>
              </a:rPr>
              <a:t>Всероссийское общественное движение</a:t>
            </a:r>
          </a:p>
        </p:txBody>
      </p:sp>
    </p:spTree>
    <p:extLst>
      <p:ext uri="{BB962C8B-B14F-4D97-AF65-F5344CB8AC3E}">
        <p14:creationId xmlns:p14="http://schemas.microsoft.com/office/powerpoint/2010/main" val="3625316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F84B17-B2B2-88DF-D59E-5A77738E4EA6}"/>
              </a:ext>
            </a:extLst>
          </p:cNvPr>
          <p:cNvSpPr txBox="1"/>
          <p:nvPr/>
        </p:nvSpPr>
        <p:spPr>
          <a:xfrm>
            <a:off x="995680" y="738555"/>
            <a:ext cx="104749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гордишься своей страной и хочешь пронести память о ее героических событиях в будущее? Тогда тебе к нам!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2B93DA0-5ECB-669A-F84F-5CE815C29DFB}"/>
              </a:ext>
            </a:extLst>
          </p:cNvPr>
          <p:cNvCxnSpPr>
            <a:cxnSpLocks/>
          </p:cNvCxnSpPr>
          <p:nvPr/>
        </p:nvCxnSpPr>
        <p:spPr>
          <a:xfrm>
            <a:off x="0" y="2783840"/>
            <a:ext cx="1018032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FBD0398-A3F2-034A-7DEA-0E2D3D485F59}"/>
              </a:ext>
            </a:extLst>
          </p:cNvPr>
          <p:cNvCxnSpPr/>
          <p:nvPr/>
        </p:nvCxnSpPr>
        <p:spPr>
          <a:xfrm>
            <a:off x="1534160" y="487680"/>
            <a:ext cx="1065784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863E426-8B19-30F3-373E-49D6D466018E}"/>
              </a:ext>
            </a:extLst>
          </p:cNvPr>
          <p:cNvSpPr txBox="1"/>
          <p:nvPr/>
        </p:nvSpPr>
        <p:spPr>
          <a:xfrm>
            <a:off x="3042920" y="3530601"/>
            <a:ext cx="7985760" cy="150810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2"/>
                </a:solidFill>
              </a:rPr>
              <a:t>Волонтёры Победы гордятся прошлым, ценят настоящее и смотрят в будущее!💙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929919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F8D126-40FC-0288-B5F8-45E03791C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03" y="355906"/>
            <a:ext cx="1904037" cy="19149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C5C59E-AEAD-C23E-565B-07C1705A4EF3}"/>
              </a:ext>
            </a:extLst>
          </p:cNvPr>
          <p:cNvSpPr txBox="1"/>
          <p:nvPr/>
        </p:nvSpPr>
        <p:spPr>
          <a:xfrm>
            <a:off x="2279957" y="767174"/>
            <a:ext cx="70408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Сайт</a:t>
            </a:r>
          </a:p>
          <a:p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Всероссийского </a:t>
            </a:r>
          </a:p>
          <a:p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общественного</a:t>
            </a:r>
          </a:p>
          <a:p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Движения «Волонтёры Победы»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BC71B6-3F80-EC6E-9C26-C23E96D0F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971" y="2666882"/>
            <a:ext cx="1799258" cy="18153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BDEFAB-5B6C-E3AB-A2BB-564C19E407C2}"/>
              </a:ext>
            </a:extLst>
          </p:cNvPr>
          <p:cNvSpPr txBox="1"/>
          <p:nvPr/>
        </p:nvSpPr>
        <p:spPr>
          <a:xfrm>
            <a:off x="3902229" y="3429000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леграмм:</a:t>
            </a:r>
            <a:endParaRPr lang="uk-U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«Волонтер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 Победы»</a:t>
            </a:r>
            <a:b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Запорожской области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1B1153-F6FC-725E-0BB2-88A36FB935B1}"/>
              </a:ext>
            </a:extLst>
          </p:cNvPr>
          <p:cNvSpPr txBox="1"/>
          <p:nvPr/>
        </p:nvSpPr>
        <p:spPr>
          <a:xfrm>
            <a:off x="8251342" y="5938763"/>
            <a:ext cx="42122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Телеграмм</a:t>
            </a:r>
          </a:p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Руководителя регионального отделения</a:t>
            </a:r>
          </a:p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«Волонтёры Победы»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732BF26-FCCD-0F3A-28BF-A69338FF86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5" t="34667" r="18556" b="38863"/>
          <a:stretch/>
        </p:blipFill>
        <p:spPr>
          <a:xfrm>
            <a:off x="6721299" y="5382055"/>
            <a:ext cx="1530043" cy="13877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9456ECC-BCFB-393F-5E0E-26463EA60E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" t="2223" r="2977" b="3455"/>
          <a:stretch/>
        </p:blipFill>
        <p:spPr>
          <a:xfrm>
            <a:off x="6978956" y="2666882"/>
            <a:ext cx="1834515" cy="181532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C22E1DD-95B6-CD73-1823-5F1C19D34EE2}"/>
              </a:ext>
            </a:extLst>
          </p:cNvPr>
          <p:cNvSpPr txBox="1"/>
          <p:nvPr/>
        </p:nvSpPr>
        <p:spPr>
          <a:xfrm>
            <a:off x="8813471" y="3694359"/>
            <a:ext cx="2342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ВК: «Волонтеры Победы»</a:t>
            </a:r>
          </a:p>
        </p:txBody>
      </p:sp>
    </p:spTree>
    <p:extLst>
      <p:ext uri="{BB962C8B-B14F-4D97-AF65-F5344CB8AC3E}">
        <p14:creationId xmlns:p14="http://schemas.microsoft.com/office/powerpoint/2010/main" val="3114505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3DD872-0E1B-B358-D956-64E1AACFB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" y="-315595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РЕГИОНАЛЬНАЯ КОМАНДА ЗАПОРОЖСКОЙ ОБЛАСТИ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04C329E-DABB-7A54-F3A3-B02AEADBDDB5}"/>
              </a:ext>
            </a:extLst>
          </p:cNvPr>
          <p:cNvCxnSpPr>
            <a:cxnSpLocks/>
          </p:cNvCxnSpPr>
          <p:nvPr/>
        </p:nvCxnSpPr>
        <p:spPr>
          <a:xfrm>
            <a:off x="0" y="558800"/>
            <a:ext cx="104851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9956ACF3-30C5-AE1E-010F-5865DD6879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7970388"/>
              </p:ext>
            </p:extLst>
          </p:nvPr>
        </p:nvGraphicFramePr>
        <p:xfrm>
          <a:off x="889000" y="1538078"/>
          <a:ext cx="8926804" cy="1890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FAC0EBF5-3167-DAC8-F386-0BBFF88412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7019661"/>
              </p:ext>
            </p:extLst>
          </p:nvPr>
        </p:nvGraphicFramePr>
        <p:xfrm>
          <a:off x="888999" y="3922925"/>
          <a:ext cx="8693746" cy="1152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5BEA212B-5AAF-B730-77A9-C7053FA5A0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0478563"/>
              </p:ext>
            </p:extLst>
          </p:nvPr>
        </p:nvGraphicFramePr>
        <p:xfrm>
          <a:off x="8257595" y="6410131"/>
          <a:ext cx="1828797" cy="334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ABB53B0-C527-290B-00A0-E56949243E5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657" y="6033940"/>
            <a:ext cx="744896" cy="74489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F5325A9-F689-03CD-AC6A-4613FF67BA51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5" t="35102" r="19747" b="38911"/>
          <a:stretch/>
        </p:blipFill>
        <p:spPr>
          <a:xfrm>
            <a:off x="11185848" y="6033940"/>
            <a:ext cx="744896" cy="76713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65940FA-7A10-2407-3A0E-5BC7155DC45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86" y="1584739"/>
            <a:ext cx="464627" cy="46462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26BDA56-C22E-1D03-5434-7E2E0D0EA10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86" y="3690612"/>
            <a:ext cx="464627" cy="46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49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C0E58E7-68B3-697D-A16B-58F1C4AB8D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" r="-700" b="4535"/>
          <a:stretch/>
        </p:blipFill>
        <p:spPr bwMode="auto">
          <a:xfrm>
            <a:off x="0" y="0"/>
            <a:ext cx="122757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53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926E3E-50A4-B2DE-3605-EC39C78F4819}"/>
              </a:ext>
            </a:extLst>
          </p:cNvPr>
          <p:cNvSpPr txBox="1"/>
          <p:nvPr/>
        </p:nvSpPr>
        <p:spPr>
          <a:xfrm>
            <a:off x="436880" y="362909"/>
            <a:ext cx="3243694" cy="46166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СВЯЗЬ ПОКОЛЕНИЙ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4ABA7B3-B469-D2E4-0127-88C3D27DEC52}"/>
              </a:ext>
            </a:extLst>
          </p:cNvPr>
          <p:cNvCxnSpPr>
            <a:cxnSpLocks/>
          </p:cNvCxnSpPr>
          <p:nvPr/>
        </p:nvCxnSpPr>
        <p:spPr>
          <a:xfrm>
            <a:off x="-10160" y="593742"/>
            <a:ext cx="44704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DCA1023-43C7-0B82-1ECE-4CF645DA40B1}"/>
              </a:ext>
            </a:extLst>
          </p:cNvPr>
          <p:cNvCxnSpPr>
            <a:cxnSpLocks/>
          </p:cNvCxnSpPr>
          <p:nvPr/>
        </p:nvCxnSpPr>
        <p:spPr>
          <a:xfrm>
            <a:off x="3680574" y="598078"/>
            <a:ext cx="20828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3BD233B-EA89-A6FF-F8A4-4CD6D5A32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134" y="365759"/>
            <a:ext cx="1610834" cy="56313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E60F5FD-D008-7741-1C8E-B6CB1AFF4F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" t="667" r="-1"/>
          <a:stretch/>
        </p:blipFill>
        <p:spPr>
          <a:xfrm>
            <a:off x="6000190" y="928896"/>
            <a:ext cx="6191810" cy="501904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33F1043-F802-048D-A891-F79FE15CAB2B}"/>
              </a:ext>
            </a:extLst>
          </p:cNvPr>
          <p:cNvSpPr txBox="1"/>
          <p:nvPr/>
        </p:nvSpPr>
        <p:spPr>
          <a:xfrm>
            <a:off x="289560" y="1477015"/>
            <a:ext cx="500380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chemeClr val="accent1"/>
                </a:solidFill>
              </a:rPr>
              <a:t>Цель </a:t>
            </a:r>
            <a:r>
              <a:rPr lang="ru-RU" sz="1700" dirty="0">
                <a:solidFill>
                  <a:schemeClr val="bg1"/>
                </a:solidFill>
              </a:rPr>
              <a:t>– адресная помощь ветеранам и детям  Великой Отечественной войны, и взаимодействие с ветеранскими организациями </a:t>
            </a:r>
            <a:r>
              <a:rPr lang="ru-RU" sz="1700" b="1" dirty="0">
                <a:solidFill>
                  <a:schemeClr val="bg1"/>
                </a:solidFill>
              </a:rPr>
              <a:t>#нетолько9мая</a:t>
            </a:r>
            <a:br>
              <a:rPr lang="ru-RU" sz="1700" b="1" dirty="0">
                <a:solidFill>
                  <a:schemeClr val="bg1"/>
                </a:solidFill>
              </a:rPr>
            </a:br>
            <a:br>
              <a:rPr lang="ru-RU" sz="1700" dirty="0">
                <a:solidFill>
                  <a:schemeClr val="bg1"/>
                </a:solidFill>
              </a:rPr>
            </a:br>
            <a:r>
              <a:rPr lang="ru-RU" sz="1700" b="1" dirty="0">
                <a:solidFill>
                  <a:schemeClr val="accent1"/>
                </a:solidFill>
              </a:rPr>
              <a:t>Направления деятельности: </a:t>
            </a:r>
            <a:br>
              <a:rPr lang="ru-RU" sz="1700" dirty="0">
                <a:solidFill>
                  <a:schemeClr val="bg1"/>
                </a:solidFill>
              </a:rPr>
            </a:br>
            <a:r>
              <a:rPr lang="ru-RU" sz="1700" dirty="0">
                <a:solidFill>
                  <a:schemeClr val="bg1"/>
                </a:solidFill>
              </a:rPr>
              <a:t> • шефство над участниками и инвалидами Великой Отечественной войны;</a:t>
            </a:r>
            <a:br>
              <a:rPr lang="ru-RU" sz="1700" dirty="0">
                <a:solidFill>
                  <a:schemeClr val="bg1"/>
                </a:solidFill>
              </a:rPr>
            </a:br>
            <a:r>
              <a:rPr lang="ru-RU" sz="1700" dirty="0">
                <a:solidFill>
                  <a:schemeClr val="bg1"/>
                </a:solidFill>
              </a:rPr>
              <a:t> • помощь ветеранам Великой Отечественной войны в социально-бытовых вопросах;</a:t>
            </a:r>
            <a:br>
              <a:rPr lang="ru-RU" sz="1700" dirty="0">
                <a:solidFill>
                  <a:schemeClr val="bg1"/>
                </a:solidFill>
              </a:rPr>
            </a:br>
            <a:r>
              <a:rPr lang="ru-RU" sz="1700" dirty="0">
                <a:solidFill>
                  <a:schemeClr val="bg1"/>
                </a:solidFill>
              </a:rPr>
              <a:t> • сбор видеовоспоминаний и архивных документов;</a:t>
            </a:r>
            <a:br>
              <a:rPr lang="ru-RU" sz="1700" dirty="0">
                <a:solidFill>
                  <a:schemeClr val="bg1"/>
                </a:solidFill>
              </a:rPr>
            </a:br>
            <a:r>
              <a:rPr lang="ru-RU" sz="1700" dirty="0">
                <a:solidFill>
                  <a:schemeClr val="bg1"/>
                </a:solidFill>
              </a:rPr>
              <a:t> • проведение социологических исследований;</a:t>
            </a:r>
            <a:br>
              <a:rPr lang="ru-RU" sz="1700" dirty="0">
                <a:solidFill>
                  <a:schemeClr val="bg1"/>
                </a:solidFill>
              </a:rPr>
            </a:br>
            <a:r>
              <a:rPr lang="ru-RU" sz="1700" dirty="0">
                <a:solidFill>
                  <a:schemeClr val="bg1"/>
                </a:solidFill>
              </a:rPr>
              <a:t> • тематические встречи с ветеранами войны. помогаем ветеранам </a:t>
            </a:r>
            <a:r>
              <a:rPr lang="ru-RU" sz="1700" b="1" dirty="0">
                <a:solidFill>
                  <a:schemeClr val="bg1"/>
                </a:solidFill>
              </a:rPr>
              <a:t>#Нетолько9мая </a:t>
            </a:r>
            <a:br>
              <a:rPr lang="ru-RU" sz="1700" b="1" dirty="0">
                <a:solidFill>
                  <a:schemeClr val="bg1"/>
                </a:solidFill>
              </a:rPr>
            </a:br>
            <a:br>
              <a:rPr lang="ru-RU" sz="1500" dirty="0">
                <a:solidFill>
                  <a:schemeClr val="bg1"/>
                </a:solidFill>
              </a:rPr>
            </a:br>
            <a:br>
              <a:rPr lang="ru-RU" sz="1500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Более </a:t>
            </a:r>
            <a:r>
              <a:rPr lang="ru-RU" b="1" dirty="0">
                <a:solidFill>
                  <a:schemeClr val="bg1"/>
                </a:solidFill>
              </a:rPr>
              <a:t>100 </a:t>
            </a:r>
            <a:r>
              <a:rPr lang="ru-RU" dirty="0">
                <a:solidFill>
                  <a:schemeClr val="bg1"/>
                </a:solidFill>
              </a:rPr>
              <a:t>ветеранов и детей Великой Отечественной войны в Запорожской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687498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B1480A-9574-FCD6-8B7E-EAB095375F7A}"/>
              </a:ext>
            </a:extLst>
          </p:cNvPr>
          <p:cNvSpPr txBox="1"/>
          <p:nvPr/>
        </p:nvSpPr>
        <p:spPr>
          <a:xfrm>
            <a:off x="619760" y="345440"/>
            <a:ext cx="2987040" cy="46166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ВЕЛИКАЯ ПОБЕДА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4C05BE52-7CC6-2DF9-A3B5-F640B0C63F24}"/>
              </a:ext>
            </a:extLst>
          </p:cNvPr>
          <p:cNvCxnSpPr>
            <a:cxnSpLocks/>
          </p:cNvCxnSpPr>
          <p:nvPr/>
        </p:nvCxnSpPr>
        <p:spPr>
          <a:xfrm>
            <a:off x="0" y="576272"/>
            <a:ext cx="60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4C72D0B-EA5B-66E2-2E96-550DF9943699}"/>
              </a:ext>
            </a:extLst>
          </p:cNvPr>
          <p:cNvCxnSpPr>
            <a:cxnSpLocks/>
          </p:cNvCxnSpPr>
          <p:nvPr/>
        </p:nvCxnSpPr>
        <p:spPr>
          <a:xfrm>
            <a:off x="3606800" y="576272"/>
            <a:ext cx="36576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03D539A-F19C-5DD9-0400-4B83EB3C3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879" y="144528"/>
            <a:ext cx="1201601" cy="86348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D2240B2-D73A-FFFB-76EE-18B7F38174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5" t="-1277" r="14967" b="1510"/>
          <a:stretch/>
        </p:blipFill>
        <p:spPr>
          <a:xfrm>
            <a:off x="5524319" y="144528"/>
            <a:ext cx="6667681" cy="631449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A35C4E8-6A12-1A1F-43F9-7052000A7047}"/>
              </a:ext>
            </a:extLst>
          </p:cNvPr>
          <p:cNvSpPr txBox="1"/>
          <p:nvPr/>
        </p:nvSpPr>
        <p:spPr>
          <a:xfrm>
            <a:off x="386080" y="1291174"/>
            <a:ext cx="389128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• «Георгиевская ленточка»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• «Свеча памяти» 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• «Диктант Победы»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• «Сад памяти»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• «Огненные картины войны»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• Международный субботник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• Конкурс «Послы Победы»</a:t>
            </a:r>
            <a:br>
              <a:rPr lang="ru-RU" sz="2400" dirty="0">
                <a:solidFill>
                  <a:schemeClr val="bg1"/>
                </a:solidFill>
              </a:rPr>
            </a:b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Волонтерское сопровождение парадов Победы и шествия «Бессмертный полк»</a:t>
            </a:r>
          </a:p>
        </p:txBody>
      </p:sp>
    </p:spTree>
    <p:extLst>
      <p:ext uri="{BB962C8B-B14F-4D97-AF65-F5344CB8AC3E}">
        <p14:creationId xmlns:p14="http://schemas.microsoft.com/office/powerpoint/2010/main" val="1200883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C39F2D-9C67-EC46-C29A-7D45B058E4EC}"/>
              </a:ext>
            </a:extLst>
          </p:cNvPr>
          <p:cNvSpPr txBox="1"/>
          <p:nvPr/>
        </p:nvSpPr>
        <p:spPr>
          <a:xfrm>
            <a:off x="609600" y="307647"/>
            <a:ext cx="2763520" cy="46166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ПОБЕДЫ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414CD827-A4B4-ACB2-81DA-B5FBB56B86B5}"/>
              </a:ext>
            </a:extLst>
          </p:cNvPr>
          <p:cNvCxnSpPr>
            <a:cxnSpLocks/>
          </p:cNvCxnSpPr>
          <p:nvPr/>
        </p:nvCxnSpPr>
        <p:spPr>
          <a:xfrm>
            <a:off x="0" y="538479"/>
            <a:ext cx="60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AD390220-0B2A-043C-F0E0-79D9A80A4CB0}"/>
              </a:ext>
            </a:extLst>
          </p:cNvPr>
          <p:cNvCxnSpPr/>
          <p:nvPr/>
        </p:nvCxnSpPr>
        <p:spPr>
          <a:xfrm>
            <a:off x="3373120" y="538479"/>
            <a:ext cx="640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D83A6F7-1181-93B6-B9C1-F378EBB6DC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1" t="-769" b="1"/>
          <a:stretch/>
        </p:blipFill>
        <p:spPr>
          <a:xfrm>
            <a:off x="5464202" y="441343"/>
            <a:ext cx="6685507" cy="586801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46F856B-56C5-1054-0F69-9B999A1AF6B0}"/>
              </a:ext>
            </a:extLst>
          </p:cNvPr>
          <p:cNvSpPr txBox="1"/>
          <p:nvPr/>
        </p:nvSpPr>
        <p:spPr>
          <a:xfrm>
            <a:off x="81279" y="1000144"/>
            <a:ext cx="53829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Популяризация современных достижений России с помощью интересных форматов.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C8D79F-978F-00EE-1602-901999491D76}"/>
              </a:ext>
            </a:extLst>
          </p:cNvPr>
          <p:cNvSpPr txBox="1"/>
          <p:nvPr/>
        </p:nvSpPr>
        <p:spPr>
          <a:xfrm>
            <a:off x="467360" y="1877307"/>
            <a:ext cx="2509520" cy="5232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/>
              <a:t> 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</a:rPr>
              <a:t>Форматы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ans Serif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774C74-E070-22B2-CD59-5675CFA0B1EB}"/>
              </a:ext>
            </a:extLst>
          </p:cNvPr>
          <p:cNvSpPr txBox="1"/>
          <p:nvPr/>
        </p:nvSpPr>
        <p:spPr>
          <a:xfrm>
            <a:off x="467360" y="2631359"/>
            <a:ext cx="415129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Интеллектуальная онлайн-игра «Наука»;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Всероссийская интеллектуальная игра «1418» Лига интеллектуальных игр «РИСК»;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Международные и Всероссийские исторические квесты;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Передвижная квест-комната виртуальной реальности;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Всероссийская акция «Улицы Героев»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Всероссийские онлайн-игры.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69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6BC49F-0AA2-8540-5431-A12A67E7DC5F}"/>
              </a:ext>
            </a:extLst>
          </p:cNvPr>
          <p:cNvSpPr txBox="1"/>
          <p:nvPr/>
        </p:nvSpPr>
        <p:spPr>
          <a:xfrm>
            <a:off x="396240" y="0"/>
            <a:ext cx="3667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Международная акция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07DD36-4843-4069-5A9D-A7A1F7FB5265}"/>
              </a:ext>
            </a:extLst>
          </p:cNvPr>
          <p:cNvSpPr txBox="1"/>
          <p:nvPr/>
        </p:nvSpPr>
        <p:spPr>
          <a:xfrm>
            <a:off x="396240" y="400110"/>
            <a:ext cx="3667760" cy="46166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/>
              <a:t>«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 ПАМЯТИ</a:t>
            </a:r>
            <a:r>
              <a:rPr lang="ru-RU" sz="2400" b="1" dirty="0"/>
              <a:t>»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D56CF025-3F22-9B57-5643-7EAF0C855EDD}"/>
              </a:ext>
            </a:extLst>
          </p:cNvPr>
          <p:cNvCxnSpPr/>
          <p:nvPr/>
        </p:nvCxnSpPr>
        <p:spPr>
          <a:xfrm>
            <a:off x="4064000" y="630942"/>
            <a:ext cx="50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C2E5447-A32D-869C-FD37-AC10681C6A94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0" y="630942"/>
            <a:ext cx="396240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117344A-A354-508B-2750-3D855A4D7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20" y="159037"/>
            <a:ext cx="1740849" cy="14054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411000-98B3-0A96-870F-A41EEAE49F1E}"/>
              </a:ext>
            </a:extLst>
          </p:cNvPr>
          <p:cNvSpPr txBox="1"/>
          <p:nvPr/>
        </p:nvSpPr>
        <p:spPr>
          <a:xfrm>
            <a:off x="247649" y="1843950"/>
            <a:ext cx="432435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Сад Памяти – международная акция, цель которой увековечить подвиг каждого погибшего в годы Великой Отечественной войны. Всего на территории России, бывших союзных республик, Дальнего зарубежья уже высажено 27 миллионов деревьев в память о 27 миллионах Героев.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D8D59DB-35D2-385F-55A2-2352C79359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840" y="3810"/>
            <a:ext cx="4709160" cy="353187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B6A1A3D-B603-11EA-8DC3-7C9B75270C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0" y="3535681"/>
            <a:ext cx="4429760" cy="332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91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38DFAF-AAE6-E73B-AC5A-3C910E5480B8}"/>
              </a:ext>
            </a:extLst>
          </p:cNvPr>
          <p:cNvSpPr txBox="1"/>
          <p:nvPr/>
        </p:nvSpPr>
        <p:spPr>
          <a:xfrm>
            <a:off x="477520" y="40388"/>
            <a:ext cx="650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Всероссийская акция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CAFD49-B0D9-779D-7286-B68705416529}"/>
              </a:ext>
            </a:extLst>
          </p:cNvPr>
          <p:cNvSpPr txBox="1"/>
          <p:nvPr/>
        </p:nvSpPr>
        <p:spPr>
          <a:xfrm>
            <a:off x="477520" y="417285"/>
            <a:ext cx="2682240" cy="43088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200" b="1" dirty="0"/>
              <a:t>«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СВЕЧА ПАМЯТИ</a:t>
            </a:r>
            <a:r>
              <a:rPr lang="ru-RU" sz="2200" b="1" dirty="0"/>
              <a:t>»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EC0FBF-9376-7B04-1497-4F52771FD08E}"/>
              </a:ext>
            </a:extLst>
          </p:cNvPr>
          <p:cNvSpPr txBox="1"/>
          <p:nvPr/>
        </p:nvSpPr>
        <p:spPr>
          <a:xfrm>
            <a:off x="477520" y="856637"/>
            <a:ext cx="92456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645CDC-4505-9EFC-149E-723263C2E3DD}"/>
              </a:ext>
            </a:extLst>
          </p:cNvPr>
          <p:cNvSpPr txBox="1"/>
          <p:nvPr/>
        </p:nvSpPr>
        <p:spPr>
          <a:xfrm>
            <a:off x="477520" y="1280340"/>
            <a:ext cx="438912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/>
              <a:t>«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ОГНЕННЫЕ КАРТИНЫ ВОЙНЫ</a:t>
            </a:r>
            <a:r>
              <a:rPr lang="ru-RU" sz="2000" b="1" dirty="0"/>
              <a:t>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12BCFAC-94F5-590C-24B6-A8B201A29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556" y="3576320"/>
            <a:ext cx="4924444" cy="328168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969ABB2-E629-6FC4-FD7A-73B3E651C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556" y="0"/>
            <a:ext cx="4924444" cy="360621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FEA3CFE-F213-48A3-8805-2986C676E1C2}"/>
              </a:ext>
            </a:extLst>
          </p:cNvPr>
          <p:cNvSpPr txBox="1"/>
          <p:nvPr/>
        </p:nvSpPr>
        <p:spPr>
          <a:xfrm>
            <a:off x="1188720" y="2520292"/>
            <a:ext cx="373572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dirty="0">
                <a:solidFill>
                  <a:srgbClr val="000000"/>
                </a:solidFill>
                <a:effectLst/>
                <a:latin typeface="Montserrat" panose="020F0502020204030204" pitchFamily="2" charset="-52"/>
              </a:rPr>
              <a:t>«Свеча памяти» — международная мемориальная акция, приуроченная к 22 июня, Дню памяти и скорби о начале Великой Отечественной войны 1941-1945 гг.</a:t>
            </a:r>
            <a:endParaRPr lang="ru-RU" sz="2000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54674C11-E1BD-AEF5-E0DD-8AED7AC23C03}"/>
              </a:ext>
            </a:extLst>
          </p:cNvPr>
          <p:cNvCxnSpPr>
            <a:cxnSpLocks/>
          </p:cNvCxnSpPr>
          <p:nvPr/>
        </p:nvCxnSpPr>
        <p:spPr>
          <a:xfrm>
            <a:off x="0" y="624263"/>
            <a:ext cx="4775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C7FBE726-BD56-A0DF-CCAF-9EC0B52EBB07}"/>
              </a:ext>
            </a:extLst>
          </p:cNvPr>
          <p:cNvCxnSpPr/>
          <p:nvPr/>
        </p:nvCxnSpPr>
        <p:spPr>
          <a:xfrm>
            <a:off x="3159760" y="632728"/>
            <a:ext cx="39188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355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02061B-9BC8-292D-D371-8ABFD98D5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2" b="6735"/>
          <a:stretch/>
        </p:blipFill>
        <p:spPr>
          <a:xfrm>
            <a:off x="184646" y="1994407"/>
            <a:ext cx="5951994" cy="40110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7956F3-3191-E8D9-A71E-8BB59AFD5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19" y="2068576"/>
            <a:ext cx="5637035" cy="38627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93C15A-245A-362D-C960-A8ACA733B7F2}"/>
              </a:ext>
            </a:extLst>
          </p:cNvPr>
          <p:cNvSpPr txBox="1"/>
          <p:nvPr/>
        </p:nvSpPr>
        <p:spPr>
          <a:xfrm>
            <a:off x="144006" y="126481"/>
            <a:ext cx="10342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333333"/>
                </a:solidFill>
              </a:rPr>
              <a:t>ГЛАВНЫЙ ФОРУМ ОБЩЕСТВЕННОЙ ОРГАНИЗАЦИИ</a:t>
            </a:r>
          </a:p>
        </p:txBody>
      </p:sp>
      <p:graphicFrame>
        <p:nvGraphicFramePr>
          <p:cNvPr id="21" name="Схема 20">
            <a:extLst>
              <a:ext uri="{FF2B5EF4-FFF2-40B4-BE49-F238E27FC236}">
                <a16:creationId xmlns:a16="http://schemas.microsoft.com/office/drawing/2014/main" id="{386AEB38-4685-50F3-BE66-FD3B2403E9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201214"/>
              </p:ext>
            </p:extLst>
          </p:nvPr>
        </p:nvGraphicFramePr>
        <p:xfrm>
          <a:off x="972044" y="588146"/>
          <a:ext cx="4343402" cy="799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E3C9FDAA-B380-8CBE-79B7-7052930A260F}"/>
              </a:ext>
            </a:extLst>
          </p:cNvPr>
          <p:cNvSpPr txBox="1"/>
          <p:nvPr/>
        </p:nvSpPr>
        <p:spPr>
          <a:xfrm>
            <a:off x="10486886" y="5931308"/>
            <a:ext cx="250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г. Москва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9B3A3F49-4DA6-79F2-0170-6DF02666AB54}"/>
              </a:ext>
            </a:extLst>
          </p:cNvPr>
          <p:cNvCxnSpPr/>
          <p:nvPr/>
        </p:nvCxnSpPr>
        <p:spPr>
          <a:xfrm>
            <a:off x="0" y="588146"/>
            <a:ext cx="114503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610729"/>
      </p:ext>
    </p:extLst>
  </p:cSld>
  <p:clrMapOvr>
    <a:masterClrMapping/>
  </p:clrMapOvr>
</p:sld>
</file>

<file path=ppt/theme/theme1.xml><?xml version="1.0" encoding="utf-8"?>
<a:theme xmlns:a="http://schemas.openxmlformats.org/drawingml/2006/main" name="Глубина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Глубина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5511</TotalTime>
  <Words>417</Words>
  <Application>Microsoft Office PowerPoint</Application>
  <PresentationFormat>Широкоэкранный</PresentationFormat>
  <Paragraphs>43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Bahnschrift Light</vt:lpstr>
      <vt:lpstr>Calibri</vt:lpstr>
      <vt:lpstr>Corbel</vt:lpstr>
      <vt:lpstr>Montserrat</vt:lpstr>
      <vt:lpstr>MS Reference Sans Serif</vt:lpstr>
      <vt:lpstr>Tahoma</vt:lpstr>
      <vt:lpstr>Глубина</vt:lpstr>
      <vt:lpstr>«Волонтёры Победы»</vt:lpstr>
      <vt:lpstr>РЕГИОНАЛЬНАЯ КОМАНДА ЗАПОРОЖСКОЙ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«Волонтёры Победы»</dc:title>
  <dc:creator>Пользователь</dc:creator>
  <cp:lastModifiedBy>User</cp:lastModifiedBy>
  <cp:revision>14</cp:revision>
  <dcterms:created xsi:type="dcterms:W3CDTF">2023-08-24T12:08:25Z</dcterms:created>
  <dcterms:modified xsi:type="dcterms:W3CDTF">2023-08-28T11:27:58Z</dcterms:modified>
</cp:coreProperties>
</file>