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3" r:id="rId5"/>
    <p:sldId id="266" r:id="rId6"/>
    <p:sldId id="276" r:id="rId7"/>
    <p:sldId id="277" r:id="rId8"/>
    <p:sldId id="267" r:id="rId9"/>
    <p:sldId id="272" r:id="rId10"/>
    <p:sldId id="268" r:id="rId11"/>
    <p:sldId id="270" r:id="rId12"/>
    <p:sldId id="260" r:id="rId13"/>
    <p:sldId id="261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1BB5"/>
    <a:srgbClr val="F2FC92"/>
    <a:srgbClr val="CC99FF"/>
    <a:srgbClr val="99FFCC"/>
    <a:srgbClr val="FFFF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499992" y="1268760"/>
            <a:ext cx="3383736" cy="2088232"/>
          </a:xfrm>
          <a:effectLst>
            <a:reflection blurRad="101600" stA="60000" endPos="18000" dist="76200" dir="5400000" sy="-100000" algn="bl" rotWithShape="0"/>
          </a:effectLst>
          <a:scene3d>
            <a:camera prst="orthographicFront">
              <a:rot lat="2545057" lon="17962433" rev="17325216"/>
            </a:camera>
            <a:lightRig rig="soft" dir="t">
              <a:rot lat="0" lon="0" rev="0"/>
            </a:lightRig>
          </a:scene3d>
          <a:sp3d extrusionH="95250" prstMaterial="plastic"/>
        </p:spPr>
        <p:txBody>
          <a:bodyPr/>
          <a:lstStyle/>
          <a:p>
            <a:endParaRPr lang="ru-RU" dirty="0"/>
          </a:p>
        </p:txBody>
      </p:sp>
      <p:sp>
        <p:nvSpPr>
          <p:cNvPr id="9" name="Рисунок 6"/>
          <p:cNvSpPr>
            <a:spLocks noGrp="1"/>
          </p:cNvSpPr>
          <p:nvPr>
            <p:ph type="pic" sz="quarter" idx="14"/>
          </p:nvPr>
        </p:nvSpPr>
        <p:spPr>
          <a:xfrm>
            <a:off x="6732240" y="2564904"/>
            <a:ext cx="3743776" cy="2304256"/>
          </a:xfrm>
          <a:effectLst>
            <a:reflection blurRad="101600" stA="60000" endPos="18000" dist="76200" dir="5400000" sy="-100000" algn="bl" rotWithShape="0"/>
          </a:effectLst>
          <a:scene3d>
            <a:camera prst="orthographicFront">
              <a:rot lat="2545057" lon="17962433" rev="17325216"/>
            </a:camera>
            <a:lightRig rig="soft" dir="t">
              <a:rot lat="0" lon="0" rev="0"/>
            </a:lightRig>
          </a:scene3d>
          <a:sp3d extrusionH="95250" prstMaterial="plastic"/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6"/>
          <p:cNvSpPr>
            <a:spLocks noGrp="1"/>
          </p:cNvSpPr>
          <p:nvPr>
            <p:ph type="pic" sz="quarter" idx="15"/>
          </p:nvPr>
        </p:nvSpPr>
        <p:spPr>
          <a:xfrm>
            <a:off x="6732240" y="836712"/>
            <a:ext cx="2735664" cy="2016224"/>
          </a:xfrm>
          <a:effectLst>
            <a:reflection blurRad="101600" stA="60000" endPos="18000" dist="76200" dir="5400000" sy="-100000" algn="bl" rotWithShape="0"/>
          </a:effectLst>
          <a:scene3d>
            <a:camera prst="orthographicFront">
              <a:rot lat="2545057" lon="17962433" rev="17325216"/>
            </a:camera>
            <a:lightRig rig="soft" dir="t">
              <a:rot lat="0" lon="0" rev="0"/>
            </a:lightRig>
          </a:scene3d>
          <a:sp3d extrusionH="95250" prstMaterial="plastic"/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6"/>
          <p:cNvSpPr>
            <a:spLocks noGrp="1"/>
          </p:cNvSpPr>
          <p:nvPr>
            <p:ph type="pic" sz="quarter" idx="16"/>
          </p:nvPr>
        </p:nvSpPr>
        <p:spPr>
          <a:xfrm>
            <a:off x="4499992" y="-171400"/>
            <a:ext cx="3239720" cy="1872208"/>
          </a:xfrm>
          <a:effectLst>
            <a:reflection blurRad="101600" stA="60000" endPos="18000" dist="76200" dir="5400000" sy="-100000" algn="bl" rotWithShape="0"/>
          </a:effectLst>
          <a:scene3d>
            <a:camera prst="orthographicFront">
              <a:rot lat="2545057" lon="17962433" rev="17325216"/>
            </a:camera>
            <a:lightRig rig="soft" dir="t">
              <a:rot lat="0" lon="0" rev="0"/>
            </a:lightRig>
          </a:scene3d>
          <a:sp3d extrusionH="95250" prstMaterial="plastic"/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6"/>
          <p:cNvSpPr>
            <a:spLocks noGrp="1"/>
          </p:cNvSpPr>
          <p:nvPr>
            <p:ph type="pic" sz="quarter" idx="17"/>
          </p:nvPr>
        </p:nvSpPr>
        <p:spPr>
          <a:xfrm>
            <a:off x="2267744" y="0"/>
            <a:ext cx="3455744" cy="2088232"/>
          </a:xfrm>
          <a:effectLst>
            <a:reflection blurRad="101600" stA="60000" endPos="18000" dist="76200" dir="5400000" sy="-100000" algn="bl" rotWithShape="0"/>
          </a:effectLst>
          <a:scene3d>
            <a:camera prst="orthographicFront">
              <a:rot lat="2545057" lon="17962433" rev="17325216"/>
            </a:camera>
            <a:lightRig rig="soft" dir="t">
              <a:rot lat="0" lon="0" rev="0"/>
            </a:lightRig>
          </a:scene3d>
          <a:sp3d extrusionH="95250" prstMaterial="plastic"/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6"/>
          <p:cNvSpPr>
            <a:spLocks noGrp="1"/>
          </p:cNvSpPr>
          <p:nvPr>
            <p:ph type="pic" sz="quarter" idx="18"/>
          </p:nvPr>
        </p:nvSpPr>
        <p:spPr>
          <a:xfrm>
            <a:off x="6732240" y="-171400"/>
            <a:ext cx="3275536" cy="1872208"/>
          </a:xfrm>
          <a:effectLst>
            <a:reflection blurRad="101600" stA="60000" endPos="18000" dist="76200" dir="5400000" sy="-100000" algn="bl" rotWithShape="0"/>
          </a:effectLst>
          <a:scene3d>
            <a:camera prst="orthographicFront">
              <a:rot lat="2545057" lon="17962433" rev="17325216"/>
            </a:camera>
            <a:lightRig rig="soft" dir="t">
              <a:rot lat="0" lon="0" rev="0"/>
            </a:lightRig>
          </a:scene3d>
          <a:sp3d extrusionH="95250" prstMaterial="plastic"/>
        </p:spPr>
        <p:txBody>
          <a:bodyPr/>
          <a:lstStyle/>
          <a:p>
            <a:endParaRPr lang="ru-RU"/>
          </a:p>
        </p:txBody>
      </p:sp>
      <p:sp>
        <p:nvSpPr>
          <p:cNvPr id="14" name="Рисунок 6"/>
          <p:cNvSpPr>
            <a:spLocks noGrp="1"/>
          </p:cNvSpPr>
          <p:nvPr>
            <p:ph type="pic" sz="quarter" idx="19"/>
          </p:nvPr>
        </p:nvSpPr>
        <p:spPr>
          <a:xfrm>
            <a:off x="5148064" y="2564904"/>
            <a:ext cx="3460575" cy="2303896"/>
          </a:xfrm>
          <a:effectLst>
            <a:reflection blurRad="101600" stA="60000" endPos="18000" dist="76200" dir="5400000" sy="-100000" algn="bl" rotWithShape="0"/>
          </a:effectLst>
          <a:scene3d>
            <a:camera prst="orthographicFront">
              <a:rot lat="2545057" lon="17962433" rev="17325216"/>
            </a:camera>
            <a:lightRig rig="soft" dir="t">
              <a:rot lat="0" lon="0" rev="0"/>
            </a:lightRig>
          </a:scene3d>
          <a:sp3d extrusionH="95250" prstMaterial="plastic"/>
        </p:spPr>
        <p:txBody>
          <a:bodyPr/>
          <a:lstStyle/>
          <a:p>
            <a:endParaRPr lang="ru-RU" dirty="0"/>
          </a:p>
        </p:txBody>
      </p:sp>
      <p:sp>
        <p:nvSpPr>
          <p:cNvPr id="15" name="Рисунок 6"/>
          <p:cNvSpPr>
            <a:spLocks noGrp="1"/>
          </p:cNvSpPr>
          <p:nvPr>
            <p:ph type="pic" sz="quarter" idx="20"/>
          </p:nvPr>
        </p:nvSpPr>
        <p:spPr>
          <a:xfrm>
            <a:off x="2771800" y="1340768"/>
            <a:ext cx="3460575" cy="2303896"/>
          </a:xfrm>
          <a:effectLst>
            <a:reflection blurRad="101600" stA="60000" endPos="18000" dist="76200" dir="5400000" sy="-100000" algn="bl" rotWithShape="0"/>
          </a:effectLst>
          <a:scene3d>
            <a:camera prst="orthographicFront">
              <a:rot lat="2545057" lon="17962433" rev="17325216"/>
            </a:camera>
            <a:lightRig rig="soft" dir="t">
              <a:rot lat="0" lon="0" rev="0"/>
            </a:lightRig>
          </a:scene3d>
          <a:sp3d extrusionH="95250" prstMaterial="plastic"/>
        </p:spPr>
        <p:txBody>
          <a:bodyPr/>
          <a:lstStyle/>
          <a:p>
            <a:endParaRPr lang="ru-RU" dirty="0"/>
          </a:p>
        </p:txBody>
      </p:sp>
      <p:sp>
        <p:nvSpPr>
          <p:cNvPr id="16" name="Рисунок 6"/>
          <p:cNvSpPr>
            <a:spLocks noGrp="1"/>
          </p:cNvSpPr>
          <p:nvPr>
            <p:ph type="pic" sz="quarter" idx="21"/>
          </p:nvPr>
        </p:nvSpPr>
        <p:spPr>
          <a:xfrm>
            <a:off x="395536" y="-171400"/>
            <a:ext cx="3460575" cy="2303896"/>
          </a:xfrm>
          <a:effectLst>
            <a:reflection blurRad="101600" stA="60000" endPos="18000" dist="76200" dir="5400000" sy="-100000" algn="bl" rotWithShape="0"/>
          </a:effectLst>
          <a:scene3d>
            <a:camera prst="orthographicFront">
              <a:rot lat="2545057" lon="17962433" rev="17325216"/>
            </a:camera>
            <a:lightRig rig="soft" dir="t">
              <a:rot lat="0" lon="0" rev="0"/>
            </a:lightRig>
          </a:scene3d>
          <a:sp3d extrusionH="95250" prstMaterial="plastic"/>
        </p:spPr>
        <p:txBody>
          <a:bodyPr/>
          <a:lstStyle/>
          <a:p>
            <a:endParaRPr lang="ru-RU" dirty="0"/>
          </a:p>
        </p:txBody>
      </p:sp>
      <p:sp>
        <p:nvSpPr>
          <p:cNvPr id="17" name="Рисунок 6"/>
          <p:cNvSpPr>
            <a:spLocks noGrp="1"/>
          </p:cNvSpPr>
          <p:nvPr>
            <p:ph type="pic" sz="quarter" idx="22"/>
          </p:nvPr>
        </p:nvSpPr>
        <p:spPr>
          <a:xfrm>
            <a:off x="7413712" y="3717032"/>
            <a:ext cx="3460575" cy="2303896"/>
          </a:xfrm>
          <a:effectLst>
            <a:reflection blurRad="101600" stA="60000" endPos="18000" dist="76200" dir="5400000" sy="-100000" algn="bl" rotWithShape="0"/>
          </a:effectLst>
          <a:scene3d>
            <a:camera prst="orthographicFront">
              <a:rot lat="2545057" lon="17962433" rev="17325216"/>
            </a:camera>
            <a:lightRig rig="soft" dir="t">
              <a:rot lat="0" lon="0" rev="0"/>
            </a:lightRig>
          </a:scene3d>
          <a:sp3d extrusionH="95250" prstMaterial="plastic"/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271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743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9000">
              <a:schemeClr val="tx1"/>
            </a:gs>
            <a:gs pos="99000">
              <a:srgbClr val="431BB5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5.wdp"/><Relationship Id="rId4" Type="http://schemas.openxmlformats.org/officeDocument/2006/relationships/image" Target="../media/image9.png"/><Relationship Id="rId9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333500"/>
            <a:ext cx="9525000" cy="952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354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1"/>
          <a:stretch/>
        </p:blipFill>
        <p:spPr bwMode="auto">
          <a:xfrm>
            <a:off x="209611" y="1844824"/>
            <a:ext cx="4319046" cy="4212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31840" y="617673"/>
            <a:ext cx="3645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Акция взаимопомощи </a:t>
            </a:r>
            <a:r>
              <a:rPr lang="en-US" dirty="0" smtClean="0">
                <a:solidFill>
                  <a:schemeClr val="bg1"/>
                </a:solidFill>
              </a:rPr>
              <a:t>#</a:t>
            </a:r>
            <a:r>
              <a:rPr lang="ru-RU" dirty="0" smtClean="0">
                <a:solidFill>
                  <a:schemeClr val="bg1"/>
                </a:solidFill>
              </a:rPr>
              <a:t>Мы Вместе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9"/>
          <a:stretch/>
        </p:blipFill>
        <p:spPr bwMode="auto">
          <a:xfrm>
            <a:off x="4799050" y="1828479"/>
            <a:ext cx="4343128" cy="4184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54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310470"/>
            <a:ext cx="2430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Мероприятия к 9 Мая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1"/>
          <a:stretch/>
        </p:blipFill>
        <p:spPr bwMode="auto">
          <a:xfrm>
            <a:off x="4822161" y="3941179"/>
            <a:ext cx="4104456" cy="279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88" y="3869923"/>
            <a:ext cx="3984103" cy="298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788870"/>
            <a:ext cx="4104689" cy="3078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609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3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755"/>
            <a:ext cx="4822723" cy="3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56" l="0" r="100000">
                        <a14:foregroundMark x1="40541" y1="43249" x2="33514" y2="75527"/>
                        <a14:foregroundMark x1="47432" y1="53586" x2="42973" y2="80169"/>
                        <a14:foregroundMark x1="41351" y1="65190" x2="43784" y2="59916"/>
                        <a14:foregroundMark x1="51892" y1="39873" x2="50541" y2="51688"/>
                        <a14:foregroundMark x1="64730" y1="43460" x2="63514" y2="52532"/>
                        <a14:foregroundMark x1="54054" y1="24684" x2="49865" y2="24684"/>
                        <a14:foregroundMark x1="56757" y1="22996" x2="49865" y2="21097"/>
                        <a14:foregroundMark x1="10676" y1="52321" x2="22568" y2="556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500" y="3789040"/>
            <a:ext cx="5229233" cy="3349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62068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В октябре 2022 года </a:t>
            </a:r>
            <a:r>
              <a:rPr lang="ru-RU" u="sng" dirty="0">
                <a:solidFill>
                  <a:schemeClr val="bg1"/>
                </a:solidFill>
              </a:rPr>
              <a:t>сотрудники центра провели обучающую сессию</a:t>
            </a:r>
            <a:r>
              <a:rPr lang="ru-RU" dirty="0">
                <a:solidFill>
                  <a:schemeClr val="bg1"/>
                </a:solidFill>
              </a:rPr>
              <a:t> для волонтеров – активистов по трем направлениям: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190" y="1790995"/>
            <a:ext cx="53103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1. «Волонтеры культуры»</a:t>
            </a:r>
          </a:p>
          <a:p>
            <a:r>
              <a:rPr lang="ru-RU" dirty="0">
                <a:solidFill>
                  <a:schemeClr val="bg1"/>
                </a:solidFill>
              </a:rPr>
              <a:t>2. «Новичок» для начинающих волонтеров. </a:t>
            </a:r>
          </a:p>
          <a:p>
            <a:r>
              <a:rPr lang="ru-RU" dirty="0">
                <a:solidFill>
                  <a:schemeClr val="bg1"/>
                </a:solidFill>
              </a:rPr>
              <a:t>3. «Продвинутый», для тех, кто уже имеет опыт в добровольческой деятельности.</a:t>
            </a:r>
          </a:p>
          <a:p>
            <a:r>
              <a:rPr lang="ru-RU" dirty="0">
                <a:solidFill>
                  <a:schemeClr val="bg1"/>
                </a:solidFill>
              </a:rPr>
              <a:t>Обучающий курс прошли 60 волонтеров.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02060" y="3501008"/>
            <a:ext cx="64624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Ежегодно в августе проводится благотворительная акция </a:t>
            </a:r>
            <a:r>
              <a:rPr lang="ru-RU" dirty="0" smtClean="0">
                <a:solidFill>
                  <a:schemeClr val="bg1"/>
                </a:solidFill>
              </a:rPr>
              <a:t>«Помоги </a:t>
            </a:r>
            <a:r>
              <a:rPr lang="ru-RU" dirty="0">
                <a:solidFill>
                  <a:schemeClr val="bg1"/>
                </a:solidFill>
              </a:rPr>
              <a:t>собрать ребенка в школу»:</a:t>
            </a:r>
          </a:p>
          <a:p>
            <a:pPr algn="r"/>
            <a:r>
              <a:rPr lang="ru-RU" dirty="0">
                <a:solidFill>
                  <a:schemeClr val="bg1"/>
                </a:solidFill>
              </a:rPr>
              <a:t>              2021г. собрано 11 полноценных школьных наборов (рюкзак</a:t>
            </a:r>
            <a:r>
              <a:rPr lang="ru-RU" dirty="0"/>
              <a:t>, </a:t>
            </a:r>
            <a:r>
              <a:rPr lang="ru-RU" dirty="0">
                <a:solidFill>
                  <a:schemeClr val="bg1"/>
                </a:solidFill>
              </a:rPr>
              <a:t>тетрадки, ручки, карандаши, дневник, пенал, канцелярские принадлежности.  )</a:t>
            </a:r>
          </a:p>
          <a:p>
            <a:pPr algn="r"/>
            <a:r>
              <a:rPr lang="ru-RU" dirty="0"/>
              <a:t>              2022</a:t>
            </a:r>
            <a:r>
              <a:rPr lang="ru-RU" dirty="0">
                <a:solidFill>
                  <a:schemeClr val="bg1"/>
                </a:solidFill>
              </a:rPr>
              <a:t>г. было собрано  6 полноценных школьных наборов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pPr algn="r"/>
            <a:r>
              <a:rPr lang="ru-RU" dirty="0" smtClean="0"/>
              <a:t>20</a:t>
            </a:r>
            <a:r>
              <a:rPr lang="ru-RU" dirty="0" smtClean="0">
                <a:solidFill>
                  <a:schemeClr val="bg1"/>
                </a:solidFill>
              </a:rPr>
              <a:t>23г. Было собрано 9 полноценных наборов.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095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01171" y="2875002"/>
            <a:ext cx="1165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партнеры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88940" y="442042"/>
            <a:ext cx="33661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u="sng" dirty="0">
                <a:solidFill>
                  <a:schemeClr val="bg1"/>
                </a:solidFill>
              </a:rPr>
              <a:t>Администрация городского округа Вичуга </a:t>
            </a:r>
            <a:endParaRPr lang="ru-RU" u="sng" dirty="0" smtClean="0">
              <a:solidFill>
                <a:schemeClr val="bg1"/>
              </a:solidFill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проведение </a:t>
            </a:r>
            <a:r>
              <a:rPr lang="ru-RU" dirty="0">
                <a:solidFill>
                  <a:schemeClr val="bg1"/>
                </a:solidFill>
              </a:rPr>
              <a:t>торжественных мероприятий, встреч;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197162" y="1204216"/>
            <a:ext cx="3744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u="sng" dirty="0" smtClean="0">
                <a:solidFill>
                  <a:schemeClr val="bg1"/>
                </a:solidFill>
              </a:rPr>
              <a:t>Городская Дума </a:t>
            </a:r>
            <a:endParaRPr lang="ru-RU" dirty="0">
              <a:solidFill>
                <a:schemeClr val="bg1"/>
              </a:solidFill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 проведение </a:t>
            </a:r>
            <a:r>
              <a:rPr lang="ru-RU" dirty="0">
                <a:solidFill>
                  <a:schemeClr val="bg1"/>
                </a:solidFill>
              </a:rPr>
              <a:t>совместных мероприятий и акций для жителей микрорайонов;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80113" y="1225121"/>
            <a:ext cx="3563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u="sng" dirty="0">
                <a:solidFill>
                  <a:schemeClr val="bg1"/>
                </a:solidFill>
              </a:rPr>
              <a:t>Партия Единая Россия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проведение </a:t>
            </a:r>
            <a:r>
              <a:rPr lang="ru-RU" dirty="0">
                <a:solidFill>
                  <a:schemeClr val="bg1"/>
                </a:solidFill>
              </a:rPr>
              <a:t>патриотических акций;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759626" y="2404545"/>
            <a:ext cx="33843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u="sng" dirty="0">
                <a:solidFill>
                  <a:schemeClr val="bg1"/>
                </a:solidFill>
              </a:rPr>
              <a:t>МО МВД России «</a:t>
            </a:r>
            <a:r>
              <a:rPr lang="ru-RU" u="sng" dirty="0" err="1">
                <a:solidFill>
                  <a:schemeClr val="bg1"/>
                </a:solidFill>
              </a:rPr>
              <a:t>Вичугский</a:t>
            </a:r>
            <a:r>
              <a:rPr lang="ru-RU" u="sng" dirty="0">
                <a:solidFill>
                  <a:schemeClr val="bg1"/>
                </a:solidFill>
              </a:rPr>
              <a:t>» </a:t>
            </a:r>
            <a:r>
              <a:rPr lang="ru-RU" dirty="0">
                <a:solidFill>
                  <a:schemeClr val="bg1"/>
                </a:solidFill>
              </a:rPr>
              <a:t>проведение торжественной церемонии вручения паспортов гражданам достигшим 14-го возраста;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7340" y="2404545"/>
            <a:ext cx="34599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u="sng" dirty="0" err="1">
                <a:solidFill>
                  <a:schemeClr val="bg1"/>
                </a:solidFill>
              </a:rPr>
              <a:t>Гибдд</a:t>
            </a:r>
            <a:r>
              <a:rPr lang="ru-RU" u="sng" dirty="0">
                <a:solidFill>
                  <a:schemeClr val="bg1"/>
                </a:solidFill>
              </a:rPr>
              <a:t> МО МВД России «</a:t>
            </a:r>
            <a:r>
              <a:rPr lang="ru-RU" u="sng" dirty="0" err="1">
                <a:solidFill>
                  <a:schemeClr val="bg1"/>
                </a:solidFill>
              </a:rPr>
              <a:t>Вичугский</a:t>
            </a:r>
            <a:r>
              <a:rPr lang="ru-RU" u="sng" dirty="0">
                <a:solidFill>
                  <a:schemeClr val="bg1"/>
                </a:solidFill>
              </a:rPr>
              <a:t>» </a:t>
            </a:r>
            <a:r>
              <a:rPr lang="ru-RU" u="sng" dirty="0" smtClean="0">
                <a:solidFill>
                  <a:schemeClr val="bg1"/>
                </a:solidFill>
              </a:rPr>
              <a:t/>
            </a:r>
            <a:br>
              <a:rPr lang="ru-RU" u="sng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проведение </a:t>
            </a:r>
            <a:r>
              <a:rPr lang="ru-RU" dirty="0">
                <a:solidFill>
                  <a:schemeClr val="bg1"/>
                </a:solidFill>
              </a:rPr>
              <a:t>акций для водителей, для детей по правилам безопасности дорожного движения;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327576" y="4125503"/>
            <a:ext cx="38164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u="sng" dirty="0" err="1">
                <a:solidFill>
                  <a:schemeClr val="bg1"/>
                </a:solidFill>
              </a:rPr>
              <a:t>Вичугский</a:t>
            </a:r>
            <a:r>
              <a:rPr lang="ru-RU" u="sng" dirty="0">
                <a:solidFill>
                  <a:schemeClr val="bg1"/>
                </a:solidFill>
              </a:rPr>
              <a:t> КСЦОН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совместные </a:t>
            </a:r>
            <a:r>
              <a:rPr lang="ru-RU" dirty="0">
                <a:solidFill>
                  <a:schemeClr val="bg1"/>
                </a:solidFill>
              </a:rPr>
              <a:t>мероприятия для пожилых жителей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343339" y="4172502"/>
            <a:ext cx="32219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u="sng" dirty="0">
                <a:solidFill>
                  <a:schemeClr val="bg1"/>
                </a:solidFill>
              </a:rPr>
              <a:t>Культурные центры 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проведение </a:t>
            </a:r>
            <a:r>
              <a:rPr lang="ru-RU" dirty="0">
                <a:solidFill>
                  <a:schemeClr val="bg1"/>
                </a:solidFill>
              </a:rPr>
              <a:t>мероприятий, церемоний, активных игр;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924" y="5380672"/>
            <a:ext cx="91267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Ресурсный центр добровольчества ивановской области все  школы, ОГБПОУ </a:t>
            </a:r>
            <a:r>
              <a:rPr lang="ru-RU" dirty="0" err="1">
                <a:solidFill>
                  <a:schemeClr val="bg1"/>
                </a:solidFill>
              </a:rPr>
              <a:t>Вичугском</a:t>
            </a:r>
            <a:r>
              <a:rPr lang="ru-RU" dirty="0">
                <a:solidFill>
                  <a:schemeClr val="bg1"/>
                </a:solidFill>
              </a:rPr>
              <a:t> многопрофильном колледжа , Ивановский филиал Политехнического университета, 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волонтерские </a:t>
            </a:r>
            <a:r>
              <a:rPr lang="ru-RU" dirty="0" smtClean="0">
                <a:solidFill>
                  <a:schemeClr val="bg1"/>
                </a:solidFill>
              </a:rPr>
              <a:t>движения</a:t>
            </a:r>
            <a:r>
              <a:rPr lang="ru-RU" dirty="0">
                <a:solidFill>
                  <a:schemeClr val="bg1"/>
                </a:solidFill>
              </a:rPr>
              <a:t>: РДДМ, волонтеры Победы – организация совместных мероприятий.</a:t>
            </a:r>
          </a:p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73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2" descr="Свободный вектор группа молодых людей позирует для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027" y1="40000" x2="13243" y2="60541"/>
                        <a14:foregroundMark x1="66216" y1="79324" x2="69459" y2="79324"/>
                        <a14:foregroundMark x1="93378" y1="74595" x2="95405" y2="73514"/>
                        <a14:foregroundMark x1="89459" y1="81757" x2="90811" y2="8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4" y="2580004"/>
            <a:ext cx="4824535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4427984" y="278092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Проводим </a:t>
            </a:r>
            <a:r>
              <a:rPr lang="ru-RU" dirty="0">
                <a:solidFill>
                  <a:schemeClr val="bg1"/>
                </a:solidFill>
              </a:rPr>
              <a:t>мероприятия по разным направлениям: здравоохранение и ЗОЖ, Ветераны и историческая память, дети и молодежь, спорт и события, животные, старшее поколение, экология, культура и искусство, интеллектуальная помощь, образование.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32375" y="4992272"/>
            <a:ext cx="37444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Практически ни одно мероприятие города не обходится без помощи волонтеров.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Организовываем митинги и концерты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30" b="99187" l="484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266" y="-67773"/>
            <a:ext cx="5260734" cy="31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1833" y="160338"/>
            <a:ext cx="46972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муниципальное представительство Ивановской региональной общественной организации «Ресурсный центр организации добровольческой деятельности «Ивановский волонтерский центр». </a:t>
            </a:r>
            <a:endParaRPr lang="ru-RU" dirty="0" smtClean="0">
              <a:solidFill>
                <a:schemeClr val="bg1"/>
              </a:solidFill>
            </a:endParaRPr>
          </a:p>
          <a:p>
            <a:pPr algn="ctr"/>
            <a:endParaRPr lang="ru-RU" dirty="0">
              <a:solidFill>
                <a:schemeClr val="bg1"/>
              </a:solidFill>
            </a:endParaRPr>
          </a:p>
          <a:p>
            <a:pPr algn="ctr"/>
            <a:r>
              <a:rPr lang="ru-RU" dirty="0">
                <a:solidFill>
                  <a:schemeClr val="bg1"/>
                </a:solidFill>
              </a:rPr>
              <a:t>Действуем с 2009 года и действуем очень активно, у нас </a:t>
            </a:r>
            <a:r>
              <a:rPr lang="ru-RU" dirty="0" smtClean="0">
                <a:solidFill>
                  <a:schemeClr val="bg1"/>
                </a:solidFill>
              </a:rPr>
              <a:t>зарегистрировано182 добровольца</a:t>
            </a:r>
            <a:r>
              <a:rPr lang="ru-RU" dirty="0">
                <a:solidFill>
                  <a:schemeClr val="bg1"/>
                </a:solidFill>
              </a:rPr>
              <a:t>, проведено </a:t>
            </a:r>
            <a:r>
              <a:rPr lang="ru-RU" dirty="0" smtClean="0">
                <a:solidFill>
                  <a:schemeClr val="bg1"/>
                </a:solidFill>
              </a:rPr>
              <a:t>128  </a:t>
            </a:r>
            <a:r>
              <a:rPr lang="ru-RU" dirty="0">
                <a:solidFill>
                  <a:schemeClr val="bg1"/>
                </a:solidFill>
              </a:rPr>
              <a:t>мероприятий, проставлено </a:t>
            </a:r>
            <a:r>
              <a:rPr lang="ru-RU" dirty="0" smtClean="0">
                <a:solidFill>
                  <a:schemeClr val="bg1"/>
                </a:solidFill>
              </a:rPr>
              <a:t>1585,5 </a:t>
            </a:r>
            <a:r>
              <a:rPr lang="ru-RU" dirty="0">
                <a:solidFill>
                  <a:schemeClr val="bg1"/>
                </a:solidFill>
              </a:rPr>
              <a:t>часов. </a:t>
            </a:r>
          </a:p>
        </p:txBody>
      </p:sp>
    </p:spTree>
    <p:extLst>
      <p:ext uri="{BB962C8B-B14F-4D97-AF65-F5344CB8AC3E}">
        <p14:creationId xmlns:p14="http://schemas.microsoft.com/office/powerpoint/2010/main" val="408801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1800" y="116632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З</a:t>
            </a:r>
            <a:r>
              <a:rPr lang="ru-RU" dirty="0" smtClean="0">
                <a:solidFill>
                  <a:schemeClr val="bg1"/>
                </a:solidFill>
              </a:rPr>
              <a:t>а </a:t>
            </a:r>
            <a:r>
              <a:rPr lang="ru-RU" dirty="0">
                <a:solidFill>
                  <a:schemeClr val="bg1"/>
                </a:solidFill>
              </a:rPr>
              <a:t>два года реализации волонтерской деятельности проведено  более ста акций и мероприятий. </a:t>
            </a:r>
            <a:endParaRPr lang="ru-RU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90872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Ежегодные мероприятия: </a:t>
            </a:r>
          </a:p>
          <a:p>
            <a:r>
              <a:rPr lang="ru-RU" dirty="0">
                <a:solidFill>
                  <a:schemeClr val="bg1"/>
                </a:solidFill>
              </a:rPr>
              <a:t>- Всероссийская акция Своих не бросаем</a:t>
            </a:r>
          </a:p>
          <a:p>
            <a:r>
              <a:rPr lang="ru-RU" dirty="0">
                <a:solidFill>
                  <a:schemeClr val="bg1"/>
                </a:solidFill>
              </a:rPr>
              <a:t>- Акция "Георгиевская ленточка"</a:t>
            </a:r>
          </a:p>
          <a:p>
            <a:r>
              <a:rPr lang="ru-RU" dirty="0">
                <a:solidFill>
                  <a:schemeClr val="bg1"/>
                </a:solidFill>
              </a:rPr>
              <a:t>- Бессмертный полк </a:t>
            </a:r>
          </a:p>
          <a:p>
            <a:r>
              <a:rPr lang="ru-RU" dirty="0">
                <a:solidFill>
                  <a:schemeClr val="bg1"/>
                </a:solidFill>
              </a:rPr>
              <a:t>- поздравление ветеранов с Днем победы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730">
                        <a14:foregroundMark x1="40541" y1="27181" x2="46351" y2="29615"/>
                        <a14:foregroundMark x1="42027" y1="17850" x2="44324" y2="17241"/>
                        <a14:foregroundMark x1="73649" y1="18256" x2="77297" y2="18661"/>
                        <a14:foregroundMark x1="74054" y1="9533" x2="76486" y2="9533"/>
                        <a14:foregroundMark x1="75000" y1="28398" x2="78108" y2="88438"/>
                        <a14:foregroundMark x1="74054" y1="41785" x2="72838" y2="48479"/>
                        <a14:foregroundMark x1="71081" y1="52535" x2="81351" y2="53955"/>
                        <a14:foregroundMark x1="16892" y1="20487" x2="19730" y2="20487"/>
                        <a14:foregroundMark x1="17703" y1="12170" x2="19595" y2="12373"/>
                        <a14:foregroundMark x1="29865" y1="67546" x2="32432" y2="70183"/>
                        <a14:foregroundMark x1="29054" y1="82150" x2="29054" y2="82150"/>
                        <a14:foregroundMark x1="27297" y1="82150" x2="31757" y2="84787"/>
                        <a14:foregroundMark x1="39595" y1="78702" x2="45676" y2="87018"/>
                        <a14:foregroundMark x1="38243" y1="82150" x2="42027" y2="89452"/>
                        <a14:foregroundMark x1="26351" y1="63895" x2="33108" y2="66937"/>
                        <a14:foregroundMark x1="26622" y1="79716" x2="27297" y2="87424"/>
                        <a14:foregroundMark x1="62027" y1="54564" x2="68243" y2="46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76672"/>
            <a:ext cx="5500791" cy="3664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29" y="2885692"/>
            <a:ext cx="4621213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992" l="54920" r="97992">
                        <a14:foregroundMark x1="60743" y1="35542" x2="61948" y2="39759"/>
                        <a14:foregroundMark x1="70683" y1="41566" x2="75301" y2="48193"/>
                        <a14:foregroundMark x1="77811" y1="26908" x2="87550" y2="51205"/>
                        <a14:foregroundMark x1="62952" y1="65663" x2="59237" y2="75502"/>
                        <a14:foregroundMark x1="57731" y1="69679" x2="57631" y2="82932"/>
                        <a14:foregroundMark x1="63554" y1="68474" x2="65361" y2="78715"/>
                        <a14:foregroundMark x1="72189" y1="82731" x2="72189" y2="827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3667" y="2309030"/>
            <a:ext cx="9486900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611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4621213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267" y="3217752"/>
            <a:ext cx="4621213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2" b="100000" l="10000" r="90000">
                        <a14:foregroundMark x1="17667" y1="75365" x2="19444" y2="73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-675456"/>
            <a:ext cx="5719588" cy="3044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0024" r="64770">
                        <a14:foregroundMark x1="37893" y1="81308" x2="38378" y2="69626"/>
                        <a14:foregroundMark x1="42010" y1="83178" x2="42373" y2="69159"/>
                        <a14:foregroundMark x1="40315" y1="27570" x2="39225" y2="16355"/>
                        <a14:foregroundMark x1="59927" y1="84579" x2="55206" y2="48131"/>
                        <a14:foregroundMark x1="34504" y1="71028" x2="34504" y2="71028"/>
                        <a14:foregroundMark x1="37046" y1="60280" x2="40678" y2="37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6712" y="1844824"/>
            <a:ext cx="10091149" cy="2614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8919" y1="24341" x2="22568" y2="33874"/>
                        <a14:foregroundMark x1="26351" y1="42596" x2="27568" y2="48479"/>
                        <a14:foregroundMark x1="31757" y1="52130" x2="31757" y2="50507"/>
                        <a14:foregroundMark x1="19595" y1="46450" x2="26757" y2="53550"/>
                        <a14:foregroundMark x1="18108" y1="41176" x2="13649" y2="53144"/>
                        <a14:foregroundMark x1="25946" y1="62677" x2="27568" y2="66937"/>
                        <a14:foregroundMark x1="21892" y1="58621" x2="33378" y2="67343"/>
                        <a14:foregroundMark x1="20135" y1="75456" x2="26757" y2="87627"/>
                        <a14:foregroundMark x1="13378" y1="85396" x2="13243" y2="91075"/>
                        <a14:foregroundMark x1="26622" y1="77688" x2="24189" y2="75659"/>
                        <a14:foregroundMark x1="17027" y1="88032" x2="16351" y2="92292"/>
                        <a14:foregroundMark x1="13784" y1="88438" x2="14189" y2="90872"/>
                        <a14:foregroundMark x1="42297" y1="79513" x2="73378" y2="84178"/>
                        <a14:foregroundMark x1="42432" y1="85598" x2="64730" y2="84787"/>
                        <a14:foregroundMark x1="91486" y1="74037" x2="79595" y2="49493"/>
                        <a14:foregroundMark x1="91216" y1="70183" x2="92568" y2="74645"/>
                        <a14:foregroundMark x1="80541" y1="73022" x2="57297" y2="73022"/>
                        <a14:foregroundMark x1="9595" y1="89452" x2="9595" y2="910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2467048"/>
            <a:ext cx="5819914" cy="3877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254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un9-35.userapi.com/impg/KK5uWX6UoLAr68eV9KFIzDUM-Q9cQmZIghZ7fA/7u3qnQPWXDg.jpg?size=1280x960&amp;quality=96&amp;sign=f512d82876d2f76b84ea5596bd6da934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4498446" cy="337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7" y="260648"/>
            <a:ext cx="4968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Церемония чествования </a:t>
            </a:r>
            <a:r>
              <a:rPr lang="ru-RU" dirty="0" smtClean="0">
                <a:solidFill>
                  <a:schemeClr val="bg1"/>
                </a:solidFill>
              </a:rPr>
              <a:t>выпускников </a:t>
            </a:r>
            <a:r>
              <a:rPr lang="ru-RU" dirty="0">
                <a:solidFill>
                  <a:schemeClr val="bg1"/>
                </a:solidFill>
              </a:rPr>
              <a:t>образовательных учреждений Вичуги, окончивших обучение с отличием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356992"/>
            <a:ext cx="4943872" cy="3294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40598" y="2924944"/>
            <a:ext cx="367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обучающая сессия для волонтеров.</a:t>
            </a:r>
          </a:p>
        </p:txBody>
      </p:sp>
    </p:spTree>
    <p:extLst>
      <p:ext uri="{BB962C8B-B14F-4D97-AF65-F5344CB8AC3E}">
        <p14:creationId xmlns:p14="http://schemas.microsoft.com/office/powerpoint/2010/main" val="296614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747672"/>
            <a:ext cx="2543758" cy="4057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31772" y="260648"/>
            <a:ext cx="3491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Акция «Помоги собрать ребенка в школу»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294" name="Picture 6" descr="https://sun9-72.userapi.com/impg/7WIQYiD6Ma4q_pHAA8TLrJ9Jmiz2D6tCJmyPFA/hSOkeHt6H-I.jpg?size=1280x960&amp;quality=95&amp;sign=9a77f056808407cd485f6b0a9608a08f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59" y="1747672"/>
            <a:ext cx="5486122" cy="405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67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3425428" cy="456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43808" y="578745"/>
            <a:ext cx="3186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День государственного флага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9"/>
          <a:stretch/>
        </p:blipFill>
        <p:spPr bwMode="auto">
          <a:xfrm>
            <a:off x="4860032" y="1556792"/>
            <a:ext cx="3664800" cy="4618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436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614" y="1098358"/>
            <a:ext cx="4153338" cy="3115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8144" y="354875"/>
            <a:ext cx="2406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Акция «Свеча памяти»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" b="456"/>
          <a:stretch/>
        </p:blipFill>
        <p:spPr bwMode="auto">
          <a:xfrm>
            <a:off x="338998" y="1098358"/>
            <a:ext cx="4248472" cy="3115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99592" y="188640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Торжественная церемония вручения паспортов молодым </a:t>
            </a:r>
            <a:r>
              <a:rPr lang="ru-RU" dirty="0" err="1">
                <a:solidFill>
                  <a:schemeClr val="bg1"/>
                </a:solidFill>
              </a:rPr>
              <a:t>вичужанам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415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un9-69.userapi.com/impg/6nrrtznJIU7J_W2wzFK6rWI6cFDkg0q11wev9g/uK27yrzWT3o.jpg?size=1280x960&amp;quality=96&amp;sign=fc2a3fec1c713e5c4d19eb85f1828590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0" y="908720"/>
            <a:ext cx="4752528" cy="35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1710" y="332656"/>
            <a:ext cx="3733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Награждение одаренной молодежи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3" r="1"/>
          <a:stretch/>
        </p:blipFill>
        <p:spPr bwMode="auto">
          <a:xfrm>
            <a:off x="4788024" y="3861048"/>
            <a:ext cx="4235355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76056" y="3172326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Поздравление  посетителей КЦСОН с праздниками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24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391</Words>
  <Application>Microsoft Office PowerPoint</Application>
  <PresentationFormat>Экран (4:3)</PresentationFormat>
  <Paragraphs>45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Nebalzina</dc:creator>
  <cp:lastModifiedBy>Nebalzina</cp:lastModifiedBy>
  <cp:revision>28</cp:revision>
  <dcterms:created xsi:type="dcterms:W3CDTF">2023-07-05T11:41:32Z</dcterms:created>
  <dcterms:modified xsi:type="dcterms:W3CDTF">2024-01-30T12:04:33Z</dcterms:modified>
</cp:coreProperties>
</file>