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6" r:id="rId3"/>
    <p:sldId id="257" r:id="rId4"/>
    <p:sldId id="259" r:id="rId5"/>
    <p:sldId id="260" r:id="rId6"/>
    <p:sldId id="264" r:id="rId7"/>
    <p:sldId id="261" r:id="rId8"/>
    <p:sldId id="258" r:id="rId9"/>
    <p:sldId id="263" r:id="rId10"/>
    <p:sldId id="270" r:id="rId11"/>
    <p:sldId id="268" r:id="rId12"/>
    <p:sldId id="265" r:id="rId13"/>
    <p:sldId id="267" r:id="rId14"/>
    <p:sldId id="269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348" autoAdjust="0"/>
  </p:normalViewPr>
  <p:slideViewPr>
    <p:cSldViewPr>
      <p:cViewPr varScale="1">
        <p:scale>
          <a:sx n="68" d="100"/>
          <a:sy n="68" d="100"/>
        </p:scale>
        <p:origin x="28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82EDF-5003-4E82-B04E-3E56D286F97C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1B714-E485-48BB-811A-E681F666B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3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Здравствуйте, коллеги!</a:t>
            </a:r>
            <a:r>
              <a:rPr lang="ru-RU" baseline="0" dirty="0" smtClean="0"/>
              <a:t> В 2014-2015 годах мне довелось участвовать в экспедиции МАКЭ «эксперимент </a:t>
            </a:r>
            <a:r>
              <a:rPr lang="en-US" baseline="0" dirty="0" smtClean="0"/>
              <a:t>XXI</a:t>
            </a:r>
            <a:r>
              <a:rPr lang="ru-RU" baseline="0" dirty="0" smtClean="0"/>
              <a:t> века»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9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экспедиции:  </a:t>
            </a:r>
            <a:br>
              <a:rPr lang="ru-RU" dirty="0" smtClean="0"/>
            </a:br>
            <a:r>
              <a:rPr lang="ru-RU" dirty="0" smtClean="0"/>
              <a:t>комплексное исследование и мониторинг культурного, природного и морского наследия Арктики с целью их сохранения и рационального использования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3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smtClean="0"/>
              <a:t>экспедиции принимали </a:t>
            </a:r>
            <a:r>
              <a:rPr lang="ru-RU" dirty="0" smtClean="0"/>
              <a:t>участие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9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0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5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новейших нефтегазоносных провинциях Ямала и Западной-Сибири почвенный покров разнообразный, но объединен </a:t>
            </a:r>
            <a:r>
              <a:rPr lang="ru-RU" dirty="0" err="1" smtClean="0"/>
              <a:t>постморским</a:t>
            </a:r>
            <a:r>
              <a:rPr lang="ru-RU" dirty="0" smtClean="0"/>
              <a:t> генезисом. Отсутствие дорог делает изучение этих пространств весьма сложным или (с применением вертолетов) весьма дорогостоящим. Фактически впервые Почвенный ин-т получает возможность изучения этих территорий не методом падания на хвост, а полноценно планируя исследования.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B714-E485-48BB-811A-E681F666B4B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1A202-B6A3-4EB1-9DF0-C6D3CC90369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9CFB2-56FD-4B1C-8496-9934709CF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206060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/>
                </a:solidFill>
              </a:rPr>
              <a:t>Морская арктическая комплексная экспедиция (МАКЭ) в рамках яхтенной экспедиции  «Арктика. Эксперимент </a:t>
            </a:r>
            <a:r>
              <a:rPr lang="en-US" sz="3100" b="1" dirty="0" smtClean="0">
                <a:solidFill>
                  <a:schemeClr val="tx2"/>
                </a:solidFill>
              </a:rPr>
              <a:t>XXI</a:t>
            </a:r>
            <a:r>
              <a:rPr lang="ru-RU" sz="3100" b="1" dirty="0" smtClean="0">
                <a:solidFill>
                  <a:schemeClr val="tx2"/>
                </a:solidFill>
              </a:rPr>
              <a:t> века» на островах, архипелагах и побережье Баренцева моря  (2014 - 2015 гг. )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P15704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93770" y="1857364"/>
            <a:ext cx="6512004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16" y="262389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Яхты на Новой Земле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810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2015 г. проходило налаживание нового дизельного яхтенного мотора и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парусного вооружения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0" y="1412776"/>
            <a:ext cx="7985921" cy="5328841"/>
          </a:xfrm>
        </p:spPr>
      </p:pic>
    </p:spTree>
    <p:extLst>
      <p:ext uri="{BB962C8B-B14F-4D97-AF65-F5344CB8AC3E}">
        <p14:creationId xmlns:p14="http://schemas.microsoft.com/office/powerpoint/2010/main" val="5026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07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16632"/>
            <a:ext cx="3240360" cy="2159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31319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1) Возможность подойти на яхте практически к любому острову и высадиться для необходимых научных исследований;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2) МАКЭ заинтересована в совместных исследованиях со всеми организациями, которые представляют свои научно-исследовательские программы;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3) Капитан основной яхты данной экспедиции (Лебедев Ю.А.) готов лично содействовать в проведении утвержденных научных работ.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260648"/>
            <a:ext cx="57961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tx2"/>
                </a:solidFill>
              </a:rPr>
              <a:t>Участие </a:t>
            </a:r>
            <a:r>
              <a:rPr lang="ru-RU" sz="3200" b="1" u="sng" dirty="0">
                <a:solidFill>
                  <a:schemeClr val="tx2"/>
                </a:solidFill>
              </a:rPr>
              <a:t>в  морской арктической комплексной экспедиции имеет большие преимущества</a:t>
            </a:r>
            <a:r>
              <a:rPr lang="ru-RU" sz="3200" b="1" dirty="0">
                <a:solidFill>
                  <a:schemeClr val="tx2"/>
                </a:solidFill>
              </a:rPr>
              <a:t>: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0" y="44624"/>
            <a:ext cx="8100392" cy="371819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u="sng" dirty="0" smtClean="0">
                <a:solidFill>
                  <a:schemeClr val="tx2"/>
                </a:solidFill>
              </a:rPr>
              <a:t>Возможные научные направления:</a:t>
            </a:r>
            <a:br>
              <a:rPr lang="ru-RU" sz="3600" b="1" u="sng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1) изучение засоления маршевых почв;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2) изучение литорали; </a:t>
            </a:r>
            <a:r>
              <a:rPr lang="en-US" sz="2800" b="1" dirty="0" smtClean="0">
                <a:solidFill>
                  <a:srgbClr val="0070C0"/>
                </a:solidFill>
              </a:rPr>
              <a:t/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3) </a:t>
            </a:r>
            <a:r>
              <a:rPr lang="ru-RU" sz="2800" b="1" dirty="0" smtClean="0">
                <a:solidFill>
                  <a:srgbClr val="0070C0"/>
                </a:solidFill>
              </a:rPr>
              <a:t>изучения </a:t>
            </a:r>
            <a:r>
              <a:rPr lang="ru-RU" sz="2800" b="1" dirty="0" err="1" smtClean="0">
                <a:solidFill>
                  <a:srgbClr val="0070C0"/>
                </a:solidFill>
              </a:rPr>
              <a:t>постморской</a:t>
            </a:r>
            <a:r>
              <a:rPr lang="ru-RU" sz="2800" b="1" dirty="0" smtClean="0">
                <a:solidFill>
                  <a:srgbClr val="0070C0"/>
                </a:solidFill>
              </a:rPr>
              <a:t> проградации земель в северных широтах;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4) изучение мерзлых (вечномерзлых) почв и грунтов прибрежной зоны;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5) изучение почвенного покрова арктических островов.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6424"/>
            <a:ext cx="3995936" cy="29969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3" y="3714752"/>
            <a:ext cx="4704523" cy="3098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0"/>
            <a:ext cx="8820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В новейших нефтегазоносных провинциях Ямала и Западной-Сибири почвенный покров разнообразный, но объединен </a:t>
            </a:r>
            <a:r>
              <a:rPr lang="ru-RU" sz="2800" b="1" dirty="0" err="1">
                <a:solidFill>
                  <a:schemeClr val="tx2"/>
                </a:solidFill>
              </a:rPr>
              <a:t>постморским</a:t>
            </a:r>
            <a:r>
              <a:rPr lang="ru-RU" sz="2800" b="1" dirty="0">
                <a:solidFill>
                  <a:schemeClr val="tx2"/>
                </a:solidFill>
              </a:rPr>
              <a:t> генезисом. Отсутствие дорог делает изучение этих пространств весьма сложным или (с применением вертолетов) весьма дорогостоящим. Фактически впервые Почвенный </a:t>
            </a:r>
            <a:r>
              <a:rPr lang="ru-RU" sz="2800" b="1" dirty="0" smtClean="0">
                <a:solidFill>
                  <a:schemeClr val="tx2"/>
                </a:solidFill>
              </a:rPr>
              <a:t>ин-т </a:t>
            </a:r>
            <a:r>
              <a:rPr lang="ru-RU" sz="2800" b="1" dirty="0">
                <a:solidFill>
                  <a:schemeClr val="tx2"/>
                </a:solidFill>
              </a:rPr>
              <a:t>получает </a:t>
            </a:r>
            <a:r>
              <a:rPr lang="ru-RU" sz="2800" b="1" dirty="0" smtClean="0">
                <a:solidFill>
                  <a:schemeClr val="tx2"/>
                </a:solidFill>
              </a:rPr>
              <a:t>возможность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полноценного </a:t>
            </a:r>
            <a:r>
              <a:rPr lang="ru-RU" sz="2800" b="1" dirty="0">
                <a:solidFill>
                  <a:schemeClr val="tx2"/>
                </a:solidFill>
              </a:rPr>
              <a:t>изучения этих </a:t>
            </a:r>
            <a:r>
              <a:rPr lang="ru-RU" sz="2800" b="1" dirty="0" smtClean="0">
                <a:solidFill>
                  <a:schemeClr val="tx2"/>
                </a:solidFill>
              </a:rPr>
              <a:t>территорий.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/>
        </p:blipFill>
        <p:spPr>
          <a:xfrm>
            <a:off x="5148064" y="4288454"/>
            <a:ext cx="3510822" cy="2492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62440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208264" cy="5471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MG_5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208264" cy="547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4257702"/>
            <a:ext cx="9144000" cy="3028950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chemeClr val="tx2"/>
                </a:solidFill>
              </a:rPr>
              <a:t>Цель экспедиции:  </a:t>
            </a:r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комплексное исследование и мониторинг культурного, природного и морского наследия Арктики с целью их сохранения </a:t>
            </a:r>
            <a:r>
              <a:rPr lang="ru-RU" sz="3600" b="1" dirty="0">
                <a:solidFill>
                  <a:srgbClr val="0070C0"/>
                </a:solidFill>
              </a:rPr>
              <a:t>и </a:t>
            </a:r>
            <a:r>
              <a:rPr lang="ru-RU" sz="3600" b="1" dirty="0" smtClean="0">
                <a:solidFill>
                  <a:srgbClr val="0070C0"/>
                </a:solidFill>
              </a:rPr>
              <a:t>рационального использования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IMG_0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944" y="-24"/>
            <a:ext cx="6331014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Принимали участие сотрудники  пяти организаций: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Морская арктическая комплексная экспедиция </a:t>
            </a:r>
            <a:r>
              <a:rPr lang="ru-RU" sz="2800" b="1" dirty="0">
                <a:solidFill>
                  <a:srgbClr val="0070C0"/>
                </a:solidFill>
              </a:rPr>
              <a:t>(МАКЭ) </a:t>
            </a:r>
            <a:r>
              <a:rPr lang="ru-RU" sz="2800" b="1" dirty="0" smtClean="0">
                <a:solidFill>
                  <a:srgbClr val="0070C0"/>
                </a:solidFill>
              </a:rPr>
              <a:t>ФГБНУ «Российский </a:t>
            </a:r>
            <a:r>
              <a:rPr lang="ru-RU" sz="2800" b="1" dirty="0">
                <a:solidFill>
                  <a:srgbClr val="0070C0"/>
                </a:solidFill>
              </a:rPr>
              <a:t>научно-исследовательский институт культурного и природного наследия имени Д.С. Лихачева</a:t>
            </a:r>
            <a:r>
              <a:rPr lang="ru-RU" sz="2800" b="1" dirty="0" smtClean="0">
                <a:solidFill>
                  <a:srgbClr val="0070C0"/>
                </a:solidFill>
              </a:rPr>
              <a:t>»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Руководитель Центра «Морская арктическая комплексная экспедиция  и морское наследие России» П.В. Боярский.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Строительная компания </a:t>
            </a:r>
            <a:r>
              <a:rPr lang="ru-RU" sz="2800" b="1" dirty="0">
                <a:solidFill>
                  <a:srgbClr val="0070C0"/>
                </a:solidFill>
              </a:rPr>
              <a:t>ЗАО «СК «</a:t>
            </a:r>
            <a:r>
              <a:rPr lang="ru-RU" sz="2800" b="1" dirty="0" err="1">
                <a:solidFill>
                  <a:srgbClr val="0070C0"/>
                </a:solidFill>
              </a:rPr>
              <a:t>Промкапстрой</a:t>
            </a:r>
            <a:r>
              <a:rPr lang="ru-RU" sz="2800" b="1" dirty="0" smtClean="0">
                <a:solidFill>
                  <a:srgbClr val="0070C0"/>
                </a:solidFill>
              </a:rPr>
              <a:t>». 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ФГБНУ Почвенный институт </a:t>
            </a:r>
            <a:r>
              <a:rPr lang="ru-RU" sz="2800" b="1" dirty="0">
                <a:solidFill>
                  <a:srgbClr val="0070C0"/>
                </a:solidFill>
              </a:rPr>
              <a:t>имени В.В. </a:t>
            </a:r>
            <a:r>
              <a:rPr lang="ru-RU" sz="2800" b="1" dirty="0" smtClean="0">
                <a:solidFill>
                  <a:srgbClr val="0070C0"/>
                </a:solidFill>
              </a:rPr>
              <a:t>Докучаева.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Институт </a:t>
            </a:r>
            <a:r>
              <a:rPr lang="ru-RU" sz="2800" b="1" dirty="0">
                <a:solidFill>
                  <a:srgbClr val="0070C0"/>
                </a:solidFill>
              </a:rPr>
              <a:t>геологии Коми НЦ </a:t>
            </a:r>
            <a:r>
              <a:rPr lang="ru-RU" sz="2800" b="1" dirty="0" err="1">
                <a:solidFill>
                  <a:srgbClr val="0070C0"/>
                </a:solidFill>
              </a:rPr>
              <a:t>УрО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РАН. 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Яхт-клуб </a:t>
            </a:r>
            <a:r>
              <a:rPr lang="ru-RU" sz="2800" b="1" dirty="0">
                <a:solidFill>
                  <a:srgbClr val="0070C0"/>
                </a:solidFill>
              </a:rPr>
              <a:t>«Романтик» города </a:t>
            </a:r>
            <a:r>
              <a:rPr lang="ru-RU" sz="2800" b="1" dirty="0" smtClean="0">
                <a:solidFill>
                  <a:srgbClr val="0070C0"/>
                </a:solidFill>
              </a:rPr>
              <a:t>Нарьян-Мар.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39726"/>
            <a:ext cx="8329642" cy="141763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Старт яхты Нерпа с </a:t>
            </a:r>
            <a:r>
              <a:rPr lang="ru-RU" sz="3600" b="1" dirty="0" err="1" smtClean="0">
                <a:solidFill>
                  <a:srgbClr val="0070C0"/>
                </a:solidFill>
              </a:rPr>
              <a:t>Филевской</a:t>
            </a:r>
            <a:r>
              <a:rPr lang="ru-RU" sz="3600" b="1" dirty="0" smtClean="0">
                <a:solidFill>
                  <a:srgbClr val="0070C0"/>
                </a:solidFill>
              </a:rPr>
              <a:t> поймы в Москве  на Печору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3387-1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427" y="1571612"/>
            <a:ext cx="7897663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3116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tx2"/>
                </a:solidFill>
              </a:rPr>
              <a:t>Во время похода по реке Печора, а также на островах и побережье </a:t>
            </a:r>
            <a:r>
              <a:rPr lang="ru-RU" sz="2400" b="1" u="sng" dirty="0">
                <a:solidFill>
                  <a:schemeClr val="tx2"/>
                </a:solidFill>
              </a:rPr>
              <a:t>Б</a:t>
            </a:r>
            <a:r>
              <a:rPr lang="ru-RU" sz="2400" b="1" u="sng" dirty="0" smtClean="0">
                <a:solidFill>
                  <a:schemeClr val="tx2"/>
                </a:solidFill>
              </a:rPr>
              <a:t>аренцева моря </a:t>
            </a:r>
            <a:r>
              <a:rPr lang="ru-RU" sz="2400" b="1" dirty="0" smtClean="0">
                <a:solidFill>
                  <a:schemeClr val="tx2"/>
                </a:solidFill>
              </a:rPr>
              <a:t>- проводилась оперативная диагностика кислотности, </a:t>
            </a:r>
            <a:r>
              <a:rPr lang="ru-RU" sz="2400" b="1" dirty="0" err="1" smtClean="0">
                <a:solidFill>
                  <a:schemeClr val="tx2"/>
                </a:solidFill>
              </a:rPr>
              <a:t>оксилительно-восстановительного</a:t>
            </a:r>
            <a:r>
              <a:rPr lang="ru-RU" sz="2400" b="1" dirty="0" smtClean="0">
                <a:solidFill>
                  <a:schemeClr val="tx2"/>
                </a:solidFill>
              </a:rPr>
              <a:t> потенциала, засоления вод и почв с помощью портативных электронных приборов</a:t>
            </a:r>
            <a:endParaRPr lang="ru-RU" sz="2400" dirty="0"/>
          </a:p>
        </p:txBody>
      </p:sp>
      <p:pic>
        <p:nvPicPr>
          <p:cNvPr id="7" name="Содержимое 6" descr="54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14554"/>
            <a:ext cx="6000792" cy="4500594"/>
          </a:xfrm>
        </p:spPr>
      </p:pic>
      <p:pic>
        <p:nvPicPr>
          <p:cNvPr id="8" name="Содержимое 3" descr="IMG_0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2309804"/>
            <a:ext cx="2286016" cy="3119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5682" y="5500702"/>
            <a:ext cx="2518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Созданная база данных по точкам опробования имеет привязки </a:t>
            </a:r>
            <a:r>
              <a:rPr lang="en-US" b="1" dirty="0" smtClean="0"/>
              <a:t>GPS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71438"/>
            <a:ext cx="9144000" cy="1143001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tx2"/>
                </a:solidFill>
              </a:rPr>
              <a:t>Почвовед  Андрей Владимирович Журавский </a:t>
            </a:r>
            <a:br>
              <a:rPr lang="ru-RU" sz="2800" b="1" u="sng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организатор станции Усть-Цильма  в 1905 г.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IMG_0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214422"/>
            <a:ext cx="3536181" cy="5357850"/>
          </a:xfrm>
          <a:prstGeom prst="rect">
            <a:avLst/>
          </a:prstGeom>
        </p:spPr>
      </p:pic>
      <p:pic>
        <p:nvPicPr>
          <p:cNvPr id="6" name="Рисунок 5" descr="IMG_0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9682" y="1246952"/>
            <a:ext cx="2571768" cy="1928826"/>
          </a:xfrm>
          <a:prstGeom prst="rect">
            <a:avLst/>
          </a:prstGeom>
        </p:spPr>
      </p:pic>
      <p:pic>
        <p:nvPicPr>
          <p:cNvPr id="7" name="Рисунок 6" descr="IMG_05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194" y="3645024"/>
            <a:ext cx="4095779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357430"/>
            <a:ext cx="3321867" cy="4429156"/>
          </a:xfrm>
          <a:prstGeom prst="rect">
            <a:avLst/>
          </a:prstGeom>
        </p:spPr>
      </p:pic>
      <p:pic>
        <p:nvPicPr>
          <p:cNvPr id="8" name="Рисунок 7" descr="IMG_1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1908" y="-24"/>
            <a:ext cx="5150686" cy="3429024"/>
          </a:xfrm>
          <a:prstGeom prst="rect">
            <a:avLst/>
          </a:prstGeom>
        </p:spPr>
      </p:pic>
      <p:pic>
        <p:nvPicPr>
          <p:cNvPr id="9" name="Рисунок 8" descr="IMG_10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500438"/>
            <a:ext cx="4333873" cy="3250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96" y="142852"/>
            <a:ext cx="37790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/>
                </a:solidFill>
              </a:rPr>
              <a:t>В Нарьян-Маре перед походом на Новую Землю </a:t>
            </a:r>
            <a:r>
              <a:rPr lang="ru-RU" sz="2000" b="1" u="sng" dirty="0" smtClean="0">
                <a:solidFill>
                  <a:srgbClr val="0070C0"/>
                </a:solidFill>
              </a:rPr>
              <a:t>-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встречи с прессой, представителем местной власти (губернатором </a:t>
            </a:r>
            <a:r>
              <a:rPr lang="ru-RU" sz="2000" b="1" dirty="0">
                <a:solidFill>
                  <a:srgbClr val="0070C0"/>
                </a:solidFill>
              </a:rPr>
              <a:t>Ненецкого автономного округа И.В. </a:t>
            </a:r>
            <a:r>
              <a:rPr lang="ru-RU" sz="2000" b="1" dirty="0" err="1" smtClean="0">
                <a:solidFill>
                  <a:srgbClr val="0070C0"/>
                </a:solidFill>
              </a:rPr>
              <a:t>Кошин</a:t>
            </a:r>
            <a:r>
              <a:rPr lang="ru-RU" sz="2000" b="1" dirty="0" smtClean="0">
                <a:solidFill>
                  <a:srgbClr val="0070C0"/>
                </a:solidFill>
              </a:rPr>
              <a:t>) и директором с.-х. станции Романенко Т.М</a:t>
            </a:r>
            <a:r>
              <a:rPr lang="ru-RU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86314" y="0"/>
            <a:ext cx="4357686" cy="6858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В рамках реализации программы </a:t>
            </a:r>
            <a:r>
              <a:rPr lang="ru-RU" sz="2400" b="1" dirty="0" smtClean="0">
                <a:solidFill>
                  <a:srgbClr val="0070C0"/>
                </a:solidFill>
              </a:rPr>
              <a:t>МАКЭ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«Память Российской Арктики» </a:t>
            </a: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и </a:t>
            </a:r>
            <a:r>
              <a:rPr lang="ru-RU" sz="2400" b="1" dirty="0">
                <a:solidFill>
                  <a:srgbClr val="0070C0"/>
                </a:solidFill>
              </a:rPr>
              <a:t>празднования 85-летия Ненецкого автономного округа совместно с Администрацией Ненецкого автономного округа, по благословению епископа </a:t>
            </a:r>
            <a:r>
              <a:rPr lang="ru-RU" sz="2400" b="1" dirty="0" err="1">
                <a:solidFill>
                  <a:srgbClr val="0070C0"/>
                </a:solidFill>
              </a:rPr>
              <a:t>Нарьян-Марского</a:t>
            </a:r>
            <a:r>
              <a:rPr lang="ru-RU" sz="2400" b="1" dirty="0">
                <a:solidFill>
                  <a:srgbClr val="0070C0"/>
                </a:solidFill>
              </a:rPr>
              <a:t> и Мезенского Иакова были установлены два памятных креста, посвященных страницам истории Арктики, на островах Долгий и Матвеев</a:t>
            </a:r>
          </a:p>
        </p:txBody>
      </p:sp>
      <p:pic>
        <p:nvPicPr>
          <p:cNvPr id="9" name="Рисунок 8" descr="P156099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876"/>
            <a:ext cx="4822888" cy="3214686"/>
          </a:xfrm>
          <a:prstGeom prst="rect">
            <a:avLst/>
          </a:prstGeom>
        </p:spPr>
      </p:pic>
      <p:pic>
        <p:nvPicPr>
          <p:cNvPr id="11" name="Содержимое 3" descr="IMG_6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438"/>
            <a:ext cx="4786314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6" y="71414"/>
            <a:ext cx="8858280" cy="6643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42853"/>
            <a:ext cx="37862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Последние минуты в Нарьян-Маре перед стартом 4-х яхт </a:t>
            </a:r>
          </a:p>
          <a:p>
            <a:pPr algn="ctr"/>
            <a:r>
              <a:rPr lang="ru-RU" sz="2600" b="1" dirty="0" smtClean="0"/>
              <a:t>на Новую Землю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430</Words>
  <Application>Microsoft Office PowerPoint</Application>
  <PresentationFormat>Экран (4:3)</PresentationFormat>
  <Paragraphs>36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Морская арктическая комплексная экспедиция (МАКЭ) в рамках яхтенной экспедиции  «Арктика. Эксперимент XXI века» на островах, архипелагах и побережье Баренцева моря  (2014 - 2015 гг. ) </vt:lpstr>
      <vt:lpstr>Цель экспедиции:   комплексное исследование и мониторинг культурного, природного и морского наследия Арктики с целью их сохранения и рационального использования  </vt:lpstr>
      <vt:lpstr>Принимали участие сотрудники  пяти организаций:</vt:lpstr>
      <vt:lpstr>Старт яхты Нерпа с Филевской поймы в Москве  на Печору </vt:lpstr>
      <vt:lpstr>Во время похода по реке Печора, а также на островах и побережье Баренцева моря - проводилась оперативная диагностика кислотности, оксилительно-восстановительного потенциала, засоления вод и почв с помощью портативных электронных приборов</vt:lpstr>
      <vt:lpstr>Почвовед  Андрей Владимирович Журавский  организатор станции Усть-Цильма  в 1905 г.</vt:lpstr>
      <vt:lpstr>Презентация PowerPoint</vt:lpstr>
      <vt:lpstr>В рамках реализации программы МАКЭ  «Память Российской Арктики»  и празднования 85-летия Ненецкого автономного округа совместно с Администрацией Ненецкого автономного округа, по благословению епископа Нарьян-Марского и Мезенского Иакова были установлены два памятных креста, посвященных страницам истории Арктики, на островах Долгий и Матвеев</vt:lpstr>
      <vt:lpstr>Презентация PowerPoint</vt:lpstr>
      <vt:lpstr>Презентация PowerPoint</vt:lpstr>
      <vt:lpstr>В 2015 г. проходило налаживание нового дизельного яхтенного мотора и  парусного вооружения</vt:lpstr>
      <vt:lpstr>Презентация PowerPoint</vt:lpstr>
      <vt:lpstr>Возможные научные направления: 1) изучение засоления маршевых почв;  2) изучение литорали;  3) изучения постморской проградации земель в северных широтах; 4) изучение мерзлых (вечномерзлых) почв и грунтов прибрежной зоны; 5) изучение почвенного покрова арктических островов.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Цель экспедиции:   комплексное исследование и мониторинг культурного, природного и морского наследия Арктики с целью их сохранения и рационального использования</dc:title>
  <dc:creator>verba</dc:creator>
  <cp:lastModifiedBy>User02</cp:lastModifiedBy>
  <cp:revision>16</cp:revision>
  <dcterms:created xsi:type="dcterms:W3CDTF">2015-09-21T12:55:18Z</dcterms:created>
  <dcterms:modified xsi:type="dcterms:W3CDTF">2016-12-08T09:29:40Z</dcterms:modified>
</cp:coreProperties>
</file>