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5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75" autoAdjust="0"/>
  </p:normalViewPr>
  <p:slideViewPr>
    <p:cSldViewPr>
      <p:cViewPr>
        <p:scale>
          <a:sx n="100" d="100"/>
          <a:sy n="100" d="100"/>
        </p:scale>
        <p:origin x="-186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1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26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96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6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65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67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47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2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01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21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78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92D050"/>
            </a:gs>
            <a:gs pos="9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743E7-2B47-4545-B46B-FFDD5275E50D}" type="datetimeFigureOut">
              <a:rPr lang="ru-RU" smtClean="0"/>
              <a:t>02.06.2024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97C93-F4B8-4C94-ADF7-6D9CD924F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1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vk.com/avia_s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aviasad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149080"/>
            <a:ext cx="7272808" cy="144016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Начальство приходит и уходит, 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мы тут живём</a:t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Город-сад\дизаин\логотип\ГС лого ч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518" y="786426"/>
            <a:ext cx="5080770" cy="278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47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</a:rPr>
              <a:t>Храня прошлое – строим будущее</a:t>
            </a:r>
            <a:endParaRPr lang="ru-RU" b="1" dirty="0">
              <a:latin typeface="Times New Roman" panose="02020603050405020304" pitchFamily="18" charset="0"/>
            </a:endParaRPr>
          </a:p>
        </p:txBody>
      </p:sp>
      <p:pic>
        <p:nvPicPr>
          <p:cNvPr id="2050" name="Picture 2" descr="C:\Users\MSI-PC\Downloads\d91bcb8ad3862eef5b07e48bc149f4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5" y="5231490"/>
            <a:ext cx="158417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MSI-PC\Downloads\Telegram_2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182538"/>
            <a:ext cx="1059519" cy="88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273630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Только бережное отношение к наследию позволяет планировать и строить светлое будущее в нашем городе.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</a:rPr>
              <a:t>Наши контакты: </a:t>
            </a:r>
            <a:r>
              <a:rPr lang="en-US" i="1" dirty="0" smtClean="0">
                <a:hlinkClick r:id="rId4"/>
              </a:rPr>
              <a:t>aviasad.ru</a:t>
            </a:r>
            <a:endParaRPr lang="en-US" i="1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</a:rPr>
              <a:t>Что такое «ГОРОД-САД»?</a:t>
            </a:r>
            <a:endParaRPr lang="ru-RU" b="1" dirty="0">
              <a:latin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bg1"/>
          </a:solidFill>
        </p:spPr>
        <p:txBody>
          <a:bodyPr>
            <a:normAutofit fontScale="32500" lnSpcReduction="20000"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ru-RU" sz="5500" dirty="0" smtClean="0">
                <a:latin typeface="Times New Roman" panose="02020603050405020304" pitchFamily="18" charset="0"/>
              </a:rPr>
              <a:t>Это общественное движение, которое происходит само по себе. Разные люди просто возятся с растениями в городе. Многие из них вообще не в курсе, что они часть какого-то там общественного движения.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ru-RU" sz="5500" dirty="0" smtClean="0">
                <a:latin typeface="Times New Roman" panose="02020603050405020304" pitchFamily="18" charset="0"/>
              </a:rPr>
              <a:t>Но это ещё и сообщество, команда, уже довольно </a:t>
            </a:r>
            <a:r>
              <a:rPr lang="ru-RU" sz="5500" dirty="0" smtClean="0">
                <a:latin typeface="Times New Roman" panose="02020603050405020304" pitchFamily="18" charset="0"/>
              </a:rPr>
              <a:t>большая.</a:t>
            </a:r>
            <a:endParaRPr lang="ru-RU" sz="5500" dirty="0" smtClean="0">
              <a:latin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ru-RU" sz="5500" dirty="0" smtClean="0">
                <a:latin typeface="Times New Roman" panose="02020603050405020304" pitchFamily="18" charset="0"/>
              </a:rPr>
              <a:t>Это ещё и проект местной общественной организации Студия МАКС. С ней сотрудничают всероссийские </a:t>
            </a:r>
            <a:r>
              <a:rPr lang="ru-RU" sz="5500" dirty="0">
                <a:latin typeface="Times New Roman" panose="02020603050405020304" pitchFamily="18" charset="0"/>
              </a:rPr>
              <a:t>о</a:t>
            </a:r>
            <a:r>
              <a:rPr lang="ru-RU" sz="5500" dirty="0" smtClean="0">
                <a:latin typeface="Times New Roman" panose="02020603050405020304" pitchFamily="18" charset="0"/>
              </a:rPr>
              <a:t>бщественные организации:</a:t>
            </a:r>
            <a:endParaRPr lang="ru-RU" sz="5500" dirty="0">
              <a:latin typeface="Times New Roman" panose="02020603050405020304" pitchFamily="18" charset="0"/>
            </a:endParaRPr>
          </a:p>
          <a:p>
            <a:pPr marL="542925" indent="-180975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4900" dirty="0">
                <a:latin typeface="Times New Roman" panose="02020603050405020304" pitchFamily="18" charset="0"/>
              </a:rPr>
              <a:t>Союз садоводов России</a:t>
            </a:r>
          </a:p>
          <a:p>
            <a:pPr marL="542925" indent="-180975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4900" dirty="0" smtClean="0">
                <a:latin typeface="Times New Roman" panose="02020603050405020304" pitchFamily="18" charset="0"/>
              </a:rPr>
              <a:t>ВООПИК – Всероссийское общество охраны памятников истории и культуры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5100" dirty="0" smtClean="0">
                <a:latin typeface="Times New Roman" panose="02020603050405020304" pitchFamily="18" charset="0"/>
              </a:rPr>
              <a:t>Главный смысл движения прост и ясен:</a:t>
            </a:r>
            <a:br>
              <a:rPr lang="ru-RU" sz="5100" dirty="0" smtClean="0">
                <a:latin typeface="Times New Roman" panose="02020603050405020304" pitchFamily="18" charset="0"/>
              </a:rPr>
            </a:br>
            <a:r>
              <a:rPr lang="ru-RU" sz="5100" dirty="0" smtClean="0">
                <a:latin typeface="Times New Roman" panose="02020603050405020304" pitchFamily="18" charset="0"/>
              </a:rPr>
              <a:t>беречь и украшать свой дом, двор, улицу, город</a:t>
            </a:r>
            <a:r>
              <a:rPr lang="ru-RU" sz="5100" dirty="0" smtClean="0">
                <a:latin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5100" dirty="0" smtClean="0">
                <a:latin typeface="Times New Roman" panose="02020603050405020304" pitchFamily="18" charset="0"/>
              </a:rPr>
              <a:t>Мы объединяем тех, кто вкладывает в любовь </a:t>
            </a:r>
            <a:r>
              <a:rPr lang="ru-RU" sz="5100" dirty="0">
                <a:latin typeface="Times New Roman" panose="02020603050405020304" pitchFamily="18" charset="0"/>
              </a:rPr>
              <a:t>к родине свой труд, </a:t>
            </a:r>
            <a:r>
              <a:rPr lang="ru-RU" sz="5100" dirty="0" smtClean="0">
                <a:latin typeface="Times New Roman" panose="02020603050405020304" pitchFamily="18" charset="0"/>
              </a:rPr>
              <a:t/>
            </a:r>
            <a:br>
              <a:rPr lang="ru-RU" sz="5100" dirty="0" smtClean="0">
                <a:latin typeface="Times New Roman" panose="02020603050405020304" pitchFamily="18" charset="0"/>
              </a:rPr>
            </a:br>
            <a:r>
              <a:rPr lang="ru-RU" sz="5100" dirty="0" smtClean="0">
                <a:latin typeface="Times New Roman" panose="02020603050405020304" pitchFamily="18" charset="0"/>
              </a:rPr>
              <a:t>сажая цветы и деревья, ухаживая за ними.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endParaRPr lang="ru-RU" sz="5100" dirty="0" smtClean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70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>
                <a:latin typeface="Times New Roman" panose="02020603050405020304" pitchFamily="18" charset="0"/>
              </a:rPr>
              <a:t>Почему именно в Жуковском </a:t>
            </a:r>
            <a:br>
              <a:rPr lang="ru-RU" sz="2700" b="1" dirty="0" smtClean="0">
                <a:latin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</a:rPr>
              <a:t>сложилось такое уникальное общественное движение?</a:t>
            </a:r>
            <a:r>
              <a:rPr lang="ru-RU" dirty="0" smtClean="0">
                <a:latin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3100" dirty="0" smtClean="0">
                <a:latin typeface="Times New Roman" panose="02020603050405020304" pitchFamily="18" charset="0"/>
              </a:rPr>
              <a:t>Нам </a:t>
            </a:r>
            <a:r>
              <a:rPr lang="ru-RU" sz="3100" dirty="0">
                <a:latin typeface="Times New Roman" panose="02020603050405020304" pitchFamily="18" charset="0"/>
              </a:rPr>
              <a:t>досталось богатейшее </a:t>
            </a:r>
            <a:r>
              <a:rPr lang="ru-RU" sz="3100" dirty="0" smtClean="0">
                <a:latin typeface="Times New Roman" panose="02020603050405020304" pitchFamily="18" charset="0"/>
              </a:rPr>
              <a:t>наследие </a:t>
            </a:r>
            <a:r>
              <a:rPr lang="ru-RU" sz="3100" dirty="0">
                <a:latin typeface="Times New Roman" panose="02020603050405020304" pitchFamily="18" charset="0"/>
              </a:rPr>
              <a:t>–</a:t>
            </a:r>
            <a:r>
              <a:rPr lang="ru-RU" sz="3100" dirty="0" smtClean="0">
                <a:latin typeface="Times New Roman" panose="02020603050405020304" pitchFamily="18" charset="0"/>
              </a:rPr>
              <a:t> </a:t>
            </a:r>
            <a:br>
              <a:rPr lang="ru-RU" sz="3100" dirty="0" smtClean="0">
                <a:latin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</a:rPr>
              <a:t>природа + культура + образование и наука:</a:t>
            </a:r>
            <a:endParaRPr lang="ru-RU" sz="3100" dirty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3100" dirty="0" smtClean="0">
                <a:latin typeface="Times New Roman" panose="02020603050405020304" pitchFamily="18" charset="0"/>
              </a:rPr>
              <a:t>Вековые сосновые боры, реки, озёра, почти </a:t>
            </a:r>
            <a:r>
              <a:rPr lang="ru-RU" sz="3100" dirty="0">
                <a:latin typeface="Times New Roman" panose="02020603050405020304" pitchFamily="18" charset="0"/>
              </a:rPr>
              <a:t>курортный климат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3100" dirty="0" smtClean="0">
                <a:latin typeface="Times New Roman" panose="02020603050405020304" pitchFamily="18" charset="0"/>
              </a:rPr>
              <a:t>Здания </a:t>
            </a:r>
            <a:r>
              <a:rPr lang="ru-RU" sz="3100" dirty="0">
                <a:latin typeface="Times New Roman" panose="02020603050405020304" pitchFamily="18" charset="0"/>
              </a:rPr>
              <a:t>величайших </a:t>
            </a:r>
            <a:r>
              <a:rPr lang="ru-RU" sz="3100" dirty="0" smtClean="0">
                <a:latin typeface="Times New Roman" panose="02020603050405020304" pitchFamily="18" charset="0"/>
              </a:rPr>
              <a:t>архитекторов </a:t>
            </a:r>
            <a:r>
              <a:rPr lang="en-US" sz="3100" dirty="0" smtClean="0">
                <a:latin typeface="Times New Roman" panose="02020603050405020304" pitchFamily="18" charset="0"/>
              </a:rPr>
              <a:t>VIII </a:t>
            </a:r>
            <a:r>
              <a:rPr lang="ru-RU" sz="3100" dirty="0" smtClean="0">
                <a:latin typeface="Times New Roman" panose="02020603050405020304" pitchFamily="18" charset="0"/>
              </a:rPr>
              <a:t>и </a:t>
            </a:r>
            <a:r>
              <a:rPr lang="en-US" sz="3100" dirty="0" smtClean="0">
                <a:latin typeface="Times New Roman" panose="02020603050405020304" pitchFamily="18" charset="0"/>
              </a:rPr>
              <a:t>XX </a:t>
            </a:r>
            <a:r>
              <a:rPr lang="ru-RU" sz="3100" dirty="0" smtClean="0">
                <a:latin typeface="Times New Roman" panose="02020603050405020304" pitchFamily="18" charset="0"/>
              </a:rPr>
              <a:t>веков: Баженова</a:t>
            </a:r>
            <a:r>
              <a:rPr lang="ru-RU" sz="3100" dirty="0">
                <a:latin typeface="Times New Roman" panose="02020603050405020304" pitchFamily="18" charset="0"/>
              </a:rPr>
              <a:t>, Казакова, </a:t>
            </a:r>
            <a:r>
              <a:rPr lang="ru-RU" sz="3100" dirty="0" err="1">
                <a:latin typeface="Times New Roman" panose="02020603050405020304" pitchFamily="18" charset="0"/>
              </a:rPr>
              <a:t>Семёнова</a:t>
            </a:r>
            <a:r>
              <a:rPr lang="ru-RU" sz="3100" dirty="0">
                <a:latin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</a:rPr>
              <a:t>Таманяна</a:t>
            </a:r>
            <a:r>
              <a:rPr lang="ru-RU" sz="3100" dirty="0">
                <a:latin typeface="Times New Roman" panose="02020603050405020304" pitchFamily="18" charset="0"/>
              </a:rPr>
              <a:t>, </a:t>
            </a:r>
            <a:r>
              <a:rPr lang="ru-RU" sz="3100" dirty="0" smtClean="0">
                <a:latin typeface="Times New Roman" panose="02020603050405020304" pitchFamily="18" charset="0"/>
              </a:rPr>
              <a:t>Архипова.</a:t>
            </a:r>
            <a:br>
              <a:rPr lang="ru-RU" sz="3100" dirty="0" smtClean="0">
                <a:latin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</a:rPr>
              <a:t>В том числе постройки первого русского города-сада 1910-х гг.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3100" dirty="0" smtClean="0">
                <a:latin typeface="Times New Roman" panose="02020603050405020304" pitchFamily="18" charset="0"/>
              </a:rPr>
              <a:t>Выдающаяся система образования.</a:t>
            </a:r>
            <a:br>
              <a:rPr lang="ru-RU" sz="3100" dirty="0" smtClean="0">
                <a:latin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</a:rPr>
              <a:t>Жуковский </a:t>
            </a:r>
            <a:r>
              <a:rPr lang="ru-RU" sz="3100" dirty="0">
                <a:latin typeface="Times New Roman" panose="02020603050405020304" pitchFamily="18" charset="0"/>
              </a:rPr>
              <a:t>– </a:t>
            </a:r>
            <a:r>
              <a:rPr lang="ru-RU" sz="3100" dirty="0" smtClean="0">
                <a:latin typeface="Times New Roman" panose="02020603050405020304" pitchFamily="18" charset="0"/>
              </a:rPr>
              <a:t>столица русской авиационной науки.</a:t>
            </a:r>
            <a:br>
              <a:rPr lang="ru-RU" sz="3100" dirty="0" smtClean="0">
                <a:latin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</a:rPr>
              <a:t>Здесь готовился к полёту Гагарин со товарищи.</a:t>
            </a:r>
            <a:endParaRPr lang="ru-RU" sz="3100" dirty="0">
              <a:latin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</a:rPr>
              <a:t>М</a:t>
            </a:r>
            <a:r>
              <a:rPr lang="ru-RU" dirty="0" smtClean="0">
                <a:latin typeface="Times New Roman" panose="02020603050405020304" pitchFamily="18" charset="0"/>
              </a:rPr>
              <a:t>ноголетние </a:t>
            </a:r>
            <a:r>
              <a:rPr lang="ru-RU" b="1" dirty="0" smtClean="0">
                <a:latin typeface="Times New Roman" panose="02020603050405020304" pitchFamily="18" charset="0"/>
              </a:rPr>
              <a:t>местные традиции общественной жизни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br>
              <a:rPr lang="ru-RU" dirty="0" smtClean="0">
                <a:latin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</a:rPr>
              <a:t>удачно совпали с появлением </a:t>
            </a:r>
            <a:r>
              <a:rPr lang="ru-RU" dirty="0" err="1" smtClean="0">
                <a:latin typeface="Times New Roman" panose="02020603050405020304" pitchFamily="18" charset="0"/>
              </a:rPr>
              <a:t>соцсетей</a:t>
            </a:r>
            <a:r>
              <a:rPr lang="ru-RU" dirty="0" smtClean="0">
                <a:latin typeface="Times New Roman" panose="02020603050405020304" pitchFamily="18" charset="0"/>
              </a:rPr>
              <a:t> и мессенджеров.</a:t>
            </a:r>
            <a:br>
              <a:rPr lang="ru-RU" dirty="0" smtClean="0">
                <a:latin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</a:rPr>
              <a:t>В городе нашлось достаточно людей, умеющих вести дискуссии и координировать взаимодействие.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9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anose="02020603050405020304" pitchFamily="18" charset="0"/>
              </a:rPr>
              <a:t>Сообщество городских садоводов</a:t>
            </a:r>
            <a:r>
              <a:rPr lang="ru-RU" dirty="0" smtClean="0">
                <a:latin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складывается на основе дворов и кварталов.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Стартом </a:t>
            </a:r>
            <a:r>
              <a:rPr lang="ru-RU" dirty="0">
                <a:latin typeface="Times New Roman" panose="02020603050405020304" pitchFamily="18" charset="0"/>
              </a:rPr>
              <a:t>стал Звёздный </a:t>
            </a:r>
            <a:r>
              <a:rPr lang="ru-RU" dirty="0" smtClean="0">
                <a:latin typeface="Times New Roman" panose="02020603050405020304" pitchFamily="18" charset="0"/>
              </a:rPr>
              <a:t>сквер-2020.</a:t>
            </a:r>
            <a:endParaRPr lang="ru-RU" dirty="0">
              <a:latin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И через </a:t>
            </a:r>
            <a:r>
              <a:rPr lang="ru-RU" dirty="0">
                <a:latin typeface="Times New Roman" panose="02020603050405020304" pitchFamily="18" charset="0"/>
              </a:rPr>
              <a:t>три года </a:t>
            </a:r>
            <a:r>
              <a:rPr lang="ru-RU" dirty="0" smtClean="0">
                <a:latin typeface="Times New Roman" panose="02020603050405020304" pitchFamily="18" charset="0"/>
              </a:rPr>
              <a:t>общими усилиями сквер удалось сохранить, защитив от варварской перепланировки.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Для этого никто не бросался под бульдозер, обошлось без митингов и пикетов. Боролись исключительно мирными методами.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i="1" dirty="0" smtClean="0">
                <a:latin typeface="Times New Roman" panose="02020603050405020304" pitchFamily="18" charset="0"/>
              </a:rPr>
              <a:t>Садоводы – вообще люди мирные, созидательные и творческие.</a:t>
            </a:r>
            <a:endParaRPr lang="ru-RU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0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</a:rPr>
              <a:t>Цветы – лучший повод для знакомства</a:t>
            </a:r>
            <a:endParaRPr lang="ru-RU" sz="3600" b="1" dirty="0">
              <a:latin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В среднем в каждом доме есть хоть один житель, который сажает цветы или деревья. В доме он такой один, а в городе нас много.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Каждый может </a:t>
            </a:r>
            <a:r>
              <a:rPr lang="ru-RU" dirty="0">
                <a:latin typeface="Times New Roman" panose="02020603050405020304" pitchFamily="18" charset="0"/>
              </a:rPr>
              <a:t>прийти к нам за советом и </a:t>
            </a:r>
            <a:r>
              <a:rPr lang="ru-RU" dirty="0" smtClean="0">
                <a:latin typeface="Times New Roman" panose="02020603050405020304" pitchFamily="18" charset="0"/>
              </a:rPr>
              <a:t>помощью:</a:t>
            </a:r>
            <a:endParaRPr lang="ru-RU" dirty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</a:rPr>
              <a:t>Бесплатные семена цветов, рассада, саженцы кустов и деревьев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dirty="0">
                <a:latin typeface="Times New Roman" panose="02020603050405020304" pitchFamily="18" charset="0"/>
              </a:rPr>
              <a:t>Помощь в планировании посадок и уходе за ними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2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</a:rPr>
              <a:t>Г</a:t>
            </a:r>
            <a:r>
              <a:rPr lang="ru-RU" b="1" dirty="0" smtClean="0">
                <a:latin typeface="Times New Roman" panose="02020603050405020304" pitchFamily="18" charset="0"/>
              </a:rPr>
              <a:t>ород-сад и</a:t>
            </a:r>
            <a:r>
              <a:rPr lang="en-US" b="1" dirty="0">
                <a:latin typeface="Times New Roman" panose="02020603050405020304" pitchFamily="18" charset="0"/>
              </a:rPr>
              <a:t>/</a:t>
            </a:r>
            <a:r>
              <a:rPr lang="ru-RU" b="1" dirty="0" smtClean="0">
                <a:latin typeface="Times New Roman" panose="02020603050405020304" pitchFamily="18" charset="0"/>
              </a:rPr>
              <a:t>или </a:t>
            </a:r>
            <a:r>
              <a:rPr lang="ru-RU" b="1" dirty="0" err="1" smtClean="0">
                <a:latin typeface="Times New Roman" panose="02020603050405020304" pitchFamily="18" charset="0"/>
              </a:rPr>
              <a:t>наукоград</a:t>
            </a:r>
            <a:r>
              <a:rPr lang="ru-RU" b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Мы стараемся делать </a:t>
            </a:r>
            <a:r>
              <a:rPr lang="ru-RU" dirty="0" smtClean="0">
                <a:latin typeface="Times New Roman" panose="02020603050405020304" pitchFamily="18" charset="0"/>
              </a:rPr>
              <a:t>акценты на </a:t>
            </a:r>
            <a:r>
              <a:rPr lang="ru-RU" dirty="0" smtClean="0">
                <a:latin typeface="Times New Roman" panose="02020603050405020304" pitchFamily="18" charset="0"/>
              </a:rPr>
              <a:t>том, что объединяет </a:t>
            </a:r>
            <a:r>
              <a:rPr lang="ru-RU" dirty="0">
                <a:latin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</a:rPr>
              <a:t>ва этих понятия: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>
                <a:latin typeface="Times New Roman" panose="02020603050405020304" pitchFamily="18" charset="0"/>
              </a:rPr>
              <a:t>Научный подход к любой работе, </a:t>
            </a:r>
            <a:br>
              <a:rPr lang="ru-RU" i="1" dirty="0" smtClean="0">
                <a:latin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</a:rPr>
              <a:t>авторитет экспертов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>
                <a:latin typeface="Times New Roman" panose="02020603050405020304" pitchFamily="18" charset="0"/>
              </a:rPr>
              <a:t>Экспериментальные формы деятельности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>
                <a:latin typeface="Times New Roman" panose="02020603050405020304" pitchFamily="18" charset="0"/>
              </a:rPr>
              <a:t>Сохранение и актуализация уникального наследия нашего города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>
                <a:latin typeface="Times New Roman" panose="02020603050405020304" pitchFamily="18" charset="0"/>
              </a:rPr>
              <a:t>Вовлечение разных поколений в совместную работу </a:t>
            </a:r>
          </a:p>
          <a:p>
            <a:endParaRPr lang="ru-RU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66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</a:rPr>
              <a:t>Круглый год</a:t>
            </a:r>
            <a:endParaRPr lang="ru-RU" b="1" dirty="0">
              <a:latin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>
                <a:latin typeface="Times New Roman" panose="02020603050405020304" pitchFamily="18" charset="0"/>
              </a:rPr>
              <a:t>За 4 года </a:t>
            </a:r>
            <a:r>
              <a:rPr lang="ru-RU" dirty="0" smtClean="0">
                <a:latin typeface="Times New Roman" panose="02020603050405020304" pitchFamily="18" charset="0"/>
              </a:rPr>
              <a:t>сложился календарный цикл из </a:t>
            </a:r>
          </a:p>
          <a:p>
            <a:pPr marL="0" lvl="0" indent="0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4 главных направлений нашей работы: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</a:rPr>
              <a:t>Посевная 			</a:t>
            </a:r>
            <a:r>
              <a:rPr lang="ru-RU" i="1" dirty="0" smtClean="0">
                <a:latin typeface="Times New Roman" panose="02020603050405020304" pitchFamily="18" charset="0"/>
              </a:rPr>
              <a:t>февраль-июнь</a:t>
            </a:r>
            <a:endParaRPr lang="ru-RU" i="1" dirty="0">
              <a:latin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</a:rPr>
              <a:t>Детский конкурс 		</a:t>
            </a:r>
            <a:r>
              <a:rPr lang="ru-RU" i="1" dirty="0" smtClean="0">
                <a:latin typeface="Times New Roman" panose="02020603050405020304" pitchFamily="18" charset="0"/>
              </a:rPr>
              <a:t>апрель-август</a:t>
            </a:r>
            <a:endParaRPr lang="ru-RU" i="1" dirty="0">
              <a:latin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</a:rPr>
              <a:t>Отюльпанивание</a:t>
            </a:r>
            <a:r>
              <a:rPr lang="ru-RU" dirty="0" smtClean="0">
                <a:latin typeface="Times New Roman" panose="02020603050405020304" pitchFamily="18" charset="0"/>
              </a:rPr>
              <a:t> 		</a:t>
            </a:r>
            <a:r>
              <a:rPr lang="ru-RU" i="1" dirty="0" smtClean="0">
                <a:latin typeface="Times New Roman" panose="02020603050405020304" pitchFamily="18" charset="0"/>
              </a:rPr>
              <a:t>сентябрь-ноябрь</a:t>
            </a:r>
            <a:endParaRPr lang="ru-RU" i="1" dirty="0">
              <a:latin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</a:rPr>
              <a:t>Ёлка 				</a:t>
            </a:r>
            <a:r>
              <a:rPr lang="ru-RU" i="1" dirty="0" smtClean="0">
                <a:latin typeface="Times New Roman" panose="02020603050405020304" pitchFamily="18" charset="0"/>
              </a:rPr>
              <a:t>ноябрь-март</a:t>
            </a:r>
            <a:endParaRPr lang="ru-RU" i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26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</a:rPr>
              <a:t>Другие долгоиграющие направления нашей работы</a:t>
            </a:r>
            <a:endParaRPr lang="ru-RU" b="1" dirty="0">
              <a:latin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</a:rPr>
              <a:t>Народные цветы – героям: </a:t>
            </a:r>
            <a:br>
              <a:rPr lang="ru-RU" dirty="0" smtClean="0">
                <a:latin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</a:rPr>
              <a:t>детские цветники под памятными досками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Субботники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Спасаем книжки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Мастер-классы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Детские кружки: пение, </a:t>
            </a:r>
            <a:r>
              <a:rPr lang="ru-RU" dirty="0" err="1">
                <a:latin typeface="Times New Roman" panose="02020603050405020304" pitchFamily="18" charset="0"/>
              </a:rPr>
              <a:t>блогерство</a:t>
            </a:r>
            <a:r>
              <a:rPr lang="ru-RU" dirty="0">
                <a:latin typeface="Times New Roman" panose="02020603050405020304" pitchFamily="18" charset="0"/>
              </a:rPr>
              <a:t>, цветы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Помогаем тем, кто помогает </a:t>
            </a:r>
            <a:r>
              <a:rPr lang="ru-RU" dirty="0" smtClean="0">
                <a:latin typeface="Times New Roman" panose="02020603050405020304" pitchFamily="18" charset="0"/>
              </a:rPr>
              <a:t>фронту и тылу</a:t>
            </a:r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Поддерживаем </a:t>
            </a:r>
            <a:r>
              <a:rPr lang="ru-RU" dirty="0" err="1" smtClean="0">
                <a:latin typeface="Times New Roman" panose="02020603050405020304" pitchFamily="18" charset="0"/>
              </a:rPr>
              <a:t>стартапы</a:t>
            </a:r>
            <a:r>
              <a:rPr lang="ru-RU" dirty="0" smtClean="0">
                <a:latin typeface="Times New Roman" panose="02020603050405020304" pitchFamily="18" charset="0"/>
              </a:rPr>
              <a:t> наших участников</a:t>
            </a:r>
            <a:br>
              <a:rPr lang="ru-RU" dirty="0" smtClean="0">
                <a:latin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</a:rPr>
              <a:t>Плюс ещё бывают разовые мероприятия</a:t>
            </a:r>
            <a:endParaRPr lang="ru-RU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anose="02020603050405020304" pitchFamily="18" charset="0"/>
              </a:rPr>
              <a:t>Наши друзья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dirty="0" smtClean="0">
                <a:latin typeface="Times New Roman" panose="02020603050405020304" pitchFamily="18" charset="0"/>
              </a:rPr>
              <a:t>Администрация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</a:rPr>
              <a:t>глава города, Совет депутатов, молодёжный центр «Дружба», </a:t>
            </a:r>
            <a:r>
              <a:rPr lang="ru-RU" dirty="0">
                <a:latin typeface="Times New Roman" panose="02020603050405020304" pitchFamily="18" charset="0"/>
              </a:rPr>
              <a:t>парк, библиотеки, </a:t>
            </a:r>
            <a:r>
              <a:rPr lang="ru-RU" dirty="0" smtClean="0">
                <a:latin typeface="Times New Roman" panose="02020603050405020304" pitchFamily="18" charset="0"/>
              </a:rPr>
              <a:t>Дворец культуры</a:t>
            </a:r>
            <a:endParaRPr lang="ru-RU" dirty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dirty="0" smtClean="0">
                <a:latin typeface="Times New Roman" panose="02020603050405020304" pitchFamily="18" charset="0"/>
              </a:rPr>
              <a:t>ЛИИ, ЦАГИ, Пионовый рай, хлебозавод, УК «</a:t>
            </a:r>
            <a:r>
              <a:rPr lang="ru-RU" dirty="0" err="1" smtClean="0">
                <a:latin typeface="Times New Roman" panose="02020603050405020304" pitchFamily="18" charset="0"/>
              </a:rPr>
              <a:t>ПаркСити</a:t>
            </a:r>
            <a:r>
              <a:rPr lang="ru-RU" dirty="0" smtClean="0">
                <a:latin typeface="Times New Roman" panose="02020603050405020304" pitchFamily="18" charset="0"/>
              </a:rPr>
              <a:t>» и «</a:t>
            </a:r>
            <a:r>
              <a:rPr lang="ru-RU" dirty="0" err="1" smtClean="0">
                <a:latin typeface="Times New Roman" panose="02020603050405020304" pitchFamily="18" charset="0"/>
              </a:rPr>
              <a:t>Наукоград</a:t>
            </a:r>
            <a:r>
              <a:rPr lang="ru-RU" dirty="0" smtClean="0">
                <a:latin typeface="Times New Roman" panose="02020603050405020304" pitchFamily="18" charset="0"/>
              </a:rPr>
              <a:t>», отдел МВД, Общественная палата, религиозные организации</a:t>
            </a:r>
            <a:endParaRPr lang="ru-RU" dirty="0">
              <a:latin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>
                <a:latin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</a:rPr>
              <a:t> ещё многие-многие другие</a:t>
            </a:r>
            <a:endParaRPr lang="ru-RU" dirty="0"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latin typeface="Times New Roman" panose="02020603050405020304" pitchFamily="18" charset="0"/>
              </a:rPr>
              <a:t>Мы </a:t>
            </a:r>
            <a:r>
              <a:rPr lang="ru-RU" b="1" dirty="0" smtClean="0">
                <a:latin typeface="Times New Roman" panose="02020603050405020304" pitchFamily="18" charset="0"/>
              </a:rPr>
              <a:t>дорожим старыми друзьями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</a:rPr>
              <a:t>и всегда рады новым</a:t>
            </a:r>
            <a:endParaRPr lang="ru-RU" b="1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2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15157</TotalTime>
  <Words>351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</vt:lpstr>
      <vt:lpstr>Что такое «ГОРОД-САД»?</vt:lpstr>
      <vt:lpstr> Почему именно в Жуковском  сложилось такое уникальное общественное движение? </vt:lpstr>
      <vt:lpstr> Сообщество городских садоводов </vt:lpstr>
      <vt:lpstr>Цветы – лучший повод для знакомства</vt:lpstr>
      <vt:lpstr>Город-сад и/или наукоград?</vt:lpstr>
      <vt:lpstr>Круглый год</vt:lpstr>
      <vt:lpstr>Другие долгоиграющие направления нашей работы</vt:lpstr>
      <vt:lpstr> Наши друзья </vt:lpstr>
      <vt:lpstr>Храня прошлое – строим будущее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ГОРОД-САД Жуковский </dc:title>
  <dc:creator>BookWar</dc:creator>
  <cp:lastModifiedBy>BookWar</cp:lastModifiedBy>
  <cp:revision>49</cp:revision>
  <dcterms:created xsi:type="dcterms:W3CDTF">2024-05-22T20:27:26Z</dcterms:created>
  <dcterms:modified xsi:type="dcterms:W3CDTF">2024-06-02T09:14:42Z</dcterms:modified>
</cp:coreProperties>
</file>