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77" r:id="rId2"/>
    <p:sldId id="258" r:id="rId3"/>
    <p:sldId id="271" r:id="rId4"/>
    <p:sldId id="25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3" r:id="rId15"/>
    <p:sldId id="286" r:id="rId16"/>
    <p:sldId id="272" r:id="rId17"/>
    <p:sldId id="287" r:id="rId18"/>
    <p:sldId id="268" r:id="rId19"/>
    <p:sldId id="275" r:id="rId20"/>
    <p:sldId id="276" r:id="rId21"/>
    <p:sldId id="281" r:id="rId22"/>
    <p:sldId id="282" r:id="rId23"/>
    <p:sldId id="285" r:id="rId24"/>
    <p:sldId id="278" r:id="rId25"/>
    <p:sldId id="283" r:id="rId26"/>
    <p:sldId id="284" r:id="rId27"/>
  </p:sldIdLst>
  <p:sldSz cx="9144000" cy="5143500" type="screen16x9"/>
  <p:notesSz cx="6858000" cy="9144000"/>
  <p:embeddedFontLst>
    <p:embeddedFont>
      <p:font typeface="Barlow" panose="020B0604020202020204" charset="0"/>
      <p:regular r:id="rId29"/>
      <p:bold r:id="rId30"/>
      <p:italic r:id="rId31"/>
      <p:boldItalic r:id="rId32"/>
    </p:embeddedFont>
    <p:embeddedFont>
      <p:font typeface="Barlow Light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aleway" panose="020B0604020202020204" charset="-52"/>
      <p:regular r:id="rId41"/>
      <p:bold r:id="rId42"/>
      <p:italic r:id="rId43"/>
      <p:boldItalic r:id="rId44"/>
    </p:embeddedFont>
    <p:embeddedFont>
      <p:font typeface="Raleway Thin" panose="020B0604020202020204" charset="-52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B7B9-7AAB-4E71-8935-5ACDFAD8A81C}">
  <a:tblStyle styleId="{5CD5B7B9-7AAB-4E71-8935-5ACDFAD8A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6706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60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70b9f856d4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70b9f856d4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458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77a0abe9bc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77a0abe9bc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33"/>
          <p:cNvGrpSpPr/>
          <p:nvPr/>
        </p:nvGrpSpPr>
        <p:grpSpPr>
          <a:xfrm>
            <a:off x="4387650" y="1329512"/>
            <a:ext cx="4243831" cy="2661224"/>
            <a:chOff x="1177450" y="241631"/>
            <a:chExt cx="6173152" cy="3616776"/>
          </a:xfrm>
        </p:grpSpPr>
        <p:sp>
          <p:nvSpPr>
            <p:cNvPr id="2021" name="Google Shape;2021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6" name="Google Shape;2026;p33"/>
          <p:cNvGrpSpPr/>
          <p:nvPr/>
        </p:nvGrpSpPr>
        <p:grpSpPr>
          <a:xfrm>
            <a:off x="7946989" y="2698088"/>
            <a:ext cx="1214233" cy="1885000"/>
            <a:chOff x="6492887" y="4126007"/>
            <a:chExt cx="271993" cy="422295"/>
          </a:xfrm>
        </p:grpSpPr>
        <p:sp>
          <p:nvSpPr>
            <p:cNvPr id="2027" name="Google Shape;2027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8" name="Google Shape;2048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49" name="Google Shape;2049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54" name="Google Shape;2054;p33"/>
          <p:cNvSpPr/>
          <p:nvPr/>
        </p:nvSpPr>
        <p:spPr>
          <a:xfrm>
            <a:off x="4343097" y="1397200"/>
            <a:ext cx="35190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5BE6F-42CD-4247-B8E3-6DA2FD7F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374"/>
            <a:ext cx="1670574" cy="1670574"/>
          </a:xfrm>
          <a:prstGeom prst="rect">
            <a:avLst/>
          </a:prstGeom>
        </p:spPr>
      </p:pic>
      <p:sp>
        <p:nvSpPr>
          <p:cNvPr id="44" name="Google Shape;1997;p32">
            <a:extLst>
              <a:ext uri="{FF2B5EF4-FFF2-40B4-BE49-F238E27FC236}">
                <a16:creationId xmlns:a16="http://schemas.microsoft.com/office/drawing/2014/main" id="{707ECEE9-244B-4B41-BEE7-16A9AF815889}"/>
              </a:ext>
            </a:extLst>
          </p:cNvPr>
          <p:cNvSpPr txBox="1">
            <a:spLocks/>
          </p:cNvSpPr>
          <p:nvPr/>
        </p:nvSpPr>
        <p:spPr>
          <a:xfrm>
            <a:off x="-56054" y="1397199"/>
            <a:ext cx="4906222" cy="212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endParaRPr lang="ru-RU"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  <a:p>
            <a:pPr marL="0" indent="0" algn="ctr">
              <a:buFont typeface="Barlow Light"/>
              <a:buNone/>
            </a:pP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«ТРЕКИНГ ПРОЕКТОВ НТИ»</a:t>
            </a:r>
            <a:endParaRPr lang="en-US" sz="32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116947-44EF-4FE1-998F-508FF2207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073" y="1476171"/>
            <a:ext cx="3108260" cy="22878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41AFDE-998E-40A1-B1C8-B875A0E27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820" y="191242"/>
            <a:ext cx="1656184" cy="822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200" y="133900"/>
            <a:ext cx="8579296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Трекера проектов НТИ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цифровые технологии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проектов в соответствии с рынками НТИ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развития бизнес стратегий и стартапов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BA30A-939C-4C73-AE4A-FE855C3E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5" y="3050137"/>
            <a:ext cx="3077885" cy="1950799"/>
          </a:xfrm>
          <a:prstGeom prst="rect">
            <a:avLst/>
          </a:prstGeom>
        </p:spPr>
      </p:pic>
      <p:pic>
        <p:nvPicPr>
          <p:cNvPr id="1026" name="Picture 2" descr="https://hrmag.ru/upload/iblock/bfa/1.jpg">
            <a:extLst>
              <a:ext uri="{FF2B5EF4-FFF2-40B4-BE49-F238E27FC236}">
                <a16:creationId xmlns:a16="http://schemas.microsoft.com/office/drawing/2014/main" id="{23F921C2-81AB-4626-BD2C-B77DBD92E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20" y="3050137"/>
            <a:ext cx="2952799" cy="19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gtu.ru/images/img/abit/mag/usba/sc-5.jpg">
            <a:extLst>
              <a:ext uri="{FF2B5EF4-FFF2-40B4-BE49-F238E27FC236}">
                <a16:creationId xmlns:a16="http://schemas.microsoft.com/office/drawing/2014/main" id="{CB17A9B3-6523-4DE9-915C-1D3B5076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37" y="3050136"/>
            <a:ext cx="2374674" cy="195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79512" y="354450"/>
            <a:ext cx="447484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 и проектный подход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323528" y="1491630"/>
            <a:ext cx="36672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мышление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способность или умение решать проблемы в сложных системах.</a:t>
            </a:r>
          </a:p>
          <a:p>
            <a:pPr marL="0" lvl="0" indent="0">
              <a:buNone/>
            </a:pP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подход и Agile-метод  </a:t>
            </a: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быстро проектировать решения проблем связанные с изменениями </a:t>
            </a:r>
          </a:p>
          <a:p>
            <a:pPr marL="0" lvl="0" indent="0">
              <a:buNone/>
            </a:pP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l="3295" r="37860"/>
          <a:stretch/>
        </p:blipFill>
        <p:spPr>
          <a:xfrm rot="10800000"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380999" y="381000"/>
            <a:ext cx="8268025" cy="101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>
                <a:solidFill>
                  <a:schemeClr val="lt1"/>
                </a:solidFill>
                <a:highlight>
                  <a:schemeClr val="accen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задавать вопросы</a:t>
            </a:r>
            <a:br>
              <a:rPr lang="ru-RU" sz="3000" dirty="0">
                <a:solidFill>
                  <a:schemeClr val="lt1"/>
                </a:solidFill>
                <a:highlight>
                  <a:schemeClr val="accent1"/>
                </a:highlight>
              </a:rPr>
            </a:br>
            <a:br>
              <a:rPr lang="ru-RU" sz="3000" dirty="0">
                <a:solidFill>
                  <a:schemeClr val="lt1"/>
                </a:solidFill>
                <a:highlight>
                  <a:schemeClr val="accent1"/>
                </a:highlight>
              </a:rPr>
            </a:br>
            <a:br>
              <a:rPr lang="ru-RU" sz="3000" dirty="0">
                <a:solidFill>
                  <a:schemeClr val="lt1"/>
                </a:solidFill>
                <a:highlight>
                  <a:schemeClr val="accent1"/>
                </a:highlight>
              </a:rPr>
            </a:br>
            <a:r>
              <a:rPr lang="ru-RU" sz="2400" i="1" dirty="0">
                <a:solidFill>
                  <a:schemeClr val="bg1"/>
                </a:solidFill>
                <a:highlight>
                  <a:schemeClr val="accen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«Не стесняйтесь задавать вопросы. Это утоляет жажду любопытства, рождает новые мысли, помогает творить»</a:t>
            </a:r>
            <a:br>
              <a:rPr lang="ru-RU" sz="2400" dirty="0">
                <a:solidFill>
                  <a:schemeClr val="bg1"/>
                </a:solidFill>
                <a:highlight>
                  <a:schemeClr val="accen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bg1"/>
                </a:solidFill>
                <a:highlight>
                  <a:schemeClr val="accent1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О. Анина</a:t>
            </a:r>
            <a:br>
              <a:rPr lang="ru-RU" dirty="0">
                <a:highlight>
                  <a:schemeClr val="accent1"/>
                </a:highlight>
              </a:rPr>
            </a:br>
            <a:endParaRPr sz="3000" b="0" dirty="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8291264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Основные инструменты трекинга проектов НТИ</a:t>
            </a:r>
            <a:endParaRPr dirty="0"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Кейс технологии</a:t>
              </a:r>
              <a:endParaRPr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Ситуационные подходы</a:t>
              </a:r>
              <a:endParaRPr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Цифровые платформы экосистемы НТИ</a:t>
              </a:r>
              <a:endParaRPr sz="1100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7859216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работы Трекера проектов НТИ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Работа с командой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Диагностика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Целеполагание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Стратегия</a:t>
            </a:r>
            <a:endParaRPr sz="1200" dirty="0">
              <a:solidFill>
                <a:srgbClr val="0070C0"/>
              </a:solidFill>
            </a:endParaRPr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Трекинг проектов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Гипотезы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Тестирование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MVP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/Прототип</a:t>
            </a:r>
            <a:endParaRPr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806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Трекинг процесса акселерации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Аналитика проекта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Экономика проекта</a:t>
            </a:r>
            <a:r>
              <a:rPr lang="en" sz="1200" dirty="0">
                <a:solidFill>
                  <a:srgbClr val="0070C0"/>
                </a:solidFill>
              </a:rPr>
              <a:t> </a:t>
            </a:r>
            <a:endParaRPr sz="12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Цифровой профиль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Экспертиза проекта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Экспертные заключения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Рекомендации и мероприятия</a:t>
            </a:r>
            <a:endParaRPr sz="1200" dirty="0">
              <a:solidFill>
                <a:srgbClr val="0070C0"/>
              </a:solidFill>
            </a:endParaRPr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Карта задач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Цифровой профиль команды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Карта задач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Проверка выполнения задач</a:t>
            </a:r>
            <a:endParaRPr sz="1200" dirty="0">
              <a:solidFill>
                <a:srgbClr val="0070C0"/>
              </a:solidFill>
            </a:endParaRPr>
          </a:p>
        </p:txBody>
      </p:sp>
      <p:sp>
        <p:nvSpPr>
          <p:cNvPr id="1741" name="Google Shape;1741;p29"/>
          <p:cNvSpPr txBox="1">
            <a:spLocks noGrp="1"/>
          </p:cNvSpPr>
          <p:nvPr>
            <p:ph type="body" idx="3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Рефлексия проекта и команд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</a:rPr>
              <a:t>Итоговая диагностика работы с проектом</a:t>
            </a:r>
            <a:endParaRPr sz="1200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46213-7D48-411B-BEFD-0775E22B8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16113"/>
            <a:ext cx="3666858" cy="30758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D8794D-795E-48FE-8FAC-83AB802D6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67494"/>
            <a:ext cx="4135515" cy="20467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3029D2-F549-4D6E-B399-26D8EA171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2556340"/>
            <a:ext cx="4422632" cy="22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376998" y="225188"/>
            <a:ext cx="8147248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ТРЕКИНГА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650359"/>
            <a:ext cx="2051418" cy="2588394"/>
            <a:chOff x="1083025" y="1574025"/>
            <a:chExt cx="1834900" cy="2315200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8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0</a:t>
              </a:r>
              <a:endParaRPr sz="800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Идеи</a:t>
              </a:r>
              <a:endParaRPr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Проверка гипотез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Целеполагание</a:t>
              </a:r>
              <a:endParaRPr sz="1200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650359"/>
            <a:ext cx="2051418" cy="2588394"/>
            <a:chOff x="1083025" y="1574025"/>
            <a:chExt cx="1834900" cy="2315200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XX</a:t>
              </a:r>
              <a:endParaRPr sz="800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MVP</a:t>
              </a:r>
              <a:endParaRPr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Создание </a:t>
              </a:r>
              <a:r>
                <a:rPr lang="en-US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MVP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Тестирование </a:t>
              </a:r>
              <a:r>
                <a:rPr lang="en-US" sz="1200" dirty="0">
                  <a:solidFill>
                    <a:schemeClr val="accent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MVP</a:t>
              </a:r>
              <a:endParaRPr sz="1200" dirty="0">
                <a:solidFill>
                  <a:schemeClr val="accent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649564"/>
            <a:ext cx="2051418" cy="2588394"/>
            <a:chOff x="1083025" y="1574025"/>
            <a:chExt cx="1834900" cy="2315200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8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ХХ</a:t>
              </a:r>
              <a:r>
                <a:rPr lang="en" sz="8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XX</a:t>
              </a:r>
              <a:endParaRPr sz="800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Прототип</a:t>
              </a:r>
              <a:endParaRPr sz="1200" b="1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Подготовка к пилоту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Пилотирование</a:t>
              </a:r>
              <a:endParaRPr sz="1200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8" y="1649551"/>
            <a:ext cx="2232285" cy="2588394"/>
            <a:chOff x="1083025" y="1574025"/>
            <a:chExt cx="1834900" cy="2315200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8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ХХХХХ</a:t>
              </a:r>
              <a:r>
                <a:rPr lang="en" sz="8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XX</a:t>
              </a:r>
              <a:endParaRPr sz="800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Работающий продукт</a:t>
              </a:r>
              <a:endParaRPr sz="1200" b="1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Маркетинг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ru-RU" sz="1200" dirty="0">
                  <a:solidFill>
                    <a:schemeClr val="dk2"/>
                  </a:solidFill>
                  <a:latin typeface="Times New Roman" panose="02020603050405020304" pitchFamily="18" charset="0"/>
                  <a:ea typeface="Barlow"/>
                  <a:cs typeface="Times New Roman" panose="02020603050405020304" pitchFamily="18" charset="0"/>
                  <a:sym typeface="Barlow"/>
                </a:rPr>
                <a:t>Продажи</a:t>
              </a:r>
              <a:endParaRPr sz="1200" dirty="0">
                <a:solidFill>
                  <a:schemeClr val="dk2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8C9061A-6A60-485F-AFB9-21591620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7394"/>
            <a:ext cx="8424936" cy="10827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ФОКУСИРОВКА НА РЕЗУЛЬТАТ</a:t>
            </a:r>
          </a:p>
        </p:txBody>
      </p:sp>
      <p:pic>
        <p:nvPicPr>
          <p:cNvPr id="6146" name="Picture 2" descr="https://bisnessreshenia.com/wp-content/uploads/2019/09/automate-office-tasks.jpg">
            <a:extLst>
              <a:ext uri="{FF2B5EF4-FFF2-40B4-BE49-F238E27FC236}">
                <a16:creationId xmlns:a16="http://schemas.microsoft.com/office/drawing/2014/main" id="{AD1DE926-2EAF-44BC-86D5-9CBE74E3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751"/>
            <a:ext cx="3851920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wendepunkt-blog.com/wp-content/uploads/2020/07/Fotolia_13062514_Subscription_Monthly_XXL-scaled.jpg">
            <a:extLst>
              <a:ext uri="{FF2B5EF4-FFF2-40B4-BE49-F238E27FC236}">
                <a16:creationId xmlns:a16="http://schemas.microsoft.com/office/drawing/2014/main" id="{887E0585-B73A-4823-910C-8F99EA45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3731"/>
            <a:ext cx="407114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2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трекшн-задачи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5" name="Google Shape;1045;p24"/>
          <p:cNvGraphicFramePr/>
          <p:nvPr>
            <p:extLst>
              <p:ext uri="{D42A27DB-BD31-4B8C-83A1-F6EECF244321}">
                <p14:modId xmlns:p14="http://schemas.microsoft.com/office/powerpoint/2010/main" val="1064218894"/>
              </p:ext>
            </p:extLst>
          </p:nvPr>
        </p:nvGraphicFramePr>
        <p:xfrm>
          <a:off x="323524" y="2402681"/>
          <a:ext cx="4835012" cy="2143145"/>
        </p:xfrm>
        <a:graphic>
          <a:graphicData uri="http://schemas.openxmlformats.org/drawingml/2006/table">
            <a:tbl>
              <a:tblPr>
                <a:noFill/>
                <a:tableStyleId>{5CD5B7B9-7AAB-4E71-8935-5ACDFAD8A81C}</a:tableStyleId>
              </a:tblPr>
              <a:tblGrid>
                <a:gridCol w="1208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Диагностическая карта Трекера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Стадия проекта идея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Стадия проекта 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MVP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Стадия проекта работающий продукт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Трекшн-карта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1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2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3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Трекшн-сессии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8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8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8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Трекшн-митинг</a:t>
                      </a:r>
                      <a:endParaRPr sz="11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4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4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Barlow"/>
                          <a:cs typeface="Times New Roman" panose="02020603050405020304" pitchFamily="18" charset="0"/>
                          <a:sym typeface="Barlow"/>
                        </a:rPr>
                        <a:t>4</a:t>
                      </a:r>
                      <a:endParaRPr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Barlow"/>
                        <a:cs typeface="Times New Roman" panose="02020603050405020304" pitchFamily="18" charset="0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6" name="Google Shape;1046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191199" y="905259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31"/>
          <p:cNvSpPr txBox="1">
            <a:spLocks noGrp="1"/>
          </p:cNvSpPr>
          <p:nvPr>
            <p:ph type="body" idx="4294967295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МЕТОДОЛОГИЯ ТРЕКИНГА ПРОЕКТОВ НТИ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</p:txBody>
      </p:sp>
      <p:sp>
        <p:nvSpPr>
          <p:cNvPr id="1962" name="Google Shape;1962;p31"/>
          <p:cNvSpPr/>
          <p:nvPr/>
        </p:nvSpPr>
        <p:spPr>
          <a:xfrm>
            <a:off x="5300136" y="772185"/>
            <a:ext cx="17454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ПРАКТИЧЕСКИЕ ЗАНЯТИЯ</a:t>
            </a:r>
            <a:endParaRPr sz="10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63" name="Google Shape;1963;p3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64" name="Google Shape;1964;p31"/>
          <p:cNvGrpSpPr/>
          <p:nvPr/>
        </p:nvGrpSpPr>
        <p:grpSpPr>
          <a:xfrm>
            <a:off x="5248684" y="413748"/>
            <a:ext cx="1842985" cy="3822716"/>
            <a:chOff x="2547150" y="238125"/>
            <a:chExt cx="2525675" cy="5238750"/>
          </a:xfrm>
        </p:grpSpPr>
        <p:sp>
          <p:nvSpPr>
            <p:cNvPr id="1965" name="Google Shape;1965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31"/>
          <p:cNvGrpSpPr/>
          <p:nvPr/>
        </p:nvGrpSpPr>
        <p:grpSpPr>
          <a:xfrm>
            <a:off x="6637552" y="2080650"/>
            <a:ext cx="1041945" cy="2747812"/>
            <a:chOff x="2217389" y="2145281"/>
            <a:chExt cx="771754" cy="2035265"/>
          </a:xfrm>
        </p:grpSpPr>
        <p:sp>
          <p:nvSpPr>
            <p:cNvPr id="1970" name="Google Shape;1970;p31"/>
            <p:cNvSpPr/>
            <p:nvPr/>
          </p:nvSpPr>
          <p:spPr>
            <a:xfrm>
              <a:off x="2315715" y="3791112"/>
              <a:ext cx="673428" cy="389434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657140" y="3935803"/>
              <a:ext cx="195329" cy="151148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658204" y="3985466"/>
              <a:ext cx="194361" cy="1015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457350" y="3860101"/>
              <a:ext cx="195204" cy="145599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457756" y="3906656"/>
              <a:ext cx="194361" cy="1015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506461" y="2987362"/>
              <a:ext cx="335774" cy="964424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82229" y="2387101"/>
              <a:ext cx="214978" cy="209526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1"/>
            <p:cNvSpPr/>
            <p:nvPr/>
          </p:nvSpPr>
          <p:spPr>
            <a:xfrm>
              <a:off x="2243240" y="2453762"/>
              <a:ext cx="324369" cy="463332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1"/>
            <p:cNvSpPr/>
            <p:nvPr/>
          </p:nvSpPr>
          <p:spPr>
            <a:xfrm>
              <a:off x="2217389" y="2839467"/>
              <a:ext cx="154799" cy="101310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2221873" y="2861121"/>
              <a:ext cx="101078" cy="8425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2506235" y="2416390"/>
              <a:ext cx="349666" cy="70398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2790960" y="2560359"/>
              <a:ext cx="135498" cy="621896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2573358" y="2169926"/>
              <a:ext cx="231959" cy="2829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2582180" y="2145281"/>
              <a:ext cx="245225" cy="242272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2773661" y="2522433"/>
              <a:ext cx="151929" cy="206815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2459309" y="2417031"/>
              <a:ext cx="123448" cy="199057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395536" y="339502"/>
            <a:ext cx="7855086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ВИКТОРИЯ</a:t>
            </a:r>
            <a:r>
              <a:rPr lang="ru-RU" sz="36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Barlow"/>
                <a:ea typeface="Barlow"/>
                <a:cs typeface="Barlow"/>
                <a:sym typeface="Barlow"/>
              </a:rPr>
              <a:t>СКРЫЛЬНИКОВА</a:t>
            </a:r>
            <a:endParaRPr sz="3600" dirty="0">
              <a:solidFill>
                <a:srgbClr val="0070C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компании ООО АВАГАС ГРУПП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 разработчик уникальных цифровых продуктов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сервисов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@AWAGAS GROUP LLC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 руководитель пилотных образовательных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высшего профессионального образования: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«Трекинг проектов НТИ»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Практикующий трекер НТИ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НТИ, АСИ, ФСИ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</a:t>
            </a:r>
            <a:endParaRPr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382" name="Google Shape;382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77856" y="1207472"/>
            <a:ext cx="3200599" cy="313892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83" name="Google Shape;383;p14"/>
          <p:cNvGrpSpPr/>
          <p:nvPr/>
        </p:nvGrpSpPr>
        <p:grpSpPr>
          <a:xfrm>
            <a:off x="8028384" y="2355726"/>
            <a:ext cx="885996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32"/>
          <p:cNvSpPr/>
          <p:nvPr/>
        </p:nvSpPr>
        <p:spPr>
          <a:xfrm>
            <a:off x="5091723" y="920939"/>
            <a:ext cx="2264100" cy="29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>
                <a:solidFill>
                  <a:schemeClr val="bg1"/>
                </a:solidFill>
                <a:latin typeface="Barlow"/>
                <a:ea typeface="Barlow"/>
                <a:cs typeface="Barlow"/>
                <a:sym typeface="Barlow"/>
              </a:rPr>
              <a:t>РАЗБОР ИНСТРУМЕНТОВ</a:t>
            </a:r>
            <a:endParaRPr sz="1000" dirty="0">
              <a:solidFill>
                <a:schemeClr val="bg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91" name="Google Shape;1991;p3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92" name="Google Shape;1992;p32"/>
          <p:cNvGrpSpPr/>
          <p:nvPr/>
        </p:nvGrpSpPr>
        <p:grpSpPr>
          <a:xfrm>
            <a:off x="5035361" y="585201"/>
            <a:ext cx="2384344" cy="3679174"/>
            <a:chOff x="2112475" y="238125"/>
            <a:chExt cx="3395050" cy="5238750"/>
          </a:xfrm>
        </p:grpSpPr>
        <p:sp>
          <p:nvSpPr>
            <p:cNvPr id="1993" name="Google Shape;1993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7" name="Google Shape;1997;p32"/>
          <p:cNvSpPr txBox="1">
            <a:spLocks noGrp="1"/>
          </p:cNvSpPr>
          <p:nvPr>
            <p:ph type="body" idx="4294967295"/>
          </p:nvPr>
        </p:nvSpPr>
        <p:spPr>
          <a:xfrm>
            <a:off x="683569" y="1528175"/>
            <a:ext cx="4061596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Диагностическая карта Трекера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ru-RU"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Разработка трекшн-карты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Подготовка к трекшн-сессиям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</p:txBody>
      </p:sp>
      <p:grpSp>
        <p:nvGrpSpPr>
          <p:cNvPr id="1998" name="Google Shape;1998;p32"/>
          <p:cNvGrpSpPr/>
          <p:nvPr/>
        </p:nvGrpSpPr>
        <p:grpSpPr>
          <a:xfrm>
            <a:off x="6866152" y="2080650"/>
            <a:ext cx="1042234" cy="2747998"/>
            <a:chOff x="2217389" y="2145281"/>
            <a:chExt cx="771968" cy="2035404"/>
          </a:xfrm>
        </p:grpSpPr>
        <p:sp>
          <p:nvSpPr>
            <p:cNvPr id="1999" name="Google Shape;1999;p32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2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2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2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2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2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2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2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2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2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2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2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2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3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grpSp>
        <p:nvGrpSpPr>
          <p:cNvPr id="2228" name="Google Shape;2228;p37"/>
          <p:cNvGrpSpPr/>
          <p:nvPr/>
        </p:nvGrpSpPr>
        <p:grpSpPr>
          <a:xfrm>
            <a:off x="2343926" y="272752"/>
            <a:ext cx="1782756" cy="1850564"/>
            <a:chOff x="2012475" y="393272"/>
            <a:chExt cx="4440240" cy="4609126"/>
          </a:xfrm>
        </p:grpSpPr>
        <p:sp>
          <p:nvSpPr>
            <p:cNvPr id="2229" name="Google Shape;2229;p37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37"/>
          <p:cNvGrpSpPr/>
          <p:nvPr/>
        </p:nvGrpSpPr>
        <p:grpSpPr>
          <a:xfrm>
            <a:off x="4562360" y="368824"/>
            <a:ext cx="1641691" cy="1754492"/>
            <a:chOff x="1926580" y="602477"/>
            <a:chExt cx="4456273" cy="4762466"/>
          </a:xfrm>
        </p:grpSpPr>
        <p:sp>
          <p:nvSpPr>
            <p:cNvPr id="2323" name="Google Shape;2323;p37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3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9" name="Google Shape;2469;p3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2470" name="Google Shape;2470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5" name="Google Shape;2475;p37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7020695" y="311246"/>
            <a:ext cx="1782593" cy="1812070"/>
            <a:chOff x="2011725" y="44285"/>
            <a:chExt cx="4684870" cy="4762340"/>
          </a:xfrm>
        </p:grpSpPr>
        <p:grpSp>
          <p:nvGrpSpPr>
            <p:cNvPr id="2478" name="Google Shape;2478;p3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2479" name="Google Shape;2479;p3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3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3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3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3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3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3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3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3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3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3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3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3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3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3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3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3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3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3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3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3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3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3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3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3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3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3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3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3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3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3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3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3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3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3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3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3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3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3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3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3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3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3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3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3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3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3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3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3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3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3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3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3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3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3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3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3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3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3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3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3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3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3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3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3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3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3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3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3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3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3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3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3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3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6" name="Google Shape;2586;p37"/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37"/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37"/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7" name="Google Shape;2727;p3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2728" name="Google Shape;2728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3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2734" name="Google Shape;2734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9" name="Google Shape;2739;p37"/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1" name="Google Shape;2741;p3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2742" name="Google Shape;274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7" name="Google Shape;2747;p37"/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9" name="Google Shape;2749;p37"/>
          <p:cNvGrpSpPr/>
          <p:nvPr/>
        </p:nvGrpSpPr>
        <p:grpSpPr>
          <a:xfrm>
            <a:off x="2531557" y="3196864"/>
            <a:ext cx="1407493" cy="1561147"/>
            <a:chOff x="2152750" y="190500"/>
            <a:chExt cx="4293756" cy="4762499"/>
          </a:xfrm>
        </p:grpSpPr>
        <p:sp>
          <p:nvSpPr>
            <p:cNvPr id="2750" name="Google Shape;2750;p3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3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3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825" name="Google Shape;2825;p3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4" name="Google Shape;2834;p3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835" name="Google Shape;2835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0" name="Google Shape;2840;p3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8" name="Google Shape;2858;p37"/>
          <p:cNvGrpSpPr/>
          <p:nvPr/>
        </p:nvGrpSpPr>
        <p:grpSpPr>
          <a:xfrm>
            <a:off x="4562440" y="2924958"/>
            <a:ext cx="1641530" cy="1833054"/>
            <a:chOff x="2152775" y="305709"/>
            <a:chExt cx="4264823" cy="4762415"/>
          </a:xfrm>
        </p:grpSpPr>
        <p:grpSp>
          <p:nvGrpSpPr>
            <p:cNvPr id="2859" name="Google Shape;2859;p3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2860" name="Google Shape;2860;p3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7" name="Google Shape;2877;p3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2878" name="Google Shape;2878;p3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4" name="Google Shape;2894;p3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2895" name="Google Shape;2895;p3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1" name="Google Shape;2911;p3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2912" name="Google Shape;2912;p3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8" name="Google Shape;2928;p3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2929" name="Google Shape;2929;p3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3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3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5" name="Google Shape;2945;p3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2946" name="Google Shape;2946;p3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3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3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3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3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3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2" name="Google Shape;2962;p3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2963" name="Google Shape;2963;p3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3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3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3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3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p3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3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3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9" name="Google Shape;2979;p3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3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3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3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4" name="Google Shape;2984;p3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2985" name="Google Shape;2985;p3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3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3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3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3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3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3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3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3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3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3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3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3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3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3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3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1" name="Google Shape;3001;p3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002" name="Google Shape;3002;p3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3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3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3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3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3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3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3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3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3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3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3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3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3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3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3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8" name="Google Shape;3018;p3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019" name="Google Shape;3019;p3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3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3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3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3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3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3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3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3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3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3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3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3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3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3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3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5" name="Google Shape;3035;p3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036" name="Google Shape;3036;p3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3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3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3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3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3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3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3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3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3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3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3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2" name="Google Shape;3052;p3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053" name="Google Shape;3053;p3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3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3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3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9" name="Google Shape;3069;p3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070" name="Google Shape;3070;p3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6" name="Google Shape;3086;p3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087" name="Google Shape;3087;p3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3" name="Google Shape;3103;p3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104" name="Google Shape;3104;p3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0" name="Google Shape;3120;p3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121" name="Google Shape;3121;p3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7" name="Google Shape;3137;p3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138" name="Google Shape;3138;p3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4" name="Google Shape;3154;p3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155" name="Google Shape;3155;p3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1" name="Google Shape;3171;p3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172" name="Google Shape;3172;p3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3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3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8" name="Google Shape;3188;p3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189" name="Google Shape;3189;p3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5" name="Google Shape;3205;p3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206" name="Google Shape;3206;p3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2" name="Google Shape;3222;p3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223" name="Google Shape;3223;p3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9" name="Google Shape;3239;p3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240" name="Google Shape;3240;p3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6" name="Google Shape;3256;p3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257" name="Google Shape;3257;p3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3" name="Google Shape;3273;p3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274" name="Google Shape;3274;p3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0" name="Google Shape;3290;p3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3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3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3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3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3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3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3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3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3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3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3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3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3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3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3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3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3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3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3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3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3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3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3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3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3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3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3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3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3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3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3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3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3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3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3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3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3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3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3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3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3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3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3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3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3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3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3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3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3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3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3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3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3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3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5" name="Google Shape;3365;p3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366" name="Google Shape;3366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1" name="Google Shape;3371;p3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372" name="Google Shape;337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77" name="Google Shape;3377;p3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9" name="Google Shape;3379;p37"/>
          <p:cNvGrpSpPr/>
          <p:nvPr/>
        </p:nvGrpSpPr>
        <p:grpSpPr>
          <a:xfrm>
            <a:off x="7208207" y="3113988"/>
            <a:ext cx="1407570" cy="1644023"/>
            <a:chOff x="2533225" y="322726"/>
            <a:chExt cx="4077549" cy="4762523"/>
          </a:xfrm>
        </p:grpSpPr>
        <p:sp>
          <p:nvSpPr>
            <p:cNvPr id="3380" name="Google Shape;3380;p37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37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37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37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37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37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37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37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37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37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37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37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37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37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37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37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37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37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37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37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37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37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37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37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37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37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3" name="Google Shape;3423;p37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3424" name="Google Shape;3424;p37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2" name="Google Shape;3432;p37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37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37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37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37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37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37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37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37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37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37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37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37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37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37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37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37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37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37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37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37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37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37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37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37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37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3" name="Google Shape;3483;p37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3484" name="Google Shape;3484;p37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37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37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37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37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37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37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37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37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37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37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37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37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37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37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37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4" name="Google Shape;3504;p37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6274476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6256990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6322845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3417840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3400355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3456326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1" name="Google Shape;3511;p37"/>
          <p:cNvSpPr txBox="1">
            <a:spLocks noGrp="1"/>
          </p:cNvSpPr>
          <p:nvPr>
            <p:ph type="title"/>
          </p:nvPr>
        </p:nvSpPr>
        <p:spPr>
          <a:xfrm>
            <a:off x="381476" y="688204"/>
            <a:ext cx="224361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МЫ: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2" name="Google Shape;3512;p37"/>
          <p:cNvSpPr txBox="1"/>
          <p:nvPr/>
        </p:nvSpPr>
        <p:spPr>
          <a:xfrm>
            <a:off x="190677" y="1427213"/>
            <a:ext cx="2367881" cy="333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ЦИФРОВЫЕ ИНСТРУМЕНТЫ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ЦИФРОВАЯ ТРАНСФОРМАЦИЯ КОМПЕТЕНЦИЙ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3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grpSp>
        <p:nvGrpSpPr>
          <p:cNvPr id="3518" name="Google Shape;3518;p38"/>
          <p:cNvGrpSpPr/>
          <p:nvPr/>
        </p:nvGrpSpPr>
        <p:grpSpPr>
          <a:xfrm>
            <a:off x="2824328" y="371579"/>
            <a:ext cx="1459675" cy="1782539"/>
            <a:chOff x="2473900" y="225896"/>
            <a:chExt cx="3899746" cy="4762328"/>
          </a:xfrm>
        </p:grpSpPr>
        <p:sp>
          <p:nvSpPr>
            <p:cNvPr id="3519" name="Google Shape;3519;p38"/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3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7" name="Google Shape;3577;p3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578" name="Google Shape;3578;p3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p3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3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3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3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3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8" name="Google Shape;3598;p38"/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3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3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3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3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3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3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6" name="Google Shape;3616;p38"/>
          <p:cNvGrpSpPr/>
          <p:nvPr/>
        </p:nvGrpSpPr>
        <p:grpSpPr>
          <a:xfrm>
            <a:off x="2671764" y="2863382"/>
            <a:ext cx="1550646" cy="1684920"/>
            <a:chOff x="2244025" y="145922"/>
            <a:chExt cx="4382832" cy="4762352"/>
          </a:xfrm>
        </p:grpSpPr>
        <p:grpSp>
          <p:nvGrpSpPr>
            <p:cNvPr id="3617" name="Google Shape;3617;p3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3618" name="Google Shape;3618;p3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3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3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3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3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3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3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3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3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3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3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3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3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3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3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3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3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55" name="Google Shape;3655;p3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3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3667" name="Google Shape;3667;p3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3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3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3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3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3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4" name="Google Shape;3684;p3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3685" name="Google Shape;3685;p3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1" name="Google Shape;3701;p3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3702" name="Google Shape;3702;p3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3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3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3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3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8" name="Google Shape;3718;p3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3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3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3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3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3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3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3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3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3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3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3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3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3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3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3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3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3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3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3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3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3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3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3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3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3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3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8" name="Google Shape;3788;p3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3789" name="Google Shape;3789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4" name="Google Shape;3794;p3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3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6" name="Google Shape;3796;p3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3797" name="Google Shape;3797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2" name="Google Shape;3802;p38"/>
          <p:cNvGrpSpPr/>
          <p:nvPr/>
        </p:nvGrpSpPr>
        <p:grpSpPr>
          <a:xfrm>
            <a:off x="4931603" y="542890"/>
            <a:ext cx="1572889" cy="1611229"/>
            <a:chOff x="2270525" y="117216"/>
            <a:chExt cx="4650765" cy="4762722"/>
          </a:xfrm>
        </p:grpSpPr>
        <p:sp>
          <p:nvSpPr>
            <p:cNvPr id="3803" name="Google Shape;3803;p38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38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5" name="Google Shape;3805;p38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8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38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38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8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8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8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8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38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38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38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38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8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8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8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8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8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8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4" name="Google Shape;3824;p38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3825" name="Google Shape;3825;p38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38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38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38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38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38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38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38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38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38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38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38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38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38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38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38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38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8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8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8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8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38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8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8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8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8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8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8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8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8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8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8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8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8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8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8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8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8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p38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4" name="Google Shape;3864;p38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5" name="Google Shape;3865;p38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8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8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8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8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8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8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8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38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38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38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38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38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38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38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8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8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38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38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38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8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8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8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8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38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38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38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8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38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4" name="Google Shape;3894;p38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3895" name="Google Shape;3895;p38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38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38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38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38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38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38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38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38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38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38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38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38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8" name="Google Shape;3908;p38"/>
          <p:cNvGrpSpPr/>
          <p:nvPr/>
        </p:nvGrpSpPr>
        <p:grpSpPr>
          <a:xfrm>
            <a:off x="4873089" y="2520210"/>
            <a:ext cx="1891791" cy="2028092"/>
            <a:chOff x="2183550" y="65875"/>
            <a:chExt cx="4483981" cy="4807045"/>
          </a:xfrm>
        </p:grpSpPr>
        <p:sp>
          <p:nvSpPr>
            <p:cNvPr id="3909" name="Google Shape;3909;p3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1" name="Google Shape;3931;p3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3932" name="Google Shape;3932;p3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3933" name="Google Shape;3933;p3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4" name="Google Shape;3934;p3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5" name="Google Shape;3935;p3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36" name="Google Shape;3936;p3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3937" name="Google Shape;3937;p3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3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39" name="Google Shape;3939;p3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0" name="Google Shape;3940;p3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1" name="Google Shape;3941;p3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2" name="Google Shape;3942;p3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3" name="Google Shape;3943;p3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4" name="Google Shape;3944;p3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5" name="Google Shape;3945;p3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6" name="Google Shape;3946;p3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7" name="Google Shape;3947;p3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8" name="Google Shape;3948;p3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9" name="Google Shape;3949;p3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0" name="Google Shape;3950;p3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1" name="Google Shape;3951;p3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2" name="Google Shape;3952;p3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3" name="Google Shape;3953;p3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4" name="Google Shape;3954;p3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5" name="Google Shape;3955;p3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6" name="Google Shape;3956;p3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7" name="Google Shape;3957;p3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8" name="Google Shape;3958;p3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9" name="Google Shape;3959;p3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0" name="Google Shape;3960;p3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1" name="Google Shape;3961;p3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2" name="Google Shape;3962;p3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3" name="Google Shape;3963;p3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4" name="Google Shape;3964;p3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5" name="Google Shape;3965;p3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6" name="Google Shape;3966;p3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7" name="Google Shape;3967;p3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8" name="Google Shape;3968;p3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9" name="Google Shape;3969;p3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0" name="Google Shape;3970;p3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1" name="Google Shape;3971;p3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2" name="Google Shape;3972;p3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3" name="Google Shape;3973;p3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4" name="Google Shape;3974;p3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5" name="Google Shape;3975;p3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6" name="Google Shape;3976;p3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7" name="Google Shape;3977;p3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8" name="Google Shape;3978;p3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9" name="Google Shape;3979;p3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0" name="Google Shape;3980;p3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1" name="Google Shape;3981;p3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2" name="Google Shape;3982;p3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3" name="Google Shape;3983;p3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4" name="Google Shape;3984;p3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5" name="Google Shape;3985;p3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6" name="Google Shape;3986;p3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7" name="Google Shape;3987;p3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8" name="Google Shape;3988;p3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9" name="Google Shape;3989;p3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3" name="Google Shape;3993;p3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4" name="Google Shape;3994;p3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3" name="Google Shape;4003;p3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004" name="Google Shape;4004;p3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005" name="Google Shape;4005;p3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3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7" name="Google Shape;4007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8" name="Google Shape;4008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3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10" name="Google Shape;4010;p3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1" name="Google Shape;4011;p3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3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13" name="Google Shape;4013;p3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3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3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3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3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3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2" name="Google Shape;4042;p3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4043" name="Google Shape;4043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8" name="Google Shape;4048;p38"/>
          <p:cNvGrpSpPr/>
          <p:nvPr/>
        </p:nvGrpSpPr>
        <p:grpSpPr>
          <a:xfrm>
            <a:off x="7307446" y="524392"/>
            <a:ext cx="1458674" cy="1629727"/>
            <a:chOff x="2181300" y="231400"/>
            <a:chExt cx="4262637" cy="4762499"/>
          </a:xfrm>
        </p:grpSpPr>
        <p:sp>
          <p:nvSpPr>
            <p:cNvPr id="4049" name="Google Shape;4049;p38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7" name="Google Shape;4087;p3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4088" name="Google Shape;4088;p3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3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3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3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3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3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3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3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3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3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5" name="Google Shape;4105;p3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4106" name="Google Shape;4106;p3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3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3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3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3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3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3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3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4" name="Google Shape;4114;p3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3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3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7" name="Google Shape;4117;p3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3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2" name="Google Shape;4122;p3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4123" name="Google Shape;4123;p3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3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3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3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3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3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3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3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3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3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3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3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3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3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3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9" name="Google Shape;4139;p3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4140" name="Google Shape;4140;p3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3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3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3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3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3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3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3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3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3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3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3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3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3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3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3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6" name="Google Shape;4156;p3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4157" name="Google Shape;4157;p3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3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3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3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3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3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3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3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3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6" name="Google Shape;4166;p3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7" name="Google Shape;4167;p3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8" name="Google Shape;4168;p3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9" name="Google Shape;4169;p3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0" name="Google Shape;4170;p3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1" name="Google Shape;4171;p3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3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3" name="Google Shape;4173;p3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4174" name="Google Shape;4174;p3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3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6" name="Google Shape;4176;p3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7" name="Google Shape;4177;p3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3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3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3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3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2" name="Google Shape;4182;p3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3" name="Google Shape;4183;p3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3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3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3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7" name="Google Shape;4187;p3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8" name="Google Shape;4188;p3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9" name="Google Shape;4189;p3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0" name="Google Shape;4190;p3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1" name="Google Shape;4191;p3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4192" name="Google Shape;4192;p3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3" name="Google Shape;4193;p3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3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5" name="Google Shape;4195;p3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6" name="Google Shape;4196;p3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3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8" name="Google Shape;4198;p3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3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3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1" name="Google Shape;4201;p3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3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p3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p3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3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3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p3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8" name="Google Shape;4208;p3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4209" name="Google Shape;4209;p3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0" name="Google Shape;4210;p3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1" name="Google Shape;4211;p3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2" name="Google Shape;4212;p3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3" name="Google Shape;4213;p3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4" name="Google Shape;4214;p3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5" name="Google Shape;4215;p3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6" name="Google Shape;4216;p3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7" name="Google Shape;4217;p3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8" name="Google Shape;4218;p3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9" name="Google Shape;4219;p3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0" name="Google Shape;4220;p3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1" name="Google Shape;4221;p3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2" name="Google Shape;4222;p3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3" name="Google Shape;4223;p3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4" name="Google Shape;4224;p3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5" name="Google Shape;4225;p3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6" name="Google Shape;4226;p38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38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38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38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38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38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38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38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38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38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3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38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38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38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38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3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3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6" name="Google Shape;4256;p38"/>
          <p:cNvGrpSpPr/>
          <p:nvPr/>
        </p:nvGrpSpPr>
        <p:grpSpPr>
          <a:xfrm>
            <a:off x="7353972" y="2937150"/>
            <a:ext cx="1412160" cy="1611152"/>
            <a:chOff x="2602525" y="317054"/>
            <a:chExt cx="4174283" cy="4762495"/>
          </a:xfrm>
        </p:grpSpPr>
        <p:sp>
          <p:nvSpPr>
            <p:cNvPr id="4257" name="Google Shape;4257;p38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38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38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38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38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38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38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38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38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38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38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38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38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4" name="Google Shape;4314;p3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4315" name="Google Shape;4315;p3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4316" name="Google Shape;4316;p3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7" name="Google Shape;4317;p3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8" name="Google Shape;4318;p3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319" name="Google Shape;4319;p3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4320" name="Google Shape;4320;p3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22" name="Google Shape;4322;p3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3" name="Google Shape;4323;p3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4" name="Google Shape;4324;p3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5" name="Google Shape;4325;p3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6" name="Google Shape;4326;p3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7" name="Google Shape;4327;p3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8" name="Google Shape;4328;p3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9" name="Google Shape;4329;p3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0" name="Google Shape;4330;p3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1" name="Google Shape;4331;p3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2" name="Google Shape;4332;p3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3" name="Google Shape;4333;p3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4" name="Google Shape;4334;p3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5" name="Google Shape;4335;p3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6" name="Google Shape;4336;p3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7" name="Google Shape;4337;p3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8" name="Google Shape;4338;p3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9" name="Google Shape;4339;p3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0" name="Google Shape;4340;p3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1" name="Google Shape;4341;p3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2" name="Google Shape;4342;p3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3" name="Google Shape;4343;p3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4" name="Google Shape;4344;p3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5" name="Google Shape;4345;p3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6" name="Google Shape;4346;p3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7" name="Google Shape;4347;p3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8" name="Google Shape;4348;p3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9" name="Google Shape;4349;p3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0" name="Google Shape;4350;p3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1" name="Google Shape;4351;p3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2" name="Google Shape;4352;p3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3" name="Google Shape;4353;p3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4" name="Google Shape;4354;p3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5" name="Google Shape;4355;p3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6" name="Google Shape;4356;p3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7" name="Google Shape;4357;p3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8" name="Google Shape;4358;p3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9" name="Google Shape;4359;p3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0" name="Google Shape;4360;p3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1" name="Google Shape;4361;p3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2" name="Google Shape;4362;p3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3" name="Google Shape;4363;p3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4" name="Google Shape;4364;p3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5" name="Google Shape;4365;p3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6" name="Google Shape;4366;p3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7" name="Google Shape;4367;p3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8" name="Google Shape;4368;p3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9" name="Google Shape;4369;p3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0" name="Google Shape;4370;p3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1" name="Google Shape;4371;p3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2" name="Google Shape;4372;p3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3" name="Google Shape;4373;p3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4" name="Google Shape;4374;p3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5" name="Google Shape;4375;p3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6" name="Google Shape;4376;p3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7" name="Google Shape;4377;p3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8" name="Google Shape;4378;p3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9" name="Google Shape;4379;p3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0" name="Google Shape;4380;p3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1" name="Google Shape;4381;p3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2" name="Google Shape;4382;p3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3" name="Google Shape;4383;p3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4" name="Google Shape;4384;p3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5" name="Google Shape;4385;p3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86" name="Google Shape;4386;p3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4387" name="Google Shape;4387;p3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4388" name="Google Shape;4388;p3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9" name="Google Shape;4389;p3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1" name="Google Shape;4391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2" name="Google Shape;4392;p3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93" name="Google Shape;4393;p3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4" name="Google Shape;4394;p3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5" name="Google Shape;4395;p3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96" name="Google Shape;4396;p38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38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38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38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38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38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2" name="Google Shape;4402;p38"/>
          <p:cNvSpPr txBox="1">
            <a:spLocks noGrp="1"/>
          </p:cNvSpPr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ТРЕКИНГ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" name="Google Shape;4403;p38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ПРАКТИКА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СТРАТЕГИИ БИЗНЕСА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АНАЛИТИКА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Barlow Light"/>
                <a:cs typeface="Times New Roman" panose="02020603050405020304" pitchFamily="18" charset="0"/>
                <a:sym typeface="Barlow Light"/>
              </a:rPr>
              <a:t>СИСТЕМНОСТЬ</a:t>
            </a:r>
            <a:endParaRPr sz="1200" dirty="0">
              <a:solidFill>
                <a:srgbClr val="0070C0"/>
              </a:solidFill>
              <a:latin typeface="Times New Roman" panose="02020603050405020304" pitchFamily="18" charset="0"/>
              <a:ea typeface="Barlow Light"/>
              <a:cs typeface="Times New Roman" panose="02020603050405020304" pitchFamily="18" charset="0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oogle Shape;2020;p33"/>
          <p:cNvGrpSpPr/>
          <p:nvPr/>
        </p:nvGrpSpPr>
        <p:grpSpPr>
          <a:xfrm>
            <a:off x="3824899" y="1241117"/>
            <a:ext cx="4542205" cy="2661224"/>
            <a:chOff x="1177450" y="241631"/>
            <a:chExt cx="6173152" cy="3616776"/>
          </a:xfrm>
        </p:grpSpPr>
        <p:sp>
          <p:nvSpPr>
            <p:cNvPr id="2021" name="Google Shape;2021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dist="28575" dir="5400000" algn="bl" rotWithShape="0">
                <a:srgbClr val="38226D">
                  <a:alpha val="3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6" name="Google Shape;2026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27" name="Google Shape;2027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8" name="Google Shape;2048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49" name="Google Shape;2049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54" name="Google Shape;2054;p33"/>
          <p:cNvSpPr/>
          <p:nvPr/>
        </p:nvSpPr>
        <p:spPr>
          <a:xfrm>
            <a:off x="4329725" y="1397200"/>
            <a:ext cx="35190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B147C-82ED-4042-95F1-7DA69544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11" y="1491630"/>
            <a:ext cx="3245704" cy="19802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65BE6F-42CD-4247-B8E3-6DA2FD7F6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-308570"/>
            <a:ext cx="1969390" cy="1969390"/>
          </a:xfrm>
          <a:prstGeom prst="rect">
            <a:avLst/>
          </a:prstGeom>
        </p:spPr>
      </p:pic>
      <p:sp>
        <p:nvSpPr>
          <p:cNvPr id="44" name="Google Shape;1997;p32">
            <a:extLst>
              <a:ext uri="{FF2B5EF4-FFF2-40B4-BE49-F238E27FC236}">
                <a16:creationId xmlns:a16="http://schemas.microsoft.com/office/drawing/2014/main" id="{707ECEE9-244B-4B41-BEE7-16A9AF815889}"/>
              </a:ext>
            </a:extLst>
          </p:cNvPr>
          <p:cNvSpPr txBox="1">
            <a:spLocks/>
          </p:cNvSpPr>
          <p:nvPr/>
        </p:nvSpPr>
        <p:spPr>
          <a:xfrm>
            <a:off x="449349" y="1768017"/>
            <a:ext cx="3803717" cy="212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 algn="ctr">
              <a:buFont typeface="Barlow Light"/>
              <a:buNone/>
            </a:pPr>
            <a:r>
              <a:rPr lang="ru-RU" sz="3000" dirty="0">
                <a:solidFill>
                  <a:schemeClr val="lt1"/>
                </a:solidFill>
                <a:latin typeface="Times New Roman" panose="02020603050405020304" pitchFamily="18" charset="0"/>
                <a:ea typeface="Raleway Thin"/>
                <a:cs typeface="Times New Roman" panose="02020603050405020304" pitchFamily="18" charset="0"/>
                <a:sym typeface="Raleway Thin"/>
              </a:rPr>
              <a:t>«ТРЕКИНГ ПРОЕКТОВ НТИ»</a:t>
            </a:r>
            <a:endParaRPr lang="en-US" sz="3000" dirty="0">
              <a:solidFill>
                <a:schemeClr val="lt1"/>
              </a:solidFill>
              <a:latin typeface="Times New Roman" panose="02020603050405020304" pitchFamily="18" charset="0"/>
              <a:ea typeface="Raleway Thin"/>
              <a:cs typeface="Times New Roman" panose="02020603050405020304" pitchFamily="18" charset="0"/>
              <a:sym typeface="Raleway Thin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30BEC47-67D2-4FDF-9E77-7DF067576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689" y="107394"/>
            <a:ext cx="1656184" cy="8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 idx="4294967295"/>
          </p:nvPr>
        </p:nvSpPr>
        <p:spPr>
          <a:xfrm>
            <a:off x="76696" y="868305"/>
            <a:ext cx="6327394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ВАС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165221" y="1602569"/>
            <a:ext cx="667368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0070C0"/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УЧАСТИЕ!!!!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9" name="Google Shape;4409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410" name="Google Shape;4410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6" name="Google Shape;4416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417" name="Google Shape;4417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9" name="Google Shape;4419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420" name="Google Shape;4420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22" name="Google Shape;4422;p3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23" name="Google Shape;4423;p3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24" name="Google Shape;4424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425" name="Google Shape;4425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28" name="Google Shape;4428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429" name="Google Shape;4429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33" name="Google Shape;4433;p3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34" name="Google Shape;4434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435" name="Google Shape;4435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7" name="Google Shape;4437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8" name="Google Shape;4438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9" name="Google Shape;4439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0" name="Google Shape;4440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1" name="Google Shape;4441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2" name="Google Shape;4442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3" name="Google Shape;4443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4" name="Google Shape;4444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5" name="Google Shape;4445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6" name="Google Shape;4446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7" name="Google Shape;4447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8" name="Google Shape;4448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9" name="Google Shape;4449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0" name="Google Shape;4450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1" name="Google Shape;4451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2" name="Google Shape;4452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3" name="Google Shape;4453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4" name="Google Shape;4454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5" name="Google Shape;4455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456" name="Google Shape;4456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7" name="Google Shape;4457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8" name="Google Shape;4458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459" name="Google Shape;4459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0" name="Google Shape;4460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1" name="Google Shape;4461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2" name="Google Shape;4462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463" name="Google Shape;4463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4" name="Google Shape;4464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5" name="Google Shape;4465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6" name="Google Shape;4466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467" name="Google Shape;4467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8" name="Google Shape;4468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9" name="Google Shape;4469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0" name="Google Shape;4470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71" name="Google Shape;4471;p3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2" name="Google Shape;4472;p3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3" name="Google Shape;4473;p3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474" name="Google Shape;4474;p3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475" name="Google Shape;4475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476" name="Google Shape;4476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7" name="Google Shape;4477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78" name="Google Shape;4478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479" name="Google Shape;4479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0" name="Google Shape;4480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1" name="Google Shape;4481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482" name="Google Shape;4482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3" name="Google Shape;4483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4" name="Google Shape;4484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485" name="Google Shape;4485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7" name="Google Shape;4487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88" name="Google Shape;4488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2" name="Google Shape;4492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93" name="Google Shape;4493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5" name="Google Shape;4495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496" name="Google Shape;4496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99" name="Google Shape;4499;p3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00" name="Google Shape;4500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01" name="Google Shape;4501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3" name="Google Shape;4503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04" name="Google Shape;4504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9" name="Google Shape;4509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510" name="Google Shape;4510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2" name="Google Shape;4512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513" name="Google Shape;4513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8" name="Google Shape;4518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519" name="Google Shape;4519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24" name="Google Shape;4524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525" name="Google Shape;4525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6" name="Google Shape;4526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7" name="Google Shape;4527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8" name="Google Shape;4528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29" name="Google Shape;4529;p3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30" name="Google Shape;4530;p3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31" name="Google Shape;4531;p3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32" name="Google Shape;4532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533" name="Google Shape;4533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4" name="Google Shape;4534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5" name="Google Shape;4535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536" name="Google Shape;4536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7" name="Google Shape;4537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8" name="Google Shape;4538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539" name="Google Shape;4539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0" name="Google Shape;4540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41" name="Google Shape;4541;p3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42" name="Google Shape;4542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543" name="Google Shape;4543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4" name="Google Shape;4544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5" name="Google Shape;4545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546" name="Google Shape;4546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7" name="Google Shape;4547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8" name="Google Shape;4548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9" name="Google Shape;4549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0" name="Google Shape;4550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1" name="Google Shape;4551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552" name="Google Shape;4552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3" name="Google Shape;4553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54" name="Google Shape;4554;p3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55" name="Google Shape;4555;p3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56" name="Google Shape;4556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557" name="Google Shape;4557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8" name="Google Shape;4558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9" name="Google Shape;4559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560" name="Google Shape;4560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1" name="Google Shape;4561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62" name="Google Shape;4562;p3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63" name="Google Shape;4563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564" name="Google Shape;4564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5" name="Google Shape;4565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66" name="Google Shape;4566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567" name="Google Shape;4567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8" name="Google Shape;4568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9" name="Google Shape;4569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70" name="Google Shape;4570;p3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71" name="Google Shape;4571;p3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572" name="Google Shape;4572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573" name="Google Shape;4573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4" name="Google Shape;4574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5" name="Google Shape;4575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576" name="Google Shape;4576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7" name="Google Shape;4577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8" name="Google Shape;4578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9" name="Google Shape;4579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0" name="Google Shape;4580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581" name="Google Shape;4581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2" name="Google Shape;4582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3" name="Google Shape;4583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4" name="Google Shape;4584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585" name="Google Shape;4585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6" name="Google Shape;4586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7" name="Google Shape;4587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588" name="Google Shape;4588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9" name="Google Shape;4589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0" name="Google Shape;4590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1" name="Google Shape;4591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592" name="Google Shape;4592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3" name="Google Shape;4593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4" name="Google Shape;4594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5" name="Google Shape;4595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6" name="Google Shape;4596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7" name="Google Shape;4597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598" name="Google Shape;4598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9" name="Google Shape;4599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00" name="Google Shape;4600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601" name="Google Shape;4601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2" name="Google Shape;4602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3" name="Google Shape;4603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4" name="Google Shape;4604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5" name="Google Shape;4605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06" name="Google Shape;4606;p3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07" name="Google Shape;4607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608" name="Google Shape;4608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9" name="Google Shape;4609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10" name="Google Shape;4610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4611" name="Google Shape;4611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2" name="Google Shape;4612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3" name="Google Shape;4613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4" name="Google Shape;4614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15" name="Google Shape;4615;p3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16" name="Google Shape;4616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4617" name="Google Shape;4617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8" name="Google Shape;4618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9" name="Google Shape;4619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20" name="Google Shape;4620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4621" name="Google Shape;4621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2" name="Google Shape;4622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3" name="Google Shape;4623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24" name="Google Shape;4624;p3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25" name="Google Shape;4625;p3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26" name="Google Shape;4626;p3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27" name="Google Shape;4627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4628" name="Google Shape;4628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9" name="Google Shape;4629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0" name="Google Shape;4630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1" name="Google Shape;4631;p3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32" name="Google Shape;4632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4633" name="Google Shape;4633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4" name="Google Shape;4634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5" name="Google Shape;4635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6" name="Google Shape;4636;p3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37" name="Google Shape;4637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4638" name="Google Shape;4638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9" name="Google Shape;4639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0" name="Google Shape;4640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1" name="Google Shape;4641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2" name="Google Shape;4642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3" name="Google Shape;4643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4644" name="Google Shape;4644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5" name="Google Shape;4645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6" name="Google Shape;4646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7" name="Google Shape;4647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648" name="Google Shape;4648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9" name="Google Shape;4649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0" name="Google Shape;4650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1" name="Google Shape;4651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4652" name="Google Shape;4652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3" name="Google Shape;4653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4" name="Google Shape;4654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5" name="Google Shape;4655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6" name="Google Shape;4656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7" name="Google Shape;4657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4658" name="Google Shape;4658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9" name="Google Shape;4659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0" name="Google Shape;4660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1" name="Google Shape;4661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2" name="Google Shape;4662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3" name="Google Shape;4663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4664" name="Google Shape;4664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5" name="Google Shape;4665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6" name="Google Shape;4666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4667" name="Google Shape;4667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8" name="Google Shape;4668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9" name="Google Shape;4669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1" name="Google Shape;4671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2" name="Google Shape;4672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73" name="Google Shape;4673;p3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674" name="Google Shape;4674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4675" name="Google Shape;4675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6" name="Google Shape;4676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7" name="Google Shape;4677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9" name="Google Shape;4679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80" name="Google Shape;4680;p39"/>
          <p:cNvGrpSpPr/>
          <p:nvPr/>
        </p:nvGrpSpPr>
        <p:grpSpPr>
          <a:xfrm>
            <a:off x="6283418" y="1648999"/>
            <a:ext cx="432570" cy="421334"/>
            <a:chOff x="5926225" y="921350"/>
            <a:chExt cx="517800" cy="504350"/>
          </a:xfrm>
        </p:grpSpPr>
        <p:sp>
          <p:nvSpPr>
            <p:cNvPr id="4681" name="Google Shape;4681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682" name="Google Shape;4682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683" name="Google Shape;4683;p39"/>
          <p:cNvSpPr/>
          <p:nvPr/>
        </p:nvSpPr>
        <p:spPr>
          <a:xfrm>
            <a:off x="6477338" y="18850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4" name="Google Shape;4684;p39"/>
          <p:cNvGrpSpPr/>
          <p:nvPr/>
        </p:nvGrpSpPr>
        <p:grpSpPr>
          <a:xfrm>
            <a:off x="7168405" y="1628379"/>
            <a:ext cx="432570" cy="421334"/>
            <a:chOff x="5926225" y="921350"/>
            <a:chExt cx="517800" cy="504350"/>
          </a:xfrm>
        </p:grpSpPr>
        <p:sp>
          <p:nvSpPr>
            <p:cNvPr id="4685" name="Google Shape;4685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7" name="Google Shape;4687;p39"/>
          <p:cNvSpPr/>
          <p:nvPr/>
        </p:nvSpPr>
        <p:spPr>
          <a:xfrm>
            <a:off x="7362326" y="18644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8" name="Google Shape;4688;p39"/>
          <p:cNvGrpSpPr/>
          <p:nvPr/>
        </p:nvGrpSpPr>
        <p:grpSpPr>
          <a:xfrm>
            <a:off x="6283685" y="2377421"/>
            <a:ext cx="1075937" cy="1047989"/>
            <a:chOff x="5926225" y="921350"/>
            <a:chExt cx="517800" cy="504350"/>
          </a:xfrm>
        </p:grpSpPr>
        <p:sp>
          <p:nvSpPr>
            <p:cNvPr id="4689" name="Google Shape;4689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1" name="Google Shape;4691;p39"/>
          <p:cNvSpPr/>
          <p:nvPr/>
        </p:nvSpPr>
        <p:spPr>
          <a:xfrm>
            <a:off x="6765998" y="29645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2" name="Google Shape;4692;p3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8" name="Google Shape;4698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699" name="Google Shape;4699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5" name="Google Shape;4705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706" name="Google Shape;4706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0" name="Google Shape;4710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711" name="Google Shape;4711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2" name="Google Shape;4712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3" name="Google Shape;4713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4" name="Google Shape;4714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715" name="Google Shape;4715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0" name="Google Shape;4720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721" name="Google Shape;4721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2" name="Google Shape;4722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3" name="Google Shape;4723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4" name="Google Shape;4724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725" name="Google Shape;4725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9" name="Google Shape;4729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730" name="Google Shape;4730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5" name="Google Shape;4735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736" name="Google Shape;4736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2" name="Google Shape;4742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743" name="Google Shape;4743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5" name="Google Shape;4745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746" name="Google Shape;4746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9" name="Google Shape;4749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750" name="Google Shape;4750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6" name="Google Shape;4756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57" name="Google Shape;4757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2" name="Google Shape;4762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63" name="Google Shape;4763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6" name="Google Shape;4766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767" name="Google Shape;4767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68" name="Google Shape;4768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9" name="Google Shape;4769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0" name="Google Shape;4770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1" name="Google Shape;4771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2" name="Google Shape;4772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3" name="Google Shape;4773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4" name="Google Shape;4774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5" name="Google Shape;4775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7" name="Google Shape;4777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78" name="Google Shape;4778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4" name="Google Shape;4784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785" name="Google Shape;4785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9" name="Google Shape;4789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790" name="Google Shape;4790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5" name="Google Shape;4795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796" name="Google Shape;4796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2" name="Google Shape;4802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803" name="Google Shape;4803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7" name="Google Shape;4807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808" name="Google Shape;4808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2" name="Google Shape;4812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813" name="Google Shape;4813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8" name="Google Shape;4818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19" name="Google Shape;481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0" name="Google Shape;482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1" name="Google Shape;482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2" name="Google Shape;482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3" name="Google Shape;482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4" name="Google Shape;482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5" name="Google Shape;482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6" name="Google Shape;482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7" name="Google Shape;482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8" name="Google Shape;482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29" name="Google Shape;4829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830" name="Google Shape;4830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3" name="Google Shape;4833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834" name="Google Shape;48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5" name="Google Shape;48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6" name="Google Shape;48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7" name="Google Shape;48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8" name="Google Shape;48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9" name="Google Shape;48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0" name="Google Shape;48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1" name="Google Shape;48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2" name="Google Shape;48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3" name="Google Shape;48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44" name="Google Shape;4844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845" name="Google Shape;4845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9" name="Google Shape;4849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850" name="Google Shape;485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1" name="Google Shape;485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2" name="Google Shape;485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3" name="Google Shape;485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4" name="Google Shape;485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5" name="Google Shape;485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6" name="Google Shape;485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7" name="Google Shape;485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8" name="Google Shape;485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9" name="Google Shape;485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0" name="Google Shape;4860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4861" name="Google Shape;4861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4" name="Google Shape;4864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5" name="Google Shape;4865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8" name="Google Shape;4868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4869" name="Google Shape;4869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3" name="Google Shape;4873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4874" name="Google Shape;4874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8" name="Google Shape;4878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4879" name="Google Shape;4879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4" name="Google Shape;4884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4885" name="Google Shape;4885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8" name="Google Shape;4888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9" name="Google Shape;4889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1" name="Google Shape;4891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4892" name="Google Shape;4892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3" name="Google Shape;4893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4" name="Google Shape;4894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5" name="Google Shape;4895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4896" name="Google Shape;4896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7" name="Google Shape;4897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8" name="Google Shape;4898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1" name="Google Shape;4901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4902" name="Google Shape;4902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8" name="Google Shape;4908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4909" name="Google Shape;4909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2" name="Google Shape;4912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4913" name="Google Shape;4913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7" name="Google Shape;4917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4918" name="Google Shape;4918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3" name="Google Shape;4923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4" name="Google Shape;4924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4925" name="Google Shape;4925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2" name="Google Shape;4932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4933" name="Google Shape;4933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7" name="Google Shape;4937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4938" name="Google Shape;4938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1" name="Google Shape;4941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4942" name="Google Shape;4942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4" name="Google Shape;4944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5" name="Google Shape;4945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4946" name="Google Shape;4946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0" name="Google Shape;4950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4951" name="Google Shape;4951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1" name="Google Shape;4961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4962" name="Google Shape;4962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8" name="Google Shape;4968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4969" name="Google Shape;4969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6" name="Google Shape;4976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4977" name="Google Shape;4977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2" name="Google Shape;4982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9" name="Google Shape;4989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4990" name="Google Shape;4990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4" name="Google Shape;4994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4995" name="Google Shape;4995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8" name="Google Shape;4998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4999" name="Google Shape;4999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5" name="Google Shape;5005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5006" name="Google Shape;5006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4" name="Google Shape;5014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5015" name="Google Shape;5015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7" name="Google Shape;5027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5028" name="Google Shape;5028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0" name="Google Shape;5040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5041" name="Google Shape;5041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3" name="Google Shape;5043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4" name="Google Shape;5044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6" name="Google Shape;5046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7" name="Google Shape;5047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0" name="Google Shape;5050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1" name="Google Shape;5051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3" name="Google Shape;5053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5054" name="Google Shape;5054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0" name="Google Shape;5060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5061" name="Google Shape;5061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3" name="Google Shape;5063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4" name="Google Shape;5064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0" name="Google Shape;5070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1" name="Google Shape;5071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6" name="Google Shape;5076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5077" name="Google Shape;5077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2" name="Google Shape;5082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5083" name="Google Shape;5083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084" name="Google Shape;5084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5" name="Google Shape;5085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6" name="Google Shape;5086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7" name="Google Shape;5087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088" name="Google Shape;5088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9" name="Google Shape;5089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0" name="Google Shape;5090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1" name="Google Shape;5091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092" name="Google Shape;5092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3" name="Google Shape;5093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4" name="Google Shape;5094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5" name="Google Shape;5095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096" name="Google Shape;5096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7" name="Google Shape;5097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8" name="Google Shape;5098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9" name="Google Shape;5099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5100" name="Google Shape;5100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3" name="Google Shape;5103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4" name="Google Shape;5104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8" name="Google Shape;5108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5109" name="Google Shape;5109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3" name="Google Shape;5113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4" name="Google Shape;5114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9" name="Google Shape;5119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3" name="Google Shape;5133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5134" name="Google Shape;5134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135" name="Google Shape;513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7" name="Google Shape;5137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138" name="Google Shape;513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0" name="Google Shape;5140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141" name="Google Shape;514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44" name="Google Shape;5144;p4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grpSp>
        <p:nvGrpSpPr>
          <p:cNvPr id="449" name="Google Shape;4998;p40">
            <a:extLst>
              <a:ext uri="{FF2B5EF4-FFF2-40B4-BE49-F238E27FC236}">
                <a16:creationId xmlns:a16="http://schemas.microsoft.com/office/drawing/2014/main" id="{920908CC-1F97-4D70-96CC-CD882B6ED70B}"/>
              </a:ext>
            </a:extLst>
          </p:cNvPr>
          <p:cNvGrpSpPr/>
          <p:nvPr/>
        </p:nvGrpSpPr>
        <p:grpSpPr>
          <a:xfrm>
            <a:off x="2443226" y="2251561"/>
            <a:ext cx="445901" cy="413282"/>
            <a:chOff x="1570037" y="1341437"/>
            <a:chExt cx="4943475" cy="4576762"/>
          </a:xfrm>
        </p:grpSpPr>
        <p:sp>
          <p:nvSpPr>
            <p:cNvPr id="450" name="Google Shape;4999;p40">
              <a:extLst>
                <a:ext uri="{FF2B5EF4-FFF2-40B4-BE49-F238E27FC236}">
                  <a16:creationId xmlns:a16="http://schemas.microsoft.com/office/drawing/2014/main" id="{BECFB07D-2DC6-4581-95E2-DC5307E3FE63}"/>
                </a:ext>
              </a:extLst>
            </p:cNvPr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5000;p40">
              <a:extLst>
                <a:ext uri="{FF2B5EF4-FFF2-40B4-BE49-F238E27FC236}">
                  <a16:creationId xmlns:a16="http://schemas.microsoft.com/office/drawing/2014/main" id="{CBCA9FAA-72CC-47E8-8350-024804FC3DE5}"/>
                </a:ext>
              </a:extLst>
            </p:cNvPr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5001;p40">
              <a:extLst>
                <a:ext uri="{FF2B5EF4-FFF2-40B4-BE49-F238E27FC236}">
                  <a16:creationId xmlns:a16="http://schemas.microsoft.com/office/drawing/2014/main" id="{793EF19E-9845-4AF9-9E46-458977F9F28F}"/>
                </a:ext>
              </a:extLst>
            </p:cNvPr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5002;p40">
              <a:extLst>
                <a:ext uri="{FF2B5EF4-FFF2-40B4-BE49-F238E27FC236}">
                  <a16:creationId xmlns:a16="http://schemas.microsoft.com/office/drawing/2014/main" id="{C62820B2-E3F6-420A-ADDE-321ED2F3A4B1}"/>
                </a:ext>
              </a:extLst>
            </p:cNvPr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5003;p40">
              <a:extLst>
                <a:ext uri="{FF2B5EF4-FFF2-40B4-BE49-F238E27FC236}">
                  <a16:creationId xmlns:a16="http://schemas.microsoft.com/office/drawing/2014/main" id="{0EB8D746-1938-4CC8-B322-4F9857A6E6FD}"/>
                </a:ext>
              </a:extLst>
            </p:cNvPr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5004;p40">
              <a:extLst>
                <a:ext uri="{FF2B5EF4-FFF2-40B4-BE49-F238E27FC236}">
                  <a16:creationId xmlns:a16="http://schemas.microsoft.com/office/drawing/2014/main" id="{2426712E-6440-469C-85F7-1E18A4C0EACE}"/>
                </a:ext>
              </a:extLst>
            </p:cNvPr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0"/>
          <p:cNvSpPr txBox="1">
            <a:spLocks noGrp="1"/>
          </p:cNvSpPr>
          <p:nvPr>
            <p:ph type="ctrTitle" idx="4294967295"/>
          </p:nvPr>
        </p:nvSpPr>
        <p:spPr>
          <a:xfrm>
            <a:off x="-217425" y="364213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bg1"/>
                </a:solidFill>
              </a:rPr>
              <a:t>1850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19" name="Google Shape;519;p30"/>
          <p:cNvSpPr txBox="1">
            <a:spLocks noGrp="1"/>
          </p:cNvSpPr>
          <p:nvPr>
            <p:ph type="subTitle" idx="4294967295"/>
          </p:nvPr>
        </p:nvSpPr>
        <p:spPr>
          <a:xfrm>
            <a:off x="179512" y="1213020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статей, научных работ, учебно-методического, видео и лекционного материала</a:t>
            </a: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0" name="Google Shape;520;p30"/>
          <p:cNvSpPr txBox="1">
            <a:spLocks noGrp="1"/>
          </p:cNvSpPr>
          <p:nvPr>
            <p:ph type="ctrTitle" idx="4294967295"/>
          </p:nvPr>
        </p:nvSpPr>
        <p:spPr>
          <a:xfrm>
            <a:off x="-108520" y="3235967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bg1"/>
                </a:solidFill>
              </a:rPr>
              <a:t>100%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21" name="Google Shape;521;p30"/>
          <p:cNvSpPr txBox="1">
            <a:spLocks noGrp="1"/>
          </p:cNvSpPr>
          <p:nvPr>
            <p:ph type="subTitle" idx="4294967295"/>
          </p:nvPr>
        </p:nvSpPr>
        <p:spPr>
          <a:xfrm>
            <a:off x="-213613" y="3896177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вашего успеха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" name="Google Shape;522;p30"/>
          <p:cNvSpPr txBox="1">
            <a:spLocks noGrp="1"/>
          </p:cNvSpPr>
          <p:nvPr>
            <p:ph type="ctrTitle" idx="4294967295"/>
          </p:nvPr>
        </p:nvSpPr>
        <p:spPr>
          <a:xfrm>
            <a:off x="-217425" y="1934514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bg1"/>
                </a:solidFill>
              </a:rPr>
              <a:t>350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523" name="Google Shape;523;p30"/>
          <p:cNvSpPr txBox="1">
            <a:spLocks noGrp="1"/>
          </p:cNvSpPr>
          <p:nvPr>
            <p:ph type="subTitle" idx="4294967295"/>
          </p:nvPr>
        </p:nvSpPr>
        <p:spPr>
          <a:xfrm>
            <a:off x="-324544" y="2483755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Инструментов, подходов и методик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4" name="Google Shape;524;p3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2050" name="Picture 2" descr="https://bel.cultreg.ru/uploads/983b4ad4cceb358c251a4a840b7c63e9.jpg">
            <a:extLst>
              <a:ext uri="{FF2B5EF4-FFF2-40B4-BE49-F238E27FC236}">
                <a16:creationId xmlns:a16="http://schemas.microsoft.com/office/drawing/2014/main" id="{8B34C28D-AA91-4469-9DE6-D2100036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92" y="3003976"/>
            <a:ext cx="3207965" cy="21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26764" y="467383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ТРЕКИНГ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amion.club/uploads/posts/2022-09/thumbs/1663966222_45-damion-club-p-fon-uspekh-vkontakte-58.jpg">
            <a:extLst>
              <a:ext uri="{FF2B5EF4-FFF2-40B4-BE49-F238E27FC236}">
                <a16:creationId xmlns:a16="http://schemas.microsoft.com/office/drawing/2014/main" id="{ABB9442F-04EF-4FD6-9B8C-C383D16A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2" y="2521125"/>
            <a:ext cx="3456236" cy="23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>
            <a:spLocks noGrp="1"/>
          </p:cNvSpPr>
          <p:nvPr>
            <p:ph type="ctrTitle"/>
          </p:nvPr>
        </p:nvSpPr>
        <p:spPr>
          <a:xfrm>
            <a:off x="795541" y="522807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ТРЕКИНГ ПРОЕКТОВ НТИ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Google Shape;406;p15"/>
          <p:cNvSpPr txBox="1">
            <a:spLocks noGrp="1"/>
          </p:cNvSpPr>
          <p:nvPr>
            <p:ph type="subTitle" idx="1"/>
          </p:nvPr>
        </p:nvSpPr>
        <p:spPr>
          <a:xfrm>
            <a:off x="878891" y="2237280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Процесс управления изменениями развития проектов НТИ и команд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26" name="Picture 2" descr="https://www.b17.ru/foto/uploaded/upl_1671881030_475467_b71sh.jpg">
            <a:extLst>
              <a:ext uri="{FF2B5EF4-FFF2-40B4-BE49-F238E27FC236}">
                <a16:creationId xmlns:a16="http://schemas.microsoft.com/office/drawing/2014/main" id="{C0972872-1726-4BE3-A65D-44CA02E1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16" y="3057370"/>
            <a:ext cx="3032151" cy="20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062368" y="1102827"/>
            <a:ext cx="4742700" cy="158481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движения-это процесс передачи изменений и внедрений их в проект или компетенции команд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8" name="Picture 2" descr="https://www.qnetblog.ru/wp-content/uploads/2020/01/ZnakKozeroga2.jpeg">
            <a:extLst>
              <a:ext uri="{FF2B5EF4-FFF2-40B4-BE49-F238E27FC236}">
                <a16:creationId xmlns:a16="http://schemas.microsoft.com/office/drawing/2014/main" id="{37076C2B-F195-4F69-B00F-451A28830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5" y="2456362"/>
            <a:ext cx="3773766" cy="251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107504" y="236765"/>
            <a:ext cx="8583830" cy="51866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ТРЕКЕР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400900" y="2140868"/>
            <a:ext cx="4574195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ТРЕКЕР ПРОЕКТОВ НТИ – кто это? И какими компетенциями должен обладать?</a:t>
            </a:r>
            <a:endParaRPr lang="en-IN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251519" y="87015"/>
            <a:ext cx="8397505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экосистемы НТИ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97864" y="1122546"/>
            <a:ext cx="5833722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включающие в себя сквозные цифровые технологии</a:t>
            </a:r>
          </a:p>
          <a:p>
            <a:pPr marL="114300" lvl="0" indent="0" algn="l" rtl="0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сквозные технологии</a:t>
            </a:r>
          </a:p>
          <a:p>
            <a:pPr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основанные на технология, инновациях относящиеся к рынкам НТИ</a:t>
            </a:r>
          </a:p>
          <a:p>
            <a:pPr marL="114300" indent="0" fontAlgn="base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рынков НТИ</a:t>
            </a:r>
          </a:p>
          <a:p>
            <a:pPr fontAlgn="base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университетов и исследовательских центров, экспертных и профессиональных сообществ входящих в экосистему НТИ</a:t>
            </a:r>
          </a:p>
          <a:p>
            <a:pPr marL="114300" indent="0" fontAlgn="base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ПУТП 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fontAlgn="base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fontAlgn="base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НТИ формирует новые и усиливает действующие программы поддержки научно-технологического развития.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6144436" y="1203598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Основные отличия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Фокусировка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Стратегия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Тактика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Трекшн-сессии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Акселерация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57200" y="202301"/>
            <a:ext cx="8541037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трекинг и трекинг проектов НТИ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415577" y="1995750"/>
            <a:ext cx="2860165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Преимущества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Цифровая трансформация команд и проектов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Сквозные технологии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Рынки НТИ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70C0"/>
                </a:solidFill>
              </a:rPr>
              <a:t>Экспертиза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424</Words>
  <Application>Microsoft Office PowerPoint</Application>
  <PresentationFormat>Экран (16:9)</PresentationFormat>
  <Paragraphs>188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Barlow</vt:lpstr>
      <vt:lpstr>Raleway Thin</vt:lpstr>
      <vt:lpstr>Barlow Light</vt:lpstr>
      <vt:lpstr>Arial</vt:lpstr>
      <vt:lpstr>Times New Roman</vt:lpstr>
      <vt:lpstr>Calibri</vt:lpstr>
      <vt:lpstr>Raleway</vt:lpstr>
      <vt:lpstr>Gaoler template</vt:lpstr>
      <vt:lpstr>Презентация PowerPoint</vt:lpstr>
      <vt:lpstr>Презентация PowerPoint</vt:lpstr>
      <vt:lpstr>1850</vt:lpstr>
      <vt:lpstr>ВВЕДЕНИЕ В ТРЕКИНГ</vt:lpstr>
      <vt:lpstr>ТРЕКИНГ ПРОЕКТОВ НТИ</vt:lpstr>
      <vt:lpstr>Презентация PowerPoint</vt:lpstr>
      <vt:lpstr>ТРЕКЕР ПРОЕКТОВ НТИ</vt:lpstr>
      <vt:lpstr>Проекты экосистемы НТИ</vt:lpstr>
      <vt:lpstr>Классический трекинг и трекинг проектов НТИ</vt:lpstr>
      <vt:lpstr>Компетенции Трекера проектов НТИ</vt:lpstr>
      <vt:lpstr>Системное мышление и проектный подход</vt:lpstr>
      <vt:lpstr>Искусство задавать вопросы   «Не стесняйтесь задавать вопросы. Это утоляет жажду любопытства, рождает новые мысли, помогает творить» О. Анина </vt:lpstr>
      <vt:lpstr>Основные инструменты трекинга проектов НТИ</vt:lpstr>
      <vt:lpstr>Форматы работы Трекера проектов НТИ</vt:lpstr>
      <vt:lpstr>Презентация PowerPoint</vt:lpstr>
      <vt:lpstr>ПРОЦЕСС ТРЕКИНГА</vt:lpstr>
      <vt:lpstr>ФОКУСИРОВКА НА РЕЗУЛЬТАТ</vt:lpstr>
      <vt:lpstr>Основные трекшн-задачи</vt:lpstr>
      <vt:lpstr>Презентация PowerPoint</vt:lpstr>
      <vt:lpstr>Презентация PowerPoint</vt:lpstr>
      <vt:lpstr>ПОЧЕМУ МЫ:</vt:lpstr>
      <vt:lpstr>ТРЕКИНГ</vt:lpstr>
      <vt:lpstr>Презентация PowerPoint</vt:lpstr>
      <vt:lpstr>БЛАГОДАРИМ ВАС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Виктория Скрыльникова</cp:lastModifiedBy>
  <cp:revision>108</cp:revision>
  <dcterms:modified xsi:type="dcterms:W3CDTF">2023-04-23T07:49:08Z</dcterms:modified>
</cp:coreProperties>
</file>