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0" r:id="rId3"/>
    <p:sldId id="350" r:id="rId4"/>
    <p:sldId id="363" r:id="rId5"/>
    <p:sldId id="351" r:id="rId6"/>
    <p:sldId id="364" r:id="rId7"/>
    <p:sldId id="352" r:id="rId8"/>
    <p:sldId id="365" r:id="rId9"/>
    <p:sldId id="353" r:id="rId10"/>
    <p:sldId id="361" r:id="rId11"/>
    <p:sldId id="289" r:id="rId12"/>
    <p:sldId id="291" r:id="rId13"/>
    <p:sldId id="316" r:id="rId14"/>
    <p:sldId id="317" r:id="rId15"/>
    <p:sldId id="356" r:id="rId16"/>
    <p:sldId id="362" r:id="rId17"/>
    <p:sldId id="270" r:id="rId18"/>
    <p:sldId id="271" r:id="rId19"/>
    <p:sldId id="276" r:id="rId20"/>
    <p:sldId id="277" r:id="rId21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979" autoAdjust="0"/>
  </p:normalViewPr>
  <p:slideViewPr>
    <p:cSldViewPr>
      <p:cViewPr varScale="1">
        <p:scale>
          <a:sx n="43" d="100"/>
          <a:sy n="43" d="100"/>
        </p:scale>
        <p:origin x="740" y="6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132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216653" y="3711955"/>
            <a:ext cx="9854692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1A1A1A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010648"/>
            <a:ext cx="18288000" cy="127634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6750" y="9363075"/>
            <a:ext cx="6362700" cy="6096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6750" y="2000250"/>
            <a:ext cx="16954500" cy="676275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82100" y="3686175"/>
            <a:ext cx="304800" cy="30480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82100" y="4143375"/>
            <a:ext cx="304800" cy="30480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82100" y="4600575"/>
            <a:ext cx="304800" cy="30480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82100" y="5057775"/>
            <a:ext cx="304800" cy="30480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82100" y="5524500"/>
            <a:ext cx="304800" cy="30480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182100" y="5981700"/>
            <a:ext cx="304800" cy="30480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82100" y="6438900"/>
            <a:ext cx="304800" cy="30480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182100" y="6905625"/>
            <a:ext cx="304800" cy="285750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182100" y="7362825"/>
            <a:ext cx="304800" cy="28575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182100" y="7820025"/>
            <a:ext cx="304800" cy="285750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0" y="1771650"/>
            <a:ext cx="13849350" cy="0"/>
          </a:xfrm>
          <a:custGeom>
            <a:avLst/>
            <a:gdLst/>
            <a:ahLst/>
            <a:cxnLst/>
            <a:rect l="l" t="t" r="r" b="b"/>
            <a:pathLst>
              <a:path w="13849350">
                <a:moveTo>
                  <a:pt x="0" y="0"/>
                </a:moveTo>
                <a:lnTo>
                  <a:pt x="13849350" y="0"/>
                </a:lnTo>
              </a:path>
            </a:pathLst>
          </a:custGeom>
          <a:ln w="38100">
            <a:solidFill>
              <a:srgbClr val="1919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819400" y="3667125"/>
            <a:ext cx="304800" cy="30480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819400" y="4124325"/>
            <a:ext cx="304800" cy="30480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819400" y="4581525"/>
            <a:ext cx="304800" cy="30480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819400" y="5038725"/>
            <a:ext cx="304800" cy="304800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819400" y="5495925"/>
            <a:ext cx="304800" cy="304800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819400" y="5953125"/>
            <a:ext cx="304800" cy="30480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819400" y="6410325"/>
            <a:ext cx="304800" cy="304800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819400" y="7210425"/>
            <a:ext cx="304800" cy="304800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819400" y="7648575"/>
            <a:ext cx="304800" cy="323850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819400" y="8105775"/>
            <a:ext cx="304800" cy="3238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1A1A1A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244850" y="2388107"/>
            <a:ext cx="5484495" cy="6135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9E60A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579356" y="2989071"/>
            <a:ext cx="5903594" cy="519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A1A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1A1A1A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8000" cy="10286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35270" y="4311903"/>
            <a:ext cx="8617458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1A1A1A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21403" y="2727486"/>
            <a:ext cx="11068685" cy="5306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3734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7450" y="0"/>
              <a:ext cx="11220450" cy="94869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8750" y="0"/>
              <a:ext cx="9239249" cy="91249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2200" y="380999"/>
              <a:ext cx="5943600" cy="5943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8648698"/>
              <a:ext cx="18288000" cy="16382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9000" y="1247775"/>
              <a:ext cx="3867150" cy="386715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399792" y="6622237"/>
            <a:ext cx="13528040" cy="195374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835"/>
              </a:spcBef>
            </a:pPr>
            <a:r>
              <a:rPr lang="ru-RU" sz="6000" b="1" spc="-5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КРЕСТИКИ-НОЛИКИ «ТУБЕРКУЛЁЗ ВСЕРЬЁЗ»</a:t>
            </a:r>
            <a:endParaRPr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570" y="8648694"/>
            <a:ext cx="4109250" cy="15926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3829" y="7421713"/>
            <a:ext cx="6262873" cy="41684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4878" y="800100"/>
            <a:ext cx="7930642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КВАДРАТИК</a:t>
            </a:r>
            <a:endParaRPr lang="ru-RU" b="1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3601" y="4381500"/>
            <a:ext cx="7741919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ПРОБА МАНТУ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80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771650"/>
            <a:ext cx="10096500" cy="0"/>
          </a:xfrm>
          <a:custGeom>
            <a:avLst/>
            <a:gdLst/>
            <a:ahLst/>
            <a:cxnLst/>
            <a:rect l="l" t="t" r="r" b="b"/>
            <a:pathLst>
              <a:path w="10096500">
                <a:moveTo>
                  <a:pt x="0" y="0"/>
                </a:moveTo>
                <a:lnTo>
                  <a:pt x="10096500" y="0"/>
                </a:lnTo>
              </a:path>
            </a:pathLst>
          </a:custGeom>
          <a:ln w="38100">
            <a:solidFill>
              <a:srgbClr val="1919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2947441"/>
            <a:ext cx="15849599" cy="73152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959101" y="2235707"/>
            <a:ext cx="145762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</a:t>
            </a:r>
            <a:r>
              <a:rPr lang="ru-RU" sz="28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800" b="1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КАРТИНКЕ, </a:t>
            </a:r>
            <a:r>
              <a:rPr lang="ru-RU" sz="2800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ru-RU" sz="2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 </a:t>
            </a:r>
            <a:r>
              <a:rPr lang="ru-RU" sz="2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СОБРАЛИСЬ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800" b="1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УЛИЦУ?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5254878" y="755130"/>
            <a:ext cx="7930642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0">
                <a:solidFill>
                  <a:srgbClr val="1A1A1A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b="1" kern="0" spc="-3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КВАДРАТИК</a:t>
            </a:r>
            <a:endParaRPr lang="ru-RU" b="1" kern="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750" y="2562225"/>
            <a:ext cx="16954500" cy="542925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505200" y="4340632"/>
            <a:ext cx="13604748" cy="187243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R="5080">
              <a:lnSpc>
                <a:spcPct val="150000"/>
              </a:lnSpc>
            </a:pPr>
            <a:r>
              <a:rPr lang="ru-RU" sz="2800" b="1" spc="-6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КРЮЧОК,</a:t>
            </a:r>
            <a:r>
              <a:rPr lang="ru-RU" sz="2800" b="1" spc="3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3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НОСОК,</a:t>
            </a:r>
            <a:r>
              <a:rPr lang="ru-RU" sz="2800" b="1" spc="2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2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ОШЕЙНИК,</a:t>
            </a:r>
            <a:r>
              <a:rPr lang="ru-RU" sz="2800" b="1" spc="3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3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БОТИНОК</a:t>
            </a:r>
            <a:r>
              <a:rPr lang="ru-RU" sz="2800" b="1" spc="3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(СЕРЫЙ,</a:t>
            </a:r>
            <a:r>
              <a:rPr lang="ru-RU" sz="2800" b="1" spc="2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2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ЗЕЛЕНЫЙ),</a:t>
            </a:r>
            <a:r>
              <a:rPr lang="ru-RU" sz="2800" b="1" spc="3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2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МЯЧ,</a:t>
            </a:r>
            <a:r>
              <a:rPr lang="ru-RU" sz="2800" b="1" spc="1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3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КАРМАН </a:t>
            </a:r>
            <a:r>
              <a:rPr lang="ru-RU" sz="2800" b="1" spc="-3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3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ПАЛЬТО,</a:t>
            </a:r>
            <a:r>
              <a:rPr lang="ru-RU" sz="2800" b="1" spc="2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ru-RU" sz="2800" b="1" spc="2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3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ПАЛЬТО,</a:t>
            </a:r>
            <a:r>
              <a:rPr lang="ru-RU" sz="2800" b="1" spc="2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3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lang="ru-RU" sz="2800" b="1" spc="2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3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РУКОЙ,</a:t>
            </a:r>
            <a:r>
              <a:rPr lang="ru-RU" sz="2800" b="1" spc="1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2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ВОРОТ</a:t>
            </a:r>
            <a:r>
              <a:rPr lang="ru-RU" sz="2800" b="1" spc="3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3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ФУТБОЛКИ,</a:t>
            </a:r>
            <a:r>
              <a:rPr lang="ru-RU" sz="2800" b="1" spc="2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ДВЕРНОЙ</a:t>
            </a:r>
            <a:r>
              <a:rPr lang="ru-RU" sz="2800" b="1" spc="2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6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ГЛАЗОК, </a:t>
            </a:r>
            <a:r>
              <a:rPr lang="ru-RU" sz="2800" b="1" spc="-62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4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</a:t>
            </a:r>
            <a:r>
              <a:rPr lang="ru-RU" sz="2800" b="1" spc="2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3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</a:t>
            </a:r>
            <a:r>
              <a:rPr lang="ru-RU" sz="2800" b="1" spc="2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КУРТКИ).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5254878" y="755130"/>
            <a:ext cx="7930642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КВАДРАТИК</a:t>
            </a:r>
            <a:endParaRPr lang="ru-RU" b="1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97226" y="841534"/>
            <a:ext cx="8744966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КВАДРАТИК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45014" y="1942169"/>
            <a:ext cx="15795499" cy="1228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50000"/>
              </a:lnSpc>
            </a:pPr>
            <a:r>
              <a:rPr lang="ru-RU" sz="2800" b="1" spc="-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СЛАЙДЕ</a:t>
            </a:r>
            <a:r>
              <a:rPr lang="ru-RU" sz="2800" b="1" spc="1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НАПИСАНЫ</a:t>
            </a:r>
            <a:r>
              <a:rPr lang="ru-RU" sz="2800" b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СЛОВА.</a:t>
            </a:r>
            <a:r>
              <a:rPr lang="ru-RU" sz="2800" b="1" spc="-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КОМАНДЕ</a:t>
            </a:r>
            <a:r>
              <a:rPr lang="ru-RU" sz="2800" b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НУЖНО</a:t>
            </a:r>
            <a:r>
              <a:rPr lang="ru-RU" sz="2800" b="1" spc="-1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РАЗДЕЛИТЬ</a:t>
            </a:r>
            <a:r>
              <a:rPr lang="ru-RU" sz="2800" b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ИХ</a:t>
            </a:r>
            <a:r>
              <a:rPr lang="ru-RU" sz="2800" b="1" spc="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800" b="1" spc="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lang="ru-RU" sz="2800" b="1" spc="-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2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ПОЛЯ: </a:t>
            </a:r>
            <a:r>
              <a:rPr lang="ru-RU" sz="2800" b="1" spc="-65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ВРЕДНО</a:t>
            </a:r>
            <a:r>
              <a:rPr lang="ru-RU" sz="2800" b="1" spc="-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spc="-1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ПОЛЕЗНО </a:t>
            </a:r>
            <a:r>
              <a:rPr lang="ru-RU" sz="2800" b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spc="-1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1539" y="3576777"/>
            <a:ext cx="140220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0" dirty="0">
                <a:latin typeface="Microsoft Sans Serif"/>
                <a:cs typeface="Microsoft Sans Serif"/>
              </a:rPr>
              <a:t>К</a:t>
            </a:r>
            <a:r>
              <a:rPr sz="2400" spc="-55" dirty="0">
                <a:latin typeface="Microsoft Sans Serif"/>
                <a:cs typeface="Microsoft Sans Serif"/>
              </a:rPr>
              <a:t>у</a:t>
            </a:r>
            <a:r>
              <a:rPr sz="2400" spc="-10" dirty="0">
                <a:latin typeface="Microsoft Sans Serif"/>
                <a:cs typeface="Microsoft Sans Serif"/>
              </a:rPr>
              <a:t>рен</a:t>
            </a:r>
            <a:r>
              <a:rPr sz="2400" spc="-5" dirty="0">
                <a:latin typeface="Microsoft Sans Serif"/>
                <a:cs typeface="Microsoft Sans Serif"/>
              </a:rPr>
              <a:t>ие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094" y="8591741"/>
            <a:ext cx="312831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sz="2400" spc="-15" dirty="0">
                <a:latin typeface="Microsoft Sans Serif"/>
                <a:cs typeface="Microsoft Sans Serif"/>
              </a:rPr>
              <a:t>Регулярное</a:t>
            </a:r>
            <a:endParaRPr sz="2400" dirty="0">
              <a:latin typeface="Microsoft Sans Serif"/>
              <a:cs typeface="Microsoft Sans Serif"/>
            </a:endParaRPr>
          </a:p>
          <a:p>
            <a:pPr marR="5080" algn="ctr"/>
            <a:r>
              <a:rPr sz="2400" spc="-5" dirty="0">
                <a:latin typeface="Microsoft Sans Serif"/>
                <a:cs typeface="Microsoft Sans Serif"/>
              </a:rPr>
              <a:t>и </a:t>
            </a:r>
            <a:r>
              <a:rPr sz="2400" spc="-10" dirty="0" err="1" smtClean="0">
                <a:latin typeface="Microsoft Sans Serif"/>
                <a:cs typeface="Microsoft Sans Serif"/>
              </a:rPr>
              <a:t>сбалансирован</a:t>
            </a:r>
            <a:r>
              <a:rPr sz="2400" spc="-5" dirty="0" err="1" smtClean="0">
                <a:latin typeface="Microsoft Sans Serif"/>
                <a:cs typeface="Microsoft Sans Serif"/>
              </a:rPr>
              <a:t>ное</a:t>
            </a:r>
            <a:endParaRPr sz="2400" dirty="0">
              <a:latin typeface="Microsoft Sans Serif"/>
              <a:cs typeface="Microsoft Sans Serif"/>
            </a:endParaRPr>
          </a:p>
          <a:p>
            <a:pPr algn="ctr"/>
            <a:r>
              <a:rPr sz="2400" spc="-10" dirty="0">
                <a:latin typeface="Microsoft Sans Serif"/>
                <a:cs typeface="Microsoft Sans Serif"/>
              </a:rPr>
              <a:t>питание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5745" y="6896324"/>
            <a:ext cx="140262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Microsoft Sans Serif"/>
                <a:cs typeface="Microsoft Sans Serif"/>
              </a:rPr>
              <a:t>Алкоголь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0243" y="4697678"/>
            <a:ext cx="2302828" cy="765594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R="5080" algn="ctr"/>
            <a:r>
              <a:rPr sz="2400" spc="-5" dirty="0">
                <a:latin typeface="Microsoft Sans Serif"/>
                <a:cs typeface="Microsoft Sans Serif"/>
              </a:rPr>
              <a:t>П</a:t>
            </a:r>
            <a:r>
              <a:rPr sz="2400" spc="-30" dirty="0">
                <a:latin typeface="Microsoft Sans Serif"/>
                <a:cs typeface="Microsoft Sans Serif"/>
              </a:rPr>
              <a:t>о</a:t>
            </a:r>
            <a:r>
              <a:rPr sz="2400" spc="-5" dirty="0">
                <a:latin typeface="Microsoft Sans Serif"/>
                <a:cs typeface="Microsoft Sans Serif"/>
              </a:rPr>
              <a:t>лно</a:t>
            </a:r>
            <a:r>
              <a:rPr sz="2400" spc="-15" dirty="0">
                <a:latin typeface="Microsoft Sans Serif"/>
                <a:cs typeface="Microsoft Sans Serif"/>
              </a:rPr>
              <a:t>ц</a:t>
            </a:r>
            <a:r>
              <a:rPr sz="2400" spc="-10" dirty="0">
                <a:latin typeface="Microsoft Sans Serif"/>
                <a:cs typeface="Microsoft Sans Serif"/>
              </a:rPr>
              <a:t>енный  </a:t>
            </a:r>
            <a:r>
              <a:rPr sz="2400" spc="-5" dirty="0">
                <a:latin typeface="Microsoft Sans Serif"/>
                <a:cs typeface="Microsoft Sans Serif"/>
              </a:rPr>
              <a:t>сон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71366" y="4250690"/>
            <a:ext cx="16476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Microsoft Sans Serif"/>
                <a:cs typeface="Microsoft Sans Serif"/>
              </a:rPr>
              <a:t>Наркотики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02589" y="7312048"/>
            <a:ext cx="1829180" cy="112787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R="5080" algn="ctr"/>
            <a:r>
              <a:rPr sz="2400" spc="-15" dirty="0">
                <a:latin typeface="Microsoft Sans Serif"/>
                <a:cs typeface="Microsoft Sans Serif"/>
              </a:rPr>
              <a:t>Регулярная </a:t>
            </a:r>
            <a:r>
              <a:rPr sz="2400" spc="-30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фи</a:t>
            </a:r>
            <a:r>
              <a:rPr sz="2400" spc="-30" dirty="0">
                <a:latin typeface="Microsoft Sans Serif"/>
                <a:cs typeface="Microsoft Sans Serif"/>
              </a:rPr>
              <a:t>зи</a:t>
            </a:r>
            <a:r>
              <a:rPr sz="2400" spc="-25" dirty="0">
                <a:latin typeface="Microsoft Sans Serif"/>
                <a:cs typeface="Microsoft Sans Serif"/>
              </a:rPr>
              <a:t>чес</a:t>
            </a:r>
            <a:r>
              <a:rPr sz="2400" spc="-5" dirty="0">
                <a:latin typeface="Microsoft Sans Serif"/>
                <a:cs typeface="Microsoft Sans Serif"/>
              </a:rPr>
              <a:t>к</a:t>
            </a:r>
            <a:r>
              <a:rPr sz="2400" spc="-10" dirty="0">
                <a:latin typeface="Microsoft Sans Serif"/>
                <a:cs typeface="Microsoft Sans Serif"/>
              </a:rPr>
              <a:t>ая  </a:t>
            </a:r>
            <a:r>
              <a:rPr sz="2400" spc="-20" dirty="0">
                <a:latin typeface="Microsoft Sans Serif"/>
                <a:cs typeface="Microsoft Sans Serif"/>
              </a:rPr>
              <a:t>нагрузка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26145" y="8940912"/>
            <a:ext cx="174110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Microsoft Sans Serif"/>
                <a:cs typeface="Microsoft Sans Serif"/>
              </a:rPr>
              <a:t>Стресс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17110" y="6198623"/>
            <a:ext cx="4416487" cy="374461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065" marR="5080" indent="-1270" algn="ctr">
              <a:lnSpc>
                <a:spcPct val="96000"/>
              </a:lnSpc>
              <a:spcBef>
                <a:spcPts val="155"/>
              </a:spcBef>
            </a:pPr>
            <a:r>
              <a:rPr sz="2400" spc="-15" dirty="0">
                <a:latin typeface="Microsoft Sans Serif"/>
                <a:cs typeface="Microsoft Sans Serif"/>
              </a:rPr>
              <a:t>Прогулки 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на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свежем </a:t>
            </a:r>
            <a:r>
              <a:rPr sz="2400" spc="-30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воздухе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24675" y="6904436"/>
            <a:ext cx="4019424" cy="729046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32080" marR="5080" indent="-120014" algn="ctr">
              <a:lnSpc>
                <a:spcPct val="96000"/>
              </a:lnSpc>
              <a:spcBef>
                <a:spcPts val="155"/>
              </a:spcBef>
            </a:pPr>
            <a:r>
              <a:rPr sz="2400" spc="-5" dirty="0" err="1" smtClean="0">
                <a:latin typeface="Microsoft Sans Serif"/>
                <a:cs typeface="Microsoft Sans Serif"/>
              </a:rPr>
              <a:t>Нес</a:t>
            </a:r>
            <a:r>
              <a:rPr sz="2400" spc="-35" dirty="0" err="1" smtClean="0">
                <a:latin typeface="Microsoft Sans Serif"/>
                <a:cs typeface="Microsoft Sans Serif"/>
              </a:rPr>
              <a:t>б</a:t>
            </a:r>
            <a:r>
              <a:rPr sz="2400" spc="-5" dirty="0" err="1" smtClean="0">
                <a:latin typeface="Microsoft Sans Serif"/>
                <a:cs typeface="Microsoft Sans Serif"/>
              </a:rPr>
              <a:t>аланси</a:t>
            </a:r>
            <a:r>
              <a:rPr sz="2400" spc="-10" dirty="0" err="1" smtClean="0">
                <a:latin typeface="Microsoft Sans Serif"/>
                <a:cs typeface="Microsoft Sans Serif"/>
              </a:rPr>
              <a:t>рованное</a:t>
            </a:r>
            <a:r>
              <a:rPr sz="2400" spc="-10" dirty="0" smtClean="0">
                <a:latin typeface="Microsoft Sans Serif"/>
                <a:cs typeface="Microsoft Sans Serif"/>
              </a:rPr>
              <a:t> </a:t>
            </a:r>
            <a:r>
              <a:rPr sz="2400" spc="-5" dirty="0" smtClean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питание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89655" y="4509685"/>
            <a:ext cx="379361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sz="2400" spc="-25" dirty="0">
                <a:latin typeface="Microsoft Sans Serif"/>
                <a:cs typeface="Microsoft Sans Serif"/>
              </a:rPr>
              <a:t>Отказ</a:t>
            </a:r>
            <a:endParaRPr sz="2400" dirty="0">
              <a:latin typeface="Microsoft Sans Serif"/>
              <a:cs typeface="Microsoft Sans Serif"/>
            </a:endParaRPr>
          </a:p>
          <a:p>
            <a:pPr marR="5080" algn="ctr"/>
            <a:r>
              <a:rPr sz="2400" spc="-30" dirty="0">
                <a:latin typeface="Microsoft Sans Serif"/>
                <a:cs typeface="Microsoft Sans Serif"/>
              </a:rPr>
              <a:t>о</a:t>
            </a:r>
            <a:r>
              <a:rPr sz="2400" dirty="0">
                <a:latin typeface="Microsoft Sans Serif"/>
                <a:cs typeface="Microsoft Sans Serif"/>
              </a:rPr>
              <a:t>т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вр</a:t>
            </a:r>
            <a:r>
              <a:rPr sz="2400" spc="-30" dirty="0">
                <a:latin typeface="Microsoft Sans Serif"/>
                <a:cs typeface="Microsoft Sans Serif"/>
              </a:rPr>
              <a:t>е</a:t>
            </a:r>
            <a:r>
              <a:rPr sz="2400" spc="-10" dirty="0">
                <a:latin typeface="Microsoft Sans Serif"/>
                <a:cs typeface="Microsoft Sans Serif"/>
              </a:rPr>
              <a:t>дных  </a:t>
            </a:r>
            <a:r>
              <a:rPr sz="2400" spc="-15" dirty="0">
                <a:latin typeface="Microsoft Sans Serif"/>
                <a:cs typeface="Microsoft Sans Serif"/>
              </a:rPr>
              <a:t>привычек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216898" y="3539904"/>
            <a:ext cx="5383784" cy="396262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R="5080"/>
            <a:r>
              <a:rPr sz="2400" spc="10" dirty="0">
                <a:latin typeface="Microsoft Sans Serif"/>
                <a:cs typeface="Microsoft Sans Serif"/>
              </a:rPr>
              <a:t>М</a:t>
            </a:r>
            <a:r>
              <a:rPr sz="2400" dirty="0">
                <a:latin typeface="Microsoft Sans Serif"/>
                <a:cs typeface="Microsoft Sans Serif"/>
              </a:rPr>
              <a:t>а</a:t>
            </a:r>
            <a:r>
              <a:rPr sz="2400" spc="15" dirty="0">
                <a:latin typeface="Microsoft Sans Serif"/>
                <a:cs typeface="Microsoft Sans Serif"/>
              </a:rPr>
              <a:t>л</a:t>
            </a:r>
            <a:r>
              <a:rPr sz="2400" spc="-15" dirty="0">
                <a:latin typeface="Microsoft Sans Serif"/>
                <a:cs typeface="Microsoft Sans Serif"/>
              </a:rPr>
              <a:t>оп</a:t>
            </a:r>
            <a:r>
              <a:rPr sz="2400" spc="-30" dirty="0">
                <a:latin typeface="Microsoft Sans Serif"/>
                <a:cs typeface="Microsoft Sans Serif"/>
              </a:rPr>
              <a:t>о</a:t>
            </a:r>
            <a:r>
              <a:rPr sz="2400" spc="-20" dirty="0">
                <a:latin typeface="Microsoft Sans Serif"/>
                <a:cs typeface="Microsoft Sans Serif"/>
              </a:rPr>
              <a:t>дви</a:t>
            </a:r>
            <a:r>
              <a:rPr sz="2400" spc="-15" dirty="0">
                <a:latin typeface="Microsoft Sans Serif"/>
                <a:cs typeface="Microsoft Sans Serif"/>
              </a:rPr>
              <a:t>ж</a:t>
            </a:r>
            <a:r>
              <a:rPr sz="2400" spc="-10" dirty="0">
                <a:latin typeface="Microsoft Sans Serif"/>
                <a:cs typeface="Microsoft Sans Serif"/>
              </a:rPr>
              <a:t>ный  </a:t>
            </a:r>
            <a:r>
              <a:rPr sz="2400" spc="-20" dirty="0">
                <a:latin typeface="Microsoft Sans Serif"/>
                <a:cs typeface="Microsoft Sans Serif"/>
              </a:rPr>
              <a:t>образ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жизни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73949" y="8134473"/>
            <a:ext cx="3591520" cy="765594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R="5080" algn="ctr"/>
            <a:r>
              <a:rPr sz="2400" spc="-5" dirty="0">
                <a:latin typeface="Microsoft Sans Serif"/>
                <a:cs typeface="Microsoft Sans Serif"/>
              </a:rPr>
              <a:t>Не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употреблять </a:t>
            </a:r>
            <a:r>
              <a:rPr sz="2400" spc="-30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наркотики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872453" y="3794205"/>
            <a:ext cx="3827487" cy="112787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R="5080" algn="ctr"/>
            <a:r>
              <a:rPr sz="2400" spc="-5" dirty="0">
                <a:latin typeface="Microsoft Sans Serif"/>
                <a:cs typeface="Microsoft Sans Serif"/>
              </a:rPr>
              <a:t>Н</a:t>
            </a:r>
            <a:r>
              <a:rPr sz="2400" spc="-20" dirty="0">
                <a:latin typeface="Microsoft Sans Serif"/>
                <a:cs typeface="Microsoft Sans Serif"/>
              </a:rPr>
              <a:t>е</a:t>
            </a:r>
            <a:r>
              <a:rPr sz="2400" spc="-60" dirty="0">
                <a:latin typeface="Microsoft Sans Serif"/>
                <a:cs typeface="Microsoft Sans Serif"/>
              </a:rPr>
              <a:t>б</a:t>
            </a:r>
            <a:r>
              <a:rPr sz="2400" spc="-10" dirty="0">
                <a:latin typeface="Microsoft Sans Serif"/>
                <a:cs typeface="Microsoft Sans Serif"/>
              </a:rPr>
              <a:t>ла</a:t>
            </a:r>
            <a:r>
              <a:rPr sz="2400" spc="-30" dirty="0">
                <a:latin typeface="Microsoft Sans Serif"/>
                <a:cs typeface="Microsoft Sans Serif"/>
              </a:rPr>
              <a:t>г</a:t>
            </a:r>
            <a:r>
              <a:rPr sz="2400" spc="-15" dirty="0">
                <a:latin typeface="Microsoft Sans Serif"/>
                <a:cs typeface="Microsoft Sans Serif"/>
              </a:rPr>
              <a:t>оп</a:t>
            </a:r>
            <a:r>
              <a:rPr sz="2400" spc="-10" dirty="0">
                <a:latin typeface="Microsoft Sans Serif"/>
                <a:cs typeface="Microsoft Sans Serif"/>
              </a:rPr>
              <a:t>р</a:t>
            </a:r>
            <a:r>
              <a:rPr sz="2400" spc="-5" dirty="0">
                <a:latin typeface="Microsoft Sans Serif"/>
                <a:cs typeface="Microsoft Sans Serif"/>
              </a:rPr>
              <a:t>иятная  </a:t>
            </a:r>
            <a:r>
              <a:rPr sz="2400" spc="-15" dirty="0">
                <a:latin typeface="Microsoft Sans Serif"/>
                <a:cs typeface="Microsoft Sans Serif"/>
              </a:rPr>
              <a:t>экологическая 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обстановка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786196" y="8610336"/>
            <a:ext cx="2362200" cy="108363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635" algn="ctr">
              <a:lnSpc>
                <a:spcPct val="96000"/>
              </a:lnSpc>
              <a:spcBef>
                <a:spcPts val="155"/>
              </a:spcBef>
            </a:pPr>
            <a:r>
              <a:rPr sz="2400" spc="-20" dirty="0">
                <a:latin typeface="Microsoft Sans Serif"/>
                <a:cs typeface="Microsoft Sans Serif"/>
              </a:rPr>
              <a:t>Лечение </a:t>
            </a:r>
            <a:r>
              <a:rPr sz="2400" spc="-15" dirty="0">
                <a:latin typeface="Microsoft Sans Serif"/>
                <a:cs typeface="Microsoft Sans Serif"/>
              </a:rPr>
              <a:t> хронических </a:t>
            </a:r>
            <a:r>
              <a:rPr sz="2400" spc="-30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за</a:t>
            </a:r>
            <a:r>
              <a:rPr sz="2400" spc="-20" dirty="0">
                <a:latin typeface="Microsoft Sans Serif"/>
                <a:cs typeface="Microsoft Sans Serif"/>
              </a:rPr>
              <a:t>б</a:t>
            </a:r>
            <a:r>
              <a:rPr sz="2400" spc="-30" dirty="0">
                <a:latin typeface="Microsoft Sans Serif"/>
                <a:cs typeface="Microsoft Sans Serif"/>
              </a:rPr>
              <a:t>о</a:t>
            </a:r>
            <a:r>
              <a:rPr sz="2400" dirty="0">
                <a:latin typeface="Microsoft Sans Serif"/>
                <a:cs typeface="Microsoft Sans Serif"/>
              </a:rPr>
              <a:t>ле</a:t>
            </a:r>
            <a:r>
              <a:rPr sz="2400" spc="-10" dirty="0">
                <a:latin typeface="Microsoft Sans Serif"/>
                <a:cs typeface="Microsoft Sans Serif"/>
              </a:rPr>
              <a:t>ваний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93025" y="5938026"/>
            <a:ext cx="2482724" cy="396262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R="5080"/>
            <a:r>
              <a:rPr sz="2400" spc="-5" dirty="0">
                <a:latin typeface="Microsoft Sans Serif"/>
                <a:cs typeface="Microsoft Sans Serif"/>
              </a:rPr>
              <a:t>Н</a:t>
            </a:r>
            <a:r>
              <a:rPr sz="2400" spc="-30" dirty="0">
                <a:latin typeface="Microsoft Sans Serif"/>
                <a:cs typeface="Microsoft Sans Serif"/>
              </a:rPr>
              <a:t>е</a:t>
            </a:r>
            <a:r>
              <a:rPr sz="2400" spc="-5" dirty="0">
                <a:latin typeface="Microsoft Sans Serif"/>
                <a:cs typeface="Microsoft Sans Serif"/>
              </a:rPr>
              <a:t>дос</a:t>
            </a:r>
            <a:r>
              <a:rPr sz="2400" spc="-10" dirty="0">
                <a:latin typeface="Microsoft Sans Serif"/>
                <a:cs typeface="Microsoft Sans Serif"/>
              </a:rPr>
              <a:t>т</a:t>
            </a:r>
            <a:r>
              <a:rPr sz="2400" spc="-35" dirty="0">
                <a:latin typeface="Microsoft Sans Serif"/>
                <a:cs typeface="Microsoft Sans Serif"/>
              </a:rPr>
              <a:t>а</a:t>
            </a:r>
            <a:r>
              <a:rPr sz="2400" spc="-10" dirty="0">
                <a:latin typeface="Microsoft Sans Serif"/>
                <a:cs typeface="Microsoft Sans Serif"/>
              </a:rPr>
              <a:t>то</a:t>
            </a:r>
            <a:r>
              <a:rPr sz="2400" spc="-55" dirty="0">
                <a:latin typeface="Microsoft Sans Serif"/>
                <a:cs typeface="Microsoft Sans Serif"/>
              </a:rPr>
              <a:t>к  </a:t>
            </a:r>
            <a:r>
              <a:rPr sz="2400" spc="-5" dirty="0">
                <a:latin typeface="Microsoft Sans Serif"/>
                <a:cs typeface="Microsoft Sans Serif"/>
              </a:rPr>
              <a:t>сна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44099" y="8838402"/>
            <a:ext cx="3443054" cy="76174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715"/>
            <a:r>
              <a:rPr sz="2400" spc="-60" dirty="0">
                <a:latin typeface="Microsoft Sans Serif"/>
                <a:cs typeface="Microsoft Sans Serif"/>
              </a:rPr>
              <a:t>Р</a:t>
            </a:r>
            <a:r>
              <a:rPr sz="2400" spc="-15" dirty="0">
                <a:latin typeface="Microsoft Sans Serif"/>
                <a:cs typeface="Microsoft Sans Serif"/>
              </a:rPr>
              <a:t>ег</a:t>
            </a:r>
            <a:r>
              <a:rPr sz="2400" spc="-40" dirty="0">
                <a:latin typeface="Microsoft Sans Serif"/>
                <a:cs typeface="Microsoft Sans Serif"/>
              </a:rPr>
              <a:t>у</a:t>
            </a:r>
            <a:r>
              <a:rPr sz="2400" spc="-5" dirty="0">
                <a:latin typeface="Microsoft Sans Serif"/>
                <a:cs typeface="Microsoft Sans Serif"/>
              </a:rPr>
              <a:t>лярн</a:t>
            </a:r>
            <a:r>
              <a:rPr sz="2400" spc="-10" dirty="0">
                <a:latin typeface="Microsoft Sans Serif"/>
                <a:cs typeface="Microsoft Sans Serif"/>
              </a:rPr>
              <a:t>ая  уборка</a:t>
            </a:r>
            <a:endParaRPr sz="2400" dirty="0">
              <a:latin typeface="Microsoft Sans Serif"/>
              <a:cs typeface="Microsoft Sans Serif"/>
            </a:endParaRPr>
          </a:p>
          <a:p>
            <a:r>
              <a:rPr sz="2400" spc="-10" dirty="0">
                <a:latin typeface="Microsoft Sans Serif"/>
                <a:cs typeface="Microsoft Sans Serif"/>
              </a:rPr>
              <a:t>п</a:t>
            </a:r>
            <a:r>
              <a:rPr sz="2400" spc="-15" dirty="0">
                <a:latin typeface="Microsoft Sans Serif"/>
                <a:cs typeface="Microsoft Sans Serif"/>
              </a:rPr>
              <a:t>о</a:t>
            </a:r>
            <a:r>
              <a:rPr sz="2400" spc="-10" dirty="0">
                <a:latin typeface="Microsoft Sans Serif"/>
                <a:cs typeface="Microsoft Sans Serif"/>
              </a:rPr>
              <a:t>ме</a:t>
            </a:r>
            <a:r>
              <a:rPr sz="2400" spc="-25" dirty="0">
                <a:latin typeface="Microsoft Sans Serif"/>
                <a:cs typeface="Microsoft Sans Serif"/>
              </a:rPr>
              <a:t>щ</a:t>
            </a:r>
            <a:r>
              <a:rPr sz="2400" spc="-10" dirty="0">
                <a:latin typeface="Microsoft Sans Serif"/>
                <a:cs typeface="Microsoft Sans Serif"/>
              </a:rPr>
              <a:t>ен</a:t>
            </a:r>
            <a:r>
              <a:rPr sz="2400" spc="-5" dirty="0">
                <a:latin typeface="Microsoft Sans Serif"/>
                <a:cs typeface="Microsoft Sans Serif"/>
              </a:rPr>
              <a:t>ия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316041" y="4873419"/>
            <a:ext cx="3950335" cy="76174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algn="ctr"/>
            <a:r>
              <a:rPr sz="2400" spc="-5" dirty="0">
                <a:latin typeface="Microsoft Sans Serif"/>
                <a:cs typeface="Microsoft Sans Serif"/>
              </a:rPr>
              <a:t>Нерациональн</a:t>
            </a:r>
            <a:r>
              <a:rPr sz="2400" dirty="0">
                <a:latin typeface="Microsoft Sans Serif"/>
                <a:cs typeface="Microsoft Sans Serif"/>
              </a:rPr>
              <a:t>ый  </a:t>
            </a:r>
            <a:r>
              <a:rPr sz="2400" spc="-15" dirty="0">
                <a:latin typeface="Microsoft Sans Serif"/>
                <a:cs typeface="Microsoft Sans Serif"/>
              </a:rPr>
              <a:t>прием</a:t>
            </a:r>
            <a:endParaRPr sz="2400" dirty="0">
              <a:latin typeface="Microsoft Sans Serif"/>
              <a:cs typeface="Microsoft Sans Serif"/>
            </a:endParaRPr>
          </a:p>
          <a:p>
            <a:pPr algn="ctr"/>
            <a:r>
              <a:rPr sz="2400" spc="-15" dirty="0">
                <a:latin typeface="Microsoft Sans Serif"/>
                <a:cs typeface="Microsoft Sans Serif"/>
              </a:rPr>
              <a:t>антибиотиков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506200" y="6811236"/>
            <a:ext cx="2379615" cy="765594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R="5080" algn="ctr"/>
            <a:r>
              <a:rPr sz="2400" spc="-5" dirty="0">
                <a:latin typeface="Microsoft Sans Serif"/>
                <a:cs typeface="Microsoft Sans Serif"/>
              </a:rPr>
              <a:t>Про</a:t>
            </a:r>
            <a:r>
              <a:rPr sz="2400" spc="-20" dirty="0">
                <a:latin typeface="Microsoft Sans Serif"/>
                <a:cs typeface="Microsoft Sans Serif"/>
              </a:rPr>
              <a:t>в</a:t>
            </a:r>
            <a:r>
              <a:rPr sz="2400" spc="-45" dirty="0">
                <a:latin typeface="Microsoft Sans Serif"/>
                <a:cs typeface="Microsoft Sans Serif"/>
              </a:rPr>
              <a:t>е</a:t>
            </a:r>
            <a:r>
              <a:rPr sz="2400" dirty="0">
                <a:latin typeface="Microsoft Sans Serif"/>
                <a:cs typeface="Microsoft Sans Serif"/>
              </a:rPr>
              <a:t>три</a:t>
            </a:r>
            <a:r>
              <a:rPr sz="2400" spc="-15" dirty="0">
                <a:latin typeface="Microsoft Sans Serif"/>
                <a:cs typeface="Microsoft Sans Serif"/>
              </a:rPr>
              <a:t>в</a:t>
            </a:r>
            <a:r>
              <a:rPr sz="2400" spc="-10" dirty="0">
                <a:latin typeface="Microsoft Sans Serif"/>
                <a:cs typeface="Microsoft Sans Serif"/>
              </a:rPr>
              <a:t>ан</a:t>
            </a:r>
            <a:r>
              <a:rPr sz="2400" spc="-5" dirty="0">
                <a:latin typeface="Microsoft Sans Serif"/>
                <a:cs typeface="Microsoft Sans Serif"/>
              </a:rPr>
              <a:t>ие  </a:t>
            </a:r>
            <a:r>
              <a:rPr sz="2400" spc="-10" dirty="0">
                <a:latin typeface="Microsoft Sans Serif"/>
                <a:cs typeface="Microsoft Sans Serif"/>
              </a:rPr>
              <a:t>помещения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249400" y="7139402"/>
            <a:ext cx="257477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sz="2400" spc="-5" dirty="0">
                <a:latin typeface="Microsoft Sans Serif"/>
                <a:cs typeface="Microsoft Sans Serif"/>
              </a:rPr>
              <a:t>Частые</a:t>
            </a:r>
            <a:endParaRPr sz="2400" dirty="0">
              <a:latin typeface="Microsoft Sans Serif"/>
              <a:cs typeface="Microsoft Sans Serif"/>
            </a:endParaRPr>
          </a:p>
          <a:p>
            <a:pPr marR="5080" algn="ctr"/>
            <a:r>
              <a:rPr sz="2400" spc="-10" dirty="0">
                <a:latin typeface="Microsoft Sans Serif"/>
                <a:cs typeface="Microsoft Sans Serif"/>
              </a:rPr>
              <a:t>простудные 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за</a:t>
            </a:r>
            <a:r>
              <a:rPr sz="2400" spc="-20" dirty="0">
                <a:latin typeface="Microsoft Sans Serif"/>
                <a:cs typeface="Microsoft Sans Serif"/>
              </a:rPr>
              <a:t>б</a:t>
            </a:r>
            <a:r>
              <a:rPr sz="2400" spc="-30" dirty="0">
                <a:latin typeface="Microsoft Sans Serif"/>
                <a:cs typeface="Microsoft Sans Serif"/>
              </a:rPr>
              <a:t>о</a:t>
            </a:r>
            <a:r>
              <a:rPr sz="2400" dirty="0">
                <a:latin typeface="Microsoft Sans Serif"/>
                <a:cs typeface="Microsoft Sans Serif"/>
              </a:rPr>
              <a:t>ле</a:t>
            </a:r>
            <a:r>
              <a:rPr sz="2400" spc="-10" dirty="0">
                <a:latin typeface="Microsoft Sans Serif"/>
                <a:cs typeface="Microsoft Sans Serif"/>
              </a:rPr>
              <a:t>вания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753398" y="5578840"/>
            <a:ext cx="3316097" cy="765594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R="5080" algn="ctr"/>
            <a:r>
              <a:rPr sz="2400" spc="-15" dirty="0">
                <a:latin typeface="Microsoft Sans Serif"/>
                <a:cs typeface="Microsoft Sans Serif"/>
              </a:rPr>
              <a:t>Соблюдение 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личной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гигиены</a:t>
            </a:r>
            <a:endParaRPr sz="2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Правильные</a:t>
            </a:r>
            <a:r>
              <a:rPr spc="-10" dirty="0"/>
              <a:t> </a:t>
            </a:r>
            <a:r>
              <a:rPr spc="-25" dirty="0"/>
              <a:t>ответы: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 dirty="0"/>
          </a:p>
          <a:p>
            <a:pPr marL="12700">
              <a:lnSpc>
                <a:spcPct val="100000"/>
              </a:lnSpc>
            </a:pPr>
            <a:r>
              <a:rPr b="1" spc="-5" dirty="0">
                <a:solidFill>
                  <a:srgbClr val="1A1A1A"/>
                </a:solidFill>
                <a:latin typeface="Arial"/>
                <a:cs typeface="Arial"/>
              </a:rPr>
              <a:t>Вредно:</a:t>
            </a:r>
          </a:p>
          <a:p>
            <a:pPr marL="12700" marR="4173220">
              <a:lnSpc>
                <a:spcPts val="3700"/>
              </a:lnSpc>
              <a:spcBef>
                <a:spcPts val="254"/>
              </a:spcBef>
            </a:pPr>
            <a:r>
              <a:rPr spc="-40" dirty="0">
                <a:solidFill>
                  <a:srgbClr val="1A1A1A"/>
                </a:solidFill>
              </a:rPr>
              <a:t>Курение </a:t>
            </a:r>
            <a:r>
              <a:rPr spc="-35" dirty="0">
                <a:solidFill>
                  <a:srgbClr val="1A1A1A"/>
                </a:solidFill>
              </a:rPr>
              <a:t> </a:t>
            </a:r>
            <a:r>
              <a:rPr spc="-45" dirty="0">
                <a:solidFill>
                  <a:srgbClr val="1A1A1A"/>
                </a:solidFill>
              </a:rPr>
              <a:t>Ал</a:t>
            </a:r>
            <a:r>
              <a:rPr spc="-10" dirty="0">
                <a:solidFill>
                  <a:srgbClr val="1A1A1A"/>
                </a:solidFill>
              </a:rPr>
              <a:t>к</a:t>
            </a:r>
            <a:r>
              <a:rPr spc="-35" dirty="0">
                <a:solidFill>
                  <a:srgbClr val="1A1A1A"/>
                </a:solidFill>
              </a:rPr>
              <a:t>о</a:t>
            </a:r>
            <a:r>
              <a:rPr spc="-80" dirty="0">
                <a:solidFill>
                  <a:srgbClr val="1A1A1A"/>
                </a:solidFill>
              </a:rPr>
              <a:t>г</a:t>
            </a:r>
            <a:r>
              <a:rPr spc="-60" dirty="0">
                <a:solidFill>
                  <a:srgbClr val="1A1A1A"/>
                </a:solidFill>
              </a:rPr>
              <a:t>о</a:t>
            </a:r>
            <a:r>
              <a:rPr spc="5" dirty="0">
                <a:solidFill>
                  <a:srgbClr val="1A1A1A"/>
                </a:solidFill>
              </a:rPr>
              <a:t>ль</a:t>
            </a:r>
          </a:p>
          <a:p>
            <a:pPr marL="12700" marR="3992879">
              <a:lnSpc>
                <a:spcPts val="3700"/>
              </a:lnSpc>
              <a:spcBef>
                <a:spcPts val="5"/>
              </a:spcBef>
            </a:pPr>
            <a:r>
              <a:rPr spc="-45" dirty="0">
                <a:solidFill>
                  <a:srgbClr val="1A1A1A"/>
                </a:solidFill>
              </a:rPr>
              <a:t>Нар</a:t>
            </a:r>
            <a:r>
              <a:rPr spc="-15" dirty="0">
                <a:solidFill>
                  <a:srgbClr val="1A1A1A"/>
                </a:solidFill>
              </a:rPr>
              <a:t>к</a:t>
            </a:r>
            <a:r>
              <a:rPr spc="-60" dirty="0">
                <a:solidFill>
                  <a:srgbClr val="1A1A1A"/>
                </a:solidFill>
              </a:rPr>
              <a:t>о</a:t>
            </a:r>
            <a:r>
              <a:rPr spc="-35" dirty="0">
                <a:solidFill>
                  <a:srgbClr val="1A1A1A"/>
                </a:solidFill>
              </a:rPr>
              <a:t>тики  </a:t>
            </a:r>
            <a:r>
              <a:rPr spc="-5" dirty="0">
                <a:solidFill>
                  <a:srgbClr val="1A1A1A"/>
                </a:solidFill>
              </a:rPr>
              <a:t>Стресс</a:t>
            </a: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pc="-10" dirty="0">
                <a:solidFill>
                  <a:srgbClr val="1A1A1A"/>
                </a:solidFill>
              </a:rPr>
              <a:t>Несбалансированное</a:t>
            </a:r>
            <a:r>
              <a:rPr spc="10" dirty="0">
                <a:solidFill>
                  <a:srgbClr val="1A1A1A"/>
                </a:solidFill>
              </a:rPr>
              <a:t> </a:t>
            </a:r>
            <a:r>
              <a:rPr spc="-15" dirty="0">
                <a:solidFill>
                  <a:srgbClr val="1A1A1A"/>
                </a:solidFill>
              </a:rPr>
              <a:t>питание</a:t>
            </a: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pc="-15" dirty="0">
                <a:solidFill>
                  <a:srgbClr val="1A1A1A"/>
                </a:solidFill>
              </a:rPr>
              <a:t>Малоподвижный</a:t>
            </a:r>
            <a:r>
              <a:rPr spc="15" dirty="0">
                <a:solidFill>
                  <a:srgbClr val="1A1A1A"/>
                </a:solidFill>
              </a:rPr>
              <a:t> </a:t>
            </a:r>
            <a:r>
              <a:rPr spc="-35" dirty="0">
                <a:solidFill>
                  <a:srgbClr val="1A1A1A"/>
                </a:solidFill>
              </a:rPr>
              <a:t>образ</a:t>
            </a:r>
            <a:r>
              <a:rPr spc="35" dirty="0">
                <a:solidFill>
                  <a:srgbClr val="1A1A1A"/>
                </a:solidFill>
              </a:rPr>
              <a:t> </a:t>
            </a:r>
            <a:r>
              <a:rPr spc="-45" dirty="0">
                <a:solidFill>
                  <a:srgbClr val="1A1A1A"/>
                </a:solidFill>
              </a:rPr>
              <a:t>жизни</a:t>
            </a:r>
          </a:p>
          <a:p>
            <a:pPr marL="12700" marR="856615">
              <a:lnSpc>
                <a:spcPct val="100800"/>
              </a:lnSpc>
              <a:spcBef>
                <a:spcPts val="790"/>
              </a:spcBef>
            </a:pPr>
            <a:r>
              <a:rPr spc="-25" dirty="0">
                <a:solidFill>
                  <a:srgbClr val="1A1A1A"/>
                </a:solidFill>
              </a:rPr>
              <a:t>Неблагоприятная</a:t>
            </a:r>
            <a:r>
              <a:rPr spc="70" dirty="0">
                <a:solidFill>
                  <a:srgbClr val="1A1A1A"/>
                </a:solidFill>
              </a:rPr>
              <a:t> </a:t>
            </a:r>
            <a:r>
              <a:rPr spc="-30" dirty="0">
                <a:solidFill>
                  <a:srgbClr val="1A1A1A"/>
                </a:solidFill>
              </a:rPr>
              <a:t>экологическая </a:t>
            </a:r>
            <a:r>
              <a:rPr spc="-620" dirty="0">
                <a:solidFill>
                  <a:srgbClr val="1A1A1A"/>
                </a:solidFill>
              </a:rPr>
              <a:t> </a:t>
            </a:r>
            <a:r>
              <a:rPr spc="-25" dirty="0">
                <a:solidFill>
                  <a:srgbClr val="1A1A1A"/>
                </a:solidFill>
              </a:rPr>
              <a:t>обстановка</a:t>
            </a: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pc="-40" dirty="0">
                <a:solidFill>
                  <a:srgbClr val="1A1A1A"/>
                </a:solidFill>
              </a:rPr>
              <a:t>Недостаток</a:t>
            </a:r>
            <a:r>
              <a:rPr spc="20" dirty="0">
                <a:solidFill>
                  <a:srgbClr val="1A1A1A"/>
                </a:solidFill>
              </a:rPr>
              <a:t> </a:t>
            </a:r>
            <a:r>
              <a:rPr spc="-5" dirty="0">
                <a:solidFill>
                  <a:srgbClr val="1A1A1A"/>
                </a:solidFill>
              </a:rPr>
              <a:t>сна</a:t>
            </a:r>
          </a:p>
          <a:p>
            <a:pPr marL="12700" marR="5080">
              <a:lnSpc>
                <a:spcPct val="128499"/>
              </a:lnSpc>
              <a:spcBef>
                <a:spcPts val="5"/>
              </a:spcBef>
            </a:pPr>
            <a:r>
              <a:rPr spc="-5" dirty="0">
                <a:solidFill>
                  <a:srgbClr val="1A1A1A"/>
                </a:solidFill>
              </a:rPr>
              <a:t>Нерациональный</a:t>
            </a:r>
            <a:r>
              <a:rPr spc="25" dirty="0">
                <a:solidFill>
                  <a:srgbClr val="1A1A1A"/>
                </a:solidFill>
              </a:rPr>
              <a:t> </a:t>
            </a:r>
            <a:r>
              <a:rPr spc="-25" dirty="0">
                <a:solidFill>
                  <a:srgbClr val="1A1A1A"/>
                </a:solidFill>
              </a:rPr>
              <a:t>прием</a:t>
            </a:r>
            <a:r>
              <a:rPr spc="20" dirty="0">
                <a:solidFill>
                  <a:srgbClr val="1A1A1A"/>
                </a:solidFill>
              </a:rPr>
              <a:t> </a:t>
            </a:r>
            <a:r>
              <a:rPr spc="-25" dirty="0">
                <a:solidFill>
                  <a:srgbClr val="1A1A1A"/>
                </a:solidFill>
              </a:rPr>
              <a:t>антибиотиков </a:t>
            </a:r>
            <a:r>
              <a:rPr spc="-625" dirty="0">
                <a:solidFill>
                  <a:srgbClr val="1A1A1A"/>
                </a:solidFill>
              </a:rPr>
              <a:t> </a:t>
            </a:r>
            <a:r>
              <a:rPr spc="-10" dirty="0">
                <a:solidFill>
                  <a:srgbClr val="1A1A1A"/>
                </a:solidFill>
              </a:rPr>
              <a:t>Частые</a:t>
            </a:r>
            <a:r>
              <a:rPr spc="30" dirty="0">
                <a:solidFill>
                  <a:srgbClr val="1A1A1A"/>
                </a:solidFill>
              </a:rPr>
              <a:t> </a:t>
            </a:r>
            <a:r>
              <a:rPr spc="-15" dirty="0">
                <a:solidFill>
                  <a:srgbClr val="1A1A1A"/>
                </a:solidFill>
              </a:rPr>
              <a:t>простудные</a:t>
            </a:r>
            <a:r>
              <a:rPr spc="25" dirty="0">
                <a:solidFill>
                  <a:srgbClr val="1A1A1A"/>
                </a:solidFill>
              </a:rPr>
              <a:t> </a:t>
            </a:r>
            <a:r>
              <a:rPr spc="-25" dirty="0">
                <a:solidFill>
                  <a:srgbClr val="1A1A1A"/>
                </a:solidFill>
              </a:rPr>
              <a:t>заболевания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pc="-15" dirty="0"/>
              <a:t>Полезно:</a:t>
            </a:r>
          </a:p>
          <a:p>
            <a:pPr marL="12700" marR="5080">
              <a:lnSpc>
                <a:spcPts val="3700"/>
              </a:lnSpc>
              <a:spcBef>
                <a:spcPts val="260"/>
              </a:spcBef>
            </a:pPr>
            <a:r>
              <a:rPr b="0" spc="-25" dirty="0">
                <a:latin typeface="Microsoft Sans Serif"/>
                <a:cs typeface="Microsoft Sans Serif"/>
              </a:rPr>
              <a:t>Регулярное</a:t>
            </a:r>
            <a:r>
              <a:rPr b="0" spc="15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и </a:t>
            </a:r>
            <a:r>
              <a:rPr b="0" spc="-10" dirty="0">
                <a:latin typeface="Microsoft Sans Serif"/>
                <a:cs typeface="Microsoft Sans Serif"/>
              </a:rPr>
              <a:t>сбалансированное</a:t>
            </a:r>
            <a:r>
              <a:rPr b="0" spc="25" dirty="0">
                <a:latin typeface="Microsoft Sans Serif"/>
                <a:cs typeface="Microsoft Sans Serif"/>
              </a:rPr>
              <a:t> </a:t>
            </a:r>
            <a:r>
              <a:rPr b="0" spc="-15" dirty="0">
                <a:latin typeface="Microsoft Sans Serif"/>
                <a:cs typeface="Microsoft Sans Serif"/>
              </a:rPr>
              <a:t>питание </a:t>
            </a:r>
            <a:r>
              <a:rPr b="0" spc="-620" dirty="0">
                <a:latin typeface="Microsoft Sans Serif"/>
                <a:cs typeface="Microsoft Sans Serif"/>
              </a:rPr>
              <a:t> </a:t>
            </a:r>
            <a:r>
              <a:rPr b="0" spc="-15" dirty="0">
                <a:latin typeface="Microsoft Sans Serif"/>
                <a:cs typeface="Microsoft Sans Serif"/>
              </a:rPr>
              <a:t>Полноценный</a:t>
            </a:r>
            <a:r>
              <a:rPr b="0" spc="3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сон</a:t>
            </a:r>
          </a:p>
          <a:p>
            <a:pPr marL="12700" marR="1183640">
              <a:lnSpc>
                <a:spcPts val="3700"/>
              </a:lnSpc>
              <a:spcBef>
                <a:spcPts val="5"/>
              </a:spcBef>
            </a:pPr>
            <a:r>
              <a:rPr b="0" spc="-25" dirty="0">
                <a:latin typeface="Microsoft Sans Serif"/>
                <a:cs typeface="Microsoft Sans Serif"/>
              </a:rPr>
              <a:t>Регулярная</a:t>
            </a:r>
            <a:r>
              <a:rPr b="0" spc="20" dirty="0">
                <a:latin typeface="Microsoft Sans Serif"/>
                <a:cs typeface="Microsoft Sans Serif"/>
              </a:rPr>
              <a:t> </a:t>
            </a:r>
            <a:r>
              <a:rPr b="0" spc="-30" dirty="0">
                <a:latin typeface="Microsoft Sans Serif"/>
                <a:cs typeface="Microsoft Sans Serif"/>
              </a:rPr>
              <a:t>физическая</a:t>
            </a:r>
            <a:r>
              <a:rPr b="0" spc="15" dirty="0">
                <a:latin typeface="Microsoft Sans Serif"/>
                <a:cs typeface="Microsoft Sans Serif"/>
              </a:rPr>
              <a:t> </a:t>
            </a:r>
            <a:r>
              <a:rPr b="0" spc="-40" dirty="0">
                <a:latin typeface="Microsoft Sans Serif"/>
                <a:cs typeface="Microsoft Sans Serif"/>
              </a:rPr>
              <a:t>нагрузка </a:t>
            </a:r>
            <a:r>
              <a:rPr b="0" spc="-620" dirty="0">
                <a:latin typeface="Microsoft Sans Serif"/>
                <a:cs typeface="Microsoft Sans Serif"/>
              </a:rPr>
              <a:t> </a:t>
            </a:r>
            <a:r>
              <a:rPr b="0" spc="-35" dirty="0">
                <a:latin typeface="Microsoft Sans Serif"/>
                <a:cs typeface="Microsoft Sans Serif"/>
              </a:rPr>
              <a:t>Прогулки</a:t>
            </a:r>
            <a:r>
              <a:rPr b="0" spc="20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на</a:t>
            </a:r>
            <a:r>
              <a:rPr b="0" spc="25" dirty="0">
                <a:latin typeface="Microsoft Sans Serif"/>
                <a:cs typeface="Microsoft Sans Serif"/>
              </a:rPr>
              <a:t> </a:t>
            </a:r>
            <a:r>
              <a:rPr b="0" spc="-40" dirty="0">
                <a:latin typeface="Microsoft Sans Serif"/>
                <a:cs typeface="Microsoft Sans Serif"/>
              </a:rPr>
              <a:t>свежем</a:t>
            </a:r>
            <a:r>
              <a:rPr b="0" spc="25" dirty="0">
                <a:latin typeface="Microsoft Sans Serif"/>
                <a:cs typeface="Microsoft Sans Serif"/>
              </a:rPr>
              <a:t> </a:t>
            </a:r>
            <a:r>
              <a:rPr b="0" spc="-40" dirty="0">
                <a:latin typeface="Microsoft Sans Serif"/>
                <a:cs typeface="Microsoft Sans Serif"/>
              </a:rPr>
              <a:t>воздухе</a:t>
            </a: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b="0" spc="-50" dirty="0">
                <a:latin typeface="Microsoft Sans Serif"/>
                <a:cs typeface="Microsoft Sans Serif"/>
              </a:rPr>
              <a:t>Отказ</a:t>
            </a:r>
            <a:r>
              <a:rPr b="0" spc="15" dirty="0">
                <a:latin typeface="Microsoft Sans Serif"/>
                <a:cs typeface="Microsoft Sans Serif"/>
              </a:rPr>
              <a:t> </a:t>
            </a:r>
            <a:r>
              <a:rPr b="0" spc="-30" dirty="0">
                <a:latin typeface="Microsoft Sans Serif"/>
                <a:cs typeface="Microsoft Sans Serif"/>
              </a:rPr>
              <a:t>от</a:t>
            </a:r>
            <a:r>
              <a:rPr b="0" spc="15" dirty="0">
                <a:latin typeface="Microsoft Sans Serif"/>
                <a:cs typeface="Microsoft Sans Serif"/>
              </a:rPr>
              <a:t> </a:t>
            </a:r>
            <a:r>
              <a:rPr b="0" spc="-15" dirty="0">
                <a:latin typeface="Microsoft Sans Serif"/>
                <a:cs typeface="Microsoft Sans Serif"/>
              </a:rPr>
              <a:t>вредных</a:t>
            </a:r>
            <a:r>
              <a:rPr b="0" spc="15" dirty="0">
                <a:latin typeface="Microsoft Sans Serif"/>
                <a:cs typeface="Microsoft Sans Serif"/>
              </a:rPr>
              <a:t> </a:t>
            </a:r>
            <a:r>
              <a:rPr b="0" spc="-30" dirty="0">
                <a:latin typeface="Microsoft Sans Serif"/>
                <a:cs typeface="Microsoft Sans Serif"/>
              </a:rPr>
              <a:t>привычек</a:t>
            </a:r>
          </a:p>
          <a:p>
            <a:pPr marL="12700" marR="1471295">
              <a:lnSpc>
                <a:spcPct val="128499"/>
              </a:lnSpc>
              <a:spcBef>
                <a:spcPts val="5"/>
              </a:spcBef>
            </a:pPr>
            <a:r>
              <a:rPr b="0" spc="-5" dirty="0">
                <a:latin typeface="Microsoft Sans Serif"/>
                <a:cs typeface="Microsoft Sans Serif"/>
              </a:rPr>
              <a:t>Не</a:t>
            </a:r>
            <a:r>
              <a:rPr b="0" spc="20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Microsoft Sans Serif"/>
                <a:cs typeface="Microsoft Sans Serif"/>
              </a:rPr>
              <a:t>употреблять</a:t>
            </a:r>
            <a:r>
              <a:rPr b="0" spc="40" dirty="0">
                <a:latin typeface="Microsoft Sans Serif"/>
                <a:cs typeface="Microsoft Sans Serif"/>
              </a:rPr>
              <a:t> </a:t>
            </a:r>
            <a:r>
              <a:rPr b="0" spc="-45" dirty="0">
                <a:latin typeface="Microsoft Sans Serif"/>
                <a:cs typeface="Microsoft Sans Serif"/>
              </a:rPr>
              <a:t>наркотики </a:t>
            </a:r>
            <a:r>
              <a:rPr b="0" spc="-40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Microsoft Sans Serif"/>
                <a:cs typeface="Microsoft Sans Serif"/>
              </a:rPr>
              <a:t>Регулярная</a:t>
            </a:r>
            <a:r>
              <a:rPr b="0" spc="5" dirty="0">
                <a:latin typeface="Microsoft Sans Serif"/>
                <a:cs typeface="Microsoft Sans Serif"/>
              </a:rPr>
              <a:t> </a:t>
            </a:r>
            <a:r>
              <a:rPr b="0" spc="-15" dirty="0">
                <a:latin typeface="Microsoft Sans Serif"/>
                <a:cs typeface="Microsoft Sans Serif"/>
              </a:rPr>
              <a:t>уборка</a:t>
            </a:r>
            <a:r>
              <a:rPr b="0" dirty="0">
                <a:latin typeface="Microsoft Sans Serif"/>
                <a:cs typeface="Microsoft Sans Serif"/>
              </a:rPr>
              <a:t> </a:t>
            </a:r>
            <a:r>
              <a:rPr b="0" spc="-20" dirty="0">
                <a:latin typeface="Microsoft Sans Serif"/>
                <a:cs typeface="Microsoft Sans Serif"/>
              </a:rPr>
              <a:t>помещения </a:t>
            </a:r>
            <a:r>
              <a:rPr b="0" spc="-620" dirty="0">
                <a:latin typeface="Microsoft Sans Serif"/>
                <a:cs typeface="Microsoft Sans Serif"/>
              </a:rPr>
              <a:t> </a:t>
            </a:r>
            <a:r>
              <a:rPr b="0" spc="-15" dirty="0">
                <a:latin typeface="Microsoft Sans Serif"/>
                <a:cs typeface="Microsoft Sans Serif"/>
              </a:rPr>
              <a:t>Проветривание</a:t>
            </a:r>
            <a:r>
              <a:rPr b="0" spc="35" dirty="0">
                <a:latin typeface="Microsoft Sans Serif"/>
                <a:cs typeface="Microsoft Sans Serif"/>
              </a:rPr>
              <a:t> </a:t>
            </a:r>
            <a:r>
              <a:rPr b="0" spc="-20" dirty="0">
                <a:latin typeface="Microsoft Sans Serif"/>
                <a:cs typeface="Microsoft Sans Serif"/>
              </a:rPr>
              <a:t>помещения </a:t>
            </a:r>
            <a:r>
              <a:rPr b="0" spc="-15" dirty="0">
                <a:latin typeface="Microsoft Sans Serif"/>
                <a:cs typeface="Microsoft Sans Serif"/>
              </a:rPr>
              <a:t> </a:t>
            </a:r>
            <a:r>
              <a:rPr b="0" spc="-20" dirty="0">
                <a:latin typeface="Microsoft Sans Serif"/>
                <a:cs typeface="Microsoft Sans Serif"/>
              </a:rPr>
              <a:t>Соблюдение</a:t>
            </a:r>
            <a:r>
              <a:rPr b="0" spc="30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личной</a:t>
            </a:r>
            <a:r>
              <a:rPr b="0" spc="15" dirty="0">
                <a:latin typeface="Microsoft Sans Serif"/>
                <a:cs typeface="Microsoft Sans Serif"/>
              </a:rPr>
              <a:t> </a:t>
            </a:r>
            <a:r>
              <a:rPr b="0" spc="-15" dirty="0">
                <a:latin typeface="Microsoft Sans Serif"/>
                <a:cs typeface="Microsoft Sans Serif"/>
              </a:rPr>
              <a:t>гигиены</a:t>
            </a: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b="0" spc="-40" dirty="0">
                <a:latin typeface="Microsoft Sans Serif"/>
                <a:cs typeface="Microsoft Sans Serif"/>
              </a:rPr>
              <a:t>Лечение</a:t>
            </a:r>
            <a:r>
              <a:rPr b="0" spc="30" dirty="0">
                <a:latin typeface="Microsoft Sans Serif"/>
                <a:cs typeface="Microsoft Sans Serif"/>
              </a:rPr>
              <a:t> </a:t>
            </a:r>
            <a:r>
              <a:rPr b="0" spc="-20" dirty="0">
                <a:latin typeface="Microsoft Sans Serif"/>
                <a:cs typeface="Microsoft Sans Serif"/>
              </a:rPr>
              <a:t>хронических</a:t>
            </a:r>
            <a:r>
              <a:rPr b="0" spc="30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Microsoft Sans Serif"/>
                <a:cs typeface="Microsoft Sans Serif"/>
              </a:rPr>
              <a:t>заболеваний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9258300"/>
            <a:ext cx="6781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50" y="8877300"/>
            <a:ext cx="4020699" cy="15583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913" y="7555064"/>
            <a:ext cx="6262873" cy="4168471"/>
          </a:xfrm>
          <a:prstGeom prst="rect">
            <a:avLst/>
          </a:prstGeom>
        </p:spPr>
      </p:pic>
      <p:sp>
        <p:nvSpPr>
          <p:cNvPr id="8" name="object 7"/>
          <p:cNvSpPr txBox="1">
            <a:spLocks/>
          </p:cNvSpPr>
          <p:nvPr/>
        </p:nvSpPr>
        <p:spPr>
          <a:xfrm>
            <a:off x="6477000" y="576143"/>
            <a:ext cx="8744966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0">
                <a:solidFill>
                  <a:srgbClr val="1A1A1A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b="1" kern="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КВАДРАТИК</a:t>
            </a:r>
            <a:endParaRPr 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4878" y="800100"/>
            <a:ext cx="7930642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КВАДРАТИК</a:t>
            </a:r>
            <a:endParaRPr lang="ru-RU" b="1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799" y="2705100"/>
            <a:ext cx="17068799" cy="647356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НА ТЕМУ ТУБЕРКУЛЕЗА</a:t>
            </a:r>
          </a:p>
          <a:p>
            <a:pPr>
              <a:lnSpc>
                <a:spcPct val="150000"/>
              </a:lnSpc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НЕДЕЛИ ДЛИТСЯ ОН. НОЧЬЮ МУЧАЕТ И ДНЁМ. С НИМ ДРУГИХ ТЫ ЗАРАЗИШЬ, КТО ЖЕ ОН?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ЕГО НЕТ У ВАС ДРУЗЬЯ, ХОТЬ РЯДОМ ВКУСНАЯ ЕДА. ВЕС ТЕРЯЕШЬ И НЕ ЗРЯ, ЧТО-ТО ВИДИМО БОЛИТ. КУДА-ТО ДЕЛСЯ…. </a:t>
            </a:r>
          </a:p>
          <a:p>
            <a:pPr>
              <a:lnSpc>
                <a:spcPct val="150000"/>
              </a:lnSpc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ЕСЛИ 36 ОНА. ВСЁ ЗНАЧИТ В НОРМЕ У ТЕБЯ. ВДРУГ СТАЛА 37,5. НАДО К ДОКТОРУ БЕЖАТЬ, Я НА МЫСЛЬ ВАС НАТОЛКНУЛА, ПОДНЯЛАСЬ…..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875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4878" y="800100"/>
            <a:ext cx="7930642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КВАДРАТИК</a:t>
            </a:r>
            <a:endParaRPr lang="ru-RU" b="1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799" y="2705100"/>
            <a:ext cx="17068799" cy="647356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НА ТЕМУ ТУБЕРКУЛЕЗА</a:t>
            </a:r>
          </a:p>
          <a:p>
            <a:pPr>
              <a:lnSpc>
                <a:spcPct val="150000"/>
              </a:lnSpc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НЕДЕЛИ ДЛИТСЯ ОН. НОЧЬЮ МУЧАЕТ И ДНЁМ. С НИМ ДРУГИХ ТЫ ЗАРАЗИШЬ, КТО ЖЕ ОН? (КАШЕЛЬ)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ЕГО НЕТ У ВАС ДРУЗЬЯ, ХОТЬ РЯДОМ ВКУСНАЯ ЕДА. ВЕС ТЕРЯЕШЬ И НЕ ЗРЯ, ЧТО-ТО ВИДИМО БОЛИТ. КУДА-ТО ДЕЛСЯ…. (АППЕТИТ)</a:t>
            </a:r>
          </a:p>
          <a:p>
            <a:pPr>
              <a:lnSpc>
                <a:spcPct val="150000"/>
              </a:lnSpc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ЕСЛИ 36 ОНА. ВСЁ ЗНАЧИТ В НОРМЕ У ТЕБЯ. ВДРУГ СТАЛА 37,5. НАДО К ДОКТОРУ БЕЖАТЬ, Я НА МЫСЛЬ ВАС НАТОЛКНУЛА, ПОДНЯЛАСЬ….. (ТЕМПЕРАТУРА)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012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48700" y="2419350"/>
            <a:ext cx="8972550" cy="58483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77000" y="771610"/>
            <a:ext cx="5441950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КВАДРАТИК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4050" y="2521457"/>
            <a:ext cx="6645275" cy="1228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50000"/>
              </a:lnSpc>
              <a:tabLst>
                <a:tab pos="650875" algn="l"/>
              </a:tabLst>
            </a:pPr>
            <a:r>
              <a:rPr lang="ru-RU" sz="2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</a:t>
            </a:r>
            <a:r>
              <a:rPr lang="ru-RU" sz="28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</a:t>
            </a:r>
            <a:r>
              <a:rPr lang="ru-RU" sz="28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sz="28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ТУБЕРКУЛЕЗОМ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666750" y="2562225"/>
            <a:ext cx="16954500" cy="6076950"/>
            <a:chOff x="666750" y="2562225"/>
            <a:chExt cx="16954500" cy="60769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750" y="2562225"/>
              <a:ext cx="16954500" cy="60769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30225" y="4371975"/>
              <a:ext cx="3752850" cy="37528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7000" y="2762250"/>
              <a:ext cx="4000500" cy="4000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33625" y="3343275"/>
              <a:ext cx="9048750" cy="44767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48950" y="2705100"/>
              <a:ext cx="5705475" cy="57054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82450" y="3977132"/>
              <a:ext cx="3248025" cy="32385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321051" y="3302508"/>
            <a:ext cx="27381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9E60AC"/>
                </a:solidFill>
                <a:latin typeface="Microsoft Sans Serif"/>
                <a:cs typeface="Microsoft Sans Serif"/>
              </a:rPr>
              <a:t>Правильный</a:t>
            </a:r>
            <a:r>
              <a:rPr sz="2400" spc="-30" dirty="0">
                <a:solidFill>
                  <a:srgbClr val="9E60AC"/>
                </a:solidFill>
                <a:latin typeface="Microsoft Sans Serif"/>
                <a:cs typeface="Microsoft Sans Serif"/>
              </a:rPr>
              <a:t> ответ: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05001" y="4417546"/>
            <a:ext cx="9258299" cy="396198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806450" algn="just">
              <a:lnSpc>
                <a:spcPct val="91300"/>
              </a:lnSpc>
              <a:spcBef>
                <a:spcPts val="320"/>
              </a:spcBef>
            </a:pPr>
            <a:r>
              <a:rPr sz="2800" spc="-1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Белая </a:t>
            </a:r>
            <a:r>
              <a:rPr sz="2800" spc="-2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 </a:t>
            </a:r>
            <a:r>
              <a:rPr sz="2800" spc="86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sz="2800" spc="-2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</a:t>
            </a:r>
            <a:r>
              <a:rPr sz="2800" spc="-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борьбы </a:t>
            </a:r>
            <a:r>
              <a:rPr sz="2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800" spc="-3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туберкулезом. </a:t>
            </a:r>
            <a:r>
              <a:rPr sz="2800" spc="-54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</a:t>
            </a:r>
            <a:r>
              <a:rPr sz="2800" spc="2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sz="2800" spc="2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</a:t>
            </a:r>
            <a:r>
              <a:rPr sz="2800" spc="2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</a:t>
            </a:r>
            <a:r>
              <a:rPr sz="2800" spc="1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spc="1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Швейцарии </a:t>
            </a:r>
            <a:r>
              <a:rPr sz="2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800" spc="2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</a:t>
            </a:r>
            <a:r>
              <a:rPr sz="2800" spc="-1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</a:t>
            </a:r>
            <a:r>
              <a:rPr sz="2800" spc="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r>
              <a:rPr sz="2800" spc="-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spc="2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6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</a:t>
            </a:r>
            <a:r>
              <a:rPr sz="2800" spc="1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солидарности</a:t>
            </a:r>
            <a:r>
              <a:rPr sz="2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sz="2800" spc="3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</a:t>
            </a:r>
            <a:r>
              <a:rPr sz="2800" spc="1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больными </a:t>
            </a:r>
            <a:r>
              <a:rPr sz="2800" spc="-54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туберкулезом,</a:t>
            </a:r>
            <a:r>
              <a:rPr sz="2800" spc="2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</a:t>
            </a:r>
            <a:r>
              <a:rPr sz="2800" spc="4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вдевали</a:t>
            </a:r>
            <a:r>
              <a:rPr sz="2800" spc="1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spc="4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петлицы</a:t>
            </a:r>
            <a:r>
              <a:rPr sz="2800" spc="2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2800" spc="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прикалывали</a:t>
            </a:r>
            <a:r>
              <a:rPr sz="2800" spc="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3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800" spc="3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шляпам,</a:t>
            </a:r>
            <a:r>
              <a:rPr sz="2800" spc="2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800" spc="2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</a:t>
            </a:r>
            <a:r>
              <a:rPr sz="2800" spc="2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прикалывали</a:t>
            </a:r>
            <a:r>
              <a:rPr sz="2800" spc="1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3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800" spc="5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платью </a:t>
            </a:r>
            <a:r>
              <a:rPr sz="2800" spc="-54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4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цветок</a:t>
            </a:r>
            <a:r>
              <a:rPr sz="2800" spc="2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белой</a:t>
            </a:r>
            <a:r>
              <a:rPr sz="2800" spc="2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ромашки</a:t>
            </a:r>
            <a:r>
              <a:rPr sz="2800" spc="2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86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sz="2800" spc="3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</a:t>
            </a:r>
            <a:r>
              <a:rPr sz="2800" spc="2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2800" spc="-25" dirty="0" err="1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природного</a:t>
            </a:r>
            <a:r>
              <a:rPr lang="ru-RU" sz="2800" spc="-2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антибиотика</a:t>
            </a:r>
            <a:r>
              <a:rPr sz="2800" spc="-1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sz="2800" spc="3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входившей</a:t>
            </a:r>
            <a:r>
              <a:rPr sz="2800" spc="2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spc="4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</a:t>
            </a:r>
            <a:r>
              <a:rPr sz="2800" spc="1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использовавшихся</a:t>
            </a:r>
            <a:r>
              <a:rPr sz="2800" spc="1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2800" spc="-54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</a:t>
            </a:r>
            <a:r>
              <a:rPr sz="2800" spc="3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туберкулеза</a:t>
            </a:r>
            <a:r>
              <a:rPr sz="2800" spc="1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sz="2800" spc="2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народной</a:t>
            </a:r>
            <a:r>
              <a:rPr sz="2800" spc="1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 err="1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медицины</a:t>
            </a:r>
            <a:r>
              <a:rPr sz="2800" spc="-2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spc="-2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3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</a:t>
            </a:r>
            <a:r>
              <a:rPr sz="2800" spc="1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любви,</a:t>
            </a:r>
            <a:r>
              <a:rPr sz="2800" spc="2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уязвимости</a:t>
            </a:r>
            <a:r>
              <a:rPr sz="2800" spc="3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5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ранимости.</a:t>
            </a:r>
            <a:r>
              <a:rPr sz="2800" spc="3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sz="2800" spc="-54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800" spc="1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</a:t>
            </a:r>
            <a:r>
              <a:rPr sz="2800" spc="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цветков</a:t>
            </a:r>
            <a:r>
              <a:rPr sz="2800" spc="2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шли</a:t>
            </a:r>
            <a:r>
              <a:rPr sz="2800" spc="2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800" spc="4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sz="2800" spc="1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больным.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6"/>
          <p:cNvSpPr txBox="1">
            <a:spLocks/>
          </p:cNvSpPr>
          <p:nvPr/>
        </p:nvSpPr>
        <p:spPr>
          <a:xfrm>
            <a:off x="6557989" y="662602"/>
            <a:ext cx="5441950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500" b="0" i="0">
                <a:solidFill>
                  <a:srgbClr val="1A1A1A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КВАДРАТИК</a:t>
            </a:r>
            <a:endParaRPr lang="ru-RU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87050" y="2676525"/>
            <a:ext cx="5457825" cy="54483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54050" y="2521457"/>
            <a:ext cx="8060055" cy="1949252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080">
              <a:lnSpc>
                <a:spcPct val="150000"/>
              </a:lnSpc>
              <a:tabLst>
                <a:tab pos="650875" algn="l"/>
              </a:tabLst>
            </a:pPr>
            <a:r>
              <a:rPr lang="ru-RU" sz="2800" b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</a:t>
            </a:r>
            <a:r>
              <a:rPr lang="ru-RU" sz="2800" b="1" spc="-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ВАМИ</a:t>
            </a:r>
            <a:r>
              <a:rPr lang="ru-RU" sz="2800" b="1" spc="-1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2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ВОЗБУДИТЕЛИ</a:t>
            </a:r>
            <a:r>
              <a:rPr lang="ru-RU" sz="2800" b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</a:t>
            </a:r>
            <a:r>
              <a:rPr lang="ru-RU" sz="2800" b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2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ЗАБОЛЕВАНИЙ,</a:t>
            </a:r>
            <a:r>
              <a:rPr lang="ru-RU" sz="2800" b="1" spc="-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</a:t>
            </a:r>
            <a:r>
              <a:rPr lang="ru-RU" sz="2800" b="1" spc="-2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ВОЗБУДИТЕЛЯ</a:t>
            </a:r>
            <a:r>
              <a:rPr lang="ru-RU" sz="2800" b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ТУБЕРКУЛЕЗА</a:t>
            </a:r>
            <a:r>
              <a:rPr lang="ru-RU" sz="2800" b="1" spc="2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spc="-65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ПАЛОЧКУ </a:t>
            </a:r>
            <a:r>
              <a:rPr lang="ru-RU" sz="2800" b="1" spc="-2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КОХА.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22154" y="4735576"/>
            <a:ext cx="27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Microsoft Sans Serif"/>
                <a:cs typeface="Microsoft Sans Serif"/>
              </a:rPr>
              <a:t>1.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22154" y="7726680"/>
            <a:ext cx="27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Microsoft Sans Serif"/>
                <a:cs typeface="Microsoft Sans Serif"/>
              </a:rPr>
              <a:t>3.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399510" y="4735576"/>
            <a:ext cx="27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Microsoft Sans Serif"/>
                <a:cs typeface="Microsoft Sans Serif"/>
              </a:rPr>
              <a:t>2.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399510" y="7726680"/>
            <a:ext cx="27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Microsoft Sans Serif"/>
                <a:cs typeface="Microsoft Sans Serif"/>
              </a:rPr>
              <a:t>4.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2" name="object 6"/>
          <p:cNvSpPr txBox="1">
            <a:spLocks noGrp="1"/>
          </p:cNvSpPr>
          <p:nvPr>
            <p:ph type="title"/>
          </p:nvPr>
        </p:nvSpPr>
        <p:spPr>
          <a:xfrm>
            <a:off x="5993130" y="869145"/>
            <a:ext cx="5441950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КВАДРАТИК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4878" y="800100"/>
            <a:ext cx="7930642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  <a:endParaRPr lang="ru-RU" b="1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799" y="1866900"/>
            <a:ext cx="17068799" cy="90588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ИГРЫ РАЗДЕЛЕНЫ НА ДВЕ КОМАНДЫ (КОМАНДА КРЕСТИКОВ И НОЛИКОВ).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 НАЧАЛЕ ИГРЫ КОМАНДЫ РАЗЫГРЫВАЮТ ПРАВО ПЕРВОГО ХОДА.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КОМАНДА, ВЫИГРАВШАЯ ПРАВО ПЕРВОГО ХОДА, ВЫБИРАЕТ КВАДРАТ ИЗ ИГРОВОГО ПОЛЯ С ЗАДАНИЕМ, В СЛУЧАЕ ПРАВИЛЬНОГО ОТВЕТА НА ПОЛЕ ДЕЛАЕТСЯ СООТВЕТСТВУЮЩАЯ ПОМЕТКА (КРЕСТИК ИЛИ НОЛИК).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ЕСЛИ ЖЕ ОТВЕЧАЮЩАЯ КОМАНДА НЕ ДАЁТ ОТВЕТА, ПРАВО ХОДА ПЕРЕХОДИТ К СОПЕРНИКАМ.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 ИГРЕ ПОБЕЖДАЕТ ТА КОМАНДА, КОТОРАЯ СМОЖЕТ НАИБОЛЕЕ ПОЛНО ОТВЕТИТЬ НА ТРИ ЗАДАНИЯ ИЗ КВАДРАТОВ (ПО ГОРИЗОНТАЛИ, ВЕРТИКАЛИ ИЛИ ДИАГОНАЛИ)</a:t>
            </a:r>
          </a:p>
          <a:p>
            <a:pPr marR="5080" algn="ctr">
              <a:lnSpc>
                <a:spcPct val="150000"/>
              </a:lnSpc>
              <a:tabLst>
                <a:tab pos="8652510" algn="l"/>
              </a:tabLst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771650"/>
            <a:ext cx="7467600" cy="0"/>
          </a:xfrm>
          <a:custGeom>
            <a:avLst/>
            <a:gdLst/>
            <a:ahLst/>
            <a:cxnLst/>
            <a:rect l="l" t="t" r="r" b="b"/>
            <a:pathLst>
              <a:path w="7467600">
                <a:moveTo>
                  <a:pt x="0" y="0"/>
                </a:moveTo>
                <a:lnTo>
                  <a:pt x="7467600" y="0"/>
                </a:lnTo>
              </a:path>
            </a:pathLst>
          </a:custGeom>
          <a:ln w="38100">
            <a:solidFill>
              <a:srgbClr val="1919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66750" y="2562225"/>
            <a:ext cx="16802100" cy="6076950"/>
            <a:chOff x="666750" y="2562225"/>
            <a:chExt cx="16802100" cy="60769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750" y="2562225"/>
              <a:ext cx="16802100" cy="60769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20625" y="4371975"/>
              <a:ext cx="3752850" cy="37528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77400" y="2762250"/>
              <a:ext cx="4000500" cy="4000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24100" y="3467100"/>
              <a:ext cx="6686550" cy="38671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77525" y="3343275"/>
              <a:ext cx="4419600" cy="441960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321051" y="3426459"/>
            <a:ext cx="2738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9E60AC"/>
                </a:solidFill>
                <a:latin typeface="Microsoft Sans Serif"/>
                <a:cs typeface="Microsoft Sans Serif"/>
              </a:rPr>
              <a:t>Правильный</a:t>
            </a:r>
            <a:r>
              <a:rPr sz="2400" spc="-25" dirty="0">
                <a:solidFill>
                  <a:srgbClr val="9E60AC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9E60AC"/>
                </a:solidFill>
                <a:latin typeface="Microsoft Sans Serif"/>
                <a:cs typeface="Microsoft Sans Serif"/>
              </a:rPr>
              <a:t>ответ: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81200" y="4715509"/>
            <a:ext cx="7600949" cy="276460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just">
              <a:lnSpc>
                <a:spcPct val="89900"/>
              </a:lnSpc>
              <a:spcBef>
                <a:spcPts val="390"/>
              </a:spcBef>
            </a:pPr>
            <a:r>
              <a:rPr sz="2800" spc="-2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Палочка</a:t>
            </a:r>
            <a:r>
              <a:rPr sz="2800" spc="3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7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Коха</a:t>
            </a:r>
            <a:r>
              <a:rPr sz="2800" spc="3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99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sz="2800" spc="2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чрезвычайно</a:t>
            </a:r>
            <a:r>
              <a:rPr sz="2800" spc="3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агрессивный </a:t>
            </a:r>
            <a:r>
              <a:rPr sz="2800" spc="-62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1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устойчивый</a:t>
            </a:r>
            <a:r>
              <a:rPr sz="2800" spc="3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микроб.</a:t>
            </a:r>
            <a:r>
              <a:rPr sz="2800" spc="3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4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Возбудитель </a:t>
            </a:r>
            <a:r>
              <a:rPr sz="2800" spc="-3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туберкулеза</a:t>
            </a:r>
            <a:r>
              <a:rPr sz="2800" spc="3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</a:t>
            </a:r>
            <a:r>
              <a:rPr sz="2800" spc="3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</a:t>
            </a:r>
            <a:r>
              <a:rPr sz="2800" spc="3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sz="2800" spc="-1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выживать</a:t>
            </a:r>
            <a:r>
              <a:rPr sz="2800" spc="1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spc="3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высушенной</a:t>
            </a:r>
            <a:r>
              <a:rPr sz="2800" spc="1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4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мокроте,</a:t>
            </a:r>
            <a:r>
              <a:rPr sz="2800" spc="5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spc="3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почве, </a:t>
            </a:r>
            <a:r>
              <a:rPr sz="2800" spc="-2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800" spc="2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загрязненных</a:t>
            </a:r>
            <a:r>
              <a:rPr sz="2800" spc="4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предметах,</a:t>
            </a:r>
            <a:r>
              <a:rPr sz="2800" spc="4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6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sz="2800" spc="2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палочка </a:t>
            </a:r>
            <a:r>
              <a:rPr sz="2800" spc="-62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7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Коха</a:t>
            </a:r>
            <a:r>
              <a:rPr sz="2800" spc="3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</a:t>
            </a:r>
            <a:r>
              <a:rPr sz="2800" spc="4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устойчива</a:t>
            </a:r>
            <a:r>
              <a:rPr sz="2800" spc="3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 err="1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800" spc="3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800" spc="-10" dirty="0" err="1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отношению</a:t>
            </a:r>
            <a:r>
              <a:rPr lang="ru-RU" sz="2800" spc="-1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60" dirty="0" err="1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sz="2800" spc="25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многим</a:t>
            </a:r>
            <a:r>
              <a:rPr sz="2800" spc="2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дезинфицирующим</a:t>
            </a:r>
            <a:r>
              <a:rPr sz="2800" spc="25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6"/>
          <p:cNvSpPr txBox="1">
            <a:spLocks/>
          </p:cNvSpPr>
          <p:nvPr/>
        </p:nvSpPr>
        <p:spPr>
          <a:xfrm>
            <a:off x="654050" y="997484"/>
            <a:ext cx="544195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500" b="0" i="0">
                <a:solidFill>
                  <a:srgbClr val="1A1A1A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3000" b="1" kern="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КВАДРАТИК</a:t>
            </a:r>
            <a:endParaRPr lang="ru-RU" sz="3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4878" y="800100"/>
            <a:ext cx="7930642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КВАДРАТИК</a:t>
            </a:r>
            <a:endParaRPr lang="ru-RU" b="1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799" y="2019300"/>
            <a:ext cx="17068799" cy="582723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ВОПРОСОВ «ТУБЕРКУЛЕЗ – ЧТО ЭТО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pPr>
              <a:lnSpc>
                <a:spcPct val="150000"/>
              </a:lnSpc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ТУБЕРКУЛЕЗ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ЧТО ЭТО ЗА ЗАБОЛЕВАНИЕ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2.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ТУБЕРКУЛЕЗ, ОТ ЛАТ. TUBERCULUM ПЕРЕВОДИТСЯ КАК: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БУГОРОК        В. НАРЫВ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ПАЛОЧКА       Г. ДЫХАНИЕ	</a:t>
            </a:r>
          </a:p>
          <a:p>
            <a:pPr>
              <a:lnSpc>
                <a:spcPct val="150000"/>
              </a:lnSpc>
            </a:pPr>
            <a:endParaRPr lang="ru-R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3.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ОРГАН ЧАЩЕ ВСЕГО ПОРАЖАЕТ ТУБЕРКУЛЕЗ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10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4878" y="800100"/>
            <a:ext cx="7930642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КВАДРАТИК</a:t>
            </a:r>
            <a:endParaRPr lang="ru-RU" b="1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799" y="2019300"/>
            <a:ext cx="17068799" cy="582723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ВОПРОСОВ «ТУБЕРКУЛЕЗ – ЧТО ЭТО?»</a:t>
            </a:r>
          </a:p>
          <a:p>
            <a:pPr algn="ctr">
              <a:lnSpc>
                <a:spcPct val="150000"/>
              </a:lnSpc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ХАРАКТЕРИЗУЕТСЯ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 В ЛЁГКИХ И ЛИМФАТИЧЕСКИХ УЗЛАХ, СПЕЦИФИЧЕСКИХ ВОСПАЛИТЕЛЬНЫХ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</a:t>
            </a:r>
          </a:p>
          <a:p>
            <a:pPr>
              <a:lnSpc>
                <a:spcPct val="150000"/>
              </a:lnSpc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БУГОРОК        </a:t>
            </a:r>
          </a:p>
          <a:p>
            <a:pPr>
              <a:lnSpc>
                <a:spcPct val="150000"/>
              </a:lnSpc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ТУБЕРКУЛЁЗ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ПОРАЖАЕТ ЛЁГКИЕ, РЕЖЕ ЗАТРАГИВАЯ ДРУГИЕ ОРГАНЫ 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95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4878" y="800100"/>
            <a:ext cx="7930642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КВАДРАТИК</a:t>
            </a:r>
            <a:endParaRPr lang="ru-RU" b="1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799" y="1866900"/>
            <a:ext cx="17068799" cy="5180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ВОПРОСОВ «КАК МОЖНО ЗАРАЗИТЬСЯ ТУБЕРКУЛЕЗОМ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pPr>
              <a:lnSpc>
                <a:spcPct val="150000"/>
              </a:lnSpc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ОСНОВНОЙ ИСТОЧНИК ЗАРАЖЕНИЯ ТУБЕРКУЛЕЗА ЭТО:</a:t>
            </a:r>
          </a:p>
          <a:p>
            <a:pPr lvl="0">
              <a:lnSpc>
                <a:spcPct val="150000"/>
              </a:lnSpc>
            </a:pPr>
            <a:endParaRPr lang="ru-R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ЗАРАЗИТЬСЯ ТУБЕРКУЛЕЗОМ?</a:t>
            </a:r>
          </a:p>
          <a:p>
            <a:pPr>
              <a:lnSpc>
                <a:spcPct val="150000"/>
              </a:lnSpc>
            </a:pPr>
            <a:endParaRPr lang="ru-R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ТУБЕРКУЛЕЗ МОЖЕТ ПЕРЕДАВАТЬСЯ ПРИ ПЕНИИ?</a:t>
            </a:r>
          </a:p>
          <a:p>
            <a:pPr lvl="0">
              <a:lnSpc>
                <a:spcPct val="150000"/>
              </a:lnSpc>
            </a:pPr>
            <a:endParaRPr lang="ru-R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8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4878" y="800100"/>
            <a:ext cx="7930642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КВАДРАТИК</a:t>
            </a:r>
            <a:endParaRPr lang="ru-RU" b="1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799" y="1866900"/>
            <a:ext cx="17068799" cy="776622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ВОПРОСОВ «КАК МОЖНО ЗАРАЗИТЬСЯ ТУБЕРКУЛЕЗОМ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pPr>
              <a:lnSpc>
                <a:spcPct val="150000"/>
              </a:lnSpc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БОЛЕЕТ ТУБЕРКУЛЕЗОМ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ЛЕГКИХ</a:t>
            </a:r>
          </a:p>
          <a:p>
            <a:pPr lvl="0">
              <a:lnSpc>
                <a:spcPct val="150000"/>
              </a:lnSpc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ПРЯМОМ КОНТАКТЕ С БОЛЬНЫМ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ТУБЕРКУЛЕЗОМ,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ЗАМКНУТОМ ПРОСТРАНСТВЕ, НАПРИМЕР, В ТРАНСПОРТЕ, ГДЕ ПОБЫВАЛ БОЛЬНОЙ ТУБЕРКУЛЕЗОМ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ЛЕГКИХ</a:t>
            </a:r>
          </a:p>
          <a:p>
            <a:pPr lvl="0">
              <a:lnSpc>
                <a:spcPct val="150000"/>
              </a:lnSpc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ПОТОМУ ЧТО ТУБЕРКУЛЕЗ МОЖЕТ ПЕРЕДАВАТЬСЯ ВОЗДУШНО-КАПЕЛЬНЫМ ПУТЕМ. В ВОЗДУХ ВЫДЕЛЯЮТСЯ КАПЕЛЬКИ С МИКОБАКТЕРИЯМИ ТУБЕРКУЛЕЗА, А ДРУГОЙ ЧЕЛОВЕК ИХ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ВДЫХАЕТ</a:t>
            </a:r>
          </a:p>
          <a:p>
            <a:pPr>
              <a:lnSpc>
                <a:spcPct val="150000"/>
              </a:lnSpc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62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4878" y="800100"/>
            <a:ext cx="7930642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КВАДРАТИК</a:t>
            </a:r>
            <a:endParaRPr lang="ru-RU" b="1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600" y="1714500"/>
            <a:ext cx="17068799" cy="45345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ВОПРОСОВ  «РАЗНОЕ»</a:t>
            </a:r>
          </a:p>
          <a:p>
            <a:pPr lvl="0">
              <a:lnSpc>
                <a:spcPct val="150000"/>
              </a:lnSpc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ОСНОВНЫЕ СИМПТОМЫ ЗАБОЛЕВАНИЯ?</a:t>
            </a:r>
          </a:p>
          <a:p>
            <a:pPr>
              <a:lnSpc>
                <a:spcPct val="150000"/>
              </a:lnSpc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2. КТО, КРОМЕ ЛЮДЕЙ, БОЛЕЕТ ТУБЕРКУЛЁЗОМ? МОЖНО ЛИ ОТ НИХ ЗАРАЗИТЬСЯ?</a:t>
            </a:r>
          </a:p>
          <a:p>
            <a:pPr>
              <a:lnSpc>
                <a:spcPct val="150000"/>
              </a:lnSpc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3. ЧЕГО БОИТСЯ ТУБЕРКУЛЁЗНАЯ ПАЛОЧКА?</a:t>
            </a:r>
          </a:p>
        </p:txBody>
      </p:sp>
    </p:spTree>
    <p:extLst>
      <p:ext uri="{BB962C8B-B14F-4D97-AF65-F5344CB8AC3E}">
        <p14:creationId xmlns:p14="http://schemas.microsoft.com/office/powerpoint/2010/main" val="2201324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4878" y="800100"/>
            <a:ext cx="7930642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КВАДРАТИК</a:t>
            </a:r>
            <a:endParaRPr lang="ru-RU" b="1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600" y="1714500"/>
            <a:ext cx="17068799" cy="647356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ВОПРОСОВ  «РАЗНОЕ»</a:t>
            </a:r>
          </a:p>
          <a:p>
            <a:pPr lvl="0">
              <a:lnSpc>
                <a:spcPct val="150000"/>
              </a:lnSpc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ПОСТОЯННЫЙ КАШЕЛЬ БОЛЕЕ 2-3 НЕДЕЛЬ, ПОТЕРЯ В ВЕСЕ, ТЕМПЕРАТУРА, НОЧНОЕ ПОТООТДЕЛЕНИЕ, КАШЕЛЬ С КРОВЬЮ</a:t>
            </a:r>
          </a:p>
          <a:p>
            <a:pPr>
              <a:lnSpc>
                <a:spcPct val="150000"/>
              </a:lnSpc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2. ЖИВОТНЫЕ. ДА, МОЖНО ПРИ УПОТРЕБЛЕНИИ В ПИЩУ СЫРОГО МОЛОКА ОТ БОЛЬНЫХ ТУБЕРКУЛЁЗОМ КОРОВ</a:t>
            </a:r>
          </a:p>
          <a:p>
            <a:pPr>
              <a:lnSpc>
                <a:spcPct val="150000"/>
              </a:lnSpc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3. МИКОБАКТЕРИИ ТУБЕРКУЛЁЗА КРАЙНЕ УСТОЙЧИВЫ К ХОЛОДУ, ТЕПЛУ, ВЛАГЕ И СВЕТУ</a:t>
            </a:r>
          </a:p>
        </p:txBody>
      </p:sp>
    </p:spTree>
    <p:extLst>
      <p:ext uri="{BB962C8B-B14F-4D97-AF65-F5344CB8AC3E}">
        <p14:creationId xmlns:p14="http://schemas.microsoft.com/office/powerpoint/2010/main" val="1932325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4878" y="800100"/>
            <a:ext cx="7930642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КВАДРАТИК</a:t>
            </a:r>
            <a:endParaRPr lang="ru-RU" b="1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 descr="C:\Users\79821\Downloads\vakcinacia.pn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7"/>
          <a:stretch/>
        </p:blipFill>
        <p:spPr bwMode="auto">
          <a:xfrm>
            <a:off x="1066800" y="3295293"/>
            <a:ext cx="7599948" cy="48358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79821\Downloads\tuberkulez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4"/>
          <a:stretch/>
        </p:blipFill>
        <p:spPr bwMode="auto">
          <a:xfrm>
            <a:off x="10287000" y="1714500"/>
            <a:ext cx="6810330" cy="39987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385560"/>
            <a:ext cx="7148262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16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</TotalTime>
  <Words>719</Words>
  <Application>Microsoft Office PowerPoint</Application>
  <PresentationFormat>Произвольный</PresentationFormat>
  <Paragraphs>141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Microsoft Sans Serif</vt:lpstr>
      <vt:lpstr>Times New Roman</vt:lpstr>
      <vt:lpstr>Office Theme</vt:lpstr>
      <vt:lpstr>Презентация PowerPoint</vt:lpstr>
      <vt:lpstr>ПРАВИЛА ИГРЫ</vt:lpstr>
      <vt:lpstr>1 КВАДРАТИК</vt:lpstr>
      <vt:lpstr>1 КВАДРАТИК</vt:lpstr>
      <vt:lpstr>2 КВАДРАТИК</vt:lpstr>
      <vt:lpstr>2 КВАДРАТИК</vt:lpstr>
      <vt:lpstr>3 КВАДРАТИК</vt:lpstr>
      <vt:lpstr>3 КВАДРАТИК</vt:lpstr>
      <vt:lpstr>4 КВАДРАТИК</vt:lpstr>
      <vt:lpstr>4 КВАДРАТИК</vt:lpstr>
      <vt:lpstr>Презентация PowerPoint</vt:lpstr>
      <vt:lpstr>5 КВАДРАТИК</vt:lpstr>
      <vt:lpstr>6 КВАДРАТИК</vt:lpstr>
      <vt:lpstr>Презентация PowerPoint</vt:lpstr>
      <vt:lpstr>7 КВАДРАТИК</vt:lpstr>
      <vt:lpstr>7 КВАДРАТИК</vt:lpstr>
      <vt:lpstr>8 КВАДРАТИК</vt:lpstr>
      <vt:lpstr>Презентация PowerPoint</vt:lpstr>
      <vt:lpstr>9 КВАДРАТИК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Elizaveta Suvorova</cp:lastModifiedBy>
  <cp:revision>300</cp:revision>
  <dcterms:created xsi:type="dcterms:W3CDTF">2024-01-19T08:47:26Z</dcterms:created>
  <dcterms:modified xsi:type="dcterms:W3CDTF">2024-03-30T09:27:24Z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2024-01-19T00:00:00Z</vt:filetime>
  </property>
</Properties>
</file>