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6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3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1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6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5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7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8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5B420-C0B8-42E9-84C6-9EEEF0B6F5E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C800C-387D-46AB-88DB-41040D5EF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52122"/>
            <a:ext cx="9144000" cy="106368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ВОЛОНТЕРЫ</a:t>
            </a:r>
            <a:endParaRPr lang="ru-RU" b="1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15812"/>
            <a:ext cx="9144000" cy="1184988"/>
          </a:xfrm>
        </p:spPr>
        <p:txBody>
          <a:bodyPr>
            <a:normAutofit lnSpcReduction="10000"/>
          </a:bodyPr>
          <a:lstStyle/>
          <a:p>
            <a:r>
              <a:rPr lang="ru-RU" sz="8800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ПРОМЕТЕЙ</a:t>
            </a:r>
            <a:endParaRPr lang="ru-RU" sz="8800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74" y="679935"/>
            <a:ext cx="5391850" cy="35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7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47" y="1575453"/>
            <a:ext cx="7665524" cy="509370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1528"/>
              </p:ext>
            </p:extLst>
          </p:nvPr>
        </p:nvGraphicFramePr>
        <p:xfrm>
          <a:off x="278297" y="198783"/>
          <a:ext cx="11658600" cy="137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8600">
                  <a:extLst>
                    <a:ext uri="{9D8B030D-6E8A-4147-A177-3AD203B41FA5}">
                      <a16:colId xmlns:a16="http://schemas.microsoft.com/office/drawing/2014/main" val="3200423940"/>
                    </a:ext>
                  </a:extLst>
                </a:gridCol>
              </a:tblGrid>
              <a:tr h="1376670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ВОЛОНТЁРЫ СПОРТИВНОГО НАПРАВЛЕНИЯ ПОМОГАЮТ В ОРГАНИЗАЦИИ И ПРОВЕДЕНИИ СПОРТИВНЫХ И ФИЗКУЛЬТУРНЫХ СОБЫТИЙ, ПОПУЛЯРИЗУЮТ ЗДОРОВЫЙ ОБРАЗ ЖИЗНИ ЧЕРЕЗ ЛИЧНОЕ УЧАСТИЕ В МЕРОПРИЯТИЯХ. 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9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2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26" y="1068559"/>
            <a:ext cx="8533054" cy="567017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08012"/>
              </p:ext>
            </p:extLst>
          </p:nvPr>
        </p:nvGraphicFramePr>
        <p:xfrm>
          <a:off x="367748" y="188843"/>
          <a:ext cx="1158902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9026">
                  <a:extLst>
                    <a:ext uri="{9D8B030D-6E8A-4147-A177-3AD203B41FA5}">
                      <a16:colId xmlns:a16="http://schemas.microsoft.com/office/drawing/2014/main" val="2770689396"/>
                    </a:ext>
                  </a:extLst>
                </a:gridCol>
              </a:tblGrid>
              <a:tr h="901663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Добровольцы оказывают содействие и помощь судьям при фиксации результатов</a:t>
                      </a:r>
                      <a:endParaRPr lang="ru-RU" sz="4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7748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63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63" y="821329"/>
            <a:ext cx="8920068" cy="592734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18051"/>
              </p:ext>
            </p:extLst>
          </p:nvPr>
        </p:nvGraphicFramePr>
        <p:xfrm>
          <a:off x="417444" y="149088"/>
          <a:ext cx="11479696" cy="79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696">
                  <a:extLst>
                    <a:ext uri="{9D8B030D-6E8A-4147-A177-3AD203B41FA5}">
                      <a16:colId xmlns:a16="http://schemas.microsoft.com/office/drawing/2014/main" val="754196747"/>
                    </a:ext>
                  </a:extLst>
                </a:gridCol>
              </a:tblGrid>
              <a:tr h="7951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Участвуют в организации и проведении спортивных праздников для детей младшего возраста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 учреждениях дошкольного образования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448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00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6" y="866518"/>
            <a:ext cx="8896934" cy="59119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47429"/>
              </p:ext>
            </p:extLst>
          </p:nvPr>
        </p:nvGraphicFramePr>
        <p:xfrm>
          <a:off x="536713" y="198784"/>
          <a:ext cx="11201400" cy="66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400">
                  <a:extLst>
                    <a:ext uri="{9D8B030D-6E8A-4147-A177-3AD203B41FA5}">
                      <a16:colId xmlns:a16="http://schemas.microsoft.com/office/drawing/2014/main" val="943399973"/>
                    </a:ext>
                  </a:extLst>
                </a:gridCol>
              </a:tblGrid>
              <a:tr h="6677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СПОРТИВНЫЕ ВОЛОНТЕРЫ АКТИВНО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ПОМОГАЮТ ОРГАНИЗАТОРАМ ПРИ ПРОВЕДЕНИИ ГОРОДСКИХ ФЕСТИВАЛЕЙ И АКЦИЙ ПО ПРИЕМУ НОРМАТИВОВ (ТЕСТОВ) ВФСК ГТО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8549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11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5" y="872158"/>
            <a:ext cx="7861853" cy="589639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52050"/>
              </p:ext>
            </p:extLst>
          </p:nvPr>
        </p:nvGraphicFramePr>
        <p:xfrm>
          <a:off x="765313" y="208722"/>
          <a:ext cx="1077401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4017">
                  <a:extLst>
                    <a:ext uri="{9D8B030D-6E8A-4147-A177-3AD203B41FA5}">
                      <a16:colId xmlns:a16="http://schemas.microsoft.com/office/drawing/2014/main" val="149523773"/>
                    </a:ext>
                  </a:extLst>
                </a:gridCol>
              </a:tblGrid>
              <a:tr h="8817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СПОРТИВНЫЕ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ВОЛОНТЕРЫ УЧАСТВУЮТ В ЦЕРЕМОНИЯХ ОТКРЫТИЯ ГОРОДСКИХ СОРЕВНОВАНИЙ И ФЕСТИВАЛЕЙ ПО РАЗЛИЧНЫМ ВИДАМ СПОРТА, В ТОМ ЧИСЛЕ В ПРОВЕДЕНИИ ГЛАВНОГО ДЛЯ СПОРТСМЕНОВ ПРАЗДНИКА ДНЯ ФИЗКУЛЬТУРНИКА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5504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36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77" y="1336812"/>
            <a:ext cx="7202557" cy="54019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42330"/>
              </p:ext>
            </p:extLst>
          </p:nvPr>
        </p:nvGraphicFramePr>
        <p:xfrm>
          <a:off x="357809" y="238539"/>
          <a:ext cx="1144987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9878">
                  <a:extLst>
                    <a:ext uri="{9D8B030D-6E8A-4147-A177-3AD203B41FA5}">
                      <a16:colId xmlns:a16="http://schemas.microsoft.com/office/drawing/2014/main" val="504930526"/>
                    </a:ext>
                  </a:extLst>
                </a:gridCol>
              </a:tblGrid>
              <a:tr h="85196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 функционал</a:t>
                      </a:r>
                      <a:r>
                        <a:rPr lang="ru-RU" sz="2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спортивных волонтеров входит </a:t>
                      </a:r>
                    </a:p>
                    <a:p>
                      <a:pPr algn="ctr"/>
                      <a:r>
                        <a:rPr lang="ru-RU" sz="2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встреча и сопровождение спортивных команд на соревнованиях </a:t>
                      </a:r>
                      <a:endParaRPr lang="ru-RU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711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89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97" y="1051700"/>
            <a:ext cx="8561121" cy="56870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443433"/>
              </p:ext>
            </p:extLst>
          </p:nvPr>
        </p:nvGraphicFramePr>
        <p:xfrm>
          <a:off x="427383" y="218661"/>
          <a:ext cx="1152939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391">
                  <a:extLst>
                    <a:ext uri="{9D8B030D-6E8A-4147-A177-3AD203B41FA5}">
                      <a16:colId xmlns:a16="http://schemas.microsoft.com/office/drawing/2014/main" val="409093896"/>
                    </a:ext>
                  </a:extLst>
                </a:gridCol>
              </a:tblGrid>
              <a:tr h="8718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УЧАСТНИКАМ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СОРЕВНОВАНИЙ МЛАДШИХ ВОЗРАСТНЫХ ГРУПП НРАВИТСЯ ОБЩЕНИЕ С ИХ СТАРШИМИ НАСТАВНИКАМИ, АКТИВНО ИДУТ НА КОНТАКТ. СПОРТИВНЫЕ ВОЛОНТЕРЫ ПОМОГАЮТ ИМ СПРАВИТСЯ С ВОЛНЕНИЕМ ПЕРЕД СТАРТОМ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166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44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93" y="3071191"/>
            <a:ext cx="2486673" cy="3652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613" y="2595920"/>
            <a:ext cx="2078742" cy="29824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51" y="3200399"/>
            <a:ext cx="5146920" cy="3394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80" y="208722"/>
            <a:ext cx="3326975" cy="2256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" y="109331"/>
            <a:ext cx="2246156" cy="2832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1" y="2703445"/>
            <a:ext cx="1515779" cy="2273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" y="4432852"/>
            <a:ext cx="1527313" cy="229097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63392"/>
              </p:ext>
            </p:extLst>
          </p:nvPr>
        </p:nvGraphicFramePr>
        <p:xfrm>
          <a:off x="2474844" y="298174"/>
          <a:ext cx="6082748" cy="2534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748">
                  <a:extLst>
                    <a:ext uri="{9D8B030D-6E8A-4147-A177-3AD203B41FA5}">
                      <a16:colId xmlns:a16="http://schemas.microsoft.com/office/drawing/2014/main" val="2078567364"/>
                    </a:ext>
                  </a:extLst>
                </a:gridCol>
              </a:tblGrid>
              <a:tr h="25344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 ИЮЛЯ 2024 ГОДА СПОРТИВНЫЕ ВОЛОНТЕРЫ И ИХ РОДИТЕЛИ ВЕДУТ АКТИВНУЮ РАБОТУ ПО СБОРУ ГУМАНИТАРНОЙ ПОМОЩИ И ПЛЕТЕНИЮ МАСКИРОВОЧНЫХ СЕТЕЙ ДЛЯ УЧАСТНИКОВ СПЕЦИАЛЬНОЙ ВОЕННОЙ ОПЕРАЦИИ 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587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036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158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СПОРТИВНЫЕ ВОЛОНТЕРЫ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ВОЛОНТЕРЫ</dc:title>
  <dc:creator>NATA</dc:creator>
  <cp:lastModifiedBy>NATA</cp:lastModifiedBy>
  <cp:revision>9</cp:revision>
  <dcterms:created xsi:type="dcterms:W3CDTF">2024-07-07T18:08:58Z</dcterms:created>
  <dcterms:modified xsi:type="dcterms:W3CDTF">2025-02-19T06:01:36Z</dcterms:modified>
</cp:coreProperties>
</file>