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6" r:id="rId3"/>
    <p:sldId id="301" r:id="rId4"/>
    <p:sldId id="302" r:id="rId5"/>
    <p:sldId id="278" r:id="rId6"/>
    <p:sldId id="261" r:id="rId7"/>
    <p:sldId id="304" r:id="rId8"/>
    <p:sldId id="285" r:id="rId9"/>
    <p:sldId id="286" r:id="rId10"/>
    <p:sldId id="303" r:id="rId11"/>
    <p:sldId id="290" r:id="rId12"/>
    <p:sldId id="291" r:id="rId13"/>
    <p:sldId id="292" r:id="rId14"/>
    <p:sldId id="294" r:id="rId15"/>
    <p:sldId id="296" r:id="rId16"/>
    <p:sldId id="264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FF7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654" autoAdjust="0"/>
  </p:normalViewPr>
  <p:slideViewPr>
    <p:cSldViewPr>
      <p:cViewPr>
        <p:scale>
          <a:sx n="64" d="100"/>
          <a:sy n="64" d="100"/>
        </p:scale>
        <p:origin x="-2982" y="-10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1FE989B-95A4-4AA4-B6A9-0AAC3B7E41C4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8918E86-C28A-4229-976D-A703DE4A7D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56366-010D-456B-8A39-FD6D30220987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BD336-9C76-477C-9818-7C9BE4FE73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4CEEB-5771-4512-8C17-FB1A2CF53CBE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F7D19-2E5F-4692-8390-F7F8D71788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6EEDD-3265-44E4-8F8C-67C7EA13405E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3C8D4-86CC-461F-AD7D-9928F8DBF5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D462E-21F0-4D70-AF3F-C794BA334926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E655B-6BB1-4522-A7B3-B324572479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40681-B230-4274-B028-2C4680EBA829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17891-053D-4881-827F-AD874C1C1A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025AD-5A2B-4202-AACE-3A8E67C7F98D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03918-7956-408F-9511-F720AC0776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9A06A-69F6-48D6-9681-A03D46E85D7E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1FB74-EA57-43A0-AE7D-8D4D09E34A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D6903-7A55-4CF2-96C8-D24C0B6C6C1E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AF99B-F30E-4C19-9D84-AF1697E96B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052BE-8428-4B46-B207-D22202715E9B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0810A-AD07-49F6-9F7D-E653F8610C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5F2BA-CDC9-4741-9536-4A0175668579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1FBA6-D7CE-4608-AC49-1774AB0F7C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6C818-20F8-4A7D-ABA2-CB14098ACBBA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1CFAA-99BF-4021-B3C1-CD47235152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7660A3-2C1A-4F19-B3A1-F605AC980286}" type="datetimeFigureOut">
              <a:rPr lang="ru-RU"/>
              <a:pPr>
                <a:defRPr/>
              </a:pPr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27F456-D1B0-411A-83EA-58205CBD89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2132856"/>
            <a:ext cx="828092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>
                <a:ln w="19050">
                  <a:solidFill>
                    <a:srgbClr val="4F81BD">
                      <a:lumMod val="50000"/>
                    </a:srgbClr>
                  </a:solidFill>
                  <a:prstDash val="solid"/>
                </a:ln>
                <a:solidFill>
                  <a:srgbClr val="4F81B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Представление волонтерского </a:t>
            </a:r>
            <a:r>
              <a:rPr lang="ru-RU" sz="5400" b="1" dirty="0">
                <a:ln w="19050">
                  <a:solidFill>
                    <a:srgbClr val="4F81BD">
                      <a:lumMod val="50000"/>
                    </a:srgbClr>
                  </a:solidFill>
                  <a:prstDash val="solid"/>
                </a:ln>
                <a:solidFill>
                  <a:srgbClr val="4F81B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отряда </a:t>
            </a:r>
            <a:endParaRPr lang="ru-RU" sz="5400" b="1" dirty="0">
              <a:ln w="19050">
                <a:solidFill>
                  <a:srgbClr val="4F81BD">
                    <a:lumMod val="50000"/>
                  </a:srgbClr>
                </a:solidFill>
                <a:prstDash val="solid"/>
              </a:ln>
              <a:solidFill>
                <a:srgbClr val="4F81B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i="1" dirty="0">
                <a:ln w="19050">
                  <a:solidFill>
                    <a:srgbClr val="4F81BD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«Дорогою добра»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91542"/>
            <a:ext cx="7488832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sz="3200" b="1" i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Семилейская</a:t>
            </a:r>
            <a:r>
              <a:rPr lang="ru-RU" sz="3200" b="1" i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СОШ</a:t>
            </a:r>
            <a:r>
              <a:rPr lang="ru-RU" sz="3200" b="1" i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Кочкуровского</a:t>
            </a:r>
            <a:r>
              <a:rPr lang="ru-RU" sz="3200" b="1" i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муниципального </a:t>
            </a:r>
            <a:r>
              <a:rPr lang="ru-RU" sz="3200" b="1" i="1" dirty="0" err="1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райна</a:t>
            </a:r>
            <a:r>
              <a:rPr lang="ru-RU" sz="3200" b="1" i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Республики Мордовия </a:t>
            </a:r>
            <a:endParaRPr lang="ru-RU" sz="32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4071938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928688"/>
            <a:ext cx="3328988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3" y="4071938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857250"/>
            <a:ext cx="328612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214290"/>
            <a:ext cx="73666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«Нашему селу порядок и чистоту»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3214686"/>
            <a:ext cx="753347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Акция «Посади дерево»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8640"/>
            <a:ext cx="2448272" cy="646331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«ЗОЖ»</a:t>
            </a:r>
          </a:p>
        </p:txBody>
      </p:sp>
      <p:pic>
        <p:nvPicPr>
          <p:cNvPr id="28674" name="Picture 6" descr="D:\Рабочий стол 20.09.2017\Н И\п\IMG_20160409_1101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0" y="214313"/>
            <a:ext cx="344805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 descr="D:\Рабочий стол 20.09.2017\Н И\Фото для презентации\Изображение 0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3214688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 descr="D:\Рабочий стол 20.09.2017\Н И\фото\IMG_20170520_1219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38" y="17145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0" y="1071546"/>
            <a:ext cx="304224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Спортивные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соревнования</a:t>
            </a:r>
            <a:r>
              <a:rPr lang="ru-RU" sz="2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071934" y="435769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Лучший пример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здорового образа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жизни – ты сам!</a:t>
            </a:r>
            <a:endParaRPr lang="ru-RU" sz="32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8640"/>
            <a:ext cx="2448272" cy="646331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«ЗОЖ»</a:t>
            </a:r>
          </a:p>
        </p:txBody>
      </p:sp>
      <p:pic>
        <p:nvPicPr>
          <p:cNvPr id="29698" name="Picture 3" descr="D:\Рабочий стол 20.09.2017\Н И\п\DSC065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25" y="285750"/>
            <a:ext cx="3360738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 descr="D:\Рабочий стол 20.09.2017\Н И\п\IMG_20160214_1302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3929063"/>
            <a:ext cx="335756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 descr="D:\Рабочий стол 20.09.2017\Н И\Фото для презентации\100_736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4000500"/>
            <a:ext cx="335756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2" descr="D:\Рабочий стол 20.09.2017\Н И\п\DSC065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313" y="1643063"/>
            <a:ext cx="3717925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14282" y="100010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Лучший пример здорового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образа жизни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ты сам!</a:t>
            </a:r>
            <a:endParaRPr lang="ru-RU" sz="28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57554" y="4357694"/>
            <a:ext cx="228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Дни здоровья, эстафеты,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классные часы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4964884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«Безопасность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дорожного движения»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6021288"/>
            <a:ext cx="7632848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Акция «Первоклассник-пешеход»</a:t>
            </a:r>
            <a:endParaRPr lang="ru-RU" sz="24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3" name="Picture 2" descr="D:\Рабочий стол 20.09.2017\Н И\ПДД\100_79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785938"/>
            <a:ext cx="4071938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D:\Рабочий стол 20.09.2017\Н И\ПДД\100_79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3214688"/>
            <a:ext cx="352425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3" descr="D:\Рабочий стол 20.09.2017\Н И\Отчёт по дорожной безопасности\100_79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285750"/>
            <a:ext cx="37147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4964884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«Безопасность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дорожного движения»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5877272"/>
            <a:ext cx="7632848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Просвещение детей и родителей о соблюдении Правилах дорожного движения</a:t>
            </a:r>
            <a:endParaRPr lang="ru-RU" sz="24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3" descr="D:\Рабочий стол 20.09.2017\Н И\ПДД\100_79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38" y="214313"/>
            <a:ext cx="3714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D:\Рабочий стол 20.09.2017\Отчёт по дорожной безопасности\100_79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000250"/>
            <a:ext cx="4524375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188640"/>
            <a:ext cx="763284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ДОСТИГНУТЫЕ РЕЗУЛЬТАТЫ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ВОЛОНТЕРСКОГО ОТРЯДА «ДОРОГОЮ ДОБРА»</a:t>
            </a:r>
            <a:br>
              <a:rPr lang="ru-RU" sz="24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«СЕМИЛЕЙСКАЯ СОШ»  </a:t>
            </a:r>
            <a:endParaRPr lang="ru-RU" sz="24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825" y="1628775"/>
            <a:ext cx="4321175" cy="8302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Основной результат работы - формирование в ходе деятельности ответственной, адаптированной, здоровой личности.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8313" y="5157788"/>
            <a:ext cx="3959225" cy="13223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Привлечение еще большего количества детей и подростков к общественно значимой деятельности и уменьшение количества несовершеннолетних, состоящих на разных видах учета.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7900" y="4437063"/>
            <a:ext cx="3851275" cy="18161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Увеличение у подростков знаний о ЗОЖ и овладение ими умением аргументировано отстаивать свою позицию, сформированность здоровых установок и навыков ответственного поведения, снижающих вероятность приобщения к вредным привычкам.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3" name="Picture 2" descr="D:\2017\105MSDCF\DSC028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2786063"/>
            <a:ext cx="38131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 descr="D:\Рабочий стол 20.09.2017\Н И\В сельский совет\DSC029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1714500"/>
            <a:ext cx="406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5576" y="188640"/>
            <a:ext cx="7632848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ДЕЯТЕЛЬНОСТЬ ВОЛОНТЕРСКОГО ОТРЯДА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«Дорогою добра» МБОУ </a:t>
            </a:r>
            <a:r>
              <a:rPr lang="ru-RU" sz="2000" b="1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Семилейская</a:t>
            </a:r>
            <a:r>
              <a:rPr lang="ru-RU" sz="20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СОШ» </a:t>
            </a:r>
            <a:endParaRPr lang="ru-RU" sz="20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288" y="4652963"/>
            <a:ext cx="4248150" cy="5842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Первое место в республиканском конкурсе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«Мы – внуки Великой Победы»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Picture 2" descr="F:\субботник посадка деревьев\P10501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4287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 descr="D:\Рабочий стол 20.09.2017\Н И\IMG_20170404_102731_HD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142875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714875" y="4643438"/>
            <a:ext cx="4248150" cy="5842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Первое место во Всероссийском  конкурсе</a:t>
            </a:r>
            <a:r>
              <a:rPr lang="en-US" sz="1600" b="1" dirty="0"/>
              <a:t>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Эрий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вал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” (“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Живое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слово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”)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9918" y="403076"/>
            <a:ext cx="706789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ЦЕЛИ И ЗАДАЧИ ВОЛОНТЕРСКОГО ОТРЯДА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«Дорогою добра»</a:t>
            </a:r>
            <a:endParaRPr lang="ru-RU" sz="24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7991" y="2669307"/>
            <a:ext cx="7632849" cy="39703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волонтерского движения в школе, формирование позитивных установок учащихся на добровольческую деятельность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  формирование 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сплоченного деятельного коллектива 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волонтеров;</a:t>
            </a:r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пропаганда ЗОЖ личным примером;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условий, позволяющих 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ученикам своими силами вести работу, направленную на 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популяризацию ЗОЖ в 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подростковой 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среде;</a:t>
            </a:r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привлекать в ряды добровольцев учащихся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состоящих на 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внутришкольном учете;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поддерживать механизм 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работы школы с окружающим социумом, через  создание социально-поддерживающих сетей сверстников и взрослых для </a:t>
            </a:r>
            <a:r>
              <a:rPr lang="ru-RU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1187450" y="1268413"/>
            <a:ext cx="6840538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b="1">
                <a:solidFill>
                  <a:srgbClr val="632523"/>
                </a:solidFill>
              </a:rPr>
              <a:t>Девиз отряда:</a:t>
            </a:r>
          </a:p>
          <a:p>
            <a:r>
              <a:rPr lang="ru-RU" altLang="ru-RU" b="1">
                <a:solidFill>
                  <a:srgbClr val="632523"/>
                </a:solidFill>
              </a:rPr>
              <a:t>	Люди помочь друг другу</a:t>
            </a:r>
            <a:r>
              <a:rPr lang="en-US" altLang="ru-RU" b="1">
                <a:solidFill>
                  <a:srgbClr val="632523"/>
                </a:solidFill>
              </a:rPr>
              <a:t> </a:t>
            </a:r>
            <a:r>
              <a:rPr lang="ru-RU" altLang="ru-RU" b="1">
                <a:solidFill>
                  <a:srgbClr val="632523"/>
                </a:solidFill>
              </a:rPr>
              <a:t>должны,</a:t>
            </a:r>
          </a:p>
          <a:p>
            <a:r>
              <a:rPr lang="ru-RU" altLang="ru-RU" b="1">
                <a:solidFill>
                  <a:srgbClr val="632523"/>
                </a:solidFill>
              </a:rPr>
              <a:t>	Кто это сделает, если не мы?</a:t>
            </a:r>
          </a:p>
          <a:p>
            <a:r>
              <a:rPr lang="ru-RU" altLang="ru-RU" b="1">
                <a:solidFill>
                  <a:srgbClr val="632523"/>
                </a:solidFill>
              </a:rPr>
              <a:t>	Мы – волонтеры великой страны,</a:t>
            </a:r>
          </a:p>
          <a:p>
            <a:r>
              <a:rPr lang="ru-RU" altLang="ru-RU" b="1">
                <a:solidFill>
                  <a:srgbClr val="632523"/>
                </a:solidFill>
              </a:rPr>
              <a:t>	Наши дела России нужны!</a:t>
            </a:r>
            <a:endParaRPr lang="ru-RU" b="1">
              <a:solidFill>
                <a:srgbClr val="63252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019637"/>
            <a:ext cx="8712968" cy="451251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333333"/>
                </a:solidFill>
                <a:latin typeface="Helvetica"/>
                <a:ea typeface="Times New Roman"/>
                <a:cs typeface="+mn-cs"/>
              </a:rPr>
              <a:t>1. </a:t>
            </a:r>
            <a:r>
              <a:rPr lang="ru-RU" b="1" i="1" u="sng" dirty="0">
                <a:solidFill>
                  <a:srgbClr val="333333"/>
                </a:solidFill>
                <a:latin typeface="Helvetica"/>
                <a:ea typeface="Times New Roman"/>
                <a:cs typeface="+mn-cs"/>
              </a:rPr>
              <a:t>«Поклонимся </a:t>
            </a:r>
            <a:r>
              <a:rPr lang="ru-RU" b="1" i="1" u="sng" dirty="0">
                <a:solidFill>
                  <a:srgbClr val="333333"/>
                </a:solidFill>
                <a:latin typeface="Helvetica"/>
                <a:ea typeface="Times New Roman"/>
                <a:cs typeface="+mn-cs"/>
              </a:rPr>
              <a:t>Великим тем годам…»</a:t>
            </a:r>
            <a:r>
              <a:rPr lang="ru-RU" dirty="0">
                <a:solidFill>
                  <a:srgbClr val="333333"/>
                </a:solidFill>
                <a:latin typeface="Helvetica"/>
                <a:ea typeface="Times New Roman"/>
                <a:cs typeface="+mn-cs"/>
              </a:rPr>
              <a:t> </a:t>
            </a:r>
            <a:r>
              <a:rPr lang="ru-RU" dirty="0">
                <a:solidFill>
                  <a:srgbClr val="333333"/>
                </a:solidFill>
                <a:latin typeface="Helvetica"/>
                <a:ea typeface="Times New Roman"/>
                <a:cs typeface="+mn-cs"/>
              </a:rPr>
              <a:t> (</a:t>
            </a:r>
            <a:r>
              <a:rPr lang="ru-RU" sz="2000" b="1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«Патриотическое воспитание</a:t>
            </a:r>
            <a:r>
              <a:rPr lang="ru-RU" sz="2000" b="1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>
                <a:solidFill>
                  <a:srgbClr val="333333"/>
                </a:solidFill>
                <a:latin typeface="Helvetica"/>
                <a:ea typeface="Times New Roman"/>
                <a:cs typeface="+mn-cs"/>
              </a:rPr>
              <a:t>)</a:t>
            </a:r>
          </a:p>
          <a:p>
            <a:pPr algn="r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defRPr/>
            </a:pPr>
            <a:r>
              <a:rPr lang="ru-RU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Историческое значение каждого русского человека измеряется его заслугами Родине, его человеческое достоинство – силой его патриотизма.</a:t>
            </a:r>
          </a:p>
          <a:p>
            <a:pPr algn="r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defRPr/>
            </a:pPr>
            <a:r>
              <a:rPr lang="ru-RU" sz="2000" dirty="0" err="1">
                <a:ln>
                  <a:solidFill>
                    <a:srgbClr val="002060"/>
                  </a:solidFill>
                </a:ln>
                <a:latin typeface="Times New Roman" pitchFamily="18" charset="0"/>
                <a:ea typeface="Times New Roman"/>
                <a:cs typeface="Times New Roman" pitchFamily="18" charset="0"/>
              </a:rPr>
              <a:t>Н.Г.Чернышевский</a:t>
            </a:r>
            <a:endParaRPr lang="ru-RU" sz="2000" dirty="0">
              <a:latin typeface="+mn-lt"/>
              <a:ea typeface="Times New Roman"/>
              <a:cs typeface="Times New Roman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tabLst>
                <a:tab pos="457200" algn="l"/>
              </a:tabLst>
              <a:defRPr/>
            </a:pPr>
            <a:r>
              <a:rPr lang="ru-RU" b="1" dirty="0">
                <a:solidFill>
                  <a:srgbClr val="333333"/>
                </a:solidFill>
                <a:latin typeface="Helvetica"/>
                <a:ea typeface="Times New Roman"/>
                <a:cs typeface="+mn-cs"/>
              </a:rPr>
              <a:t>2. </a:t>
            </a:r>
            <a:r>
              <a:rPr lang="ru-RU" b="1" i="1" u="sng" dirty="0">
                <a:solidFill>
                  <a:srgbClr val="333333"/>
                </a:solidFill>
                <a:latin typeface="Helvetica"/>
                <a:ea typeface="Times New Roman"/>
                <a:cs typeface="+mn-cs"/>
              </a:rPr>
              <a:t>«Милосердие </a:t>
            </a:r>
            <a:r>
              <a:rPr lang="ru-RU" b="1" i="1" u="sng" dirty="0">
                <a:solidFill>
                  <a:srgbClr val="333333"/>
                </a:solidFill>
                <a:latin typeface="Helvetica"/>
                <a:ea typeface="Times New Roman"/>
                <a:cs typeface="+mn-cs"/>
              </a:rPr>
              <a:t>спасёт мир</a:t>
            </a:r>
            <a:r>
              <a:rPr lang="ru-RU" b="1" i="1" u="sng" dirty="0">
                <a:solidFill>
                  <a:srgbClr val="333333"/>
                </a:solidFill>
                <a:latin typeface="Helvetica"/>
                <a:ea typeface="Times New Roman"/>
                <a:cs typeface="+mn-cs"/>
              </a:rPr>
              <a:t>»</a:t>
            </a:r>
            <a:r>
              <a:rPr lang="ru-RU" b="1" dirty="0">
                <a:solidFill>
                  <a:srgbClr val="333333"/>
                </a:solidFill>
                <a:latin typeface="Helvetica"/>
                <a:ea typeface="Times New Roman"/>
                <a:cs typeface="+mn-cs"/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Helvetica"/>
                <a:ea typeface="Times New Roman"/>
                <a:cs typeface="+mn-cs"/>
              </a:rPr>
              <a:t>(</a:t>
            </a:r>
            <a:r>
              <a:rPr lang="ru-RU" sz="2000" b="1" i="1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«Добро и </a:t>
            </a:r>
            <a:r>
              <a:rPr lang="ru-RU" sz="2000" b="1" i="1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милосердие»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Helvetica"/>
                <a:ea typeface="Times New Roman"/>
                <a:cs typeface="+mn-cs"/>
              </a:rPr>
              <a:t>)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«…Все прекрасные чувства в мире весят меньше, чем одно доброе дело»  </a:t>
            </a:r>
            <a:r>
              <a:rPr lang="ru-RU" dirty="0" err="1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Р.Лоуэлл</a:t>
            </a:r>
            <a:endParaRPr lang="ru-RU" dirty="0">
              <a:ln>
                <a:solidFill>
                  <a:srgbClr val="002060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algn="r"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tabLst>
                <a:tab pos="457200" algn="l"/>
              </a:tabLst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tabLst>
                <a:tab pos="457200" algn="l"/>
              </a:tabLst>
              <a:defRPr/>
            </a:pPr>
            <a:r>
              <a:rPr lang="ru-RU" b="1" dirty="0">
                <a:solidFill>
                  <a:srgbClr val="333333"/>
                </a:solidFill>
                <a:latin typeface="Helvetica" panose="020B0604020202020204" pitchFamily="34" charset="0"/>
                <a:ea typeface="Times New Roman"/>
                <a:cs typeface="Helvetica" panose="020B0604020202020204" pitchFamily="34" charset="0"/>
              </a:rPr>
              <a:t>3. </a:t>
            </a:r>
            <a:r>
              <a:rPr lang="ru-RU" b="1" i="1" u="sng" dirty="0">
                <a:solidFill>
                  <a:srgbClr val="333333"/>
                </a:solidFill>
                <a:latin typeface="Helvetica" panose="020B0604020202020204" pitchFamily="34" charset="0"/>
                <a:ea typeface="Times New Roman"/>
                <a:cs typeface="Helvetica" panose="020B0604020202020204" pitchFamily="34" charset="0"/>
              </a:rPr>
              <a:t>«Нашему </a:t>
            </a:r>
            <a:r>
              <a:rPr lang="ru-RU" b="1" i="1" u="sng" dirty="0">
                <a:solidFill>
                  <a:srgbClr val="333333"/>
                </a:solidFill>
                <a:latin typeface="Helvetica" panose="020B0604020202020204" pitchFamily="34" charset="0"/>
                <a:ea typeface="Times New Roman"/>
                <a:cs typeface="Helvetica" panose="020B0604020202020204" pitchFamily="34" charset="0"/>
              </a:rPr>
              <a:t>селу порядок и чистоту!» 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ea typeface="Times New Roman"/>
                <a:cs typeface="Helvetica" panose="020B0604020202020204" pitchFamily="34" charset="0"/>
              </a:rPr>
              <a:t>(</a:t>
            </a:r>
            <a:r>
              <a:rPr lang="ru-RU" sz="2000" b="1" i="1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 err="1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ЭКОлогиЯ</a:t>
            </a:r>
            <a:r>
              <a:rPr lang="ru-RU" sz="2000" b="1" i="1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истота – залог здоровья! Порядок прежде всего!</a:t>
            </a:r>
            <a:endParaRPr lang="ru-RU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333333"/>
                </a:solidFill>
                <a:latin typeface="Helvetica" panose="020B0604020202020204" pitchFamily="34" charset="0"/>
                <a:ea typeface="Times New Roman"/>
                <a:cs typeface="Helvetica" panose="020B0604020202020204" pitchFamily="34" charset="0"/>
              </a:rPr>
              <a:t>4. </a:t>
            </a:r>
            <a:r>
              <a:rPr lang="ru-RU" b="1" i="1" u="sng" dirty="0">
                <a:solidFill>
                  <a:srgbClr val="333333"/>
                </a:solidFill>
                <a:latin typeface="Helvetica" panose="020B0604020202020204" pitchFamily="34" charset="0"/>
                <a:ea typeface="Times New Roman"/>
                <a:cs typeface="Helvetica" panose="020B0604020202020204" pitchFamily="34" charset="0"/>
              </a:rPr>
              <a:t>«Спорт и здоровый образ жизни!»</a:t>
            </a:r>
            <a:r>
              <a:rPr lang="ru-RU" dirty="0">
                <a:solidFill>
                  <a:srgbClr val="333333"/>
                </a:solidFill>
                <a:latin typeface="Helvetica" panose="020B0604020202020204" pitchFamily="34" charset="0"/>
                <a:ea typeface="Times New Roman"/>
                <a:cs typeface="Helvetica" panose="020B0604020202020204" pitchFamily="34" charset="0"/>
              </a:rPr>
              <a:t> 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ea typeface="Times New Roman"/>
                <a:cs typeface="Helvetica" panose="020B0604020202020204" pitchFamily="34" charset="0"/>
              </a:rPr>
              <a:t>(</a:t>
            </a:r>
            <a:r>
              <a:rPr lang="ru-RU" sz="2000" b="1" i="1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i="1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Здоровый образ </a:t>
            </a:r>
            <a:r>
              <a:rPr lang="ru-RU" sz="2000" b="1" i="1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жизни»)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Helvetica" panose="020B0604020202020204" pitchFamily="34" charset="0"/>
              <a:ea typeface="Times New Roman"/>
              <a:cs typeface="Helvetica" panose="020B0604020202020204" pitchFamily="34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750"/>
              </a:spcAft>
              <a:defRPr/>
            </a:pPr>
            <a:r>
              <a:rPr lang="ru-RU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Исто Мы хотим здоровья много, спорт для нас важней всего. Он нам </a:t>
            </a:r>
            <a:r>
              <a:rPr lang="ru-RU" dirty="0" err="1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помщь</a:t>
            </a:r>
            <a:r>
              <a:rPr lang="ru-RU" dirty="0">
                <a:ln>
                  <a:solidFill>
                    <a:srgbClr val="002060"/>
                  </a:solidFill>
                </a:ln>
                <a:latin typeface="Times New Roman" pitchFamily="18" charset="0"/>
                <a:cs typeface="Times New Roman" pitchFamily="18" charset="0"/>
              </a:rPr>
              <a:t> и подмога, он нам верный друг во всем.</a:t>
            </a:r>
            <a:endParaRPr lang="ru-RU" dirty="0">
              <a:latin typeface="+mn-lt"/>
              <a:ea typeface="Times New Roman"/>
              <a:cs typeface="Helvetica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88640"/>
            <a:ext cx="8496944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НАПРАВЛЕНИЯ ДЕЯТЕЛЬНОСТИ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ВОЛОНТЕРСКОГО ОТРЯДА «ДОРОГОЮ ДОБРА</a:t>
            </a:r>
            <a:r>
              <a:rPr lang="ru-RU" sz="24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525" y="822325"/>
            <a:ext cx="3552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4" y="175574"/>
            <a:ext cx="8640958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«Поклонимся Великим тем годам…»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8435" name="Picture 3" descr="G:\день памяти и скорби\P10408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3913" y="2563813"/>
            <a:ext cx="3097212" cy="412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12658">
            <a:off x="5634038" y="939800"/>
            <a:ext cx="3262312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G:\день памяти и скорби\P10408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86075" y="2368550"/>
            <a:ext cx="3227388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77159" y="5317958"/>
            <a:ext cx="5627456" cy="1538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cs typeface="+mn-cs"/>
              </a:rPr>
              <a:t>                     </a:t>
            </a:r>
            <a:r>
              <a:rPr lang="ru-RU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cs typeface="+mn-cs"/>
              </a:rPr>
              <a:t>День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cs typeface="+mn-cs"/>
              </a:rPr>
              <a:t>              памяти и скорби</a:t>
            </a:r>
            <a:endParaRPr lang="ru-RU" sz="4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8439" name="Прямоугольник 3"/>
          <p:cNvSpPr>
            <a:spLocks noChangeArrowheads="1"/>
          </p:cNvSpPr>
          <p:nvPr/>
        </p:nvSpPr>
        <p:spPr bwMode="auto">
          <a:xfrm>
            <a:off x="0" y="3860800"/>
            <a:ext cx="45720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>
                <a:latin typeface="Calibri" pitchFamily="34" charset="0"/>
              </a:rPr>
              <a:t>Большое множество свечей</a:t>
            </a:r>
          </a:p>
          <a:p>
            <a:r>
              <a:rPr lang="ru-RU" b="1" i="1">
                <a:latin typeface="Calibri" pitchFamily="34" charset="0"/>
              </a:rPr>
              <a:t>Горит сегодня в церкви,</a:t>
            </a:r>
            <a:br>
              <a:rPr lang="ru-RU" b="1" i="1">
                <a:latin typeface="Calibri" pitchFamily="34" charset="0"/>
              </a:rPr>
            </a:br>
            <a:r>
              <a:rPr lang="ru-RU" b="1" i="1">
                <a:latin typeface="Calibri" pitchFamily="34" charset="0"/>
              </a:rPr>
              <a:t>В день памяти и скорби</a:t>
            </a:r>
            <a:br>
              <a:rPr lang="ru-RU" b="1" i="1">
                <a:latin typeface="Calibri" pitchFamily="34" charset="0"/>
              </a:rPr>
            </a:br>
            <a:r>
              <a:rPr lang="ru-RU" b="1" i="1">
                <a:latin typeface="Calibri" pitchFamily="34" charset="0"/>
              </a:rPr>
              <a:t>Пришли друзья, соседи.</a:t>
            </a:r>
            <a:br>
              <a:rPr lang="ru-RU" b="1" i="1">
                <a:latin typeface="Calibri" pitchFamily="34" charset="0"/>
              </a:rPr>
            </a:br>
            <a:r>
              <a:rPr lang="ru-RU" b="1" i="1">
                <a:latin typeface="Calibri" pitchFamily="34" charset="0"/>
              </a:rPr>
              <a:t/>
            </a:r>
            <a:br>
              <a:rPr lang="ru-RU" b="1" i="1">
                <a:latin typeface="Calibri" pitchFamily="34" charset="0"/>
              </a:rPr>
            </a:br>
            <a:r>
              <a:rPr lang="ru-RU" b="1" i="1">
                <a:latin typeface="Calibri" pitchFamily="34" charset="0"/>
              </a:rPr>
              <a:t>Мы помним обо всех,</a:t>
            </a:r>
            <a:br>
              <a:rPr lang="ru-RU" b="1" i="1">
                <a:latin typeface="Calibri" pitchFamily="34" charset="0"/>
              </a:rPr>
            </a:br>
            <a:r>
              <a:rPr lang="ru-RU" b="1" i="1">
                <a:latin typeface="Calibri" pitchFamily="34" charset="0"/>
              </a:rPr>
              <a:t>И историю чтим,</a:t>
            </a:r>
            <a:br>
              <a:rPr lang="ru-RU" b="1" i="1">
                <a:latin typeface="Calibri" pitchFamily="34" charset="0"/>
              </a:rPr>
            </a:br>
            <a:r>
              <a:rPr lang="ru-RU" b="1" i="1">
                <a:latin typeface="Calibri" pitchFamily="34" charset="0"/>
              </a:rPr>
              <a:t>И образ ушедших людей</a:t>
            </a:r>
            <a:br>
              <a:rPr lang="ru-RU" b="1" i="1">
                <a:latin typeface="Calibri" pitchFamily="34" charset="0"/>
              </a:rPr>
            </a:br>
            <a:r>
              <a:rPr lang="ru-RU" b="1" i="1">
                <a:latin typeface="Calibri" pitchFamily="34" charset="0"/>
              </a:rPr>
              <a:t>Мы искренне в душах храним.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79512" y="116632"/>
            <a:ext cx="8712968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«Поклонимся Великим тем годам…»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458" name="__plpcte_target" descr="https://i.mycdn.me/image?id=854649910600&amp;t=3&amp;plc=WEB&amp;ts=00&amp;tkn=*AUg_hYNHnzVqMS0jsnUtj94gG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8" y="1357313"/>
            <a:ext cx="435768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 descr="G:\субботник посадка деревьев\P10501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3889375"/>
            <a:ext cx="3571875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8596" y="857232"/>
            <a:ext cx="708674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Агитбригада «Мы - внуки Великой победы»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75" y="1428750"/>
            <a:ext cx="5286375" cy="24923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Клянемся в памяти хранить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войны священной даты,</a:t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В веках сквозь время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пронести всё то,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что сердцу свято!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/>
            </a:r>
            <a:br>
              <a:rPr lang="ru-RU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</a:br>
            <a:endParaRPr lang="ru-RU" b="1" i="1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71938" y="4643438"/>
            <a:ext cx="4572000" cy="18462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И если надо встанем в строй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за честь родной державы,</a:t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Как деды наши и отцы –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 венцы солдатской славы!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79766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«Поклонимся Великим тем годам…»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482" name="Picture 3" descr="D:\Рабочий стол 20.09.2017\Н И\9 мая 2017\IMG_20170510_114644_1.jpg"/>
          <p:cNvPicPr>
            <a:picLocks noChangeAspect="1" noChangeArrowheads="1"/>
          </p:cNvPicPr>
          <p:nvPr/>
        </p:nvPicPr>
        <p:blipFill>
          <a:blip r:embed="rId2"/>
          <a:srcRect l="10526" t="22807" r="12633" b="15437"/>
          <a:stretch>
            <a:fillRect/>
          </a:stretch>
        </p:blipFill>
        <p:spPr bwMode="auto">
          <a:xfrm>
            <a:off x="4000500" y="3714750"/>
            <a:ext cx="4959350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DSC006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785813"/>
            <a:ext cx="3671887" cy="27543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4" name="__plpcte_target" descr="https://i.mycdn.me/image?id=855803502987&amp;t=3&amp;plc=WEB&amp;tkn=*vc4JU7srr8778kydoRrLecc9ThQ"/>
          <p:cNvPicPr>
            <a:picLocks noChangeAspect="1" noChangeArrowheads="1"/>
          </p:cNvPicPr>
          <p:nvPr/>
        </p:nvPicPr>
        <p:blipFill>
          <a:blip r:embed="rId4"/>
          <a:srcRect b="10846"/>
          <a:stretch>
            <a:fillRect/>
          </a:stretch>
        </p:blipFill>
        <p:spPr bwMode="auto">
          <a:xfrm>
            <a:off x="285750" y="3786188"/>
            <a:ext cx="3357563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5"/>
          <a:srcRect t="13635"/>
          <a:stretch>
            <a:fillRect/>
          </a:stretch>
        </p:blipFill>
        <p:spPr bwMode="auto">
          <a:xfrm>
            <a:off x="4071938" y="785813"/>
            <a:ext cx="4786312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0" y="6334780"/>
            <a:ext cx="399639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9 мая - День Победы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5728"/>
            <a:ext cx="7918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«Поклонимся Великим тем годам…»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88" y="3929063"/>
            <a:ext cx="336073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478000" y="-10858500"/>
            <a:ext cx="336073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478000" y="-10858500"/>
            <a:ext cx="336073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478000" y="-10858500"/>
            <a:ext cx="336073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" descr="D:\Рабочий стол 13.10.2017\РАБОТА\тимуровская работа 5 класс\P104058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3929063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2" descr="D:\Рабочий стол 13.10.2017\РАБОТА\тимуровская работа 5 класс\P104058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88" y="1285875"/>
            <a:ext cx="3286125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00034" y="1000108"/>
            <a:ext cx="4559260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i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cs typeface="+mn-cs"/>
              </a:rPr>
              <a:t>Вы – ветераны той войны,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cs typeface="+mn-cs"/>
              </a:rPr>
              <a:t>Вы сложный путь прошли,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cs typeface="+mn-cs"/>
              </a:rPr>
              <a:t>Мы жизнью вам обязаны!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n-lt"/>
                <a:cs typeface="+mn-cs"/>
              </a:rPr>
              <a:t>Вы Родину спасли!</a:t>
            </a:r>
            <a:endParaRPr lang="ru-RU" sz="2800" b="1" i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473302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«Добро и милосердие»</a:t>
            </a:r>
          </a:p>
        </p:txBody>
      </p:sp>
      <p:pic>
        <p:nvPicPr>
          <p:cNvPr id="22530" name="Picture 8" descr="C:\Users\пользователь\Documents\2017\месячник пожилых\20171022_2007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928688"/>
            <a:ext cx="4826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9" descr="C:\Users\пользователь\Documents\2017\месячник пожилых\IMG_20171025_1449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857250"/>
            <a:ext cx="3736975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2" descr="C:\Users\пользователь\Documents\2017\месячник пожилых\IMG_17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3857625"/>
            <a:ext cx="3763962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71472" y="4071942"/>
            <a:ext cx="3637535" cy="206210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Когда дела мы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добрые свершаем,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Тогда и смысл мы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в жизни обретаем</a:t>
            </a:r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473302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«Добро и милосердие»</a:t>
            </a:r>
          </a:p>
        </p:txBody>
      </p:sp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73400" y="-10134600"/>
            <a:ext cx="377983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73400" y="-10134600"/>
            <a:ext cx="377983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000125"/>
            <a:ext cx="4214812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4071938"/>
            <a:ext cx="377983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4" descr="D:\Рабочий стол 20.09.2017\Н И\фото\DSC028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4143375"/>
            <a:ext cx="444817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1000125"/>
            <a:ext cx="4286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</TotalTime>
  <Words>163</Words>
  <Application>Microsoft Office PowerPoint</Application>
  <PresentationFormat>On-screen Show (4:3)</PresentationFormat>
  <Paragraphs>22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Calibri</vt:lpstr>
      <vt:lpstr>Arial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ЗАВУЧ</dc:creator>
  <cp:lastModifiedBy>школа</cp:lastModifiedBy>
  <cp:revision>131</cp:revision>
  <dcterms:created xsi:type="dcterms:W3CDTF">2016-02-09T06:31:47Z</dcterms:created>
  <dcterms:modified xsi:type="dcterms:W3CDTF">2024-03-20T06:07:38Z</dcterms:modified>
</cp:coreProperties>
</file>