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7"/>
  </p:notesMasterIdLst>
  <p:sldIdLst>
    <p:sldId id="256" r:id="rId2"/>
    <p:sldId id="396" r:id="rId3"/>
    <p:sldId id="399" r:id="rId4"/>
    <p:sldId id="454" r:id="rId5"/>
    <p:sldId id="456" r:id="rId6"/>
    <p:sldId id="457" r:id="rId7"/>
    <p:sldId id="360" r:id="rId8"/>
    <p:sldId id="361" r:id="rId9"/>
    <p:sldId id="429" r:id="rId10"/>
    <p:sldId id="400" r:id="rId11"/>
    <p:sldId id="447" r:id="rId12"/>
    <p:sldId id="415" r:id="rId13"/>
    <p:sldId id="440" r:id="rId14"/>
    <p:sldId id="422" r:id="rId15"/>
    <p:sldId id="424" r:id="rId16"/>
    <p:sldId id="453" r:id="rId17"/>
    <p:sldId id="426" r:id="rId18"/>
    <p:sldId id="363" r:id="rId19"/>
    <p:sldId id="419" r:id="rId20"/>
    <p:sldId id="420" r:id="rId21"/>
    <p:sldId id="371" r:id="rId22"/>
    <p:sldId id="416" r:id="rId23"/>
    <p:sldId id="417" r:id="rId24"/>
    <p:sldId id="421" r:id="rId25"/>
    <p:sldId id="418" r:id="rId26"/>
    <p:sldId id="375" r:id="rId27"/>
    <p:sldId id="455" r:id="rId28"/>
    <p:sldId id="445" r:id="rId29"/>
    <p:sldId id="413" r:id="rId30"/>
    <p:sldId id="386" r:id="rId31"/>
    <p:sldId id="390" r:id="rId32"/>
    <p:sldId id="387" r:id="rId33"/>
    <p:sldId id="432" r:id="rId34"/>
    <p:sldId id="433" r:id="rId35"/>
    <p:sldId id="444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4" autoAdjust="0"/>
    <p:restoredTop sz="91577" autoAdjust="0"/>
  </p:normalViewPr>
  <p:slideViewPr>
    <p:cSldViewPr>
      <p:cViewPr varScale="1">
        <p:scale>
          <a:sx n="67" d="100"/>
          <a:sy n="67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9F2EB3-BEEB-4F0E-B50F-9A7DC65CD6E4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503FAFD-56BB-46B8-B419-9EB795E90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E853B-D23D-4FFA-AC56-D27FEA122E85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92592-B8FE-4AD2-99DF-735CC2480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0D71F-825F-4260-BECC-D741C4FAD000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6F175-15A5-4CFF-86B3-FB81A824B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EDF6B-BBFA-4E87-91A0-5FC28CAA2F42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BC219-3BA3-4327-8373-DC31FC361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7F8E6-C4A1-4767-B458-C53F1AD8C2B3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DC44A-A9AA-4BEC-B666-1144F693E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61793-EC00-4D26-8F72-C14175467C7A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4D4C7-9E5C-4743-96E6-173C255663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FC656-802E-4E62-A3BE-BA0030AD6E49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236B9-256F-4BF0-A933-B4CA4CB120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8716-1219-4825-BF16-F19903A40042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00781-708D-460A-B939-3220540C6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EFF8C-A1D4-4158-9D3C-486B9C921D36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3C5B9-1341-4EC9-BEDD-009B1BBC2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070AD-969D-4E8B-811B-DE68560FF337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D5951-B05E-451D-966D-0A6EA1E28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FDDA4-345C-49D6-B9EB-42B688964E55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46FEC-1BE1-4463-868D-EB8E734EB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50A1B-F032-4022-8C36-4EBB6F3381F2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EBC74-DB04-4F8B-950F-969066EF84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B8735F9-E6EB-4804-BF1F-5B7B4DF24541}" type="datetimeFigureOut">
              <a:rPr lang="ru-RU"/>
              <a:pPr>
                <a:defRPr/>
              </a:pPr>
              <a:t>06.09.2023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50DCA5D-32E3-42A5-9B84-9598E140D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46" r:id="rId2"/>
    <p:sldLayoutId id="2147484052" r:id="rId3"/>
    <p:sldLayoutId id="2147484047" r:id="rId4"/>
    <p:sldLayoutId id="2147484048" r:id="rId5"/>
    <p:sldLayoutId id="2147484049" r:id="rId6"/>
    <p:sldLayoutId id="2147484053" r:id="rId7"/>
    <p:sldLayoutId id="2147484054" r:id="rId8"/>
    <p:sldLayoutId id="2147484055" r:id="rId9"/>
    <p:sldLayoutId id="2147484050" r:id="rId10"/>
    <p:sldLayoutId id="21474840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714375" y="3286125"/>
            <a:ext cx="7772400" cy="19685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5400" b="1" dirty="0" smtClean="0"/>
              <a:t/>
            </a:r>
            <a:br>
              <a:rPr lang="ru-RU" sz="5400" b="1" dirty="0" smtClean="0"/>
            </a:br>
            <a:endParaRPr lang="ru-RU" sz="5400" b="1" dirty="0" smtClean="0"/>
          </a:p>
        </p:txBody>
      </p:sp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395536" y="500063"/>
            <a:ext cx="810552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Candara" pitchFamily="34" charset="0"/>
              </a:rPr>
              <a:t>Управление молодежной политики, спорта</a:t>
            </a:r>
          </a:p>
          <a:p>
            <a:pPr algn="ctr"/>
            <a:r>
              <a:rPr lang="ru-RU" sz="4400" dirty="0" smtClean="0">
                <a:latin typeface="Candara" pitchFamily="34" charset="0"/>
              </a:rPr>
              <a:t> и туризма </a:t>
            </a:r>
            <a:r>
              <a:rPr lang="ru-RU" sz="4400" dirty="0">
                <a:latin typeface="Candara" pitchFamily="34" charset="0"/>
              </a:rPr>
              <a:t>Администрации ЯМР</a:t>
            </a:r>
            <a:endParaRPr lang="en-US" sz="4400" dirty="0">
              <a:latin typeface="Candara" pitchFamily="34" charset="0"/>
            </a:endParaRPr>
          </a:p>
          <a:p>
            <a:pPr algn="ctr"/>
            <a:endParaRPr lang="en-US" sz="4400" dirty="0">
              <a:latin typeface="Candara" pitchFamily="34" charset="0"/>
            </a:endParaRPr>
          </a:p>
          <a:p>
            <a:pPr algn="ctr"/>
            <a:r>
              <a:rPr lang="ru-RU" sz="4400" dirty="0">
                <a:latin typeface="Candara" pitchFamily="34" charset="0"/>
              </a:rPr>
              <a:t>МУ «Молодежный центр «Содействие» ЯМР</a:t>
            </a:r>
          </a:p>
        </p:txBody>
      </p:sp>
      <p:pic>
        <p:nvPicPr>
          <p:cNvPr id="4" name="Picture 2" descr="https://pp.userapi.com/c619721/v619721246/18259/ah_mKaRDC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797152"/>
            <a:ext cx="3024336" cy="1433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481711" y="188640"/>
            <a:ext cx="8223854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Основные </a:t>
            </a:r>
            <a:r>
              <a:rPr lang="ru-RU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направления волонтеркой деятельности </a:t>
            </a:r>
          </a:p>
          <a:p>
            <a:pPr algn="ctr"/>
            <a:r>
              <a:rPr lang="ru-RU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Ярославского района </a:t>
            </a:r>
            <a:endParaRPr lang="ru-RU" sz="2400" b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 useBgFill="1">
        <p:nvSpPr>
          <p:cNvPr id="37889" name="Rectangle 1"/>
          <p:cNvSpPr>
            <a:spLocks noChangeArrowheads="1"/>
          </p:cNvSpPr>
          <p:nvPr/>
        </p:nvSpPr>
        <p:spPr bwMode="auto">
          <a:xfrm>
            <a:off x="539552" y="3251161"/>
            <a:ext cx="8424936" cy="75405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Roboto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solidFill>
                <a:srgbClr val="555555"/>
              </a:solidFill>
              <a:latin typeface="Roboto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1028343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555555"/>
                </a:solidFill>
                <a:latin typeface="Roboto"/>
                <a:cs typeface="Arial" pitchFamily="34" charset="0"/>
              </a:rPr>
              <a:t>Социальное: оказание помощи незащищенным слоям населения.</a:t>
            </a:r>
          </a:p>
          <a:p>
            <a:pPr lvl="0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lang="ru-RU" sz="2400" dirty="0" smtClean="0">
                <a:solidFill>
                  <a:srgbClr val="555555"/>
                </a:solidFill>
                <a:latin typeface="Roboto"/>
                <a:cs typeface="Arial" pitchFamily="34" charset="0"/>
              </a:rPr>
              <a:t>Событийное: оказание помощи в организации и проведении крупных</a:t>
            </a:r>
          </a:p>
          <a:p>
            <a:pPr lvl="0" eaLnBrk="0" hangingPunct="0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lang="ru-RU" sz="2400" dirty="0" smtClean="0">
                <a:solidFill>
                  <a:srgbClr val="555555"/>
                </a:solidFill>
                <a:latin typeface="Roboto"/>
                <a:cs typeface="Arial" pitchFamily="34" charset="0"/>
              </a:rPr>
              <a:t>Спортивное: оказание помощи в организации </a:t>
            </a:r>
          </a:p>
          <a:p>
            <a:pPr lvl="0" eaLnBrk="0" hangingPunct="0"/>
            <a:r>
              <a:rPr lang="ru-RU" sz="2400" dirty="0" smtClean="0">
                <a:solidFill>
                  <a:srgbClr val="555555"/>
                </a:solidFill>
                <a:latin typeface="Roboto"/>
                <a:cs typeface="Arial" pitchFamily="34" charset="0"/>
              </a:rPr>
              <a:t>и проведении физкультурных и спортивных мероприятий, </a:t>
            </a:r>
          </a:p>
          <a:p>
            <a:pPr lvl="0" eaLnBrk="0" hangingPunct="0"/>
            <a:endParaRPr lang="ru-RU" sz="2400" dirty="0" smtClean="0">
              <a:solidFill>
                <a:srgbClr val="555555"/>
              </a:solidFill>
              <a:latin typeface="Roboto"/>
              <a:cs typeface="Arial" pitchFamily="34" charset="0"/>
            </a:endParaRPr>
          </a:p>
          <a:p>
            <a:pPr eaLnBrk="0" hangingPunct="0"/>
            <a:r>
              <a:rPr lang="ru-RU" sz="2400" dirty="0" smtClean="0">
                <a:solidFill>
                  <a:srgbClr val="555555"/>
                </a:solidFill>
                <a:latin typeface="Roboto"/>
                <a:cs typeface="Arial" pitchFamily="34" charset="0"/>
              </a:rPr>
              <a:t>Культурное: деятельность в проектах культурной направленности, проводимых в музеях, библиотеках</a:t>
            </a:r>
          </a:p>
          <a:p>
            <a:pPr eaLnBrk="0" hangingPunct="0"/>
            <a:endParaRPr lang="ru-RU" sz="2400" dirty="0" smtClean="0">
              <a:solidFill>
                <a:srgbClr val="555555"/>
              </a:solidFill>
              <a:latin typeface="Roboto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481701" y="188640"/>
            <a:ext cx="8223854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Основные направления волонтеркой деятельности </a:t>
            </a:r>
          </a:p>
          <a:p>
            <a:pPr algn="ctr"/>
            <a:r>
              <a:rPr lang="ru-RU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Ярославского </a:t>
            </a:r>
            <a:r>
              <a:rPr lang="ru-RU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района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1052736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2400" dirty="0" smtClean="0">
                <a:solidFill>
                  <a:srgbClr val="555555"/>
                </a:solidFill>
                <a:latin typeface="Roboto"/>
                <a:cs typeface="Arial" pitchFamily="34" charset="0"/>
              </a:rPr>
              <a:t>Экологическое: деятельность в области защиты окружающей среды</a:t>
            </a:r>
          </a:p>
          <a:p>
            <a:pPr lvl="0" eaLnBrk="0" hangingPunct="0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lang="ru-RU" sz="2400" dirty="0" smtClean="0">
                <a:solidFill>
                  <a:srgbClr val="555555"/>
                </a:solidFill>
                <a:latin typeface="Roboto"/>
                <a:cs typeface="Arial" pitchFamily="34" charset="0"/>
              </a:rPr>
              <a:t>Патриотическое: помощь в организации патриотических акций и мероприятий, помощь ветеранам и ветеранским организациям, благоустройство памятных мест и воинских захоронений</a:t>
            </a:r>
          </a:p>
          <a:p>
            <a:pPr lvl="0" eaLnBrk="0" hangingPunct="0"/>
            <a:endParaRPr lang="ru-RU" sz="2400" dirty="0" smtClean="0">
              <a:solidFill>
                <a:srgbClr val="555555"/>
              </a:solidFill>
              <a:latin typeface="Roboto"/>
              <a:cs typeface="Arial" pitchFamily="34" charset="0"/>
            </a:endParaRPr>
          </a:p>
          <a:p>
            <a:pPr lvl="0" eaLnBrk="0" hangingPunct="0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lang="ru-RU" sz="2400" dirty="0" err="1" smtClean="0">
                <a:solidFill>
                  <a:srgbClr val="555555"/>
                </a:solidFill>
                <a:latin typeface="Roboto"/>
                <a:cs typeface="Arial" pitchFamily="34" charset="0"/>
              </a:rPr>
              <a:t>Медиа</a:t>
            </a:r>
            <a:r>
              <a:rPr lang="ru-RU" sz="2400" dirty="0" smtClean="0">
                <a:solidFill>
                  <a:srgbClr val="555555"/>
                </a:solidFill>
                <a:latin typeface="Roboto"/>
                <a:cs typeface="Arial" pitchFamily="34" charset="0"/>
              </a:rPr>
              <a:t>: информационная поддержка социальных проектов, создание </a:t>
            </a:r>
            <a:r>
              <a:rPr lang="ru-RU" sz="2400" dirty="0" err="1" smtClean="0">
                <a:solidFill>
                  <a:srgbClr val="555555"/>
                </a:solidFill>
                <a:latin typeface="Roboto"/>
                <a:cs typeface="Arial" pitchFamily="34" charset="0"/>
              </a:rPr>
              <a:t>контента</a:t>
            </a:r>
            <a:r>
              <a:rPr lang="ru-RU" sz="2400" dirty="0" smtClean="0">
                <a:solidFill>
                  <a:srgbClr val="555555"/>
                </a:solidFill>
                <a:latin typeface="Roboto"/>
                <a:cs typeface="Arial" pitchFamily="34" charset="0"/>
              </a:rPr>
              <a:t> и его распространение в СМИ и социальных сетях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214313"/>
            <a:ext cx="7772400" cy="1524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/>
              <a:t>Программа по оказанию социальной помощи одиноким пожилым людям «Вместе»</a:t>
            </a:r>
            <a:endParaRPr lang="ru-RU" b="1" dirty="0"/>
          </a:p>
        </p:txBody>
      </p:sp>
      <p:pic>
        <p:nvPicPr>
          <p:cNvPr id="21507" name="Picture 6" descr="http://cs622124.vk.me/v622124714/395e5/_BTmyjcVq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2190750"/>
            <a:ext cx="3500438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https://pp.userapi.com/c837630/v837630026/e38e/Ns1ZFa91eO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381250"/>
            <a:ext cx="3357563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https://pp.userapi.com/c636131/v636131742/2fac6/GJpasnAyx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4559300"/>
            <a:ext cx="3444875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 Акции взаимопомощи пожилым людям «Мы вместе»</a:t>
            </a:r>
            <a:endParaRPr lang="ru-RU" dirty="0"/>
          </a:p>
        </p:txBody>
      </p:sp>
      <p:pic>
        <p:nvPicPr>
          <p:cNvPr id="5" name="Рисунок 4" descr="x42uakD-zF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564904"/>
            <a:ext cx="4475989" cy="3356992"/>
          </a:xfrm>
          <a:prstGeom prst="rect">
            <a:avLst/>
          </a:prstGeom>
        </p:spPr>
      </p:pic>
      <p:pic>
        <p:nvPicPr>
          <p:cNvPr id="6" name="Рисунок 5" descr="HAcKJf9mRm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4022" y="3429000"/>
            <a:ext cx="4379978" cy="3284984"/>
          </a:xfrm>
          <a:prstGeom prst="rect">
            <a:avLst/>
          </a:prstGeom>
        </p:spPr>
      </p:pic>
      <p:pic>
        <p:nvPicPr>
          <p:cNvPr id="8" name="Содержимое 3" descr="R-CIi5JosR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23928" y="1772816"/>
            <a:ext cx="2304256" cy="307234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704856" cy="2016224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ru-RU" b="1" dirty="0" smtClean="0"/>
              <a:t>Новогодняя акция </a:t>
            </a:r>
            <a:br>
              <a:rPr lang="ru-RU" b="1" dirty="0" smtClean="0"/>
            </a:br>
            <a:r>
              <a:rPr lang="ru-RU" b="1" dirty="0" smtClean="0"/>
              <a:t>«Новый год </a:t>
            </a:r>
            <a:br>
              <a:rPr lang="ru-RU" b="1" dirty="0" smtClean="0"/>
            </a:br>
            <a:r>
              <a:rPr lang="ru-RU" b="1" dirty="0" smtClean="0"/>
              <a:t>в каждый дом»</a:t>
            </a:r>
          </a:p>
        </p:txBody>
      </p:sp>
      <p:pic>
        <p:nvPicPr>
          <p:cNvPr id="1026" name="Picture 2" descr="https://pp.userapi.com/c841334/v841334350/52d05/RrJIXAiToz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284984"/>
            <a:ext cx="5824647" cy="3276364"/>
          </a:xfrm>
          <a:prstGeom prst="rect">
            <a:avLst/>
          </a:prstGeom>
          <a:noFill/>
        </p:spPr>
      </p:pic>
      <p:pic>
        <p:nvPicPr>
          <p:cNvPr id="1028" name="Picture 4" descr="https://pp.userapi.com/c840028/v840028394/70dce/-YMRhTsSKf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3816424" cy="5088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72400" cy="1524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b="1" dirty="0" smtClean="0"/>
              <a:t>Организация досуга детей и подростков.</a:t>
            </a:r>
          </a:p>
        </p:txBody>
      </p:sp>
      <p:pic>
        <p:nvPicPr>
          <p:cNvPr id="71684" name="Picture 4" descr="https://sun9-9.userapi.com/c824700/v824700727/c1596/rhrLoEN7BV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068960"/>
            <a:ext cx="5434197" cy="3624609"/>
          </a:xfrm>
          <a:prstGeom prst="rect">
            <a:avLst/>
          </a:prstGeom>
          <a:noFill/>
        </p:spPr>
      </p:pic>
      <p:pic>
        <p:nvPicPr>
          <p:cNvPr id="8" name="Picture 2" descr="https://pp.userapi.com/c840328/v840328221/4fa62/aseuGYyQdU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4752528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72400" cy="1524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b="1" dirty="0" smtClean="0"/>
              <a:t>Организация досуга детей и подростков.</a:t>
            </a:r>
          </a:p>
        </p:txBody>
      </p:sp>
      <p:pic>
        <p:nvPicPr>
          <p:cNvPr id="2054" name="Picture 6" descr="https://sun9-80.userapi.com/impg/xcJHEDzA4lsyWuN8zG4kSCoZMaJy2Y0Lt5Mobg/xks6oQcWBHk.jpg?size=1280x960&amp;quality=95&amp;sign=5bb8e69a769ad4c2532d7e61a0226ac2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988840"/>
            <a:ext cx="4896544" cy="3672408"/>
          </a:xfrm>
          <a:prstGeom prst="rect">
            <a:avLst/>
          </a:prstGeom>
          <a:noFill/>
        </p:spPr>
      </p:pic>
      <p:pic>
        <p:nvPicPr>
          <p:cNvPr id="9" name="Picture 2" descr="https://sun9-84.userapi.com/impg/GI9UdGCfJYHlrv79TaG5TZfkRr0cQfE6TWsYQw/e6iWfr4ABNQ.jpg?size=810x1080&amp;quality=95&amp;sign=ce7628f3c866734aebabfbd2e94e26e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510390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252537"/>
          </a:xfrm>
        </p:spPr>
        <p:txBody>
          <a:bodyPr/>
          <a:lstStyle/>
          <a:p>
            <a:pPr algn="l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Оказание помощи в приютах для животных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endParaRPr lang="ru-RU" dirty="0"/>
          </a:p>
        </p:txBody>
      </p:sp>
      <p:pic>
        <p:nvPicPr>
          <p:cNvPr id="72708" name="Picture 4" descr="https://sun9-7.userapi.com/c840529/v840529625/4f51a/nsejp47M2Q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052736"/>
            <a:ext cx="3348372" cy="4464496"/>
          </a:xfrm>
          <a:prstGeom prst="rect">
            <a:avLst/>
          </a:prstGeom>
          <a:noFill/>
        </p:spPr>
      </p:pic>
      <p:pic>
        <p:nvPicPr>
          <p:cNvPr id="29698" name="Picture 2" descr="https://sun9-27.userapi.com/impg/WQ2BTG-gZ4qrYzyfE_GnjyWMo3pftyxm3LibGA/oix7QoCoNfQ.jpg?size=1280x960&amp;quality=96&amp;sign=5bd890b214e3f2c2091754e3cbb3e51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2"/>
            <a:ext cx="5112568" cy="3834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28625"/>
            <a:ext cx="8019231" cy="1524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/>
              <a:t>«Праздник Ярославского валенка»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фото201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3571258"/>
            <a:ext cx="4932040" cy="3286742"/>
          </a:xfrm>
          <a:prstGeom prst="rect">
            <a:avLst/>
          </a:prstGeom>
        </p:spPr>
      </p:pic>
      <p:pic>
        <p:nvPicPr>
          <p:cNvPr id="6" name="Рисунок 5" descr="фото201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340768"/>
            <a:ext cx="4787916" cy="3193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690563" y="2463800"/>
            <a:ext cx="7772400" cy="1524000"/>
          </a:xfrm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28675" name="Текст 2"/>
          <p:cNvSpPr>
            <a:spLocks noGrp="1"/>
          </p:cNvSpPr>
          <p:nvPr>
            <p:ph type="body" idx="1"/>
          </p:nvPr>
        </p:nvSpPr>
        <p:spPr>
          <a:xfrm>
            <a:off x="467544" y="404664"/>
            <a:ext cx="8676456" cy="93980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ru-RU" sz="4000" b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ru-RU" sz="4000" b="1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17600" b="1" dirty="0" smtClean="0">
                <a:solidFill>
                  <a:schemeClr val="bg1"/>
                </a:solidFill>
              </a:rPr>
              <a:t>Фестиваль техники путешественников «</a:t>
            </a:r>
            <a:r>
              <a:rPr lang="ru-RU" sz="17600" b="1" dirty="0" err="1" smtClean="0">
                <a:solidFill>
                  <a:schemeClr val="bg1"/>
                </a:solidFill>
              </a:rPr>
              <a:t>Техно</a:t>
            </a:r>
            <a:r>
              <a:rPr lang="ru-RU" sz="17600" b="1" dirty="0" smtClean="0">
                <a:solidFill>
                  <a:schemeClr val="bg1"/>
                </a:solidFill>
              </a:rPr>
              <a:t> </a:t>
            </a:r>
            <a:r>
              <a:rPr lang="en-US" sz="17600" b="1" dirty="0" err="1" smtClean="0">
                <a:solidFill>
                  <a:schemeClr val="bg1"/>
                </a:solidFill>
              </a:rPr>
              <a:t>Trevel</a:t>
            </a:r>
            <a:r>
              <a:rPr lang="ru-RU" sz="17600" b="1" dirty="0" smtClean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5" name="Рисунок 4" descr="rrEm6Bwt9g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84784"/>
            <a:ext cx="7561303" cy="5038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357158" y="2962301"/>
            <a:ext cx="5472608" cy="425291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3200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C:\Users\Оля\Desktop\Добросаммит 2015\Ярославская область. Фото\srLv7NnUbq4.jpg"/>
          <p:cNvPicPr>
            <a:picLocks noChangeAspect="1" noChangeArrowheads="1"/>
          </p:cNvPicPr>
          <p:nvPr/>
        </p:nvPicPr>
        <p:blipFill>
          <a:blip r:embed="rId2" cstate="print"/>
          <a:srcRect l="8554" r="7124"/>
          <a:stretch>
            <a:fillRect/>
          </a:stretch>
        </p:blipFill>
        <p:spPr bwMode="auto">
          <a:xfrm>
            <a:off x="5868145" y="2826689"/>
            <a:ext cx="2808312" cy="333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7324" y="285728"/>
            <a:ext cx="848289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40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НОРМАТИВНО-ПРАВОВАЯ БАЗА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412776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Постановление 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Администрации Ярославского муниципального района 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№ 6317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от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12.12.2011 года 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О добровольческой 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волонтерской) </a:t>
            </a:r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деятельности на 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территории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ЯМР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714375" y="500063"/>
            <a:ext cx="7772400" cy="1524000"/>
          </a:xfrm>
        </p:spPr>
        <p:txBody>
          <a:bodyPr/>
          <a:lstStyle/>
          <a:p>
            <a:r>
              <a:rPr lang="ru-RU" b="1" smtClean="0"/>
              <a:t>Патриотический фестиваль «МАРШАЛ-ПАРАД»</a:t>
            </a:r>
          </a:p>
        </p:txBody>
      </p:sp>
      <p:pic>
        <p:nvPicPr>
          <p:cNvPr id="17411" name="Picture 5" descr="https://pp.userapi.com/c633226/v633226811/33e4c/j0SkqttC0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3429000"/>
            <a:ext cx="4429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3" descr="семy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000250"/>
            <a:ext cx="4824413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371600" y="1143000"/>
            <a:ext cx="7772400" cy="1524000"/>
          </a:xfrm>
        </p:spPr>
        <p:txBody>
          <a:bodyPr/>
          <a:lstStyle/>
          <a:p>
            <a:pPr algn="just"/>
            <a:r>
              <a:rPr lang="ru-RU" dirty="0" smtClean="0"/>
              <a:t>                              </a:t>
            </a:r>
            <a:r>
              <a:rPr lang="ru-RU" b="1" dirty="0" smtClean="0"/>
              <a:t>Туристические </a:t>
            </a:r>
            <a:br>
              <a:rPr lang="ru-RU" b="1" dirty="0" smtClean="0"/>
            </a:br>
            <a:r>
              <a:rPr lang="ru-RU" b="1" dirty="0" smtClean="0"/>
              <a:t>                                        слёты                     </a:t>
            </a:r>
          </a:p>
        </p:txBody>
      </p:sp>
      <p:sp>
        <p:nvSpPr>
          <p:cNvPr id="18435" name="AutoShape 2" descr="https://pp.vk.me/c628825/v628825221/b135/U6hcnzORr1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436" name="Picture 5" descr="https://pp.userapi.com/c636124/v636124246/17515/utBJJUQe9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630238"/>
            <a:ext cx="4786313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https://pp.userapi.com/c637223/v637223246/698b/D28DxCAdW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3071813"/>
            <a:ext cx="48720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14313" y="214313"/>
            <a:ext cx="8572500" cy="2000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/>
              <a:t>Акция по расчистке снега у памятников погибшим в годы Великой Отечественной войны «Дорогою памяти»</a:t>
            </a:r>
          </a:p>
        </p:txBody>
      </p:sp>
      <p:pic>
        <p:nvPicPr>
          <p:cNvPr id="24580" name="Picture 4" descr="https://sun9-16.userapi.com/impg/_Va3h90P9hMzNLTQKuQqMj5CSo1WimfNN5z_Lw/fryhC172OJs.jpg?size=1280x960&amp;quality=96&amp;sign=af60a293758aaa2b880519b1ff7448d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72816"/>
            <a:ext cx="4032448" cy="3024336"/>
          </a:xfrm>
          <a:prstGeom prst="rect">
            <a:avLst/>
          </a:prstGeom>
          <a:noFill/>
        </p:spPr>
      </p:pic>
      <p:pic>
        <p:nvPicPr>
          <p:cNvPr id="24582" name="Picture 6" descr="https://sun9-58.userapi.com/impg/7P8OXNei5ck2tTUumix7jt0-m_QQNtPTQpSQ7g/2B8rsYFPOAw.jpg?size=1280x960&amp;quality=96&amp;sign=753aaf4c00cba238442ca0fa65fc9c8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4608512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1524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b="1" dirty="0" smtClean="0"/>
              <a:t>Всероссийская акция «Георгиевская ленточка»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2530" name="Picture 2" descr="https://sun9-35.userapi.com/c846322/v846322256/1fc573/Mp9GVLRVF4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4868033" cy="2738269"/>
          </a:xfrm>
          <a:prstGeom prst="rect">
            <a:avLst/>
          </a:prstGeom>
          <a:noFill/>
        </p:spPr>
      </p:pic>
      <p:pic>
        <p:nvPicPr>
          <p:cNvPr id="8" name="Picture 4" descr="https://pp.userapi.com/c629630/v629630811/1881c/suzER7mWQW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38797"/>
            <a:ext cx="3816424" cy="286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s://pp.userapi.com/c636221/v636221480/35752/laqIPJtH-t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611563"/>
            <a:ext cx="2435225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143000" y="285750"/>
            <a:ext cx="7772400" cy="1524000"/>
          </a:xfrm>
        </p:spPr>
        <p:txBody>
          <a:bodyPr/>
          <a:lstStyle/>
          <a:p>
            <a:pPr algn="r"/>
            <a:r>
              <a:rPr lang="ru-RU" b="1" smtClean="0"/>
              <a:t>Всероссийская акция </a:t>
            </a:r>
            <a:br>
              <a:rPr lang="ru-RU" b="1" smtClean="0"/>
            </a:br>
            <a:r>
              <a:rPr lang="ru-RU" b="1" smtClean="0"/>
              <a:t>"Свеча памяти"</a:t>
            </a:r>
          </a:p>
        </p:txBody>
      </p:sp>
      <p:pic>
        <p:nvPicPr>
          <p:cNvPr id="16387" name="Picture 6" descr="https://pp.userapi.com/c631831/v631831742/33d87/hEqIxA90L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500188"/>
            <a:ext cx="4429125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https://pp.userapi.com/c631325/v631325000/30c31/nPg4vmrwH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3071813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129588" cy="1524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/>
              <a:t>Субботники по благоустройству </a:t>
            </a:r>
            <a:br>
              <a:rPr lang="ru-RU" sz="3600" b="1" dirty="0" smtClean="0"/>
            </a:br>
            <a:r>
              <a:rPr lang="ru-RU" sz="3600" b="1" dirty="0" smtClean="0"/>
              <a:t>военно-мемориальных объектов</a:t>
            </a:r>
            <a:endParaRPr lang="ru-RU" sz="3600" b="1" dirty="0"/>
          </a:p>
        </p:txBody>
      </p:sp>
      <p:pic>
        <p:nvPicPr>
          <p:cNvPr id="15362" name="Picture 2" descr="https://sun9-31.userapi.com/c857728/v857728043/10dd9b/Ij-M8HemyB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416491" cy="3312368"/>
          </a:xfrm>
          <a:prstGeom prst="rect">
            <a:avLst/>
          </a:prstGeom>
          <a:noFill/>
        </p:spPr>
      </p:pic>
      <p:pic>
        <p:nvPicPr>
          <p:cNvPr id="6" name="Picture 4" descr="https://pp.userapi.com/c633716/v633716454/228f6/x0CNONu7H-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717032"/>
            <a:ext cx="4752528" cy="285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14313" y="285750"/>
            <a:ext cx="7772400" cy="1524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b="1" dirty="0" smtClean="0"/>
              <a:t>Всероссийские  экологические </a:t>
            </a:r>
            <a:br>
              <a:rPr lang="ru-RU" b="1" dirty="0" smtClean="0"/>
            </a:br>
            <a:r>
              <a:rPr lang="ru-RU" b="1" dirty="0" smtClean="0"/>
              <a:t>субботники.</a:t>
            </a:r>
          </a:p>
        </p:txBody>
      </p:sp>
      <p:pic>
        <p:nvPicPr>
          <p:cNvPr id="16386" name="Picture 2" descr="https://sun9-11.userapi.com/c851020/v851020051/119f99/zV2ahcqmF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401616"/>
            <a:ext cx="4608512" cy="3456384"/>
          </a:xfrm>
          <a:prstGeom prst="rect">
            <a:avLst/>
          </a:prstGeom>
          <a:noFill/>
        </p:spPr>
      </p:pic>
      <p:pic>
        <p:nvPicPr>
          <p:cNvPr id="8" name="Picture 8" descr="https://pp.userapi.com/c622528/v622528683/3f945/UNCcW9riT4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852936"/>
            <a:ext cx="4572000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s://pp.userapi.com/c630829/v630829344/2d1c5/nXeECmsXgW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836712"/>
            <a:ext cx="45132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08912" cy="1524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/>
              <a:t>Акции по </a:t>
            </a:r>
            <a:br>
              <a:rPr lang="ru-RU" b="1" dirty="0" smtClean="0"/>
            </a:br>
            <a:r>
              <a:rPr lang="ru-RU" b="1" dirty="0" smtClean="0"/>
              <a:t>Раздельному сбору отходов</a:t>
            </a:r>
          </a:p>
        </p:txBody>
      </p:sp>
      <p:pic>
        <p:nvPicPr>
          <p:cNvPr id="65540" name="Picture 4" descr="https://sun9-81.userapi.com/impg/5L-M4231wRkgIt2hnmWbwatnUCkZCRHQJwWZFQ/lStwZc1e8BU.jpg?size=1280x960&amp;quality=95&amp;sign=08b2118ea51d6ed735dc93d886f300a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960440" cy="2970331"/>
          </a:xfrm>
          <a:prstGeom prst="rect">
            <a:avLst/>
          </a:prstGeom>
          <a:noFill/>
        </p:spPr>
      </p:pic>
      <p:pic>
        <p:nvPicPr>
          <p:cNvPr id="10" name="Picture 2" descr="https://sun1-92.userapi.com/impg/W3Uk-hF9mPKohGtE3RvCQPCVvE8ltvKmolfrow/1R-bcca4usg.jpg?size=1080x810&amp;quality=95&amp;sign=a6e2e6c80b037137207ebff724c006e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573016"/>
            <a:ext cx="3995936" cy="2996952"/>
          </a:xfrm>
          <a:prstGeom prst="rect">
            <a:avLst/>
          </a:prstGeom>
          <a:noFill/>
        </p:spPr>
      </p:pic>
      <p:pic>
        <p:nvPicPr>
          <p:cNvPr id="65542" name="Picture 6" descr="https://sun9-37.userapi.com/impg/12htMs8XMI69534mRKGm7bAi_rKVo3GNBM4Yig/_ilgGweFuIo.jpg?size=1280x960&amp;quality=96&amp;sign=20a3426c24cae954bcac92d565bf142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628800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56.userapi.com/impf/n8yo4WsDTRqBi7PkBRKZqkPSHxfg64VM9lajSQ/ISc_XJrXGV4.jpg?size=1280x960&amp;quality=96&amp;sign=15a0d07954e9e1d45c4630db81a1ecd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852936"/>
            <a:ext cx="4824536" cy="3618403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11560" y="332656"/>
            <a:ext cx="7772400" cy="121444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Эколого-благотворительная акция «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</a:t>
            </a:r>
            <a:r>
              <a:rPr kumimoji="0" lang="ru-R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обрые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крышечки»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https://sun9-41.userapi.com/impf/g1GEnzBCG5GD9dBszxqw1vlfph03c4C-7Bu5Ew/1hT0ifCbtwk.jpg?size=1280x958&amp;quality=96&amp;proxy=1&amp;sign=7133252fbca9b8887339089f09ed60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4521920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786190"/>
            <a:ext cx="7972452" cy="24299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Ведомственная целевая программа Ярославского муниципального района                                       </a:t>
            </a:r>
            <a:r>
              <a:rPr lang="ru-RU" sz="4400" b="1" dirty="0" smtClean="0"/>
              <a:t>«Молодежь. 2020-2022 годы»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  </a:t>
            </a:r>
            <a:br>
              <a:rPr lang="ru-RU" sz="3600" b="1" dirty="0" smtClean="0"/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п. 5.3. «Поддержка волонтёрского движения в Ярославском муниципальном районе».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83568" y="692696"/>
            <a:ext cx="817642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dirty="0" smtClean="0">
              <a:ln w="11430"/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62" name="Picture 2" descr="https://sun9-47.userapi.com/impg/YYrjCO3YTzh8vJjA0imZaFWmKJqhZeXGo381TQ/jWz4TC3HkC4.jpg?size=737x1080&amp;quality=95&amp;sign=f78e871641690c13dbabf8242e5b929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764704"/>
            <a:ext cx="3292300" cy="48245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1124744"/>
            <a:ext cx="48245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2022 году на базе </a:t>
            </a:r>
          </a:p>
          <a:p>
            <a:pPr algn="ctr"/>
            <a:r>
              <a:rPr lang="ru-RU" sz="32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 «Молодежного центра «Содействие» открыто Представительство центра добровольчества Ярославского района</a:t>
            </a:r>
            <a:endParaRPr lang="ru-RU" sz="3200" b="1" dirty="0" smtClean="0">
              <a:ln w="11430"/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357188" y="285750"/>
            <a:ext cx="79295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Обучение волонтеров</a:t>
            </a:r>
          </a:p>
          <a:p>
            <a:pPr>
              <a:buFont typeface="Arial" charset="0"/>
              <a:buChar char="•"/>
            </a:pP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волонтерский форум</a:t>
            </a:r>
          </a:p>
          <a:p>
            <a:pPr>
              <a:buFont typeface="Arial" charset="0"/>
              <a:buChar char="•"/>
            </a:pP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15362" name="Picture 2" descr="https://sun9-7.userapi.com/c855536/v855536795/18cda3/_QYo9sak_4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8299688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357188" y="285750"/>
            <a:ext cx="85010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Обучение волонтеров</a:t>
            </a:r>
          </a:p>
          <a:p>
            <a:pPr>
              <a:buFont typeface="Arial" charset="0"/>
              <a:buChar char="•"/>
            </a:pPr>
            <a:r>
              <a:rPr lang="ru-RU" sz="2400" b="1" dirty="0">
                <a:solidFill>
                  <a:srgbClr val="7030A0"/>
                </a:solidFill>
              </a:rPr>
              <a:t>Лагерь актива старшеклассников «</a:t>
            </a:r>
            <a:r>
              <a:rPr lang="ru-RU" sz="2400" b="1" dirty="0" err="1">
                <a:solidFill>
                  <a:srgbClr val="7030A0"/>
                </a:solidFill>
              </a:rPr>
              <a:t>МАксимум</a:t>
            </a:r>
            <a:r>
              <a:rPr lang="ru-RU" sz="2400" b="1" dirty="0">
                <a:solidFill>
                  <a:srgbClr val="7030A0"/>
                </a:solidFill>
              </a:rPr>
              <a:t>»</a:t>
            </a:r>
          </a:p>
        </p:txBody>
      </p:sp>
      <p:pic>
        <p:nvPicPr>
          <p:cNvPr id="12290" name="Picture 2" descr="https://sun9-9.userapi.com/c857720/v857720730/116bda/rZsACvylpy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12976"/>
            <a:ext cx="4320480" cy="2872444"/>
          </a:xfrm>
          <a:prstGeom prst="rect">
            <a:avLst/>
          </a:prstGeom>
          <a:noFill/>
        </p:spPr>
      </p:pic>
      <p:pic>
        <p:nvPicPr>
          <p:cNvPr id="6" name="Picture 6" descr="https://pp.userapi.com/c638927/v638927232/11f13/keZzYz9Wk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776"/>
            <a:ext cx="4302125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pp.vk.me/c625126/v625126084/49673/Y7vWUoT0zX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428625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https://pp.vk.me/c625126/v625126811/58c03/cPYPYzZsO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132856"/>
            <a:ext cx="32861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Прямоугольник 4"/>
          <p:cNvSpPr>
            <a:spLocks noChangeArrowheads="1"/>
          </p:cNvSpPr>
          <p:nvPr/>
        </p:nvSpPr>
        <p:spPr bwMode="auto">
          <a:xfrm>
            <a:off x="500063" y="357188"/>
            <a:ext cx="8143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Обучение волонтеров</a:t>
            </a:r>
          </a:p>
          <a:p>
            <a:pPr>
              <a:buFont typeface="Arial" charset="0"/>
              <a:buChar char="•"/>
            </a:pPr>
            <a:r>
              <a:rPr lang="ru-RU" sz="2400" b="1" dirty="0">
                <a:solidFill>
                  <a:srgbClr val="7030A0"/>
                </a:solidFill>
              </a:rPr>
              <a:t> областные лагеря и семинары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501063" cy="5643562"/>
          </a:xfrm>
        </p:spPr>
        <p:txBody>
          <a:bodyPr>
            <a:normAutofit/>
          </a:bodyPr>
          <a:lstStyle/>
          <a:p>
            <a:r>
              <a:rPr lang="ru-RU" altLang="ru-RU" sz="3600" b="1" dirty="0" smtClean="0"/>
              <a:t>В целях поощрения наиболее активных волонтеров в Ярославском районе  проводится конкурс </a:t>
            </a:r>
            <a:br>
              <a:rPr lang="ru-RU" altLang="ru-RU" sz="3600" b="1" dirty="0" smtClean="0"/>
            </a:br>
            <a:r>
              <a:rPr lang="ru-RU" altLang="ru-RU" sz="3600" b="1" dirty="0" smtClean="0"/>
              <a:t>"Волонтер месяца"</a:t>
            </a:r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4716016" y="2996952"/>
            <a:ext cx="4714875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2022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году 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конкурсе 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приняли участие 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75 человек</a:t>
            </a:r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4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3314" name="Picture 2" descr="https://sun9-59.userapi.com/impg/JKyV_R4bYRgXpJZtj_g1k5QB-C8Gk66mwQg5HA/kSI4mNq0cQU.jpg?size=1050x600&amp;quality=95&amp;sign=551308aabf2e7de0148042502bdb594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4788532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072438" cy="5429250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Ежегодно проводятся конкурсы</a:t>
            </a:r>
            <a:b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 «Лучший волонтер Ярославского района» </a:t>
            </a:r>
            <a:b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и «Лучший волонтерский отряд». 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8C8KR3teZ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988840"/>
            <a:ext cx="6912768" cy="460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908720"/>
            <a:ext cx="6417734" cy="93980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https://</a:t>
            </a:r>
            <a:r>
              <a:rPr lang="en-US" sz="4400" dirty="0" smtClean="0"/>
              <a:t>vk.com/sodeyst</a:t>
            </a:r>
            <a:endParaRPr lang="ru-RU" sz="4400" dirty="0"/>
          </a:p>
        </p:txBody>
      </p:sp>
      <p:pic>
        <p:nvPicPr>
          <p:cNvPr id="4" name="Рисунок 3" descr="сод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204864"/>
            <a:ext cx="6984776" cy="34814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9552" y="332656"/>
            <a:ext cx="8176422" cy="18774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Муниципальный </a:t>
            </a:r>
          </a:p>
          <a:p>
            <a:r>
              <a:rPr 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оператор </a:t>
            </a:r>
            <a:r>
              <a:rPr 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вовлечению </a:t>
            </a:r>
          </a:p>
          <a:p>
            <a:r>
              <a:rPr 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молодежи в волонтерскую деятельность</a:t>
            </a:r>
          </a:p>
          <a:p>
            <a:pPr algn="ctr"/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4516" name="Picture 4" descr="https://sun9-23.userapi.com/impg/ytfpwFfdOaPPvaEz8M_LlT69JsTVSUwOcNnq7A/7ZHS15lJW7E.jpg?size=609x697&amp;quality=95&amp;sign=63ee033223a51c6072791356764a9de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32856"/>
            <a:ext cx="3702284" cy="423726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44008" y="2564904"/>
            <a:ext cx="40141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Калинина Светлана Александровна</a:t>
            </a:r>
          </a:p>
          <a:p>
            <a:pPr algn="ctr"/>
            <a:endParaRPr lang="ru-RU" sz="2800" b="1" dirty="0" smtClean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8-903-827-42-62</a:t>
            </a:r>
            <a:endParaRPr lang="ru-RU" sz="2800" b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80528" y="404664"/>
            <a:ext cx="889248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Функции:</a:t>
            </a:r>
          </a:p>
          <a:p>
            <a:pPr algn="ctr"/>
            <a:endParaRPr lang="ru-RU" sz="2800" b="1" dirty="0" smtClean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3" indent="-920750" algn="ctr">
              <a:tabLst>
                <a:tab pos="990600" algn="l"/>
              </a:tabLst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оказывает административную, информационную, консультативную, ресурсную, методическую и прочие виды поддержки деятельности волонтерских отрядов;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3" indent="-920750" algn="ctr">
              <a:tabLst>
                <a:tab pos="990600" algn="l"/>
              </a:tabLst>
            </a:pP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3" indent="-920750" algn="ctr">
              <a:tabLst>
                <a:tab pos="990600" algn="l"/>
              </a:tabLst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проводит мероприятия, направленные </a:t>
            </a:r>
          </a:p>
          <a:p>
            <a:pPr lvl="3" indent="-920750" algn="ctr">
              <a:tabLst>
                <a:tab pos="990600" algn="l"/>
              </a:tabLst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популяризацию</a:t>
            </a:r>
          </a:p>
          <a:p>
            <a:pPr lvl="3" indent="-920750" algn="ctr">
              <a:tabLst>
                <a:tab pos="990600" algn="l"/>
              </a:tabLst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добровольческой деятельности;</a:t>
            </a:r>
          </a:p>
          <a:p>
            <a:pPr lvl="3" indent="-920750" algn="ctr">
              <a:tabLst>
                <a:tab pos="990600" algn="l"/>
              </a:tabLst>
            </a:pP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3" indent="-920750" algn="ctr">
              <a:tabLst>
                <a:tab pos="990600" algn="l"/>
              </a:tabLst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формирует и ведет реестр волонтерских отрядов;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3" indent="-920750" algn="ctr">
              <a:tabLst>
                <a:tab pos="990600" algn="l"/>
              </a:tabLst>
            </a:pPr>
            <a:endParaRPr lang="ru-RU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3" indent="-920750" algn="ctr">
              <a:tabLst>
                <a:tab pos="990600" algn="l"/>
              </a:tabLst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внедряет систему мер нематериального поощрения добровольцев;</a:t>
            </a:r>
          </a:p>
          <a:p>
            <a:pPr algn="ctr"/>
            <a:endParaRPr lang="ru-RU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ru-RU" sz="2800" b="1" dirty="0" smtClean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800" b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52039" y="3252556"/>
            <a:ext cx="63991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371600" marR="0" lvl="3" indent="-920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371600" marR="0" lvl="3" indent="-920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65313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80528" y="404664"/>
            <a:ext cx="889248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Функции:</a:t>
            </a:r>
          </a:p>
          <a:p>
            <a:pPr algn="ctr"/>
            <a:endParaRPr lang="ru-RU" sz="2800" b="1" dirty="0" smtClean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3"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способствует внедрению, развитию и продвижению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dobro.ru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в районе;</a:t>
            </a:r>
          </a:p>
          <a:p>
            <a:pPr lvl="3" algn="ctr"/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3"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предоставляет помещения для деятельности волонтеров и волонтерских организаций;</a:t>
            </a:r>
          </a:p>
          <a:p>
            <a:pPr lvl="3" algn="ctr"/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3"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оказывает, направленных на решение вопросов и задач волонтеров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и волонтерских организаций;</a:t>
            </a:r>
          </a:p>
          <a:p>
            <a:pPr lvl="3" algn="ctr"/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3"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ведет учет добровольческой (волонтерской) деятельности среди молодежи путем оформления личной книжки волонтера.</a:t>
            </a:r>
          </a:p>
          <a:p>
            <a:pPr lvl="3" indent="-920750" algn="ctr">
              <a:tabLst>
                <a:tab pos="990600" algn="l"/>
              </a:tabLst>
            </a:pPr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sz="2400" b="1" dirty="0" smtClean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800" b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52039" y="3252556"/>
            <a:ext cx="63991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371600" marR="0" lvl="3" indent="-920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371600" marR="0" lvl="3" indent="-920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65313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285750"/>
            <a:ext cx="8501063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b="1" dirty="0" smtClean="0">
                <a:solidFill>
                  <a:schemeClr val="bg1"/>
                </a:solidFill>
              </a:rPr>
              <a:t>В </a:t>
            </a:r>
            <a:r>
              <a:rPr lang="ru-RU" b="1" dirty="0" smtClean="0">
                <a:solidFill>
                  <a:schemeClr val="bg1"/>
                </a:solidFill>
              </a:rPr>
              <a:t>2023 </a:t>
            </a:r>
            <a:r>
              <a:rPr lang="ru-RU" b="1" dirty="0" smtClean="0">
                <a:solidFill>
                  <a:schemeClr val="bg1"/>
                </a:solidFill>
              </a:rPr>
              <a:t>году в Ярославском районе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с участием волонтеров проведено  2875.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b="1" dirty="0"/>
          </a:p>
        </p:txBody>
      </p:sp>
      <p:pic>
        <p:nvPicPr>
          <p:cNvPr id="9219" name="Picture 4" descr="https://pp.vk.me/c622229/v622229811/4f6d9/oLHwFD4i0u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1550" y="2428875"/>
            <a:ext cx="66548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27162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solidFill>
                  <a:schemeClr val="bg1"/>
                </a:solidFill>
              </a:rPr>
              <a:t>Адресатами деятельности волонтеров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в </a:t>
            </a:r>
            <a:r>
              <a:rPr lang="ru-RU" sz="4000" b="1" dirty="0" smtClean="0">
                <a:solidFill>
                  <a:schemeClr val="bg1"/>
                </a:solidFill>
              </a:rPr>
              <a:t>2022 </a:t>
            </a:r>
            <a:r>
              <a:rPr lang="ru-RU" sz="4000" b="1" dirty="0" smtClean="0">
                <a:solidFill>
                  <a:schemeClr val="bg1"/>
                </a:solidFill>
              </a:rPr>
              <a:t>году 22413 человек. 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 smtClean="0"/>
          </a:p>
        </p:txBody>
      </p:sp>
      <p:pic>
        <p:nvPicPr>
          <p:cNvPr id="10243" name="Рисунок 4" descr="вместе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4918019" cy="368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Рисунок 5" descr="новвый год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628800"/>
            <a:ext cx="3600400" cy="480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03648" y="260648"/>
            <a:ext cx="6656309" cy="138499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муниципальный реестр 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Ярославского района 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Включено 15 волонтерских отрядов</a:t>
            </a:r>
            <a:endParaRPr lang="ru-RU" sz="2800" b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1916832"/>
            <a:ext cx="2323072" cy="240065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15</a:t>
            </a:r>
            <a:endParaRPr lang="ru-RU" sz="15000" b="1" dirty="0">
              <a:ln w="11430">
                <a:solidFill>
                  <a:sysClr val="windowText" lastClr="000000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" name="Рисунок 17" descr="Момен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05064"/>
            <a:ext cx="3168352" cy="2112647"/>
          </a:xfrm>
          <a:prstGeom prst="rect">
            <a:avLst/>
          </a:prstGeom>
        </p:spPr>
      </p:pic>
      <p:pic>
        <p:nvPicPr>
          <p:cNvPr id="21" name="Рисунок 20" descr="nXuqGVIc4z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844824"/>
            <a:ext cx="2970436" cy="1974875"/>
          </a:xfrm>
          <a:prstGeom prst="rect">
            <a:avLst/>
          </a:prstGeom>
        </p:spPr>
      </p:pic>
      <p:pic>
        <p:nvPicPr>
          <p:cNvPr id="22" name="Рисунок 21" descr="yKPr6oN-Vk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772816"/>
            <a:ext cx="3168352" cy="2111410"/>
          </a:xfrm>
          <a:prstGeom prst="rect">
            <a:avLst/>
          </a:prstGeom>
        </p:spPr>
      </p:pic>
      <p:pic>
        <p:nvPicPr>
          <p:cNvPr id="24" name="Рисунок 23" descr="8C8KR3teZK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760" y="3933056"/>
            <a:ext cx="3059240" cy="2038697"/>
          </a:xfrm>
          <a:prstGeom prst="rect">
            <a:avLst/>
          </a:prstGeom>
        </p:spPr>
      </p:pic>
      <p:pic>
        <p:nvPicPr>
          <p:cNvPr id="25" name="Рисунок 24" descr="Движок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4509120"/>
            <a:ext cx="3055685" cy="2031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1708</TotalTime>
  <Words>408</Words>
  <Application>Microsoft Office PowerPoint</Application>
  <PresentationFormat>Экран (4:3)</PresentationFormat>
  <Paragraphs>102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Волна</vt:lpstr>
      <vt:lpstr> </vt:lpstr>
      <vt:lpstr>Слайд 2</vt:lpstr>
      <vt:lpstr>Слайд 3</vt:lpstr>
      <vt:lpstr>Слайд 4</vt:lpstr>
      <vt:lpstr>Слайд 5</vt:lpstr>
      <vt:lpstr>Слайд 6</vt:lpstr>
      <vt:lpstr>В 2023 году в Ярославском районе  с участием волонтеров проведено  2875. </vt:lpstr>
      <vt:lpstr> Адресатами деятельности волонтеров  в 2022 году 22413 человек.    </vt:lpstr>
      <vt:lpstr>Слайд 9</vt:lpstr>
      <vt:lpstr>Слайд 10</vt:lpstr>
      <vt:lpstr>Слайд 11</vt:lpstr>
      <vt:lpstr>Программа по оказанию социальной помощи одиноким пожилым людям «Вместе»</vt:lpstr>
      <vt:lpstr> Акции взаимопомощи пожилым людям «Мы вместе»</vt:lpstr>
      <vt:lpstr>Новогодняя акция  «Новый год  в каждый дом»</vt:lpstr>
      <vt:lpstr>Организация досуга детей и подростков.</vt:lpstr>
      <vt:lpstr>Организация досуга детей и подростков.</vt:lpstr>
      <vt:lpstr>Оказание помощи в приютах для животных </vt:lpstr>
      <vt:lpstr>«Праздник Ярославского валенка»  </vt:lpstr>
      <vt:lpstr>Слайд 19</vt:lpstr>
      <vt:lpstr>Патриотический фестиваль «МАРШАЛ-ПАРАД»</vt:lpstr>
      <vt:lpstr>                              Туристические                                          слёты                     </vt:lpstr>
      <vt:lpstr>Акция по расчистке снега у памятников погибшим в годы Великой Отечественной войны «Дорогою памяти»</vt:lpstr>
      <vt:lpstr>Всероссийская акция «Георгиевская ленточка» </vt:lpstr>
      <vt:lpstr>Всероссийская акция  "Свеча памяти"</vt:lpstr>
      <vt:lpstr> Субботники по благоустройству  военно-мемориальных объектов</vt:lpstr>
      <vt:lpstr>Всероссийские  экологические  субботники.</vt:lpstr>
      <vt:lpstr>Акции по  Раздельному сбору отходов</vt:lpstr>
      <vt:lpstr>Слайд 28</vt:lpstr>
      <vt:lpstr>Ведомственная целевая программа Ярославского муниципального района                                       «Молодежь. 2020-2022 годы»    п. 5.3. «Поддержка волонтёрского движения в Ярославском муниципальном районе».   </vt:lpstr>
      <vt:lpstr>Слайд 30</vt:lpstr>
      <vt:lpstr>Слайд 31</vt:lpstr>
      <vt:lpstr>Слайд 32</vt:lpstr>
      <vt:lpstr>В целях поощрения наиболее активных волонтеров в Ярославском районе  проводится конкурс  "Волонтер месяца"</vt:lpstr>
      <vt:lpstr>Ежегодно проводятся конкурсы  «Лучший волонтер Ярославского района»  и «Лучший волонтерский отряд».   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 – ЭТО ЗВУЧИТ ГОРДО!</dc:title>
  <dc:creator>Оля</dc:creator>
  <cp:lastModifiedBy>admin</cp:lastModifiedBy>
  <cp:revision>175</cp:revision>
  <dcterms:created xsi:type="dcterms:W3CDTF">2012-03-19T11:28:03Z</dcterms:created>
  <dcterms:modified xsi:type="dcterms:W3CDTF">2023-09-06T11:11:46Z</dcterms:modified>
</cp:coreProperties>
</file>