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63" r:id="rId4"/>
    <p:sldId id="274" r:id="rId5"/>
    <p:sldId id="282" r:id="rId6"/>
    <p:sldId id="283" r:id="rId7"/>
    <p:sldId id="284" r:id="rId8"/>
    <p:sldId id="286" r:id="rId9"/>
    <p:sldId id="285" r:id="rId10"/>
    <p:sldId id="287" r:id="rId11"/>
    <p:sldId id="289" r:id="rId12"/>
    <p:sldId id="288" r:id="rId13"/>
    <p:sldId id="280" r:id="rId14"/>
    <p:sldId id="290" r:id="rId15"/>
    <p:sldId id="291" r:id="rId16"/>
    <p:sldId id="292" r:id="rId17"/>
    <p:sldId id="293" r:id="rId18"/>
    <p:sldId id="294" r:id="rId19"/>
    <p:sldId id="267" r:id="rId20"/>
    <p:sldId id="295" r:id="rId21"/>
    <p:sldId id="273" r:id="rId2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CF4E426-EF95-41F2-879A-3E9FF2D5210E}">
          <p14:sldIdLst>
            <p14:sldId id="256"/>
            <p14:sldId id="276"/>
            <p14:sldId id="263"/>
            <p14:sldId id="274"/>
            <p14:sldId id="282"/>
            <p14:sldId id="283"/>
            <p14:sldId id="284"/>
            <p14:sldId id="286"/>
            <p14:sldId id="285"/>
            <p14:sldId id="287"/>
            <p14:sldId id="289"/>
            <p14:sldId id="288"/>
            <p14:sldId id="280"/>
            <p14:sldId id="290"/>
            <p14:sldId id="291"/>
            <p14:sldId id="292"/>
            <p14:sldId id="293"/>
            <p14:sldId id="294"/>
            <p14:sldId id="267"/>
            <p14:sldId id="295"/>
            <p14:sldId id="273"/>
          </p14:sldIdLst>
        </p14:section>
        <p14:section name="Раздел без заголовка" id="{1EE1242E-ECF0-41B5-BEB0-A1EB1F37BF1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674"/>
  </p:normalViewPr>
  <p:slideViewPr>
    <p:cSldViewPr snapToGrid="0" snapToObjects="1">
      <p:cViewPr varScale="1">
        <p:scale>
          <a:sx n="68" d="100"/>
          <a:sy n="68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934B5-F881-4D89-A639-8FC5A87B716E}" type="datetimeFigureOut">
              <a:rPr lang="ru-RU" smtClean="0"/>
              <a:t>25.07.2025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701F0-3740-46C4-A7EB-AE4616F6811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0588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4BF90-7F9E-79C8-F134-7D1302885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E596AC-1280-D42E-B46E-92225B4AD9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D1D45B-CC6D-4A66-7C0C-EC6BBA730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399C-BEC1-574A-B969-FFF4B121B002}" type="datetimeFigureOut">
              <a:rPr lang="ru-RU" smtClean="0"/>
              <a:t>25.07.2025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A61165-2C4E-C187-B8F7-8430BBA1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7C6A79-D8F2-A545-D897-4BB5A85A4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D04F-FF25-D646-9090-86D5B312B7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912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0976E-1F9A-A0B4-4A17-D496EE69B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7E7FE0-37CE-6487-BB9B-2FA82E602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CA816-EC36-08CE-586C-36CDF6B1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399C-BEC1-574A-B969-FFF4B121B002}" type="datetimeFigureOut">
              <a:rPr lang="ru-RU" smtClean="0"/>
              <a:t>25.07.2025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213A4C-91AC-314B-320C-EDDC6326A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8571FB-C54F-3804-783B-38ADAEDBC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D04F-FF25-D646-9090-86D5B312B7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688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3CB8296-E660-D03F-F027-9E5284C132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12DB15-5EAC-AD32-4B23-D3AF65946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9B9647-7106-C26C-53E4-030A0E655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399C-BEC1-574A-B969-FFF4B121B002}" type="datetimeFigureOut">
              <a:rPr lang="ru-RU" smtClean="0"/>
              <a:t>25.07.2025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51EA72-FB81-C7DE-8CEE-9BEF805B0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337D64-12A1-F4F6-F21C-62FB76AC2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D04F-FF25-D646-9090-86D5B312B7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579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32BB46-CED9-561B-C5A7-34762DBC0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80ED89-7A59-5127-1F84-ED521F23B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61E1DE-381B-09C4-51AE-6BC94F80F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399C-BEC1-574A-B969-FFF4B121B002}" type="datetimeFigureOut">
              <a:rPr lang="ru-RU" smtClean="0"/>
              <a:t>25.07.2025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E0DF7E-41EA-409A-0E8C-ACB96985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5DD8F0-1173-2A2E-2527-95A72C68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D04F-FF25-D646-9090-86D5B312B7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254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BD409-AF4B-3282-E0F9-95886FD59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152348-AAA9-0EC8-C85F-581AC3E67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FD58D9-E456-B8A9-76F0-85B61F08A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399C-BEC1-574A-B969-FFF4B121B002}" type="datetimeFigureOut">
              <a:rPr lang="ru-RU" smtClean="0"/>
              <a:t>25.07.2025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408231-418B-BA23-34D2-E260550CC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3177A0-006B-462A-76F8-94811511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D04F-FF25-D646-9090-86D5B312B7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4965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5C303-B575-683A-2460-42BCE5870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884C6B-8B3B-4CAE-F486-5C8785BC97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F4BAA7-DB20-4805-A323-802C7E411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009DA9-4DBD-B160-E630-CBB2C9C0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399C-BEC1-574A-B969-FFF4B121B002}" type="datetimeFigureOut">
              <a:rPr lang="ru-RU" smtClean="0"/>
              <a:t>25.07.2025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46DF5-A723-1B63-A6E3-452CB60BC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A4FD24-9C75-362F-F22B-D57A13396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D04F-FF25-D646-9090-86D5B312B7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260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A2BA7-8903-AA3B-FF69-7BBEFA387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3CC938-82C0-F943-F3BE-4C3592A2F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FE978B-A8FE-A39E-1CBB-672637283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8340AC-3E29-532E-7611-13BDE7D008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5DC77E-60C3-7AF8-C944-B39429782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A5E6B7-4B08-E689-3AE7-7DD935C12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399C-BEC1-574A-B969-FFF4B121B002}" type="datetimeFigureOut">
              <a:rPr lang="ru-RU" smtClean="0"/>
              <a:t>25.07.2025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07226CF-26A8-442B-2277-C3982E163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6B9B63-8390-A0E1-4A85-9982CDBE9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D04F-FF25-D646-9090-86D5B312B7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80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3499B-DD1E-80BC-C2B5-B5B073BE6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27A61E-4F22-C1BD-E904-9244E2439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399C-BEC1-574A-B969-FFF4B121B002}" type="datetimeFigureOut">
              <a:rPr lang="ru-RU" smtClean="0"/>
              <a:t>25.07.2025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3C795F-CE40-D418-FB91-1F0823696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794124-C719-039C-F569-936375BC8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D04F-FF25-D646-9090-86D5B312B7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6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CAC4CC-9D45-9CA1-1F44-FA8DE3CD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399C-BEC1-574A-B969-FFF4B121B002}" type="datetimeFigureOut">
              <a:rPr lang="ru-RU" smtClean="0"/>
              <a:t>25.07.2025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852A25-B607-9DB1-266C-1D6B80C1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39EB4B-1962-0F61-9EAD-DD093143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D04F-FF25-D646-9090-86D5B312B7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16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0762FC-B1D1-C69E-0CA7-48FE19EA8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83938A-AA73-4EF5-B0B2-3090C02F2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C59C74-53D6-3A4F-0543-9C5113036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1E611D-E1F5-3400-75DB-9A40515A0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399C-BEC1-574A-B969-FFF4B121B002}" type="datetimeFigureOut">
              <a:rPr lang="ru-RU" smtClean="0"/>
              <a:t>25.07.2025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03BAF2-0A5B-3236-89CA-E7C1E81CC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BCA677-3971-951B-6F21-D3DB76C69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D04F-FF25-D646-9090-86D5B312B7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219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AE032-25A3-FA05-5F6D-071EEA697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1934E5-A829-F0D8-D7F7-719A618ED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C5D457-1946-D069-E37D-061375E5F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0BBFBB-5EE4-BB59-685E-472C46A78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399C-BEC1-574A-B969-FFF4B121B002}" type="datetimeFigureOut">
              <a:rPr lang="ru-RU" smtClean="0"/>
              <a:t>25.07.2025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107452-429C-6115-B625-BC73EFB18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061AAA-E51F-E3E6-AC74-EA2B5E55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D04F-FF25-D646-9090-86D5B312B7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529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EBE92-019E-D6CC-D802-5D3C97673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E5F618-23CA-EE1C-A6A9-77D0D2185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36F795-74F6-47A6-3396-50829526E1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399C-BEC1-574A-B969-FFF4B121B002}" type="datetimeFigureOut">
              <a:rPr lang="ru-RU" smtClean="0"/>
              <a:t>25.07.2025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161195-B743-7B5C-EDCC-1B606DD2C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12939-3907-6F1A-A4EE-84C6178C5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4D04F-FF25-D646-9090-86D5B312B7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743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 descr="Изображение выглядит как текст, визитная карточка, Шриф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28DACC7-F818-4CDB-A7FE-EF0473DDB39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94" b="27203"/>
          <a:stretch/>
        </p:blipFill>
        <p:spPr>
          <a:xfrm>
            <a:off x="416768" y="457200"/>
            <a:ext cx="11333584" cy="5943600"/>
          </a:xfrm>
          <a:prstGeom prst="rect">
            <a:avLst/>
          </a:prstGeom>
          <a:scene3d>
            <a:camera prst="orthographicFront"/>
            <a:lightRig rig="flat" dir="t"/>
          </a:scene3d>
        </p:spPr>
      </p:pic>
    </p:spTree>
    <p:extLst>
      <p:ext uri="{BB962C8B-B14F-4D97-AF65-F5344CB8AC3E}">
        <p14:creationId xmlns:p14="http://schemas.microsoft.com/office/powerpoint/2010/main" val="558815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FC601-BA4C-9C92-0500-208146B4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246177-849C-EA4B-C5BA-8A6CFE28B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A3BFB4-0130-CA58-6D33-2F104C69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B96E6A-E2E1-ABA0-94A2-93EDB353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582853-9FCE-CD22-DC2E-92B060A1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2F44DE-11C8-B5A8-7801-36AD0756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7F20B8-CDF9-722D-49F3-3AD56F05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C3DC-4755-70B8-9213-79239381C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4A4AA-5271-4572-B559-A7490C3A9748}"/>
              </a:ext>
            </a:extLst>
          </p:cNvPr>
          <p:cNvSpPr txBox="1"/>
          <p:nvPr/>
        </p:nvSpPr>
        <p:spPr>
          <a:xfrm>
            <a:off x="667266" y="1977081"/>
            <a:ext cx="2903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Организация и проведение официальных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496B7-B05D-3623-22F1-026970CB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D17C4-50ED-5AD9-680F-6BFCF148F670}"/>
              </a:ext>
            </a:extLst>
          </p:cNvPr>
          <p:cNvSpPr txBox="1"/>
          <p:nvPr/>
        </p:nvSpPr>
        <p:spPr>
          <a:xfrm>
            <a:off x="4428501" y="170275"/>
            <a:ext cx="7286364" cy="9414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Особо значимые спортивные мероприятия, проведенные в 2024 году на территории Хабаровского края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ru-RU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Международные соревнования: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Международные соревнования памяти Героя СССР Константина Короткова по боксу среди мужчин и женщин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i="1" dirty="0"/>
              <a:t>Даты проведения: 13-19 мая</a:t>
            </a:r>
          </a:p>
          <a:p>
            <a:r>
              <a:rPr lang="ru-RU" i="1" dirty="0"/>
              <a:t>Место проведения: СЗК "Платинум Арена"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Fonbet международные соревнования по дзюдо среди мужчин и женщин, посвященных памяти В.С. Ощепкова – этап серии профессиональных соревнований "Russian judo Tour"</a:t>
            </a:r>
          </a:p>
          <a:p>
            <a:r>
              <a:rPr lang="ru-RU" i="1" dirty="0"/>
              <a:t>Даты проведения: 23-27 мая</a:t>
            </a:r>
          </a:p>
          <a:p>
            <a:r>
              <a:rPr lang="ru-RU" i="1" dirty="0"/>
              <a:t>Место проведения: СЗК "Платинум Арена"</a:t>
            </a:r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3C3F5C-1F9E-475A-8D5D-B46115A61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992" y="4845910"/>
            <a:ext cx="3593008" cy="20120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24FF7D-3DC6-4F19-965A-1310E2405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826" y="4824868"/>
            <a:ext cx="3572796" cy="202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38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FC601-BA4C-9C92-0500-208146B4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246177-849C-EA4B-C5BA-8A6CFE28B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A3BFB4-0130-CA58-6D33-2F104C69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B96E6A-E2E1-ABA0-94A2-93EDB353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582853-9FCE-CD22-DC2E-92B060A1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2F44DE-11C8-B5A8-7801-36AD0756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7F20B8-CDF9-722D-49F3-3AD56F05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C3DC-4755-70B8-9213-79239381C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4A4AA-5271-4572-B559-A7490C3A9748}"/>
              </a:ext>
            </a:extLst>
          </p:cNvPr>
          <p:cNvSpPr txBox="1"/>
          <p:nvPr/>
        </p:nvSpPr>
        <p:spPr>
          <a:xfrm>
            <a:off x="667266" y="1977081"/>
            <a:ext cx="2903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Организация и проведение официальных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496B7-B05D-3623-22F1-026970CB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D17C4-50ED-5AD9-680F-6BFCF148F670}"/>
              </a:ext>
            </a:extLst>
          </p:cNvPr>
          <p:cNvSpPr txBox="1"/>
          <p:nvPr/>
        </p:nvSpPr>
        <p:spPr>
          <a:xfrm>
            <a:off x="4428501" y="170275"/>
            <a:ext cx="7286364" cy="8351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Особо значимые спортивные мероприятия, проведенные в 2025 году на территории Хабаровского края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ru-RU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Межрегиональные соревнования: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боевых искусств Дальневосточного федерального округа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i="1" dirty="0"/>
              <a:t>Даты проведения: 27 марта – 04 апреля</a:t>
            </a:r>
          </a:p>
          <a:p>
            <a:r>
              <a:rPr lang="ru-RU" i="1" dirty="0"/>
              <a:t>Место проведения: Краевой центр единоборств</a:t>
            </a: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ru-RU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Международные соревнования: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Международные соревнования памяти Героя СССР Константина Короткова по боксу среди мужчин и женщин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i="1" dirty="0"/>
              <a:t>Даты проведения: 14-20 апреля</a:t>
            </a:r>
          </a:p>
          <a:p>
            <a:r>
              <a:rPr lang="ru-RU" i="1" dirty="0"/>
              <a:t>Место проведения: СЗК "Платинум Арена"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Fonbet международные соревнования по дзюдо среди мужчин и женщин, посвященных памяти В.С. Ощепкова – этап серии профессиональных соревнований "Russian judo Tour"</a:t>
            </a:r>
          </a:p>
          <a:p>
            <a:r>
              <a:rPr lang="ru-RU" i="1" dirty="0"/>
              <a:t>Даты проведения: 22-26 мая</a:t>
            </a:r>
          </a:p>
          <a:p>
            <a:r>
              <a:rPr lang="ru-RU" i="1" dirty="0"/>
              <a:t>Место проведения: СЗК "Платинум Арена"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endParaRPr lang="ru-RU" b="1" u="sng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71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FC601-BA4C-9C92-0500-208146B4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246177-849C-EA4B-C5BA-8A6CFE28B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A3BFB4-0130-CA58-6D33-2F104C69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B96E6A-E2E1-ABA0-94A2-93EDB353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582853-9FCE-CD22-DC2E-92B060A1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2F44DE-11C8-B5A8-7801-36AD0756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7F20B8-CDF9-722D-49F3-3AD56F05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C3DC-4755-70B8-9213-79239381C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4A4AA-5271-4572-B559-A7490C3A9748}"/>
              </a:ext>
            </a:extLst>
          </p:cNvPr>
          <p:cNvSpPr txBox="1"/>
          <p:nvPr/>
        </p:nvSpPr>
        <p:spPr>
          <a:xfrm>
            <a:off x="667266" y="1977081"/>
            <a:ext cx="2903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Организация и проведение официальных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496B7-B05D-3623-22F1-026970CB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9C0008F-8ADC-4108-B0C1-753FFCB6CA29}"/>
              </a:ext>
            </a:extLst>
          </p:cNvPr>
          <p:cNvSpPr/>
          <p:nvPr/>
        </p:nvSpPr>
        <p:spPr>
          <a:xfrm>
            <a:off x="4841251" y="51214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212529"/>
                </a:solidFill>
                <a:latin typeface="EuclidCircularB"/>
              </a:rPr>
              <a:t>Функционал волонтеров на спортивных мероприятиях </a:t>
            </a:r>
          </a:p>
        </p:txBody>
      </p:sp>
      <p:sp>
        <p:nvSpPr>
          <p:cNvPr id="17" name="Блок-схема: альтернативный процесс 16">
            <a:extLst>
              <a:ext uri="{FF2B5EF4-FFF2-40B4-BE49-F238E27FC236}">
                <a16:creationId xmlns:a16="http://schemas.microsoft.com/office/drawing/2014/main" id="{2965F638-EB1A-42A4-A01D-B2B46A637C04}"/>
              </a:ext>
            </a:extLst>
          </p:cNvPr>
          <p:cNvSpPr/>
          <p:nvPr/>
        </p:nvSpPr>
        <p:spPr>
          <a:xfrm>
            <a:off x="4493574" y="1453800"/>
            <a:ext cx="2034197" cy="192127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EuclidCircularB"/>
              </a:rPr>
              <a:t>Подготовка зоны проведения соревнований к спортивным соревнования и ее обслуживание во время проведения соревнований</a:t>
            </a:r>
          </a:p>
        </p:txBody>
      </p:sp>
      <p:sp>
        <p:nvSpPr>
          <p:cNvPr id="19" name="Блок-схема: альтернативный процесс 18">
            <a:extLst>
              <a:ext uri="{FF2B5EF4-FFF2-40B4-BE49-F238E27FC236}">
                <a16:creationId xmlns:a16="http://schemas.microsoft.com/office/drawing/2014/main" id="{D8C2195C-F010-4032-981F-F481F73531C0}"/>
              </a:ext>
            </a:extLst>
          </p:cNvPr>
          <p:cNvSpPr/>
          <p:nvPr/>
        </p:nvSpPr>
        <p:spPr>
          <a:xfrm>
            <a:off x="7096286" y="1520457"/>
            <a:ext cx="2034197" cy="192127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EuclidCircularB"/>
              </a:rPr>
              <a:t>Работа со спортсменами, обеспечение их необходимой информацией</a:t>
            </a:r>
          </a:p>
        </p:txBody>
      </p:sp>
      <p:sp>
        <p:nvSpPr>
          <p:cNvPr id="21" name="Блок-схема: альтернативный процесс 20">
            <a:extLst>
              <a:ext uri="{FF2B5EF4-FFF2-40B4-BE49-F238E27FC236}">
                <a16:creationId xmlns:a16="http://schemas.microsoft.com/office/drawing/2014/main" id="{E646EEE3-8F38-4C14-B298-2A2E03D6303D}"/>
              </a:ext>
            </a:extLst>
          </p:cNvPr>
          <p:cNvSpPr/>
          <p:nvPr/>
        </p:nvSpPr>
        <p:spPr>
          <a:xfrm>
            <a:off x="4493574" y="3991360"/>
            <a:ext cx="2034197" cy="192127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EuclidCircularB"/>
              </a:rPr>
              <a:t>Контроль предоставления сервисов спортсменам, сопровождение спортсменов и членов команд</a:t>
            </a:r>
          </a:p>
        </p:txBody>
      </p:sp>
      <p:sp>
        <p:nvSpPr>
          <p:cNvPr id="22" name="Блок-схема: альтернативный процесс 21">
            <a:extLst>
              <a:ext uri="{FF2B5EF4-FFF2-40B4-BE49-F238E27FC236}">
                <a16:creationId xmlns:a16="http://schemas.microsoft.com/office/drawing/2014/main" id="{012999C3-29B8-4F06-94FD-6C377CEAAABC}"/>
              </a:ext>
            </a:extLst>
          </p:cNvPr>
          <p:cNvSpPr/>
          <p:nvPr/>
        </p:nvSpPr>
        <p:spPr>
          <a:xfrm>
            <a:off x="7095640" y="3981164"/>
            <a:ext cx="2034197" cy="192127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EuclidCircularB"/>
              </a:rPr>
              <a:t>Помощь судьям</a:t>
            </a:r>
          </a:p>
        </p:txBody>
      </p:sp>
      <p:sp>
        <p:nvSpPr>
          <p:cNvPr id="23" name="Блок-схема: альтернативный процесс 22">
            <a:extLst>
              <a:ext uri="{FF2B5EF4-FFF2-40B4-BE49-F238E27FC236}">
                <a16:creationId xmlns:a16="http://schemas.microsoft.com/office/drawing/2014/main" id="{DAB44F7C-B760-406B-B797-19D17B634414}"/>
              </a:ext>
            </a:extLst>
          </p:cNvPr>
          <p:cNvSpPr/>
          <p:nvPr/>
        </p:nvSpPr>
        <p:spPr>
          <a:xfrm>
            <a:off x="9780625" y="1517868"/>
            <a:ext cx="2034197" cy="192127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EuclidCircularB"/>
              </a:rPr>
              <a:t>Обеспечение спортсменов необходимым инвентарем, проверка и маркировка инвентаря, фиксирование результатов, ведение статистики</a:t>
            </a:r>
          </a:p>
        </p:txBody>
      </p:sp>
      <p:sp>
        <p:nvSpPr>
          <p:cNvPr id="24" name="Блок-схема: альтернативный процесс 23">
            <a:extLst>
              <a:ext uri="{FF2B5EF4-FFF2-40B4-BE49-F238E27FC236}">
                <a16:creationId xmlns:a16="http://schemas.microsoft.com/office/drawing/2014/main" id="{715DB259-678A-4295-8B67-F670EFE94496}"/>
              </a:ext>
            </a:extLst>
          </p:cNvPr>
          <p:cNvSpPr/>
          <p:nvPr/>
        </p:nvSpPr>
        <p:spPr>
          <a:xfrm>
            <a:off x="9787279" y="3981164"/>
            <a:ext cx="2034197" cy="192127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EuclidCircularB"/>
              </a:rPr>
              <a:t>Контроль соблюдения правил и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569195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FC601-BA4C-9C92-0500-208146B4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246177-849C-EA4B-C5BA-8A6CFE28B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A3BFB4-0130-CA58-6D33-2F104C69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B96E6A-E2E1-ABA0-94A2-93EDB353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582853-9FCE-CD22-DC2E-92B060A1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2F44DE-11C8-B5A8-7801-36AD0756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7F20B8-CDF9-722D-49F3-3AD56F05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C3DC-4755-70B8-9213-79239381C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4A4AA-5271-4572-B559-A7490C3A9748}"/>
              </a:ext>
            </a:extLst>
          </p:cNvPr>
          <p:cNvSpPr txBox="1"/>
          <p:nvPr/>
        </p:nvSpPr>
        <p:spPr>
          <a:xfrm>
            <a:off x="667266" y="1977081"/>
            <a:ext cx="2903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Организация и проведение официальных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496B7-B05D-3623-22F1-026970CB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D17C4-50ED-5AD9-680F-6BFCF148F670}"/>
              </a:ext>
            </a:extLst>
          </p:cNvPr>
          <p:cNvSpPr txBox="1"/>
          <p:nvPr/>
        </p:nvSpPr>
        <p:spPr>
          <a:xfrm>
            <a:off x="4496017" y="282176"/>
            <a:ext cx="728636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3600" b="1" dirty="0">
                <a:solidFill>
                  <a:prstClr val="black"/>
                </a:solidFill>
              </a:rPr>
              <a:t>ВОЛОНТЕРЫ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0D199C8-3982-46BC-AB52-8F086241B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370" y="883249"/>
            <a:ext cx="4876601" cy="365745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902065-DDC0-43DD-B2F3-CCF23694F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628" y="3388619"/>
            <a:ext cx="4612324" cy="34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22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FC601-BA4C-9C92-0500-208146B4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246177-849C-EA4B-C5BA-8A6CFE28B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A3BFB4-0130-CA58-6D33-2F104C69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B96E6A-E2E1-ABA0-94A2-93EDB353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582853-9FCE-CD22-DC2E-92B060A1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2F44DE-11C8-B5A8-7801-36AD0756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7F20B8-CDF9-722D-49F3-3AD56F05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C3DC-4755-70B8-9213-79239381C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4A4AA-5271-4572-B559-A7490C3A9748}"/>
              </a:ext>
            </a:extLst>
          </p:cNvPr>
          <p:cNvSpPr txBox="1"/>
          <p:nvPr/>
        </p:nvSpPr>
        <p:spPr>
          <a:xfrm>
            <a:off x="667266" y="1977081"/>
            <a:ext cx="2903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Организация и проведение официальных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496B7-B05D-3623-22F1-026970CB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D17C4-50ED-5AD9-680F-6BFCF148F670}"/>
              </a:ext>
            </a:extLst>
          </p:cNvPr>
          <p:cNvSpPr txBox="1"/>
          <p:nvPr/>
        </p:nvSpPr>
        <p:spPr>
          <a:xfrm>
            <a:off x="4496017" y="282176"/>
            <a:ext cx="728636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3600" b="1" dirty="0">
                <a:solidFill>
                  <a:prstClr val="black"/>
                </a:solidFill>
              </a:rPr>
              <a:t>ВОЛОНТЕРЫ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250334-6FC6-4498-83D0-80DED3147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826" y="949411"/>
            <a:ext cx="4572000" cy="3592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31FDD0-E423-460B-9ED9-1815D195B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952" y="3414079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29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FC601-BA4C-9C92-0500-208146B4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246177-849C-EA4B-C5BA-8A6CFE28B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A3BFB4-0130-CA58-6D33-2F104C69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B96E6A-E2E1-ABA0-94A2-93EDB353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582853-9FCE-CD22-DC2E-92B060A1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2F44DE-11C8-B5A8-7801-36AD0756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7F20B8-CDF9-722D-49F3-3AD56F05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C3DC-4755-70B8-9213-79239381C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4A4AA-5271-4572-B559-A7490C3A9748}"/>
              </a:ext>
            </a:extLst>
          </p:cNvPr>
          <p:cNvSpPr txBox="1"/>
          <p:nvPr/>
        </p:nvSpPr>
        <p:spPr>
          <a:xfrm>
            <a:off x="667266" y="1977081"/>
            <a:ext cx="2903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Организация и проведение официальных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496B7-B05D-3623-22F1-026970CB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D17C4-50ED-5AD9-680F-6BFCF148F670}"/>
              </a:ext>
            </a:extLst>
          </p:cNvPr>
          <p:cNvSpPr txBox="1"/>
          <p:nvPr/>
        </p:nvSpPr>
        <p:spPr>
          <a:xfrm>
            <a:off x="4496017" y="282176"/>
            <a:ext cx="728636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3600" b="1" dirty="0">
                <a:solidFill>
                  <a:prstClr val="black"/>
                </a:solidFill>
              </a:rPr>
              <a:t>ВОЛОНТЕРЫ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A209F3-D669-40CE-BB5D-D1A712455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862" y="1001909"/>
            <a:ext cx="7147045" cy="536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50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FC601-BA4C-9C92-0500-208146B4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246177-849C-EA4B-C5BA-8A6CFE28B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A3BFB4-0130-CA58-6D33-2F104C69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B96E6A-E2E1-ABA0-94A2-93EDB353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582853-9FCE-CD22-DC2E-92B060A1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2F44DE-11C8-B5A8-7801-36AD0756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7F20B8-CDF9-722D-49F3-3AD56F05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C3DC-4755-70B8-9213-79239381C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4A4AA-5271-4572-B559-A7490C3A9748}"/>
              </a:ext>
            </a:extLst>
          </p:cNvPr>
          <p:cNvSpPr txBox="1"/>
          <p:nvPr/>
        </p:nvSpPr>
        <p:spPr>
          <a:xfrm>
            <a:off x="667266" y="1977081"/>
            <a:ext cx="2903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Организация и проведение официальных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496B7-B05D-3623-22F1-026970CB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D17C4-50ED-5AD9-680F-6BFCF148F670}"/>
              </a:ext>
            </a:extLst>
          </p:cNvPr>
          <p:cNvSpPr txBox="1"/>
          <p:nvPr/>
        </p:nvSpPr>
        <p:spPr>
          <a:xfrm>
            <a:off x="4496017" y="282176"/>
            <a:ext cx="728636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3600" b="1" dirty="0">
                <a:solidFill>
                  <a:prstClr val="black"/>
                </a:solidFill>
              </a:rPr>
              <a:t>ВОЛОНТЕРЫ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63A43F-CE01-4361-90BE-1030EB625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834" y="873107"/>
            <a:ext cx="3845756" cy="51276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BD3BCE-A020-46A4-AFD5-B736DB9AE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408" y="2507979"/>
            <a:ext cx="3254912" cy="433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45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FC601-BA4C-9C92-0500-208146B4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246177-849C-EA4B-C5BA-8A6CFE28B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A3BFB4-0130-CA58-6D33-2F104C69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B96E6A-E2E1-ABA0-94A2-93EDB353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582853-9FCE-CD22-DC2E-92B060A1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2F44DE-11C8-B5A8-7801-36AD0756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7F20B8-CDF9-722D-49F3-3AD56F05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C3DC-4755-70B8-9213-79239381C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4A4AA-5271-4572-B559-A7490C3A9748}"/>
              </a:ext>
            </a:extLst>
          </p:cNvPr>
          <p:cNvSpPr txBox="1"/>
          <p:nvPr/>
        </p:nvSpPr>
        <p:spPr>
          <a:xfrm>
            <a:off x="667266" y="1977081"/>
            <a:ext cx="2903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Организация и проведение официальных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496B7-B05D-3623-22F1-026970CB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D17C4-50ED-5AD9-680F-6BFCF148F670}"/>
              </a:ext>
            </a:extLst>
          </p:cNvPr>
          <p:cNvSpPr txBox="1"/>
          <p:nvPr/>
        </p:nvSpPr>
        <p:spPr>
          <a:xfrm>
            <a:off x="4101629" y="1476847"/>
            <a:ext cx="728636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3600" b="1" dirty="0">
                <a:solidFill>
                  <a:prstClr val="black"/>
                </a:solidFill>
              </a:rPr>
              <a:t>ВОЛОНТЕРЫ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9C6609-49FD-44C5-8729-468A5A417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16" y="-10142"/>
            <a:ext cx="5359384" cy="40757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6E9C2D-53B5-434D-8A2A-80954232E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923" y="3430512"/>
            <a:ext cx="4719925" cy="341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40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FC601-BA4C-9C92-0500-208146B4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246177-849C-EA4B-C5BA-8A6CFE28B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A3BFB4-0130-CA58-6D33-2F104C69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B96E6A-E2E1-ABA0-94A2-93EDB353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582853-9FCE-CD22-DC2E-92B060A1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2F44DE-11C8-B5A8-7801-36AD0756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7F20B8-CDF9-722D-49F3-3AD56F05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C3DC-4755-70B8-9213-79239381C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4A4AA-5271-4572-B559-A7490C3A9748}"/>
              </a:ext>
            </a:extLst>
          </p:cNvPr>
          <p:cNvSpPr txBox="1"/>
          <p:nvPr/>
        </p:nvSpPr>
        <p:spPr>
          <a:xfrm>
            <a:off x="667266" y="1977081"/>
            <a:ext cx="2903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Организация и проведение официальных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496B7-B05D-3623-22F1-026970CB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D17C4-50ED-5AD9-680F-6BFCF148F670}"/>
              </a:ext>
            </a:extLst>
          </p:cNvPr>
          <p:cNvSpPr txBox="1"/>
          <p:nvPr/>
        </p:nvSpPr>
        <p:spPr>
          <a:xfrm>
            <a:off x="4333350" y="1181381"/>
            <a:ext cx="728636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3600" b="1" dirty="0">
                <a:solidFill>
                  <a:prstClr val="black"/>
                </a:solidFill>
              </a:rPr>
              <a:t>ВОЛОНТЕРЫ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3A04D1-4801-4E93-AB8B-10B5DE0A1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826" y="2963179"/>
            <a:ext cx="5186289" cy="38897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19A1AD-0E1C-46BA-B7CB-438F65621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570" y="8550"/>
            <a:ext cx="4928382" cy="36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45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6F2660-ADC5-7910-8F1B-525001623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072" y="174171"/>
            <a:ext cx="7286625" cy="6522964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Запланированные мероприятия на второе полугодие 2025 года           с участием волонтеров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/>
          </a:p>
          <a:p>
            <a:endParaRPr lang="ru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B333BC-C305-EBF2-7BF0-08B929D9AF6D}"/>
              </a:ext>
            </a:extLst>
          </p:cNvPr>
          <p:cNvSpPr txBox="1"/>
          <p:nvPr/>
        </p:nvSpPr>
        <p:spPr>
          <a:xfrm>
            <a:off x="1020238" y="1977081"/>
            <a:ext cx="32337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Организация и проведение официальных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AEA811-B549-560A-CF15-8B870FAF3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524F103-D315-4FC4-AFD2-59E1F8C760F8}"/>
              </a:ext>
            </a:extLst>
          </p:cNvPr>
          <p:cNvSpPr/>
          <p:nvPr/>
        </p:nvSpPr>
        <p:spPr>
          <a:xfrm>
            <a:off x="4554201" y="1301832"/>
            <a:ext cx="3098623" cy="1961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Легкоатлетический марафон "Поколение победителей"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603048-C197-4D91-9F82-BEEDE37E5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793" y="1004668"/>
            <a:ext cx="2945241" cy="2679969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9566EC24-A791-4DEE-9132-06C416A71878}"/>
              </a:ext>
            </a:extLst>
          </p:cNvPr>
          <p:cNvSpPr/>
          <p:nvPr/>
        </p:nvSpPr>
        <p:spPr>
          <a:xfrm>
            <a:off x="4545164" y="1265990"/>
            <a:ext cx="3098623" cy="1961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Легкоатлетический марафон "Поколение победителей"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68869C7-E122-4AFB-81C4-8D392B8FA7DE}"/>
              </a:ext>
            </a:extLst>
          </p:cNvPr>
          <p:cNvSpPr/>
          <p:nvPr/>
        </p:nvSpPr>
        <p:spPr>
          <a:xfrm>
            <a:off x="4554201" y="4285405"/>
            <a:ext cx="3098623" cy="1961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/>
              <a:t>Чемпионат России и первенство России по спортивному метанию ножа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5DD7A3-B6ED-4AAC-B515-BD8BBF082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793" y="4127597"/>
            <a:ext cx="2945240" cy="255623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EF6B428-35F7-4BCE-BA27-7728EF90F489}"/>
              </a:ext>
            </a:extLst>
          </p:cNvPr>
          <p:cNvSpPr/>
          <p:nvPr/>
        </p:nvSpPr>
        <p:spPr>
          <a:xfrm>
            <a:off x="4973451" y="3299547"/>
            <a:ext cx="25072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Планируемое количество </a:t>
            </a:r>
          </a:p>
          <a:p>
            <a:pPr algn="ctr"/>
            <a:r>
              <a:rPr lang="ru-RU" sz="1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 волонтеров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530DCE9-3DBF-4787-8EC3-C8D81B4C0544}"/>
              </a:ext>
            </a:extLst>
          </p:cNvPr>
          <p:cNvSpPr/>
          <p:nvPr/>
        </p:nvSpPr>
        <p:spPr>
          <a:xfrm>
            <a:off x="4980725" y="6257420"/>
            <a:ext cx="25072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Планируемое количество </a:t>
            </a:r>
          </a:p>
          <a:p>
            <a:pPr algn="ctr"/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</a:t>
            </a:r>
            <a:r>
              <a:rPr lang="ru-RU" sz="1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волонтеров </a:t>
            </a:r>
          </a:p>
        </p:txBody>
      </p:sp>
    </p:spTree>
    <p:extLst>
      <p:ext uri="{BB962C8B-B14F-4D97-AF65-F5344CB8AC3E}">
        <p14:creationId xmlns:p14="http://schemas.microsoft.com/office/powerpoint/2010/main" val="415058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1905FB-5196-22E6-1790-525382E41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DB3419-4F87-208F-A9D5-C209637D7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91E5ED-B23B-6CC4-B06F-EE077656A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CE183C-B692-DFB6-DC27-8236A0E7D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D86853-438C-8C22-F402-8A1CFC8D0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2B549B-B021-81D9-6682-0ABB4D527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AD0C900-0AF9-DED5-1BC9-D4D5513C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D8B4FA-37DD-5F5C-356E-D7FF7E56D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62ED24-9FE2-08B7-ADD2-E3613BDD7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540" y="473717"/>
            <a:ext cx="3904692" cy="50041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5399D5-9087-87C0-B907-64019CDCDE6D}"/>
              </a:ext>
            </a:extLst>
          </p:cNvPr>
          <p:cNvSpPr txBox="1"/>
          <p:nvPr/>
        </p:nvSpPr>
        <p:spPr>
          <a:xfrm>
            <a:off x="4238370" y="599664"/>
            <a:ext cx="7286364" cy="185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4958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 dirty="0"/>
              <a:t>Центр спортивной подготовки</a:t>
            </a:r>
            <a:r>
              <a:rPr lang="ru-RU" dirty="0"/>
              <a:t> – учреждение, которое обеспечивает подготовку спортивных сборных команд края, осуществляет организацию и проведение спортивных и физкультурных мероприятий на территории Хабаровского края, координирует деятельность физкультурно-спортивных организаций и их методическое обеспечение.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2622DE-AECB-40A5-980D-EEB13633A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702" y="4356016"/>
            <a:ext cx="3291914" cy="21959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ABDCCF-FBE1-40C2-A922-C9B8900F4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394" y="2160018"/>
            <a:ext cx="3297573" cy="21959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2CBE34-4176-4846-96AB-DE3C1C5C6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708" y="4608077"/>
            <a:ext cx="3122259" cy="194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02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6F2660-ADC5-7910-8F1B-525001623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072" y="174171"/>
            <a:ext cx="7286625" cy="6522964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Запланированные мероприятия на второе полугодие 2025 года           с участием волонтеров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/>
          </a:p>
          <a:p>
            <a:endParaRPr lang="ru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B333BC-C305-EBF2-7BF0-08B929D9AF6D}"/>
              </a:ext>
            </a:extLst>
          </p:cNvPr>
          <p:cNvSpPr txBox="1"/>
          <p:nvPr/>
        </p:nvSpPr>
        <p:spPr>
          <a:xfrm>
            <a:off x="1020238" y="1977081"/>
            <a:ext cx="32337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Организация и проведение официальных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AEA811-B549-560A-CF15-8B870FAF3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524F103-D315-4FC4-AFD2-59E1F8C760F8}"/>
              </a:ext>
            </a:extLst>
          </p:cNvPr>
          <p:cNvSpPr/>
          <p:nvPr/>
        </p:nvSpPr>
        <p:spPr>
          <a:xfrm>
            <a:off x="4554201" y="1301832"/>
            <a:ext cx="3098623" cy="1961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Легкоатлетический марафон "Поколение победителей"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566EC24-A791-4DEE-9132-06C416A71878}"/>
              </a:ext>
            </a:extLst>
          </p:cNvPr>
          <p:cNvSpPr/>
          <p:nvPr/>
        </p:nvSpPr>
        <p:spPr>
          <a:xfrm>
            <a:off x="4545164" y="1265990"/>
            <a:ext cx="3098623" cy="1961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/>
              <a:t>Кубок России по тхэквондо (ВТФ) 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68869C7-E122-4AFB-81C4-8D392B8FA7DE}"/>
              </a:ext>
            </a:extLst>
          </p:cNvPr>
          <p:cNvSpPr/>
          <p:nvPr/>
        </p:nvSpPr>
        <p:spPr>
          <a:xfrm>
            <a:off x="4554201" y="4285405"/>
            <a:ext cx="3098623" cy="1961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/>
              <a:t>Кубок России по северному многоборью 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3861F1-9648-471F-AD2C-AB7CC1CAC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3393" y="1027174"/>
            <a:ext cx="2439504" cy="243950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DD3B2AD-71F0-44E9-97CD-467FBEFB4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9772" y="4194778"/>
            <a:ext cx="2143125" cy="2143125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C0AA340-2F4B-46E5-B6F6-7F1A880F31B9}"/>
              </a:ext>
            </a:extLst>
          </p:cNvPr>
          <p:cNvSpPr/>
          <p:nvPr/>
        </p:nvSpPr>
        <p:spPr>
          <a:xfrm>
            <a:off x="5002267" y="6299457"/>
            <a:ext cx="25072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ru-RU" sz="1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 волонтеров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Планируемое количество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DBD13A6-1EE1-4E5B-B783-D4881B6C3B45}"/>
              </a:ext>
            </a:extLst>
          </p:cNvPr>
          <p:cNvSpPr/>
          <p:nvPr/>
        </p:nvSpPr>
        <p:spPr>
          <a:xfrm>
            <a:off x="5002267" y="3485086"/>
            <a:ext cx="25072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Планируемое количество </a:t>
            </a:r>
          </a:p>
          <a:p>
            <a:pPr algn="ctr"/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ru-RU" sz="1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 волонтеров </a:t>
            </a:r>
          </a:p>
        </p:txBody>
      </p:sp>
    </p:spTree>
    <p:extLst>
      <p:ext uri="{BB962C8B-B14F-4D97-AF65-F5344CB8AC3E}">
        <p14:creationId xmlns:p14="http://schemas.microsoft.com/office/powerpoint/2010/main" val="885952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22EB6F-E46B-9A03-FD21-EBA9FE686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AF4E674-12DE-96D2-B9BD-482FEC5F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959817-3263-4C92-9765-37AEB77D7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165017-66A3-204A-ADDE-43D355CDB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2DDFB0-1E77-4558-53B2-E1BC1DC48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F7CB81-E832-9E9F-3E29-A64B539F8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A2D2572-3489-A3C3-72E1-116BC52F8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D21FD1-5108-BC7B-33A8-787EFC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B44444-0E09-4D55-53AD-711F19539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8" y="-706658"/>
            <a:ext cx="1780412" cy="2700339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визитная карточка, Шриф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D7BD3B4F-55A6-B06B-12C9-D5DD8100AB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94" b="27203"/>
          <a:stretch/>
        </p:blipFill>
        <p:spPr>
          <a:xfrm>
            <a:off x="6470252" y="107454"/>
            <a:ext cx="3382633" cy="1773933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/>
            <a:lightRig rig="flat" dir="t"/>
          </a:scene3d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98E43A5-36D0-61E4-2E89-A2296B4BC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638" y="1993681"/>
            <a:ext cx="1902843" cy="19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BB6FE592-04E1-3733-5B72-4765EAAAE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10" y="1994266"/>
            <a:ext cx="1870197" cy="19663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E9576A8-0CED-4A26-8E94-D97C5B7C1814}"/>
              </a:ext>
            </a:extLst>
          </p:cNvPr>
          <p:cNvSpPr/>
          <p:nvPr/>
        </p:nvSpPr>
        <p:spPr>
          <a:xfrm>
            <a:off x="9863052" y="1993681"/>
            <a:ext cx="1935332" cy="19663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спортивной направленности Хабаровского края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7FE2EFB-C7BE-6368-A5F2-762782523589}"/>
              </a:ext>
            </a:extLst>
          </p:cNvPr>
          <p:cNvSpPr/>
          <p:nvPr/>
        </p:nvSpPr>
        <p:spPr>
          <a:xfrm>
            <a:off x="5638760" y="4250089"/>
            <a:ext cx="1935332" cy="19663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и Региональные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организации Федерации по видам спорта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C1848C-FEB0-341D-5AD6-32B0B6209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9608" y="4204586"/>
            <a:ext cx="2139938" cy="20118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E13172B-FDDF-52BB-E042-94E4BF0AAEBD}"/>
              </a:ext>
            </a:extLst>
          </p:cNvPr>
          <p:cNvSpPr txBox="1"/>
          <p:nvPr/>
        </p:nvSpPr>
        <p:spPr>
          <a:xfrm>
            <a:off x="1133988" y="2442157"/>
            <a:ext cx="29038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400" dirty="0">
                <a:solidFill>
                  <a:prstClr val="white"/>
                </a:solidFill>
              </a:rPr>
              <a:t>Взаимодействие </a:t>
            </a:r>
          </a:p>
          <a:p>
            <a:pPr lvl="0">
              <a:defRPr/>
            </a:pPr>
            <a:r>
              <a:rPr lang="ru-RU" sz="2400" dirty="0">
                <a:solidFill>
                  <a:prstClr val="white"/>
                </a:solidFill>
              </a:rPr>
              <a:t>КГАУ ЦСПСКХК с другими организациями</a:t>
            </a:r>
          </a:p>
        </p:txBody>
      </p:sp>
    </p:spTree>
    <p:extLst>
      <p:ext uri="{BB962C8B-B14F-4D97-AF65-F5344CB8AC3E}">
        <p14:creationId xmlns:p14="http://schemas.microsoft.com/office/powerpoint/2010/main" val="293393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B333BC-C305-EBF2-7BF0-08B929D9AF6D}"/>
              </a:ext>
            </a:extLst>
          </p:cNvPr>
          <p:cNvSpPr txBox="1"/>
          <p:nvPr/>
        </p:nvSpPr>
        <p:spPr>
          <a:xfrm>
            <a:off x="667266" y="1977081"/>
            <a:ext cx="2903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Организация и проведение официальных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AEA811-B549-560A-CF15-8B870FAF3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50E5D1-3BEF-458D-BD6A-30A2C629EB56}"/>
              </a:ext>
            </a:extLst>
          </p:cNvPr>
          <p:cNvSpPr/>
          <p:nvPr/>
        </p:nvSpPr>
        <p:spPr>
          <a:xfrm>
            <a:off x="4180114" y="612845"/>
            <a:ext cx="78999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 2022 по 2025 год проведено </a:t>
            </a:r>
            <a:r>
              <a:rPr lang="ru-RU" b="1" u="sng" dirty="0"/>
              <a:t>17 спортивных мероприятий </a:t>
            </a:r>
            <a:r>
              <a:rPr lang="ru-RU" dirty="0"/>
              <a:t>на территории Хабаровского края, с участием волонтеров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A092C7-521F-4AAB-A6B3-A6AF5709F6B4}"/>
              </a:ext>
            </a:extLst>
          </p:cNvPr>
          <p:cNvSpPr/>
          <p:nvPr/>
        </p:nvSpPr>
        <p:spPr>
          <a:xfrm>
            <a:off x="5106168" y="282836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212529"/>
                </a:solidFill>
                <a:latin typeface="EuclidCircularB"/>
              </a:rPr>
              <a:t>Аналитика организации</a:t>
            </a:r>
          </a:p>
        </p:txBody>
      </p:sp>
      <p:sp>
        <p:nvSpPr>
          <p:cNvPr id="3" name="Блок-схема: альтернативный процесс 2">
            <a:extLst>
              <a:ext uri="{FF2B5EF4-FFF2-40B4-BE49-F238E27FC236}">
                <a16:creationId xmlns:a16="http://schemas.microsoft.com/office/drawing/2014/main" id="{B8161874-BFD5-41C2-920E-14EC332533B9}"/>
              </a:ext>
            </a:extLst>
          </p:cNvPr>
          <p:cNvSpPr/>
          <p:nvPr/>
        </p:nvSpPr>
        <p:spPr>
          <a:xfrm>
            <a:off x="4568238" y="4120552"/>
            <a:ext cx="2034197" cy="148645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EuclidCircularB"/>
              </a:rPr>
              <a:t>389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EuclidCircularB"/>
              </a:rPr>
              <a:t>Волонтёров</a:t>
            </a:r>
          </a:p>
        </p:txBody>
      </p:sp>
      <p:sp>
        <p:nvSpPr>
          <p:cNvPr id="15" name="Блок-схема: альтернативный процесс 14">
            <a:extLst>
              <a:ext uri="{FF2B5EF4-FFF2-40B4-BE49-F238E27FC236}">
                <a16:creationId xmlns:a16="http://schemas.microsoft.com/office/drawing/2014/main" id="{9F4470F4-790E-4B5B-A2EF-A0E12D10B930}"/>
              </a:ext>
            </a:extLst>
          </p:cNvPr>
          <p:cNvSpPr/>
          <p:nvPr/>
        </p:nvSpPr>
        <p:spPr>
          <a:xfrm>
            <a:off x="7069165" y="4120553"/>
            <a:ext cx="2034197" cy="148645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EuclidCircularB"/>
              </a:rPr>
              <a:t>17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EuclidCircularB"/>
              </a:rPr>
              <a:t>Добрых дел</a:t>
            </a:r>
          </a:p>
        </p:txBody>
      </p:sp>
      <p:sp>
        <p:nvSpPr>
          <p:cNvPr id="17" name="Блок-схема: альтернативный процесс 16">
            <a:extLst>
              <a:ext uri="{FF2B5EF4-FFF2-40B4-BE49-F238E27FC236}">
                <a16:creationId xmlns:a16="http://schemas.microsoft.com/office/drawing/2014/main" id="{3C7B7144-E3CC-4D6C-A3AE-E199E2A76DEB}"/>
              </a:ext>
            </a:extLst>
          </p:cNvPr>
          <p:cNvSpPr/>
          <p:nvPr/>
        </p:nvSpPr>
        <p:spPr>
          <a:xfrm>
            <a:off x="9710002" y="4120552"/>
            <a:ext cx="1923980" cy="148645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EuclidCircularB"/>
              </a:rPr>
              <a:t>9873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EuclidCircularB"/>
              </a:rPr>
              <a:t>Часов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4A622FC-8FE7-45DF-96CB-1AB3FCE515DD}"/>
              </a:ext>
            </a:extLst>
          </p:cNvPr>
          <p:cNvCxnSpPr>
            <a:cxnSpLocks/>
          </p:cNvCxnSpPr>
          <p:nvPr/>
        </p:nvCxnSpPr>
        <p:spPr>
          <a:xfrm flipH="1">
            <a:off x="6094476" y="3439138"/>
            <a:ext cx="507960" cy="359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E9B16D3-D105-4BA7-870C-9B844A6A5BAF}"/>
              </a:ext>
            </a:extLst>
          </p:cNvPr>
          <p:cNvCxnSpPr>
            <a:cxnSpLocks/>
          </p:cNvCxnSpPr>
          <p:nvPr/>
        </p:nvCxnSpPr>
        <p:spPr>
          <a:xfrm>
            <a:off x="8144877" y="3418860"/>
            <a:ext cx="0" cy="518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06D8D2C2-9936-4B01-9D27-B1322688FC71}"/>
              </a:ext>
            </a:extLst>
          </p:cNvPr>
          <p:cNvCxnSpPr>
            <a:cxnSpLocks/>
          </p:cNvCxnSpPr>
          <p:nvPr/>
        </p:nvCxnSpPr>
        <p:spPr>
          <a:xfrm>
            <a:off x="9710002" y="3378740"/>
            <a:ext cx="357619" cy="359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585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FC601-BA4C-9C92-0500-208146B4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246177-849C-EA4B-C5BA-8A6CFE28B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A3BFB4-0130-CA58-6D33-2F104C69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B96E6A-E2E1-ABA0-94A2-93EDB353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582853-9FCE-CD22-DC2E-92B060A1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2F44DE-11C8-B5A8-7801-36AD0756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7F20B8-CDF9-722D-49F3-3AD56F05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C3DC-4755-70B8-9213-79239381C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4A4AA-5271-4572-B559-A7490C3A9748}"/>
              </a:ext>
            </a:extLst>
          </p:cNvPr>
          <p:cNvSpPr txBox="1"/>
          <p:nvPr/>
        </p:nvSpPr>
        <p:spPr>
          <a:xfrm>
            <a:off x="667266" y="1977081"/>
            <a:ext cx="2903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Организация и проведение официальных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496B7-B05D-3623-22F1-026970CB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D17C4-50ED-5AD9-680F-6BFCF148F670}"/>
              </a:ext>
            </a:extLst>
          </p:cNvPr>
          <p:cNvSpPr txBox="1"/>
          <p:nvPr/>
        </p:nvSpPr>
        <p:spPr>
          <a:xfrm>
            <a:off x="4428501" y="170275"/>
            <a:ext cx="7286364" cy="6820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Особо значимые спортивные мероприятия, проведенные в 2022 году на территории Хабаровского края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ru-RU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Всероссийские соревнования: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Чемпионат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России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тяжелой атлетике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среди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мужчин и женщин</a:t>
            </a:r>
          </a:p>
          <a:p>
            <a:r>
              <a:rPr lang="ru-RU" i="1" dirty="0"/>
              <a:t>Даты проведения: 04-09 июля</a:t>
            </a:r>
          </a:p>
          <a:p>
            <a:r>
              <a:rPr lang="ru-RU" i="1" dirty="0"/>
              <a:t>Место проведения: Арена "Ерофей"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endParaRPr lang="ru-RU" dirty="0">
              <a:solidFill>
                <a:prstClr val="black"/>
              </a:solidFill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endParaRPr lang="ru-RU" b="1" u="sng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endParaRPr lang="ru-RU" b="1" u="sng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ru-RU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Международные соревнования: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Международные соревнования по боксу памяти Героя СССР Константина Короткова среди мужчин и женщин</a:t>
            </a:r>
          </a:p>
          <a:p>
            <a:r>
              <a:rPr lang="ru-RU" i="1" dirty="0"/>
              <a:t>Даты проведения: 23-29 мая</a:t>
            </a:r>
          </a:p>
          <a:p>
            <a:r>
              <a:rPr lang="ru-RU" i="1" dirty="0"/>
              <a:t>Место проведения: Универсальный краевой спортивный комплекс </a:t>
            </a:r>
            <a:endParaRPr lang="ru-RU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DFBDC6-CD02-47F1-99DD-6F1365A7B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812" y="2115345"/>
            <a:ext cx="2211922" cy="20317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542C89-46AE-47BA-A3D0-D5278ECFC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453" y="2680262"/>
            <a:ext cx="2699985" cy="180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12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FC601-BA4C-9C92-0500-208146B4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246177-849C-EA4B-C5BA-8A6CFE28B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A3BFB4-0130-CA58-6D33-2F104C69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B96E6A-E2E1-ABA0-94A2-93EDB353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582853-9FCE-CD22-DC2E-92B060A1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2F44DE-11C8-B5A8-7801-36AD0756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7F20B8-CDF9-722D-49F3-3AD56F05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C3DC-4755-70B8-9213-79239381C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4A4AA-5271-4572-B559-A7490C3A9748}"/>
              </a:ext>
            </a:extLst>
          </p:cNvPr>
          <p:cNvSpPr txBox="1"/>
          <p:nvPr/>
        </p:nvSpPr>
        <p:spPr>
          <a:xfrm>
            <a:off x="667266" y="1977081"/>
            <a:ext cx="2903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Организация и проведение официальных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496B7-B05D-3623-22F1-026970CB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D17C4-50ED-5AD9-680F-6BFCF148F670}"/>
              </a:ext>
            </a:extLst>
          </p:cNvPr>
          <p:cNvSpPr txBox="1"/>
          <p:nvPr/>
        </p:nvSpPr>
        <p:spPr>
          <a:xfrm>
            <a:off x="4428501" y="170275"/>
            <a:ext cx="7286364" cy="4974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Особо значимые спортивные мероприятия, проведенные в 2023 году на территории Хабаровского края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ru-RU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Всероссийские соревнования: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Чемпионат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России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боксу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среди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мужчин</a:t>
            </a:r>
          </a:p>
          <a:p>
            <a:r>
              <a:rPr lang="ru-RU" i="1" dirty="0"/>
              <a:t>Даты проведения: 16-27 августа</a:t>
            </a:r>
          </a:p>
          <a:p>
            <a:r>
              <a:rPr lang="ru-RU" i="1" dirty="0"/>
              <a:t>Место проведения: СЗК "Платинум Арена"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endParaRPr lang="ru-RU" dirty="0">
              <a:solidFill>
                <a:prstClr val="black"/>
              </a:solidFill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endParaRPr lang="ru-RU" b="1" u="sng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endParaRPr lang="ru-RU" b="1" u="sng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2ED169-E2BB-4A4E-9563-53D47F82B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886" y="4801423"/>
            <a:ext cx="3638114" cy="20464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596355-57A8-4998-8D1E-952740286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373" y="2594290"/>
            <a:ext cx="4261577" cy="28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45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FC601-BA4C-9C92-0500-208146B4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246177-849C-EA4B-C5BA-8A6CFE28B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A3BFB4-0130-CA58-6D33-2F104C69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B96E6A-E2E1-ABA0-94A2-93EDB353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582853-9FCE-CD22-DC2E-92B060A1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2F44DE-11C8-B5A8-7801-36AD0756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7F20B8-CDF9-722D-49F3-3AD56F05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C3DC-4755-70B8-9213-79239381C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4A4AA-5271-4572-B559-A7490C3A9748}"/>
              </a:ext>
            </a:extLst>
          </p:cNvPr>
          <p:cNvSpPr txBox="1"/>
          <p:nvPr/>
        </p:nvSpPr>
        <p:spPr>
          <a:xfrm>
            <a:off x="667266" y="1977081"/>
            <a:ext cx="2903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Организация и проведение официальных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496B7-B05D-3623-22F1-026970CB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D17C4-50ED-5AD9-680F-6BFCF148F670}"/>
              </a:ext>
            </a:extLst>
          </p:cNvPr>
          <p:cNvSpPr txBox="1"/>
          <p:nvPr/>
        </p:nvSpPr>
        <p:spPr>
          <a:xfrm>
            <a:off x="4428501" y="170275"/>
            <a:ext cx="7286364" cy="10903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Особо значимые спортивные мероприятия, проведенные в 2023 году на территории Хабаровского края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ru-RU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Международные соревнования: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Международные соревнования "Игры боевых искусств Азиатско-Тихоокеанского региона"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i="1" dirty="0"/>
              <a:t>Даты проведения: 22-26 февраля</a:t>
            </a:r>
          </a:p>
          <a:p>
            <a:r>
              <a:rPr lang="ru-RU" i="1" dirty="0"/>
              <a:t>Место проведения: Краевой центр единоборств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Международные соревнования по дзюдо "Памяти В.С.     Ощепкова" - этап серии профессиональных соревнований "Russian Judo Tour" среди мужчин и женщин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i="1" dirty="0"/>
              <a:t>Даты проведения: 31 марта – 03 апреля</a:t>
            </a:r>
          </a:p>
          <a:p>
            <a:r>
              <a:rPr lang="ru-RU" i="1" dirty="0"/>
              <a:t>Место проведения: СЗК "Платинум Арена"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Международные соревнования по боксу памяти Героя СССР Константина Короткова среди мужчин и женщин</a:t>
            </a:r>
          </a:p>
          <a:p>
            <a:r>
              <a:rPr lang="ru-RU" i="1" dirty="0"/>
              <a:t>Даты проведения: 20-28 мая</a:t>
            </a:r>
          </a:p>
          <a:p>
            <a:r>
              <a:rPr lang="ru-RU" i="1" dirty="0"/>
              <a:t>Место проведения: Универсальный краевой спортивный комплекс</a:t>
            </a:r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19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FC601-BA4C-9C92-0500-208146B4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246177-849C-EA4B-C5BA-8A6CFE28B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A3BFB4-0130-CA58-6D33-2F104C69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B96E6A-E2E1-ABA0-94A2-93EDB353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582853-9FCE-CD22-DC2E-92B060A1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2F44DE-11C8-B5A8-7801-36AD0756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7F20B8-CDF9-722D-49F3-3AD56F05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C3DC-4755-70B8-9213-79239381C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4A4AA-5271-4572-B559-A7490C3A9748}"/>
              </a:ext>
            </a:extLst>
          </p:cNvPr>
          <p:cNvSpPr txBox="1"/>
          <p:nvPr/>
        </p:nvSpPr>
        <p:spPr>
          <a:xfrm>
            <a:off x="667266" y="1977081"/>
            <a:ext cx="2903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Организация и проведение официальных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496B7-B05D-3623-22F1-026970CB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D17C4-50ED-5AD9-680F-6BFCF148F670}"/>
              </a:ext>
            </a:extLst>
          </p:cNvPr>
          <p:cNvSpPr txBox="1"/>
          <p:nvPr/>
        </p:nvSpPr>
        <p:spPr>
          <a:xfrm>
            <a:off x="4428501" y="170275"/>
            <a:ext cx="7286364" cy="5483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Особо значимые спортивные мероприятия, проведенные в 2023 году на территории Хабаровского края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i="1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1FD203-3134-4898-A8B3-7F7467E6C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826" y="4094573"/>
            <a:ext cx="4137456" cy="27532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BFAC1C-F82D-4A13-8F1B-607006FF2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163" y="3859383"/>
            <a:ext cx="2998617" cy="29986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6D5EBD-59B2-40C7-BD90-74B5AB704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476" y="1040602"/>
            <a:ext cx="4105150" cy="307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01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FC601-BA4C-9C92-0500-208146B4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246177-849C-EA4B-C5BA-8A6CFE28B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A3BFB4-0130-CA58-6D33-2F104C69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B96E6A-E2E1-ABA0-94A2-93EDB353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582853-9FCE-CD22-DC2E-92B060A1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2F44DE-11C8-B5A8-7801-36AD0756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7F20B8-CDF9-722D-49F3-3AD56F05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C3DC-4755-70B8-9213-79239381C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4A4AA-5271-4572-B559-A7490C3A9748}"/>
              </a:ext>
            </a:extLst>
          </p:cNvPr>
          <p:cNvSpPr txBox="1"/>
          <p:nvPr/>
        </p:nvSpPr>
        <p:spPr>
          <a:xfrm>
            <a:off x="667266" y="1977081"/>
            <a:ext cx="2903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Организация и проведение официальных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496B7-B05D-3623-22F1-026970CB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D17C4-50ED-5AD9-680F-6BFCF148F670}"/>
              </a:ext>
            </a:extLst>
          </p:cNvPr>
          <p:cNvSpPr txBox="1"/>
          <p:nvPr/>
        </p:nvSpPr>
        <p:spPr>
          <a:xfrm>
            <a:off x="4428501" y="170275"/>
            <a:ext cx="7286364" cy="6016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Особо значимые спортивные мероприятия, проведенные в 2024 году на территории Хабаровского края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ru-RU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Межрегиональные соревнования: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боевых искусств Дальневосточного федерального округа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i="1" dirty="0"/>
              <a:t>Даты проведения: 24-31 марта</a:t>
            </a:r>
          </a:p>
          <a:p>
            <a:r>
              <a:rPr lang="ru-RU" i="1" dirty="0"/>
              <a:t>Место проведения: Краевой центр единоборств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Межрегиональное комплексное физкультурное мероприятие среди ветеранов СВО "Кубок Защитников Отечества" ДФО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i="1" dirty="0"/>
              <a:t>Даты проведения: 18-22 июня</a:t>
            </a:r>
          </a:p>
          <a:p>
            <a:r>
              <a:rPr lang="ru-RU" i="1" dirty="0"/>
              <a:t>Место проведения: Краевой центр единоборств</a:t>
            </a:r>
          </a:p>
          <a:p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endParaRPr lang="ru-RU" b="1" u="sng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8BC433-7854-483F-A990-D0124F91B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579" y="3731569"/>
            <a:ext cx="2184373" cy="311629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D4593DB-0544-49C4-BC75-6264F35DA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826" y="4237321"/>
            <a:ext cx="4490084" cy="264095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41A4420-1FD9-4903-A208-88EDCFE49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134" y="4550180"/>
            <a:ext cx="2263922" cy="147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62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FC601-BA4C-9C92-0500-208146B4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246177-849C-EA4B-C5BA-8A6CFE28B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A3BFB4-0130-CA58-6D33-2F104C69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B96E6A-E2E1-ABA0-94A2-93EDB353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582853-9FCE-CD22-DC2E-92B060A16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2F44DE-11C8-B5A8-7801-36AD0756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7F20B8-CDF9-722D-49F3-3AD56F05E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F2C3DC-4755-70B8-9213-79239381C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4A4AA-5271-4572-B559-A7490C3A9748}"/>
              </a:ext>
            </a:extLst>
          </p:cNvPr>
          <p:cNvSpPr txBox="1"/>
          <p:nvPr/>
        </p:nvSpPr>
        <p:spPr>
          <a:xfrm>
            <a:off x="667266" y="1977081"/>
            <a:ext cx="2903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Организация и проведение официальных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спортивных мероприятий на территории края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496B7-B05D-3623-22F1-026970CB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2" y="-859058"/>
            <a:ext cx="1780412" cy="2700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D17C4-50ED-5AD9-680F-6BFCF148F670}"/>
              </a:ext>
            </a:extLst>
          </p:cNvPr>
          <p:cNvSpPr txBox="1"/>
          <p:nvPr/>
        </p:nvSpPr>
        <p:spPr>
          <a:xfrm>
            <a:off x="4428501" y="170275"/>
            <a:ext cx="7286364" cy="7064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Особо значимые спортивные мероприятия, проведенные в 2024 году на территории Хабаровского края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ru-RU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Всероссийские соревнования: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Чемпионат России и всероссийские соревнования "Надежды России-2 по прыжкам на батуте среди юниоров и юниорок 15-16 лет, мужчин и женщин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i="1" dirty="0"/>
              <a:t>Даты проведения: 10-16 апреля</a:t>
            </a:r>
          </a:p>
          <a:p>
            <a:r>
              <a:rPr lang="ru-RU" i="1" dirty="0"/>
              <a:t>Место проведения: СЗК "Платинум Арена</a:t>
            </a:r>
            <a:r>
              <a:rPr lang="ru-RU" i="1" dirty="0">
                <a:solidFill>
                  <a:prstClr val="black"/>
                </a:solidFill>
              </a:rPr>
              <a:t>"</a:t>
            </a:r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Первенство России по спортивной борьбе (греко-римская борьба) среди юниоров до 24 лет</a:t>
            </a: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ru-RU" i="1" dirty="0"/>
              <a:t>Даты проведения: 19-23 апреля</a:t>
            </a:r>
          </a:p>
          <a:p>
            <a:r>
              <a:rPr lang="ru-RU" i="1" dirty="0"/>
              <a:t>Место проведения: Центр игровых видов спорта и единоборств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endParaRPr lang="ru-RU" b="1" u="sng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BD375A-B0A3-40B9-8041-C214D3602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" y="4576267"/>
            <a:ext cx="4037834" cy="22715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E4789E-30AE-439F-8B9F-AE5264166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715" y="2249404"/>
            <a:ext cx="3315286" cy="232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783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939</Words>
  <Application>Microsoft Office PowerPoint</Application>
  <PresentationFormat>Широкоэкранный</PresentationFormat>
  <Paragraphs>226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EuclidCircularB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Стародубцев</dc:creator>
  <cp:lastModifiedBy>Professional</cp:lastModifiedBy>
  <cp:revision>22</cp:revision>
  <cp:lastPrinted>2025-02-19T23:27:02Z</cp:lastPrinted>
  <dcterms:created xsi:type="dcterms:W3CDTF">2023-12-18T01:45:17Z</dcterms:created>
  <dcterms:modified xsi:type="dcterms:W3CDTF">2025-07-25T04:33:50Z</dcterms:modified>
</cp:coreProperties>
</file>