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0" r:id="rId3"/>
    <p:sldId id="321" r:id="rId4"/>
    <p:sldId id="317" r:id="rId5"/>
    <p:sldId id="318" r:id="rId6"/>
    <p:sldId id="319" r:id="rId7"/>
    <p:sldId id="322" r:id="rId8"/>
    <p:sldId id="320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7242" userDrawn="1">
          <p15:clr>
            <a:srgbClr val="A4A3A4"/>
          </p15:clr>
        </p15:guide>
        <p15:guide id="4" pos="7469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orient="horz" pos="346" userDrawn="1">
          <p15:clr>
            <a:srgbClr val="A4A3A4"/>
          </p15:clr>
        </p15:guide>
        <p15:guide id="7" pos="43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875D"/>
    <a:srgbClr val="008B70"/>
    <a:srgbClr val="006E89"/>
    <a:srgbClr val="76DAFF"/>
    <a:srgbClr val="03B9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90" d="100"/>
          <a:sy n="90" d="100"/>
        </p:scale>
        <p:origin x="462" y="414"/>
      </p:cViewPr>
      <p:guideLst>
        <p:guide orient="horz" pos="2160"/>
        <p:guide pos="3840"/>
        <p:guide pos="7242"/>
        <p:guide pos="7469"/>
        <p:guide orient="horz" pos="3974"/>
        <p:guide orient="horz" pos="346"/>
        <p:guide pos="43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009072-E927-4869-9CDA-AD6233D147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014DF7B-6521-444A-A9D3-DFBB282364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1847A7-E6E8-4537-A696-76F430090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AE440-34C4-4C44-9581-253DB5D45400}" type="datetimeFigureOut">
              <a:rPr lang="ru-RU" smtClean="0"/>
              <a:t>28.05.2024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3239E5-B240-4814-BE1E-910197D55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FC682E-BCC8-47B5-8855-5567E577B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6BCE1-704E-470C-A444-3980003A20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1088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2533CB-7E17-4A3C-AC37-203260BF2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17A3CD1-EB36-42C3-8193-A9C3743C9A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D05563-0A7B-43CA-AA22-9B2A52292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AE440-34C4-4C44-9581-253DB5D45400}" type="datetimeFigureOut">
              <a:rPr lang="ru-RU" smtClean="0"/>
              <a:t>28.05.2024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2FEF16-AEF0-4997-923C-5C74DEDDD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E65707-58F1-4966-8A27-49102C7E2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6BCE1-704E-470C-A444-3980003A20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9575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9F201FC-F6F2-4396-A6D9-CD9134DE99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7FBCA57-BBBC-40F4-A21B-E23DE0FC0E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DC099C3-B115-41CF-A3AE-527311D69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AE440-34C4-4C44-9581-253DB5D45400}" type="datetimeFigureOut">
              <a:rPr lang="ru-RU" smtClean="0"/>
              <a:t>28.05.2024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2E7775-D769-4F15-808B-D2EE7D302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4A563E-F808-4349-BC79-9377EDA7F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6BCE1-704E-470C-A444-3980003A20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8041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914400" y="1122240"/>
            <a:ext cx="10362720" cy="2387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600" y="1604640"/>
            <a:ext cx="1097232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267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3469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7F0055-5CAA-498B-8F48-FF9FB7339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C95CCA-43ED-426F-B79D-0456D50A25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BFE685-3C2C-43D7-9B21-7731DF41A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AE440-34C4-4C44-9581-253DB5D45400}" type="datetimeFigureOut">
              <a:rPr lang="ru-RU" smtClean="0"/>
              <a:t>28.05.2024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33360E-C354-4353-B26C-D692F9E63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08080A-CC56-42CA-9CB8-F1FF81E26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6BCE1-704E-470C-A444-3980003A20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7764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D5394B-6AEC-4F90-BABB-EC214037B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A19BE8B-EA9A-45A2-BA02-D2C79FEA5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89D35-68EF-48F0-B784-5B5AD151C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AE440-34C4-4C44-9581-253DB5D45400}" type="datetimeFigureOut">
              <a:rPr lang="ru-RU" smtClean="0"/>
              <a:t>28.05.2024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445D22-9C9E-4A17-90CD-77F59CA9A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244D22-2FFC-42CB-B22A-747F6E3A1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6BCE1-704E-470C-A444-3980003A20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5220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E475FF-12AD-47D0-80FE-270F88E05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D43B90-AC25-4B2E-A835-B0787E12D1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EBBCC9F-DE0C-457A-A871-D91B1052BB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52E4BCC-9F57-4F40-AAD0-88332685D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AE440-34C4-4C44-9581-253DB5D45400}" type="datetimeFigureOut">
              <a:rPr lang="ru-RU" smtClean="0"/>
              <a:t>28.05.2024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2DC9C8A-8DFC-4711-BCE1-416D28BB0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DEDB4A7-CDEE-4A75-ADC3-88C5DC625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6BCE1-704E-470C-A444-3980003A20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0783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240F5C-8F7B-438F-9D2F-DC736A235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9F315E5-8CC0-4CBF-B167-733141E2D0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FB1190-1D59-4669-9FBA-63307F8AB8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25E42E3-B6CB-43D0-B816-B6C024FA3C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D0911D8-42E9-4BC5-AAEE-F68743A3FC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5965EEC-AED3-4E99-945C-0D10DE0E6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AE440-34C4-4C44-9581-253DB5D45400}" type="datetimeFigureOut">
              <a:rPr lang="ru-RU" smtClean="0"/>
              <a:t>28.05.2024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CDB51F9-5A90-40C2-9D4B-B141612BF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08A0B05-6ABB-40E8-9D7B-913B5D4B8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6BCE1-704E-470C-A444-3980003A20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5649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94F316-4792-40EE-A63F-6859AC492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B3ADE74-65B1-4FDD-8E62-C9537FACB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AE440-34C4-4C44-9581-253DB5D45400}" type="datetimeFigureOut">
              <a:rPr lang="ru-RU" smtClean="0"/>
              <a:t>28.05.2024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FDDCAC7-33AB-49F9-95B4-9EBC835A2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CCB6D1E-B405-40DF-BB30-DE37BD1B9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6BCE1-704E-470C-A444-3980003A20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270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C120B02-B9B3-40CA-B9A3-B16D4A9D5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AE440-34C4-4C44-9581-253DB5D45400}" type="datetimeFigureOut">
              <a:rPr lang="ru-RU" smtClean="0"/>
              <a:t>28.05.2024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A2E6823-DFAC-4703-8258-B97EB46CF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D59FADD-3E9C-4500-9295-3DC2E9C0F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6BCE1-704E-470C-A444-3980003A20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9491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3E4B18-60B8-4A54-BC9A-56563B9B9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297B72-8B97-4612-8581-772DC001AC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B2E929F-CB9D-44D6-9FBD-4FB2D3A9B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CC7EFBF-2175-47E5-8228-407C7D211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AE440-34C4-4C44-9581-253DB5D45400}" type="datetimeFigureOut">
              <a:rPr lang="ru-RU" smtClean="0"/>
              <a:t>28.05.2024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C17C4B1-70C8-4AFD-B247-2A48DE630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72075A-B8A7-4F6E-BF0C-CF59FE45D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6BCE1-704E-470C-A444-3980003A20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141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7E00C-F4F0-4D53-B801-14A921822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BC8E150-7990-4053-A3C8-6578934249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7DCFEAD-7167-413B-A021-F85DC65A83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EFE03B3-503C-45CF-84C8-D7F9E02F2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AE440-34C4-4C44-9581-253DB5D45400}" type="datetimeFigureOut">
              <a:rPr lang="ru-RU" smtClean="0"/>
              <a:t>28.05.2024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7AB8520-1347-4909-90C3-C8F7FB6DA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365190D-9943-402E-B898-150447D9C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6BCE1-704E-470C-A444-3980003A20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7689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50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7F11B2-1897-4D3D-8225-175F34B7C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166A59-2DCD-495D-A1CD-ECF6EDCA02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228849-62AD-4D8B-85B0-3226DCEE8A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AE440-34C4-4C44-9581-253DB5D45400}" type="datetimeFigureOut">
              <a:rPr lang="ru-RU" smtClean="0"/>
              <a:t>28.05.2024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A2525B-E110-4CBE-9211-C21F19B8B7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67E1AB-237F-4B59-88B7-9D5F79CA95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36BCE1-704E-470C-A444-3980003A20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3134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C9129A9-3FBD-4A3C-8F80-45B63813D741}"/>
              </a:ext>
            </a:extLst>
          </p:cNvPr>
          <p:cNvSpPr txBox="1"/>
          <p:nvPr/>
        </p:nvSpPr>
        <p:spPr>
          <a:xfrm>
            <a:off x="1159372" y="2407390"/>
            <a:ext cx="987325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latin typeface="Montserrat Black" panose="00000A00000000000000" pitchFamily="2" charset="-52"/>
              </a:rPr>
              <a:t>ДОБРОВОЛЬЧЕСКАЯ ДЕЯТЕЛЬНОСТЬ</a:t>
            </a:r>
          </a:p>
          <a:p>
            <a:pPr algn="ctr"/>
            <a:r>
              <a:rPr lang="ru-RU" sz="5400" dirty="0">
                <a:latin typeface="Montserrat Black" panose="00000A00000000000000" pitchFamily="2" charset="-52"/>
              </a:rPr>
              <a:t>ГБУ АО «ЭКОЛОГИЯ»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A424C5E-A319-4141-82C1-2086840D29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000" y="663403"/>
            <a:ext cx="1620000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414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Заголовок 1"/>
          <p:cNvSpPr/>
          <p:nvPr/>
        </p:nvSpPr>
        <p:spPr>
          <a:xfrm>
            <a:off x="1774824" y="705708"/>
            <a:ext cx="10082213" cy="6236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just">
              <a:lnSpc>
                <a:spcPct val="107000"/>
              </a:lnSpc>
              <a:spcAft>
                <a:spcPts val="1067"/>
              </a:spcAft>
            </a:pPr>
            <a:endParaRPr lang="ru-RU" sz="2667" dirty="0">
              <a:latin typeface="TT Norms ExtraBold" panose="02000503040000020004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6B84A0B-28D1-4F0A-BD7D-F0C36F3624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549630"/>
            <a:ext cx="1260000" cy="126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C39F42-74C8-4666-86BD-DC00395CE8FD}"/>
              </a:ext>
            </a:extLst>
          </p:cNvPr>
          <p:cNvSpPr txBox="1"/>
          <p:nvPr/>
        </p:nvSpPr>
        <p:spPr>
          <a:xfrm>
            <a:off x="1774823" y="641021"/>
            <a:ext cx="100822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Montserrat Black" panose="00000A00000000000000" pitchFamily="2" charset="-52"/>
              </a:rPr>
              <a:t>Пропаганда бережного и рационального отношения к природным ресурсам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7A7B79-D00E-4C53-A19B-625DC2605B6F}"/>
              </a:ext>
            </a:extLst>
          </p:cNvPr>
          <p:cNvSpPr txBox="1"/>
          <p:nvPr/>
        </p:nvSpPr>
        <p:spPr>
          <a:xfrm>
            <a:off x="695325" y="2228627"/>
            <a:ext cx="613077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Montserrat Medium" panose="00000600000000000000" pitchFamily="2" charset="-52"/>
              </a:rPr>
              <a:t>Проведено более </a:t>
            </a:r>
            <a:r>
              <a:rPr lang="ru-RU" sz="2800" dirty="0">
                <a:solidFill>
                  <a:srgbClr val="03875D"/>
                </a:solidFill>
                <a:latin typeface="Montserrat Black" panose="00000A00000000000000" pitchFamily="2" charset="-52"/>
              </a:rPr>
              <a:t>150 эколого-просветительских мероприятий</a:t>
            </a:r>
          </a:p>
          <a:p>
            <a:endParaRPr lang="ru-RU" sz="2800" dirty="0">
              <a:latin typeface="Montserrat Medium" panose="00000600000000000000" pitchFamily="2" charset="-52"/>
            </a:endParaRPr>
          </a:p>
          <a:p>
            <a:r>
              <a:rPr lang="ru-RU" sz="2800" dirty="0">
                <a:latin typeface="Montserrat Medium" panose="00000600000000000000" pitchFamily="2" charset="-52"/>
              </a:rPr>
              <a:t>Приняло участие </a:t>
            </a:r>
            <a:r>
              <a:rPr lang="ru-RU" sz="2800" dirty="0">
                <a:solidFill>
                  <a:srgbClr val="03875D"/>
                </a:solidFill>
                <a:latin typeface="Montserrat Black" panose="00000A00000000000000" pitchFamily="2" charset="-52"/>
              </a:rPr>
              <a:t>более 5700 учащихся</a:t>
            </a:r>
            <a:r>
              <a:rPr lang="ru-RU" sz="2800" dirty="0">
                <a:latin typeface="Montserrat Medium" panose="00000600000000000000" pitchFamily="2" charset="-52"/>
              </a:rPr>
              <a:t> дошкольных, школьных, средних и высших учебных заведений области</a:t>
            </a: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66DE22B5-DF9E-4413-BB8E-AA39D1738E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9" t="29953" r="2398" b="12517"/>
          <a:stretch/>
        </p:blipFill>
        <p:spPr>
          <a:xfrm>
            <a:off x="7075321" y="4099801"/>
            <a:ext cx="4278879" cy="203394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6FA3918E-1755-4AC2-A9ED-8E72F987B2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45"/>
          <a:stretch/>
        </p:blipFill>
        <p:spPr>
          <a:xfrm>
            <a:off x="7075322" y="1961027"/>
            <a:ext cx="4278879" cy="189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2464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Заголовок 1"/>
          <p:cNvSpPr/>
          <p:nvPr/>
        </p:nvSpPr>
        <p:spPr>
          <a:xfrm>
            <a:off x="1774824" y="705708"/>
            <a:ext cx="10082213" cy="6236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just">
              <a:lnSpc>
                <a:spcPct val="107000"/>
              </a:lnSpc>
              <a:spcAft>
                <a:spcPts val="1067"/>
              </a:spcAft>
            </a:pPr>
            <a:endParaRPr lang="ru-RU" sz="2667" dirty="0">
              <a:latin typeface="TT Norms ExtraBold" panose="02000503040000020004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6B84A0B-28D1-4F0A-BD7D-F0C36F3624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549630"/>
            <a:ext cx="1260000" cy="126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C39F42-74C8-4666-86BD-DC00395CE8FD}"/>
              </a:ext>
            </a:extLst>
          </p:cNvPr>
          <p:cNvSpPr txBox="1"/>
          <p:nvPr/>
        </p:nvSpPr>
        <p:spPr>
          <a:xfrm>
            <a:off x="1774823" y="641021"/>
            <a:ext cx="100822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Montserrat Black" panose="00000A00000000000000" pitchFamily="2" charset="-52"/>
              </a:rPr>
              <a:t>Проведение экологических мероприятий с 2021 по 2024 год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7A7B79-D00E-4C53-A19B-625DC2605B6F}"/>
              </a:ext>
            </a:extLst>
          </p:cNvPr>
          <p:cNvSpPr txBox="1"/>
          <p:nvPr/>
        </p:nvSpPr>
        <p:spPr>
          <a:xfrm>
            <a:off x="2495550" y="2026608"/>
            <a:ext cx="648017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Montserrat Light" panose="00000400000000000000" pitchFamily="2" charset="-52"/>
              </a:rPr>
              <a:t>Чемпионат по спортивному сбору мусора «БЛАГОВЕЩЕНСК ЗА ЧИСТОТУ» (внедренная практика цифровой </a:t>
            </a:r>
          </a:p>
          <a:p>
            <a:r>
              <a:rPr lang="ru-RU" dirty="0">
                <a:latin typeface="Montserrat Light" panose="00000400000000000000" pitchFamily="2" charset="-52"/>
              </a:rPr>
              <a:t>платформы «</a:t>
            </a:r>
            <a:r>
              <a:rPr lang="ru-RU" dirty="0" err="1">
                <a:latin typeface="Montserrat Light" panose="00000400000000000000" pitchFamily="2" charset="-52"/>
              </a:rPr>
              <a:t>Смартека</a:t>
            </a:r>
            <a:r>
              <a:rPr lang="ru-RU" dirty="0">
                <a:latin typeface="Montserrat Light" panose="00000400000000000000" pitchFamily="2" charset="-52"/>
              </a:rPr>
              <a:t>»)</a:t>
            </a:r>
          </a:p>
          <a:p>
            <a:endParaRPr lang="ru-RU" dirty="0">
              <a:latin typeface="Montserrat Light" panose="00000400000000000000" pitchFamily="2" charset="-52"/>
            </a:endParaRPr>
          </a:p>
          <a:p>
            <a:r>
              <a:rPr lang="ru-RU" dirty="0">
                <a:latin typeface="Montserrat Light" panose="00000400000000000000" pitchFamily="2" charset="-52"/>
              </a:rPr>
              <a:t>Экологический субботник «Зеленая Весна»</a:t>
            </a:r>
          </a:p>
          <a:p>
            <a:endParaRPr lang="ru-RU" dirty="0">
              <a:latin typeface="Montserrat Light" panose="00000400000000000000" pitchFamily="2" charset="-52"/>
            </a:endParaRPr>
          </a:p>
          <a:p>
            <a:r>
              <a:rPr lang="ru-RU" dirty="0">
                <a:latin typeface="Montserrat Light" panose="00000400000000000000" pitchFamily="2" charset="-52"/>
              </a:rPr>
              <a:t>Всероссийская акция по очистке от мусора берегов водных объектов «Вода России»</a:t>
            </a:r>
          </a:p>
          <a:p>
            <a:endParaRPr lang="ru-RU" dirty="0">
              <a:latin typeface="Montserrat Light" panose="00000400000000000000" pitchFamily="2" charset="-52"/>
            </a:endParaRPr>
          </a:p>
          <a:p>
            <a:r>
              <a:rPr lang="ru-RU" dirty="0">
                <a:latin typeface="Montserrat Light" panose="00000400000000000000" pitchFamily="2" charset="-52"/>
              </a:rPr>
              <a:t>Акция «Раздельный сбор отходов»</a:t>
            </a:r>
          </a:p>
          <a:p>
            <a:endParaRPr lang="ru-RU" dirty="0">
              <a:latin typeface="Montserrat Light" panose="00000400000000000000" pitchFamily="2" charset="-52"/>
            </a:endParaRPr>
          </a:p>
          <a:p>
            <a:r>
              <a:rPr lang="ru-RU" dirty="0">
                <a:latin typeface="Montserrat Light" panose="00000400000000000000" pitchFamily="2" charset="-52"/>
              </a:rPr>
              <a:t>Региональный проект «Водорослям крышка» (внедренная практика цифровой </a:t>
            </a:r>
          </a:p>
          <a:p>
            <a:r>
              <a:rPr lang="ru-RU" dirty="0">
                <a:latin typeface="Montserrat Light" panose="00000400000000000000" pitchFamily="2" charset="-52"/>
              </a:rPr>
              <a:t>платформы «</a:t>
            </a:r>
            <a:r>
              <a:rPr lang="ru-RU" dirty="0" err="1">
                <a:latin typeface="Montserrat Light" panose="00000400000000000000" pitchFamily="2" charset="-52"/>
              </a:rPr>
              <a:t>Смартека</a:t>
            </a:r>
            <a:r>
              <a:rPr lang="ru-RU" dirty="0">
                <a:latin typeface="Montserrat Light" panose="00000400000000000000" pitchFamily="2" charset="-52"/>
              </a:rPr>
              <a:t>»)</a:t>
            </a:r>
          </a:p>
        </p:txBody>
      </p:sp>
      <p:sp>
        <p:nvSpPr>
          <p:cNvPr id="12" name="Левая фигурная скобка 11">
            <a:extLst>
              <a:ext uri="{FF2B5EF4-FFF2-40B4-BE49-F238E27FC236}">
                <a16:creationId xmlns:a16="http://schemas.microsoft.com/office/drawing/2014/main" id="{060EA85A-F36E-42BE-864B-819A97CB108B}"/>
              </a:ext>
            </a:extLst>
          </p:cNvPr>
          <p:cNvSpPr/>
          <p:nvPr/>
        </p:nvSpPr>
        <p:spPr>
          <a:xfrm>
            <a:off x="2072269" y="1969662"/>
            <a:ext cx="658291" cy="4339063"/>
          </a:xfrm>
          <a:prstGeom prst="leftBrace">
            <a:avLst>
              <a:gd name="adj1" fmla="val 93138"/>
              <a:gd name="adj2" fmla="val 50221"/>
            </a:avLst>
          </a:prstGeom>
          <a:ln w="28575">
            <a:solidFill>
              <a:srgbClr val="03B9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E193DC-5C71-4F05-AD94-B6CD74B3FD8B}"/>
              </a:ext>
            </a:extLst>
          </p:cNvPr>
          <p:cNvSpPr txBox="1"/>
          <p:nvPr/>
        </p:nvSpPr>
        <p:spPr>
          <a:xfrm>
            <a:off x="758068" y="3321047"/>
            <a:ext cx="9925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dirty="0">
                <a:solidFill>
                  <a:srgbClr val="03B95D"/>
                </a:solidFill>
                <a:latin typeface="Montserrat Black" panose="00000A00000000000000" pitchFamily="2" charset="-52"/>
              </a:rPr>
              <a:t>50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D29006-3197-4897-9C72-9813545E18B7}"/>
              </a:ext>
            </a:extLst>
          </p:cNvPr>
          <p:cNvSpPr txBox="1"/>
          <p:nvPr/>
        </p:nvSpPr>
        <p:spPr>
          <a:xfrm>
            <a:off x="334963" y="4150266"/>
            <a:ext cx="1933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Montserrat Medium" panose="00000600000000000000" pitchFamily="2" charset="-52"/>
              </a:rPr>
              <a:t>мероприятий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30FE5CA-DF93-44EB-8AFF-FC64DB32B1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 rot="5400000">
            <a:off x="9202769" y="1718239"/>
            <a:ext cx="2520000" cy="25200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A627303-EF07-496D-8540-2F775055AF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769" y="4373746"/>
            <a:ext cx="2520000" cy="189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7813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Заголовок 1"/>
          <p:cNvSpPr/>
          <p:nvPr/>
        </p:nvSpPr>
        <p:spPr>
          <a:xfrm>
            <a:off x="1774824" y="705708"/>
            <a:ext cx="10082213" cy="6236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just">
              <a:lnSpc>
                <a:spcPct val="107000"/>
              </a:lnSpc>
              <a:spcAft>
                <a:spcPts val="1067"/>
              </a:spcAft>
            </a:pPr>
            <a:endParaRPr lang="ru-RU" sz="2667" dirty="0">
              <a:latin typeface="TT Norms ExtraBold" panose="02000503040000020004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6B84A0B-28D1-4F0A-BD7D-F0C36F3624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549630"/>
            <a:ext cx="1260000" cy="126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C39F42-74C8-4666-86BD-DC00395CE8FD}"/>
              </a:ext>
            </a:extLst>
          </p:cNvPr>
          <p:cNvSpPr txBox="1"/>
          <p:nvPr/>
        </p:nvSpPr>
        <p:spPr>
          <a:xfrm>
            <a:off x="1774823" y="549275"/>
            <a:ext cx="100822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Montserrat Black" panose="00000A00000000000000" pitchFamily="2" charset="-52"/>
              </a:rPr>
              <a:t>Всероссийская акция по очистке от мусора берегов водных объектов «Вода России»</a:t>
            </a:r>
          </a:p>
        </p:txBody>
      </p:sp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F19F5D65-BE03-4B20-B09C-3D5359FA4D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6019722"/>
              </p:ext>
            </p:extLst>
          </p:nvPr>
        </p:nvGraphicFramePr>
        <p:xfrm>
          <a:off x="695330" y="3249892"/>
          <a:ext cx="11161708" cy="28793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458353">
                  <a:extLst>
                    <a:ext uri="{9D8B030D-6E8A-4147-A177-3AD203B41FA5}">
                      <a16:colId xmlns:a16="http://schemas.microsoft.com/office/drawing/2014/main" val="2974473439"/>
                    </a:ext>
                  </a:extLst>
                </a:gridCol>
                <a:gridCol w="1567785">
                  <a:extLst>
                    <a:ext uri="{9D8B030D-6E8A-4147-A177-3AD203B41FA5}">
                      <a16:colId xmlns:a16="http://schemas.microsoft.com/office/drawing/2014/main" val="3393212020"/>
                    </a:ext>
                  </a:extLst>
                </a:gridCol>
                <a:gridCol w="1567785">
                  <a:extLst>
                    <a:ext uri="{9D8B030D-6E8A-4147-A177-3AD203B41FA5}">
                      <a16:colId xmlns:a16="http://schemas.microsoft.com/office/drawing/2014/main" val="2039489060"/>
                    </a:ext>
                  </a:extLst>
                </a:gridCol>
                <a:gridCol w="1567785">
                  <a:extLst>
                    <a:ext uri="{9D8B030D-6E8A-4147-A177-3AD203B41FA5}">
                      <a16:colId xmlns:a16="http://schemas.microsoft.com/office/drawing/2014/main" val="516466304"/>
                    </a:ext>
                  </a:extLst>
                </a:gridCol>
              </a:tblGrid>
              <a:tr h="95979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100" b="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Количество участников, чел.</a:t>
                      </a:r>
                      <a:endParaRPr lang="ru-RU" sz="2100" b="0" dirty="0">
                        <a:solidFill>
                          <a:schemeClr val="tx1"/>
                        </a:solidFill>
                        <a:effectLst/>
                        <a:latin typeface="Montserrat Medium" panose="000006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543" marR="6154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100" b="1" dirty="0">
                          <a:solidFill>
                            <a:schemeClr val="tx1"/>
                          </a:solidFill>
                          <a:effectLst/>
                          <a:latin typeface="Montserrat Black" panose="00000A00000000000000" pitchFamily="2" charset="-52"/>
                        </a:rPr>
                        <a:t>37</a:t>
                      </a:r>
                      <a:endParaRPr lang="ru-RU" sz="2100" b="1" dirty="0">
                        <a:solidFill>
                          <a:schemeClr val="tx1"/>
                        </a:solidFill>
                        <a:effectLst/>
                        <a:latin typeface="Montserrat Black" panose="00000A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543" marR="6154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700" b="1" dirty="0">
                          <a:solidFill>
                            <a:schemeClr val="tx1"/>
                          </a:solidFill>
                          <a:effectLst/>
                          <a:latin typeface="Montserrat Black" panose="00000A00000000000000" pitchFamily="2" charset="-52"/>
                        </a:rPr>
                        <a:t>1674</a:t>
                      </a:r>
                      <a:endParaRPr lang="ru-RU" sz="2700" b="1" dirty="0">
                        <a:solidFill>
                          <a:schemeClr val="tx1"/>
                        </a:solidFill>
                        <a:effectLst/>
                        <a:latin typeface="Montserrat Black" panose="00000A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543" marR="6154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700" b="1" dirty="0">
                          <a:solidFill>
                            <a:srgbClr val="006E89"/>
                          </a:solidFill>
                          <a:effectLst/>
                          <a:latin typeface="Montserrat Black" panose="00000A00000000000000" pitchFamily="2" charset="-52"/>
                        </a:rPr>
                        <a:t>4302</a:t>
                      </a:r>
                      <a:endParaRPr lang="ru-RU" sz="3700" b="1" dirty="0">
                        <a:solidFill>
                          <a:srgbClr val="006E89"/>
                        </a:solidFill>
                        <a:effectLst/>
                        <a:latin typeface="Montserrat Black" panose="00000A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543" marR="6154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7643806"/>
                  </a:ext>
                </a:extLst>
              </a:tr>
              <a:tr h="95979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100" b="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Протяженность береговой   линии, км</a:t>
                      </a:r>
                      <a:endParaRPr lang="ru-RU" sz="2100" b="0" dirty="0">
                        <a:solidFill>
                          <a:schemeClr val="tx1"/>
                        </a:solidFill>
                        <a:effectLst/>
                        <a:latin typeface="Montserrat Medium" panose="000006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543" marR="6154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100" b="1" dirty="0">
                          <a:solidFill>
                            <a:schemeClr val="tx1"/>
                          </a:solidFill>
                          <a:effectLst/>
                          <a:latin typeface="Montserrat Black" panose="00000A00000000000000" pitchFamily="2" charset="-52"/>
                        </a:rPr>
                        <a:t>0,7</a:t>
                      </a:r>
                      <a:endParaRPr lang="ru-RU" sz="2100" b="1" dirty="0">
                        <a:solidFill>
                          <a:schemeClr val="tx1"/>
                        </a:solidFill>
                        <a:effectLst/>
                        <a:latin typeface="Montserrat Black" panose="00000A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543" marR="6154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700" b="1" dirty="0">
                          <a:solidFill>
                            <a:schemeClr val="tx1"/>
                          </a:solidFill>
                          <a:effectLst/>
                          <a:latin typeface="Montserrat Black" panose="00000A00000000000000" pitchFamily="2" charset="-52"/>
                        </a:rPr>
                        <a:t>105</a:t>
                      </a:r>
                      <a:endParaRPr lang="ru-RU" sz="2700" b="1" dirty="0">
                        <a:solidFill>
                          <a:schemeClr val="tx1"/>
                        </a:solidFill>
                        <a:effectLst/>
                        <a:latin typeface="Montserrat Black" panose="00000A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543" marR="6154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700" b="1" dirty="0">
                          <a:solidFill>
                            <a:srgbClr val="006E89"/>
                          </a:solidFill>
                          <a:effectLst/>
                          <a:latin typeface="Montserrat Black" panose="00000A00000000000000" pitchFamily="2" charset="-52"/>
                        </a:rPr>
                        <a:t>154</a:t>
                      </a:r>
                      <a:endParaRPr lang="ru-RU" sz="3700" b="1" dirty="0">
                        <a:solidFill>
                          <a:srgbClr val="006E89"/>
                        </a:solidFill>
                        <a:effectLst/>
                        <a:latin typeface="Montserrat Black" panose="00000A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543" marR="6154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6498464"/>
                  </a:ext>
                </a:extLst>
              </a:tr>
              <a:tr h="95979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100" b="0" dirty="0">
                          <a:solidFill>
                            <a:schemeClr val="tx1"/>
                          </a:solidFill>
                          <a:effectLst/>
                          <a:latin typeface="Montserrat Medium" panose="00000600000000000000" pitchFamily="2" charset="-52"/>
                        </a:rPr>
                        <a:t>Объем собранного мусора, м³</a:t>
                      </a:r>
                      <a:endParaRPr lang="ru-RU" sz="2100" b="0" dirty="0">
                        <a:solidFill>
                          <a:schemeClr val="tx1"/>
                        </a:solidFill>
                        <a:effectLst/>
                        <a:latin typeface="Montserrat Medium" panose="000006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543" marR="6154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100" b="1" dirty="0">
                          <a:solidFill>
                            <a:schemeClr val="tx1"/>
                          </a:solidFill>
                          <a:effectLst/>
                          <a:latin typeface="Montserrat Black" panose="00000A00000000000000" pitchFamily="2" charset="-52"/>
                        </a:rPr>
                        <a:t>6,7</a:t>
                      </a:r>
                      <a:endParaRPr lang="ru-RU" sz="2100" b="1" dirty="0">
                        <a:solidFill>
                          <a:schemeClr val="tx1"/>
                        </a:solidFill>
                        <a:effectLst/>
                        <a:latin typeface="Montserrat Black" panose="00000A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543" marR="6154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700" b="1" dirty="0">
                          <a:solidFill>
                            <a:schemeClr val="tx1"/>
                          </a:solidFill>
                          <a:effectLst/>
                          <a:latin typeface="Montserrat Black" panose="00000A00000000000000" pitchFamily="2" charset="-52"/>
                        </a:rPr>
                        <a:t>566</a:t>
                      </a:r>
                      <a:endParaRPr lang="ru-RU" sz="2700" b="1" dirty="0">
                        <a:solidFill>
                          <a:schemeClr val="tx1"/>
                        </a:solidFill>
                        <a:effectLst/>
                        <a:latin typeface="Montserrat Black" panose="00000A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543" marR="6154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700" b="1" dirty="0">
                          <a:solidFill>
                            <a:srgbClr val="006E89"/>
                          </a:solidFill>
                          <a:effectLst/>
                          <a:latin typeface="Montserrat Black" panose="00000A00000000000000" pitchFamily="2" charset="-52"/>
                        </a:rPr>
                        <a:t>1263</a:t>
                      </a:r>
                      <a:endParaRPr lang="ru-RU" sz="3700" b="1" dirty="0">
                        <a:solidFill>
                          <a:srgbClr val="006E89"/>
                        </a:solidFill>
                        <a:effectLst/>
                        <a:latin typeface="Montserrat Black" panose="00000A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543" marR="6154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0696644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4367669C-A9F8-462D-85C4-855F1CD9567F}"/>
              </a:ext>
            </a:extLst>
          </p:cNvPr>
          <p:cNvSpPr txBox="1"/>
          <p:nvPr/>
        </p:nvSpPr>
        <p:spPr>
          <a:xfrm>
            <a:off x="7416252" y="2527981"/>
            <a:ext cx="1253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008B70"/>
                </a:solidFill>
                <a:latin typeface="Montserrat Black" panose="00000A00000000000000" pitchFamily="2" charset="-52"/>
              </a:rPr>
              <a:t>2021 г.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690F54-486A-4864-8C42-16BB3FBDE4F9}"/>
              </a:ext>
            </a:extLst>
          </p:cNvPr>
          <p:cNvSpPr txBox="1"/>
          <p:nvPr/>
        </p:nvSpPr>
        <p:spPr>
          <a:xfrm>
            <a:off x="10533590" y="1950114"/>
            <a:ext cx="1314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008B70"/>
                </a:solidFill>
                <a:latin typeface="Montserrat Black" panose="00000A00000000000000" pitchFamily="2" charset="-52"/>
              </a:rPr>
              <a:t>2023 г.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81E8C9-8944-4A0C-88FC-4ED9389BD926}"/>
              </a:ext>
            </a:extLst>
          </p:cNvPr>
          <p:cNvSpPr txBox="1"/>
          <p:nvPr/>
        </p:nvSpPr>
        <p:spPr>
          <a:xfrm>
            <a:off x="8957924" y="2229485"/>
            <a:ext cx="13131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008B70"/>
                </a:solidFill>
                <a:latin typeface="Montserrat Black" panose="00000A00000000000000" pitchFamily="2" charset="-52"/>
              </a:rPr>
              <a:t>2022 г.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A8530F40-1570-4923-B1EC-5C5B983495A0}"/>
              </a:ext>
            </a:extLst>
          </p:cNvPr>
          <p:cNvCxnSpPr>
            <a:cxnSpLocks/>
          </p:cNvCxnSpPr>
          <p:nvPr/>
        </p:nvCxnSpPr>
        <p:spPr>
          <a:xfrm flipV="1">
            <a:off x="7581019" y="2691150"/>
            <a:ext cx="4267355" cy="693284"/>
          </a:xfrm>
          <a:prstGeom prst="line">
            <a:avLst/>
          </a:prstGeom>
          <a:ln w="76200">
            <a:solidFill>
              <a:srgbClr val="008B7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Овал 6">
            <a:extLst>
              <a:ext uri="{FF2B5EF4-FFF2-40B4-BE49-F238E27FC236}">
                <a16:creationId xmlns:a16="http://schemas.microsoft.com/office/drawing/2014/main" id="{C675F24A-112B-4925-A3F5-41A94AB93B14}"/>
              </a:ext>
            </a:extLst>
          </p:cNvPr>
          <p:cNvSpPr/>
          <p:nvPr/>
        </p:nvSpPr>
        <p:spPr>
          <a:xfrm>
            <a:off x="7953186" y="3222241"/>
            <a:ext cx="180000" cy="180000"/>
          </a:xfrm>
          <a:prstGeom prst="ellipse">
            <a:avLst/>
          </a:prstGeom>
          <a:solidFill>
            <a:srgbClr val="0387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044E34A1-C644-4F19-B791-DBAA569BDD47}"/>
              </a:ext>
            </a:extLst>
          </p:cNvPr>
          <p:cNvSpPr/>
          <p:nvPr/>
        </p:nvSpPr>
        <p:spPr>
          <a:xfrm>
            <a:off x="9524514" y="2947792"/>
            <a:ext cx="180000" cy="180000"/>
          </a:xfrm>
          <a:prstGeom prst="ellipse">
            <a:avLst/>
          </a:prstGeom>
          <a:solidFill>
            <a:srgbClr val="0387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2E51B8B4-A078-44F6-9D2B-E9E0D2B261EB}"/>
              </a:ext>
            </a:extLst>
          </p:cNvPr>
          <p:cNvSpPr/>
          <p:nvPr/>
        </p:nvSpPr>
        <p:spPr>
          <a:xfrm>
            <a:off x="11010982" y="2749060"/>
            <a:ext cx="180000" cy="180000"/>
          </a:xfrm>
          <a:prstGeom prst="ellipse">
            <a:avLst/>
          </a:prstGeom>
          <a:solidFill>
            <a:srgbClr val="0387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29971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Заголовок 1"/>
          <p:cNvSpPr/>
          <p:nvPr/>
        </p:nvSpPr>
        <p:spPr>
          <a:xfrm>
            <a:off x="1774824" y="705708"/>
            <a:ext cx="10082213" cy="6236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just">
              <a:lnSpc>
                <a:spcPct val="107000"/>
              </a:lnSpc>
              <a:spcAft>
                <a:spcPts val="1067"/>
              </a:spcAft>
            </a:pPr>
            <a:endParaRPr lang="ru-RU" sz="2667" dirty="0">
              <a:latin typeface="TT Norms ExtraBold" panose="02000503040000020004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6B84A0B-28D1-4F0A-BD7D-F0C36F3624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549630"/>
            <a:ext cx="1260000" cy="126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C39F42-74C8-4666-86BD-DC00395CE8FD}"/>
              </a:ext>
            </a:extLst>
          </p:cNvPr>
          <p:cNvSpPr txBox="1"/>
          <p:nvPr/>
        </p:nvSpPr>
        <p:spPr>
          <a:xfrm>
            <a:off x="1774823" y="549275"/>
            <a:ext cx="100822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Montserrat Black" panose="00000A00000000000000" pitchFamily="2" charset="-52"/>
              </a:rPr>
              <a:t>Всероссийская акция по очистке от мусора берегов водных объектов «Вода России»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79E785-2475-4A46-9067-1ED6BAF9B8EB}"/>
              </a:ext>
            </a:extLst>
          </p:cNvPr>
          <p:cNvSpPr txBox="1"/>
          <p:nvPr/>
        </p:nvSpPr>
        <p:spPr>
          <a:xfrm>
            <a:off x="695325" y="2623458"/>
            <a:ext cx="63090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Montserrat Medium" panose="00000600000000000000" pitchFamily="2" charset="-52"/>
              </a:rPr>
              <a:t>В </a:t>
            </a:r>
            <a:r>
              <a:rPr lang="ru-RU" sz="2400" dirty="0">
                <a:latin typeface="Montserrat Black" panose="00000A00000000000000" pitchFamily="2" charset="-52"/>
              </a:rPr>
              <a:t>2022 году</a:t>
            </a:r>
            <a:r>
              <a:rPr lang="ru-RU" sz="2400" dirty="0">
                <a:latin typeface="Montserrat Medium" panose="00000600000000000000" pitchFamily="2" charset="-52"/>
              </a:rPr>
              <a:t> </a:t>
            </a:r>
            <a:r>
              <a:rPr lang="ru-RU" sz="2400" spc="-1" dirty="0">
                <a:solidFill>
                  <a:srgbClr val="000000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Амурская область поднялась </a:t>
            </a:r>
            <a:r>
              <a:rPr lang="ru-RU" sz="2400" spc="-1" dirty="0">
                <a:solidFill>
                  <a:srgbClr val="000000"/>
                </a:solidFill>
                <a:latin typeface="Montserrat Black" panose="00000A00000000000000" pitchFamily="2" charset="-52"/>
                <a:cs typeface="Times New Roman" panose="02020603050405020304" pitchFamily="18" charset="0"/>
              </a:rPr>
              <a:t>с 85 на 54 позицию </a:t>
            </a:r>
            <a:r>
              <a:rPr lang="ru-RU" sz="2400" spc="-1" dirty="0">
                <a:solidFill>
                  <a:srgbClr val="000000"/>
                </a:solidFill>
                <a:latin typeface="Montserrat Medium" panose="00000600000000000000" pitchFamily="2" charset="-52"/>
                <a:cs typeface="Times New Roman" panose="02020603050405020304" pitchFamily="18" charset="0"/>
              </a:rPr>
              <a:t>в рейтинге активности субъектов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A6D1DB-AACC-476B-B976-F874013C57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3245" y="1988725"/>
            <a:ext cx="3967827" cy="4320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1606015-E51E-4A7D-86B1-1762F26DFC41}"/>
              </a:ext>
            </a:extLst>
          </p:cNvPr>
          <p:cNvSpPr txBox="1"/>
          <p:nvPr/>
        </p:nvSpPr>
        <p:spPr>
          <a:xfrm>
            <a:off x="695325" y="4333054"/>
            <a:ext cx="63090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Montserrat Medium" panose="00000600000000000000" pitchFamily="2" charset="-52"/>
              </a:rPr>
              <a:t>По итогам </a:t>
            </a:r>
            <a:r>
              <a:rPr lang="ru-RU" sz="2400" dirty="0">
                <a:latin typeface="Montserrat Black" panose="00000A00000000000000" pitchFamily="2" charset="-52"/>
              </a:rPr>
              <a:t>2023 года</a:t>
            </a:r>
            <a:r>
              <a:rPr lang="ru-RU" sz="2400" dirty="0">
                <a:latin typeface="Montserrat Medium" panose="00000600000000000000" pitchFamily="2" charset="-52"/>
              </a:rPr>
              <a:t> в результате нашего дружеского соревнования регионов - </a:t>
            </a:r>
            <a:r>
              <a:rPr lang="ru-RU" sz="2400" dirty="0">
                <a:latin typeface="Montserrat Black" panose="00000A00000000000000" pitchFamily="2" charset="-52"/>
              </a:rPr>
              <a:t>Амурская область на 41 месте.</a:t>
            </a:r>
            <a:endParaRPr lang="ru-RU" sz="2400" spc="-1" dirty="0">
              <a:solidFill>
                <a:srgbClr val="000000"/>
              </a:solidFill>
              <a:latin typeface="Montserrat Black" panose="00000A00000000000000" pitchFamily="2" charset="-5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911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Заголовок 1"/>
          <p:cNvSpPr/>
          <p:nvPr/>
        </p:nvSpPr>
        <p:spPr>
          <a:xfrm>
            <a:off x="1774824" y="705708"/>
            <a:ext cx="10082213" cy="6236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just">
              <a:lnSpc>
                <a:spcPct val="107000"/>
              </a:lnSpc>
              <a:spcAft>
                <a:spcPts val="1067"/>
              </a:spcAft>
            </a:pPr>
            <a:endParaRPr lang="ru-RU" sz="2667" dirty="0">
              <a:latin typeface="TT Norms ExtraBold" panose="02000503040000020004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6B84A0B-28D1-4F0A-BD7D-F0C36F3624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549630"/>
            <a:ext cx="1260000" cy="126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C39F42-74C8-4666-86BD-DC00395CE8FD}"/>
              </a:ext>
            </a:extLst>
          </p:cNvPr>
          <p:cNvSpPr txBox="1"/>
          <p:nvPr/>
        </p:nvSpPr>
        <p:spPr>
          <a:xfrm>
            <a:off x="1774823" y="549275"/>
            <a:ext cx="100822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Montserrat Black" panose="00000A00000000000000" pitchFamily="2" charset="-52"/>
              </a:rPr>
              <a:t>Всероссийская акция по очистке от мусора берегов водных объектов «Вода России»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79E785-2475-4A46-9067-1ED6BAF9B8EB}"/>
              </a:ext>
            </a:extLst>
          </p:cNvPr>
          <p:cNvSpPr txBox="1"/>
          <p:nvPr/>
        </p:nvSpPr>
        <p:spPr>
          <a:xfrm>
            <a:off x="695325" y="2275368"/>
            <a:ext cx="1080135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Montserrat Medium" panose="00000600000000000000" pitchFamily="2" charset="-52"/>
              </a:rPr>
              <a:t>В </a:t>
            </a:r>
            <a:r>
              <a:rPr lang="ru-RU" sz="3200" dirty="0">
                <a:latin typeface="Montserrat Black" panose="00000A00000000000000" pitchFamily="2" charset="-52"/>
              </a:rPr>
              <a:t>2024 году </a:t>
            </a:r>
            <a:r>
              <a:rPr lang="ru-RU" sz="3200" dirty="0">
                <a:latin typeface="Montserrat Medium" panose="00000600000000000000" pitchFamily="2" charset="-52"/>
              </a:rPr>
              <a:t>ГБУ «Экология», 17 мая, проведена </a:t>
            </a:r>
            <a:r>
              <a:rPr lang="ru-RU" sz="3200" dirty="0">
                <a:latin typeface="Montserrat Black" panose="00000A00000000000000" pitchFamily="2" charset="-52"/>
              </a:rPr>
              <a:t>Всероссийская акция по очистке от мусора берегов водных объектов «Вода России» </a:t>
            </a:r>
            <a:r>
              <a:rPr lang="ru-RU" sz="3200" dirty="0">
                <a:latin typeface="Montserrat Medium" panose="00000600000000000000" pitchFamily="2" charset="-52"/>
              </a:rPr>
              <a:t>на р. </a:t>
            </a:r>
            <a:r>
              <a:rPr lang="ru-RU" sz="3200" dirty="0" err="1">
                <a:latin typeface="Montserrat Medium" panose="00000600000000000000" pitchFamily="2" charset="-52"/>
              </a:rPr>
              <a:t>Зея</a:t>
            </a:r>
            <a:r>
              <a:rPr lang="ru-RU" sz="3200" dirty="0">
                <a:latin typeface="Montserrat Medium" panose="00000600000000000000" pitchFamily="2" charset="-52"/>
              </a:rPr>
              <a:t>.</a:t>
            </a:r>
          </a:p>
          <a:p>
            <a:endParaRPr lang="ru-RU" sz="3200" dirty="0">
              <a:latin typeface="Montserrat Medium" panose="00000600000000000000" pitchFamily="2" charset="-52"/>
            </a:endParaRPr>
          </a:p>
          <a:p>
            <a:r>
              <a:rPr lang="ru-RU" sz="3200" dirty="0">
                <a:latin typeface="Montserrat Medium" panose="00000600000000000000" pitchFamily="2" charset="-52"/>
              </a:rPr>
              <a:t>Собранно </a:t>
            </a:r>
            <a:r>
              <a:rPr lang="ru-RU" sz="3200" dirty="0">
                <a:latin typeface="Montserrat Black" panose="00000A00000000000000" pitchFamily="2" charset="-52"/>
              </a:rPr>
              <a:t>13,5 м3 </a:t>
            </a:r>
            <a:r>
              <a:rPr lang="ru-RU" sz="3200" dirty="0">
                <a:latin typeface="Montserrat Medium" panose="00000600000000000000" pitchFamily="2" charset="-52"/>
              </a:rPr>
              <a:t>мусора, очищен </a:t>
            </a:r>
            <a:r>
              <a:rPr lang="ru-RU" sz="3200" dirty="0">
                <a:latin typeface="Montserrat Black" panose="00000A00000000000000" pitchFamily="2" charset="-52"/>
              </a:rPr>
              <a:t>1 км береговой линии</a:t>
            </a:r>
            <a:r>
              <a:rPr lang="ru-RU" sz="3200" dirty="0">
                <a:latin typeface="Montserrat Medium" panose="00000600000000000000" pitchFamily="2" charset="-52"/>
              </a:rPr>
              <a:t>, </a:t>
            </a:r>
            <a:r>
              <a:rPr lang="ru-RU" sz="3200" dirty="0">
                <a:latin typeface="Montserrat Black" panose="00000A00000000000000" pitchFamily="2" charset="-52"/>
              </a:rPr>
              <a:t>121 человек</a:t>
            </a:r>
            <a:r>
              <a:rPr lang="ru-RU" sz="3200" dirty="0">
                <a:latin typeface="Montserrat Medium" panose="00000600000000000000" pitchFamily="2" charset="-52"/>
              </a:rPr>
              <a:t> принял участие в Акции.</a:t>
            </a:r>
            <a:endParaRPr lang="ru-RU" sz="3200" spc="-1" dirty="0">
              <a:solidFill>
                <a:srgbClr val="000000"/>
              </a:solidFill>
              <a:latin typeface="Montserrat Medium" panose="00000600000000000000" pitchFamily="2" charset="-5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8074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C9129A9-3FBD-4A3C-8F80-45B63813D741}"/>
              </a:ext>
            </a:extLst>
          </p:cNvPr>
          <p:cNvSpPr txBox="1"/>
          <p:nvPr/>
        </p:nvSpPr>
        <p:spPr>
          <a:xfrm>
            <a:off x="695325" y="2967335"/>
            <a:ext cx="108013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latin typeface="Montserrat Black" panose="00000A00000000000000" pitchFamily="2" charset="-52"/>
              </a:rPr>
              <a:t>СПАСИБО ЗА ВНИМАНИЕ!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A424C5E-A319-4141-82C1-2086840D29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000" y="663403"/>
            <a:ext cx="1620000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6759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Заголовок 1"/>
          <p:cNvSpPr/>
          <p:nvPr/>
        </p:nvSpPr>
        <p:spPr>
          <a:xfrm>
            <a:off x="1774824" y="705708"/>
            <a:ext cx="10082213" cy="6236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just">
              <a:lnSpc>
                <a:spcPct val="107000"/>
              </a:lnSpc>
              <a:spcAft>
                <a:spcPts val="1067"/>
              </a:spcAft>
            </a:pPr>
            <a:endParaRPr lang="ru-RU" sz="2667" dirty="0">
              <a:latin typeface="TT Norms ExtraBold" panose="02000503040000020004" pitchFamily="50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57987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257</Words>
  <Application>Microsoft Office PowerPoint</Application>
  <PresentationFormat>Широкоэкранный</PresentationFormat>
  <Paragraphs>44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7" baseType="lpstr">
      <vt:lpstr>Arial</vt:lpstr>
      <vt:lpstr>Calibri</vt:lpstr>
      <vt:lpstr>Calibri Light</vt:lpstr>
      <vt:lpstr>Montserrat Black</vt:lpstr>
      <vt:lpstr>Montserrat Light</vt:lpstr>
      <vt:lpstr>Montserrat Medium</vt:lpstr>
      <vt:lpstr>Times New Roman</vt:lpstr>
      <vt:lpstr>TT Norms ExtraBold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Булат Дарья</dc:creator>
  <cp:lastModifiedBy>Булат Дарья</cp:lastModifiedBy>
  <cp:revision>10</cp:revision>
  <dcterms:created xsi:type="dcterms:W3CDTF">2024-05-28T00:25:00Z</dcterms:created>
  <dcterms:modified xsi:type="dcterms:W3CDTF">2024-05-28T01:53:37Z</dcterms:modified>
</cp:coreProperties>
</file>