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9" r:id="rId4"/>
    <p:sldId id="267" r:id="rId5"/>
    <p:sldId id="280" r:id="rId6"/>
    <p:sldId id="284" r:id="rId7"/>
    <p:sldId id="285" r:id="rId8"/>
    <p:sldId id="283" r:id="rId9"/>
    <p:sldId id="260" r:id="rId10"/>
    <p:sldId id="282" r:id="rId11"/>
    <p:sldId id="281" r:id="rId12"/>
    <p:sldId id="286" r:id="rId13"/>
    <p:sldId id="262" r:id="rId14"/>
    <p:sldId id="287" r:id="rId15"/>
    <p:sldId id="275" r:id="rId16"/>
    <p:sldId id="277" r:id="rId17"/>
    <p:sldId id="288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63" autoAdjust="0"/>
  </p:normalViewPr>
  <p:slideViewPr>
    <p:cSldViewPr>
      <p:cViewPr>
        <p:scale>
          <a:sx n="120" d="100"/>
          <a:sy n="120" d="100"/>
        </p:scale>
        <p:origin x="-1362" y="-48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A8634-97A8-4248-80E4-F3C109BF282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1F526-ECC1-4440-A554-F1DA581DA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809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61F526-ECC1-4440-A554-F1DA581DAA8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931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12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29.jpeg"/><Relationship Id="rId5" Type="http://schemas.openxmlformats.org/officeDocument/2006/relationships/image" Target="../media/image3.jpe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13.jpeg"/><Relationship Id="rId1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9.png"/><Relationship Id="rId3" Type="http://schemas.openxmlformats.org/officeDocument/2006/relationships/image" Target="../media/image11.jpeg"/><Relationship Id="rId7" Type="http://schemas.openxmlformats.org/officeDocument/2006/relationships/image" Target="../media/image27.png"/><Relationship Id="rId12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32.jpeg"/><Relationship Id="rId5" Type="http://schemas.openxmlformats.org/officeDocument/2006/relationships/image" Target="../media/image22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31.pn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1.jpe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jpeg"/><Relationship Id="rId7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microsoft.com/office/2007/relationships/hdphoto" Target="../media/hdphoto8.wdp"/><Relationship Id="rId5" Type="http://schemas.microsoft.com/office/2007/relationships/hdphoto" Target="../media/hdphoto2.wdp"/><Relationship Id="rId10" Type="http://schemas.openxmlformats.org/officeDocument/2006/relationships/image" Target="../media/image37.png"/><Relationship Id="rId4" Type="http://schemas.openxmlformats.org/officeDocument/2006/relationships/image" Target="../media/image11.jpeg"/><Relationship Id="rId9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6.jpeg"/><Relationship Id="rId7" Type="http://schemas.openxmlformats.org/officeDocument/2006/relationships/image" Target="../media/image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microsoft.com/office/2007/relationships/hdphoto" Target="../media/hdphoto8.wdp"/><Relationship Id="rId5" Type="http://schemas.openxmlformats.org/officeDocument/2006/relationships/image" Target="../media/image38.jpeg"/><Relationship Id="rId10" Type="http://schemas.openxmlformats.org/officeDocument/2006/relationships/image" Target="../media/image37.png"/><Relationship Id="rId4" Type="http://schemas.openxmlformats.org/officeDocument/2006/relationships/image" Target="../media/image4.jpe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9.jpeg"/><Relationship Id="rId7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jpeg"/><Relationship Id="rId4" Type="http://schemas.openxmlformats.org/officeDocument/2006/relationships/image" Target="../media/image40.jpe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3.jpeg"/><Relationship Id="rId4" Type="http://schemas.openxmlformats.org/officeDocument/2006/relationships/image" Target="../media/image4.jpe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.jpeg"/><Relationship Id="rId4" Type="http://schemas.openxmlformats.org/officeDocument/2006/relationships/image" Target="../media/image3.jpe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microsoft.com/office/2007/relationships/hdphoto" Target="../media/hdphoto1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11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jpeg"/><Relationship Id="rId7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14.jpe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jpe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jpeg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7.png"/><Relationship Id="rId10" Type="http://schemas.openxmlformats.org/officeDocument/2006/relationships/image" Target="../media/image18.jpeg"/><Relationship Id="rId4" Type="http://schemas.microsoft.com/office/2007/relationships/hdphoto" Target="../media/hdphoto2.wdp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1.jpe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microsoft.com/office/2007/relationships/hdphoto" Target="../media/hdphoto2.wdp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.png"/><Relationship Id="rId3" Type="http://schemas.openxmlformats.org/officeDocument/2006/relationships/image" Target="../media/image11.jpeg"/><Relationship Id="rId7" Type="http://schemas.openxmlformats.org/officeDocument/2006/relationships/image" Target="../media/image23.png"/><Relationship Id="rId12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25.jpeg"/><Relationship Id="rId5" Type="http://schemas.openxmlformats.org/officeDocument/2006/relationships/image" Target="../media/image2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4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 rot="10800000">
            <a:off x="35496" y="121064"/>
            <a:ext cx="504056" cy="4970966"/>
            <a:chOff x="19210" y="267495"/>
            <a:chExt cx="538702" cy="5760640"/>
          </a:xfrm>
        </p:grpSpPr>
        <p:pic>
          <p:nvPicPr>
            <p:cNvPr id="3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>
              <a:off x="19210" y="26749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170765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314781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37570" y="4587974"/>
              <a:ext cx="520342" cy="1440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Google Shape;613;p40"/>
          <p:cNvSpPr txBox="1">
            <a:spLocks/>
          </p:cNvSpPr>
          <p:nvPr/>
        </p:nvSpPr>
        <p:spPr>
          <a:xfrm>
            <a:off x="-18385" y="405342"/>
            <a:ext cx="9144000" cy="6542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Санкт-Петербургское государственное бюджетное учреждение </a:t>
            </a: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«Центр социальной помощи семье и детям Московского района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»</a:t>
            </a:r>
          </a:p>
          <a:p>
            <a:endParaRPr lang="ru-RU" sz="11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026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8" b="9007"/>
          <a:stretch/>
        </p:blipFill>
        <p:spPr bwMode="auto">
          <a:xfrm>
            <a:off x="3136142" y="2907796"/>
            <a:ext cx="2834945" cy="168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4763928"/>
            <a:ext cx="9136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Санкт-Петербург</a:t>
            </a:r>
            <a:endParaRPr lang="ru-RU" sz="10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0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2024</a:t>
            </a:r>
            <a:endParaRPr lang="ru-RU" sz="10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4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280" b="44322"/>
          <a:stretch/>
        </p:blipFill>
        <p:spPr bwMode="auto">
          <a:xfrm>
            <a:off x="1907704" y="1984639"/>
            <a:ext cx="3240360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18386" y="1576993"/>
            <a:ext cx="916238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Клуб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добровольческих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инициатив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«Про Добро»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5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 t="43706" r="32929" b="52442"/>
          <a:stretch/>
        </p:blipFill>
        <p:spPr bwMode="auto">
          <a:xfrm rot="16200000">
            <a:off x="6480699" y="2480197"/>
            <a:ext cx="4915093" cy="4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 t="43706" r="32929" b="52442"/>
          <a:stretch/>
        </p:blipFill>
        <p:spPr bwMode="auto">
          <a:xfrm>
            <a:off x="0" y="0"/>
            <a:ext cx="9143999" cy="33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92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81580" y="1568946"/>
            <a:ext cx="352839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</a:t>
            </a: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обытийное </a:t>
            </a:r>
          </a:p>
        </p:txBody>
      </p:sp>
      <p:grpSp>
        <p:nvGrpSpPr>
          <p:cNvPr id="2" name="Группа 1"/>
          <p:cNvGrpSpPr/>
          <p:nvPr/>
        </p:nvGrpSpPr>
        <p:grpSpPr>
          <a:xfrm rot="10800000">
            <a:off x="52677" y="121062"/>
            <a:ext cx="486875" cy="4987230"/>
            <a:chOff x="19210" y="267495"/>
            <a:chExt cx="520342" cy="5760640"/>
          </a:xfrm>
        </p:grpSpPr>
        <p:pic>
          <p:nvPicPr>
            <p:cNvPr id="3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>
              <a:off x="19210" y="26749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170765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314781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H="1" flipV="1">
              <a:off x="19210" y="458797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7" t="72905" b="15733"/>
          <a:stretch/>
        </p:blipFill>
        <p:spPr bwMode="auto">
          <a:xfrm>
            <a:off x="2545776" y="843558"/>
            <a:ext cx="4042448" cy="29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 t="43706" r="32929" b="52442"/>
          <a:stretch/>
        </p:blipFill>
        <p:spPr bwMode="auto">
          <a:xfrm>
            <a:off x="0" y="0"/>
            <a:ext cx="9143999" cy="4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55318">
            <a:off x="2798709" y="1019519"/>
            <a:ext cx="1500267" cy="54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652120" y="4543762"/>
            <a:ext cx="395753" cy="59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82477" y="1995686"/>
            <a:ext cx="379093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Подготовка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помощь в проведении массовых уличных мероприятий и праздничных программ, приуроченных к датам официальных праздников</a:t>
            </a:r>
          </a:p>
        </p:txBody>
      </p:sp>
      <p:pic>
        <p:nvPicPr>
          <p:cNvPr id="25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411" b="72191"/>
          <a:stretch/>
        </p:blipFill>
        <p:spPr bwMode="auto">
          <a:xfrm flipV="1">
            <a:off x="1770900" y="1887026"/>
            <a:ext cx="1504956" cy="1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5646" r="4032" b="19219"/>
          <a:stretch/>
        </p:blipFill>
        <p:spPr bwMode="auto">
          <a:xfrm>
            <a:off x="5220072" y="1177056"/>
            <a:ext cx="2979343" cy="182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ser\Desktop\Волонтеры\Фото Про Добро\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t="10558" r="2863" b="6811"/>
          <a:stretch/>
        </p:blipFill>
        <p:spPr bwMode="auto">
          <a:xfrm>
            <a:off x="5220072" y="3075806"/>
            <a:ext cx="2979342" cy="195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8" b="9007"/>
          <a:stretch/>
        </p:blipFill>
        <p:spPr bwMode="auto">
          <a:xfrm>
            <a:off x="7786422" y="60004"/>
            <a:ext cx="1322082" cy="7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39550" y="402799"/>
            <a:ext cx="80648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Направления работы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Клуба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добровольческих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инициатив «Про Добро»</a:t>
            </a:r>
            <a:endParaRPr lang="ru-RU" sz="1600" dirty="0"/>
          </a:p>
        </p:txBody>
      </p:sp>
      <p:pic>
        <p:nvPicPr>
          <p:cNvPr id="1026" name="Picture 2" descr="C:\Users\User\Desktop\Добро.РФ\Фото ЦСПСД МР\10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t="16947" r="5339" b="904"/>
          <a:stretch/>
        </p:blipFill>
        <p:spPr bwMode="auto">
          <a:xfrm>
            <a:off x="683568" y="2742901"/>
            <a:ext cx="3862946" cy="227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83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280" b="44322"/>
          <a:stretch/>
        </p:blipFill>
        <p:spPr bwMode="auto">
          <a:xfrm>
            <a:off x="5948108" y="1694900"/>
            <a:ext cx="2133335" cy="13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1419622"/>
            <a:ext cx="352839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</a:t>
            </a: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портивное </a:t>
            </a:r>
          </a:p>
        </p:txBody>
      </p:sp>
      <p:grpSp>
        <p:nvGrpSpPr>
          <p:cNvPr id="2" name="Группа 1"/>
          <p:cNvGrpSpPr/>
          <p:nvPr/>
        </p:nvGrpSpPr>
        <p:grpSpPr>
          <a:xfrm rot="10800000">
            <a:off x="52677" y="121062"/>
            <a:ext cx="486875" cy="4987230"/>
            <a:chOff x="19210" y="267495"/>
            <a:chExt cx="520342" cy="5760640"/>
          </a:xfrm>
        </p:grpSpPr>
        <p:pic>
          <p:nvPicPr>
            <p:cNvPr id="3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>
              <a:off x="19210" y="26749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170765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314781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H="1" flipV="1">
              <a:off x="19210" y="458797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7" t="72905" b="15733"/>
          <a:stretch/>
        </p:blipFill>
        <p:spPr bwMode="auto">
          <a:xfrm>
            <a:off x="2545776" y="843558"/>
            <a:ext cx="4042448" cy="29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 t="43706" r="32929" b="52442"/>
          <a:stretch/>
        </p:blipFill>
        <p:spPr bwMode="auto">
          <a:xfrm>
            <a:off x="0" y="0"/>
            <a:ext cx="9143999" cy="4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411" b="72191"/>
          <a:stretch/>
        </p:blipFill>
        <p:spPr bwMode="auto">
          <a:xfrm flipV="1">
            <a:off x="1187624" y="1725533"/>
            <a:ext cx="2232248" cy="1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83768" y="987575"/>
            <a:ext cx="1260611" cy="47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5796136" y="957591"/>
            <a:ext cx="648072" cy="46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652120" y="4543762"/>
            <a:ext cx="395753" cy="59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30830" y="1851670"/>
            <a:ext cx="379093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Организация спортивных мероприятий, нацеленных на формирование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основ здорового образа жизни и мотивации к активному досугу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058290" y="1851670"/>
            <a:ext cx="397820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Организация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проведение занятий и мероприятий,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направленных на воспитание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у детей ответственного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бережного отношения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 окружающему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миру </a:t>
            </a:r>
            <a:endParaRPr lang="ru-RU" sz="105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078" name="Picture 6" descr="C:\Users\User\Desktop\9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22393" r="10488" b="3010"/>
          <a:stretch/>
        </p:blipFill>
        <p:spPr bwMode="auto">
          <a:xfrm>
            <a:off x="5308185" y="2571750"/>
            <a:ext cx="3512288" cy="235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5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6" t="15607" r="10242" b="15906"/>
          <a:stretch/>
        </p:blipFill>
        <p:spPr bwMode="auto">
          <a:xfrm>
            <a:off x="639603" y="2571750"/>
            <a:ext cx="350034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292080" y="1425719"/>
            <a:ext cx="352839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Э</a:t>
            </a: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кологическое </a:t>
            </a:r>
          </a:p>
        </p:txBody>
      </p:sp>
      <p:sp>
        <p:nvSpPr>
          <p:cNvPr id="9" name="AutoShape 4" descr="blob:https://web.telegram.org/a68a7195-942a-4f03-93af-f9c85c03e69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8" b="9007"/>
          <a:stretch/>
        </p:blipFill>
        <p:spPr bwMode="auto">
          <a:xfrm>
            <a:off x="7786422" y="60004"/>
            <a:ext cx="1322082" cy="7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539550" y="402799"/>
            <a:ext cx="80648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Направления работы </a:t>
            </a:r>
            <a:endParaRPr lang="ru-RU" sz="16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Клуба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добровольческих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инициатив «Про Добро»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892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280" b="44322"/>
          <a:stretch/>
        </p:blipFill>
        <p:spPr bwMode="auto">
          <a:xfrm>
            <a:off x="5554518" y="1064436"/>
            <a:ext cx="2231904" cy="1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652120" y="4543762"/>
            <a:ext cx="395753" cy="59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Группа 45"/>
          <p:cNvGrpSpPr/>
          <p:nvPr/>
        </p:nvGrpSpPr>
        <p:grpSpPr>
          <a:xfrm rot="10800000">
            <a:off x="8604448" y="267494"/>
            <a:ext cx="486883" cy="4824535"/>
            <a:chOff x="19205" y="110805"/>
            <a:chExt cx="520347" cy="5917330"/>
          </a:xfrm>
        </p:grpSpPr>
        <p:pic>
          <p:nvPicPr>
            <p:cNvPr id="47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>
              <a:off x="19206" y="110805"/>
              <a:ext cx="520342" cy="1440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05" y="1707654"/>
              <a:ext cx="520342" cy="1440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314781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H="1" flipV="1">
              <a:off x="19210" y="458797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2" descr="C:\Users\Вислобокова\Desktop\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t="64098" r="78198" b="30773"/>
          <a:stretch/>
        </p:blipFill>
        <p:spPr bwMode="auto">
          <a:xfrm rot="16200000">
            <a:off x="4391982" y="-4412521"/>
            <a:ext cx="360042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8" b="9007"/>
          <a:stretch/>
        </p:blipFill>
        <p:spPr bwMode="auto">
          <a:xfrm>
            <a:off x="7786422" y="60004"/>
            <a:ext cx="1322082" cy="7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95536" y="1347614"/>
            <a:ext cx="439248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Программа Клуба добровольческих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инициатив «Про Добро» 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рассчитана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не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только на практическую помощь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 проведении мероприятий в Центре социально помощи семье и детям Московского района, но и на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освоение теоретических знаний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об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опыте добровольчества в России и мире,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принципах работы добровольцев, об их правах и обязанностях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.</a:t>
            </a:r>
          </a:p>
          <a:p>
            <a:endParaRPr lang="ru-RU" sz="14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Реализация программы Клуба добровольческих инициатив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Про Добро»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обеспечивает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освоение участниками Клуба теоретической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базы добровольческого движения и практическую реализацию полученных знаний.</a:t>
            </a:r>
          </a:p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9550" y="731480"/>
            <a:ext cx="8064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Клуб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добровольческих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инициатив «Про Добро»</a:t>
            </a:r>
            <a:endParaRPr lang="ru-RU" sz="2000" dirty="0"/>
          </a:p>
        </p:txBody>
      </p:sp>
      <p:pic>
        <p:nvPicPr>
          <p:cNvPr id="17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411" b="72191"/>
          <a:stretch/>
        </p:blipFill>
        <p:spPr bwMode="auto">
          <a:xfrm rot="16200000" flipV="1">
            <a:off x="-345009" y="4031077"/>
            <a:ext cx="1409084" cy="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Добро.РФ\Фото ЦСПСД МР\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r="7797"/>
          <a:stretch/>
        </p:blipFill>
        <p:spPr bwMode="auto">
          <a:xfrm>
            <a:off x="4754868" y="1609604"/>
            <a:ext cx="3777572" cy="276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83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3" r="48314" b="15598"/>
          <a:stretch/>
        </p:blipFill>
        <p:spPr bwMode="auto">
          <a:xfrm>
            <a:off x="602436" y="4122438"/>
            <a:ext cx="225148" cy="1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3" r="48314" b="15598"/>
          <a:stretch/>
        </p:blipFill>
        <p:spPr bwMode="auto">
          <a:xfrm>
            <a:off x="602436" y="3939902"/>
            <a:ext cx="225148" cy="1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3" r="48314" b="15598"/>
          <a:stretch/>
        </p:blipFill>
        <p:spPr bwMode="auto">
          <a:xfrm>
            <a:off x="602436" y="3723878"/>
            <a:ext cx="225148" cy="1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3" r="48314" b="15598"/>
          <a:stretch/>
        </p:blipFill>
        <p:spPr bwMode="auto">
          <a:xfrm>
            <a:off x="602436" y="3541503"/>
            <a:ext cx="225148" cy="18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3" r="48314" b="15598"/>
          <a:stretch/>
        </p:blipFill>
        <p:spPr bwMode="auto">
          <a:xfrm>
            <a:off x="602436" y="3374516"/>
            <a:ext cx="225148" cy="1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1560" y="1419622"/>
            <a:ext cx="62646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64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мероприятия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было проведено при поддержке добровольцев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1102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человек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из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семей, состоящих на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социальном обслуживании </a:t>
            </a:r>
            <a:b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 Центре, стали участниками мероприятий, из которых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726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несовершеннолетних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376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взрослых 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12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Волонтерами социально значимых мероприятий выступили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146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студентов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средних и высших профессиональных учебных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заведений:</a:t>
            </a:r>
            <a:b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6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  <a:endParaRPr lang="ru-RU" sz="10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СПбГУ;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Университет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ГПС МЧС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России;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ТОТФиП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СПб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ГБПОУ Техникум «Автосервис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»;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многие другие</a:t>
            </a:r>
          </a:p>
          <a:p>
            <a:endParaRPr lang="ru-RU" sz="12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084034" y="2651740"/>
            <a:ext cx="409564" cy="281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546815"/>
            <a:ext cx="8639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За время функционирования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Клуба добровольческих инициатив «Про Добро»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2022-2023: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509872" y="4177577"/>
            <a:ext cx="322623" cy="59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945820" y="4587973"/>
            <a:ext cx="442604" cy="452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7981595" y="4388694"/>
            <a:ext cx="322623" cy="59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 rot="10800000">
            <a:off x="7945819" y="412160"/>
            <a:ext cx="513125" cy="4696782"/>
            <a:chOff x="19210" y="267495"/>
            <a:chExt cx="520342" cy="5760640"/>
          </a:xfrm>
        </p:grpSpPr>
        <p:pic>
          <p:nvPicPr>
            <p:cNvPr id="21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>
              <a:off x="19210" y="26749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170765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314781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H="1" flipV="1">
              <a:off x="19210" y="458797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 t="43706" r="32929" b="52442"/>
          <a:stretch/>
        </p:blipFill>
        <p:spPr bwMode="auto">
          <a:xfrm>
            <a:off x="1" y="-2"/>
            <a:ext cx="9180512" cy="4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 t="43706" r="32929" b="52442"/>
          <a:stretch/>
        </p:blipFill>
        <p:spPr bwMode="auto">
          <a:xfrm rot="16200000">
            <a:off x="6490806" y="2453794"/>
            <a:ext cx="47313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8" b="9007"/>
          <a:stretch/>
        </p:blipFill>
        <p:spPr bwMode="auto">
          <a:xfrm>
            <a:off x="7786422" y="60004"/>
            <a:ext cx="1322082" cy="7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280" b="44322"/>
          <a:stretch/>
        </p:blipFill>
        <p:spPr bwMode="auto">
          <a:xfrm>
            <a:off x="2841290" y="1127749"/>
            <a:ext cx="3456383" cy="1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56596"/>
            <a:ext cx="350275" cy="35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7654"/>
            <a:ext cx="350275" cy="35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49467"/>
            <a:ext cx="350275" cy="35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58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3" r="48314" b="15598"/>
          <a:stretch/>
        </p:blipFill>
        <p:spPr bwMode="auto">
          <a:xfrm>
            <a:off x="556378" y="4122438"/>
            <a:ext cx="225148" cy="1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3" r="48314" b="15598"/>
          <a:stretch/>
        </p:blipFill>
        <p:spPr bwMode="auto">
          <a:xfrm>
            <a:off x="539552" y="4299942"/>
            <a:ext cx="225148" cy="1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3" r="48314" b="15598"/>
          <a:stretch/>
        </p:blipFill>
        <p:spPr bwMode="auto">
          <a:xfrm>
            <a:off x="556378" y="3939902"/>
            <a:ext cx="225148" cy="1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3" r="48314" b="15598"/>
          <a:stretch/>
        </p:blipFill>
        <p:spPr bwMode="auto">
          <a:xfrm>
            <a:off x="539552" y="3723878"/>
            <a:ext cx="225148" cy="1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3" r="48314" b="15598"/>
          <a:stretch/>
        </p:blipFill>
        <p:spPr bwMode="auto">
          <a:xfrm>
            <a:off x="539552" y="3541503"/>
            <a:ext cx="225148" cy="18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3" r="48314" b="15598"/>
          <a:stretch/>
        </p:blipFill>
        <p:spPr bwMode="auto">
          <a:xfrm>
            <a:off x="546721" y="4482478"/>
            <a:ext cx="225148" cy="1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3" r="48314" b="15598"/>
          <a:stretch/>
        </p:blipFill>
        <p:spPr bwMode="auto">
          <a:xfrm>
            <a:off x="539552" y="3374516"/>
            <a:ext cx="225148" cy="17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11560" y="1419622"/>
            <a:ext cx="626469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73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мероприятия было проведено при поддержке добровольцев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1315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человек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из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семей, состоящих на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социальном обслуживании </a:t>
            </a:r>
            <a:b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 Центре, стали участниками мероприятий, из которых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892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несовершеннолетних 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423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взрослых 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12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Волонтерами социально значимых мероприятий выступили 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170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студентов средних и высших профессиональных учебных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заведений:</a:t>
            </a:r>
            <a:b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6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  <a:endParaRPr lang="ru-RU" sz="10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СПбГУ;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Университет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ГПС МЧС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России;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СПбГУП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ТОТФиП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РГПУ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им. А.И.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Герцена;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СПб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ГБПОУ Техникум «Автосервис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»;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многие другие</a:t>
            </a:r>
          </a:p>
          <a:p>
            <a:endParaRPr lang="ru-RU" sz="12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084034" y="2651740"/>
            <a:ext cx="409564" cy="281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546815"/>
            <a:ext cx="8639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За время функционирования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Клуба добровольческих инициатив «Про Добро» 2023-2024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:</a:t>
            </a:r>
          </a:p>
        </p:txBody>
      </p:sp>
      <p:pic>
        <p:nvPicPr>
          <p:cNvPr id="24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 t="43706" r="32929" b="52442"/>
          <a:stretch/>
        </p:blipFill>
        <p:spPr bwMode="auto">
          <a:xfrm rot="16200000">
            <a:off x="6328213" y="2327705"/>
            <a:ext cx="4876004" cy="75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42856" b="47993"/>
          <a:stretch/>
        </p:blipFill>
        <p:spPr bwMode="auto">
          <a:xfrm>
            <a:off x="7596336" y="544098"/>
            <a:ext cx="827372" cy="40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7509872" y="4177577"/>
            <a:ext cx="322623" cy="59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:\Users\Вислобокова\Desktop\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t="64098" r="78198" b="30773"/>
          <a:stretch/>
        </p:blipFill>
        <p:spPr bwMode="auto">
          <a:xfrm rot="16200000">
            <a:off x="4355977" y="-4376516"/>
            <a:ext cx="432048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7945820" y="4587973"/>
            <a:ext cx="442604" cy="452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280" b="44322"/>
          <a:stretch/>
        </p:blipFill>
        <p:spPr bwMode="auto">
          <a:xfrm>
            <a:off x="2915816" y="1131590"/>
            <a:ext cx="3312368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7981595" y="4388694"/>
            <a:ext cx="322623" cy="59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8" b="9007"/>
          <a:stretch/>
        </p:blipFill>
        <p:spPr bwMode="auto">
          <a:xfrm>
            <a:off x="7786422" y="60004"/>
            <a:ext cx="1322082" cy="7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56596"/>
            <a:ext cx="350275" cy="35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7654"/>
            <a:ext cx="350275" cy="35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Picture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49467"/>
            <a:ext cx="350275" cy="35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5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39551" y="555526"/>
            <a:ext cx="7632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За время работы Клуба добровольческих инициатив «Про Добро»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Центр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социальной помощи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семье и детям Московского района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регулярно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получает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благодарности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за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развитие добровольческого движения среди обучающихся. 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652120" y="4543762"/>
            <a:ext cx="395753" cy="59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676" y="1904514"/>
            <a:ext cx="4568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СПб ГБПОУ «Техникум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Автосервис»</a:t>
            </a:r>
          </a:p>
        </p:txBody>
      </p:sp>
      <p:pic>
        <p:nvPicPr>
          <p:cNvPr id="37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411" b="72191"/>
          <a:stretch/>
        </p:blipFill>
        <p:spPr bwMode="auto">
          <a:xfrm flipV="1">
            <a:off x="3255678" y="1632744"/>
            <a:ext cx="2376264" cy="22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Волонтеры\Фото Про Добро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t="10748" r="2252"/>
          <a:stretch/>
        </p:blipFill>
        <p:spPr bwMode="auto">
          <a:xfrm>
            <a:off x="567391" y="2427534"/>
            <a:ext cx="3479994" cy="24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Волонтеры\Фото Про Добро\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8900"/>
          <a:stretch/>
        </p:blipFill>
        <p:spPr bwMode="auto">
          <a:xfrm>
            <a:off x="5124454" y="2427534"/>
            <a:ext cx="3479994" cy="24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/>
          <p:cNvGrpSpPr/>
          <p:nvPr/>
        </p:nvGrpSpPr>
        <p:grpSpPr>
          <a:xfrm rot="10800000">
            <a:off x="8604448" y="267494"/>
            <a:ext cx="486883" cy="4824535"/>
            <a:chOff x="19205" y="110805"/>
            <a:chExt cx="520347" cy="5917330"/>
          </a:xfrm>
        </p:grpSpPr>
        <p:pic>
          <p:nvPicPr>
            <p:cNvPr id="39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>
              <a:off x="19206" y="110805"/>
              <a:ext cx="520342" cy="1440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05" y="1707654"/>
              <a:ext cx="520342" cy="1440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314781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H="1" flipV="1">
              <a:off x="19210" y="458797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 t="43706" r="32929" b="52442"/>
          <a:stretch/>
        </p:blipFill>
        <p:spPr bwMode="auto">
          <a:xfrm>
            <a:off x="3676" y="0"/>
            <a:ext cx="9144000" cy="4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4572000" y="1904514"/>
            <a:ext cx="4575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ГБОУ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школа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№594 Московского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района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Санкт-Петербурга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15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8" b="9007"/>
          <a:stretch/>
        </p:blipFill>
        <p:spPr bwMode="auto">
          <a:xfrm>
            <a:off x="7786422" y="60004"/>
            <a:ext cx="1322082" cy="7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51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697021" y="627534"/>
            <a:ext cx="7749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Также Центр социальной помощи семье и детям получает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благодарности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от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семей и клиентов, состоящих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на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социальном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обслуживании,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за организацию и проведение социально-культурных мероприятий с участием добровольцев (волонтеров)</a:t>
            </a:r>
          </a:p>
        </p:txBody>
      </p:sp>
      <p:grpSp>
        <p:nvGrpSpPr>
          <p:cNvPr id="2" name="Группа 1"/>
          <p:cNvGrpSpPr/>
          <p:nvPr/>
        </p:nvGrpSpPr>
        <p:grpSpPr>
          <a:xfrm rot="10800000">
            <a:off x="8388423" y="412160"/>
            <a:ext cx="432047" cy="4696782"/>
            <a:chOff x="19210" y="267495"/>
            <a:chExt cx="520342" cy="5760640"/>
          </a:xfrm>
        </p:grpSpPr>
        <p:pic>
          <p:nvPicPr>
            <p:cNvPr id="3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>
              <a:off x="19210" y="26749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170765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314781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H="1" flipV="1">
              <a:off x="19210" y="458797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 t="43706" r="32929" b="52442"/>
          <a:stretch/>
        </p:blipFill>
        <p:spPr bwMode="auto">
          <a:xfrm>
            <a:off x="0" y="-2"/>
            <a:ext cx="9143999" cy="4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 t="43706" r="32929" b="52442"/>
          <a:stretch/>
        </p:blipFill>
        <p:spPr bwMode="auto">
          <a:xfrm rot="16200000">
            <a:off x="6643443" y="2642941"/>
            <a:ext cx="4731340" cy="26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7" t="72905" b="15733"/>
          <a:stretch/>
        </p:blipFill>
        <p:spPr bwMode="auto">
          <a:xfrm>
            <a:off x="3059832" y="1707654"/>
            <a:ext cx="3034270" cy="2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Регистрация Добро.РФ\Фото ЦСПСД МР\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6256" r="2713" b="2599"/>
          <a:stretch/>
        </p:blipFill>
        <p:spPr bwMode="auto">
          <a:xfrm>
            <a:off x="697021" y="2262016"/>
            <a:ext cx="3634273" cy="263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 t="8919" r="5783" b="2030"/>
          <a:stretch/>
        </p:blipFill>
        <p:spPr bwMode="auto">
          <a:xfrm>
            <a:off x="4549120" y="2262016"/>
            <a:ext cx="3656343" cy="263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8" b="9007"/>
          <a:stretch/>
        </p:blipFill>
        <p:spPr bwMode="auto">
          <a:xfrm>
            <a:off x="7786422" y="60004"/>
            <a:ext cx="1322082" cy="7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70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7544" y="771550"/>
            <a:ext cx="39717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Добровольческая деятельность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современной социальной сфере имеет огромную ценность.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Она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помогает предоставить людям необходимую поддержку и помощь,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привнося в их жизнь свет и надежду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.</a:t>
            </a:r>
          </a:p>
          <a:p>
            <a:endParaRPr lang="ru-RU" sz="14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14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Добровольцы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играют важную роль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создании общества, основанного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на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взаимопомощи, солидарности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доброте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. 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8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280" b="44322"/>
          <a:stretch/>
        </p:blipFill>
        <p:spPr bwMode="auto">
          <a:xfrm>
            <a:off x="516591" y="2211710"/>
            <a:ext cx="3312368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 rot="10800000">
            <a:off x="8531934" y="-1"/>
            <a:ext cx="612066" cy="5077086"/>
            <a:chOff x="19210" y="267495"/>
            <a:chExt cx="538702" cy="5760640"/>
          </a:xfrm>
        </p:grpSpPr>
        <p:pic>
          <p:nvPicPr>
            <p:cNvPr id="4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>
              <a:off x="19210" y="26749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170765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314781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37570" y="4587974"/>
              <a:ext cx="520342" cy="1440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:\Users\Вислобокова\Desktop\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t="64098" r="78198" b="30773"/>
          <a:stretch/>
        </p:blipFill>
        <p:spPr bwMode="auto">
          <a:xfrm rot="16200000">
            <a:off x="4366244" y="-4366247"/>
            <a:ext cx="411512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868144" y="2859781"/>
            <a:ext cx="432048" cy="353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538700" y="1787474"/>
            <a:ext cx="409564" cy="281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170340" y="1577484"/>
            <a:ext cx="409564" cy="281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084034" y="2651740"/>
            <a:ext cx="409564" cy="281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8" b="9007"/>
          <a:stretch/>
        </p:blipFill>
        <p:spPr bwMode="auto">
          <a:xfrm>
            <a:off x="7786422" y="60004"/>
            <a:ext cx="1322082" cy="7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795705" y="3723878"/>
            <a:ext cx="7534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Добровольчество – это не только акт помощи,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но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путь к лучшему будущему, в котором каждый человек может рассчитывать на поддержку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заботу!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5122" name="Picture 2" descr="C:\Users\User\Desktop\Волонтеры\Фото Про Добро\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2" t="19338" r="-1239" b="11748"/>
          <a:stretch/>
        </p:blipFill>
        <p:spPr bwMode="auto">
          <a:xfrm>
            <a:off x="5033486" y="569107"/>
            <a:ext cx="2736304" cy="293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280" b="44322"/>
          <a:stretch/>
        </p:blipFill>
        <p:spPr bwMode="auto">
          <a:xfrm>
            <a:off x="2711151" y="4575790"/>
            <a:ext cx="3456383" cy="1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67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3" r="48314" b="15598"/>
          <a:stretch/>
        </p:blipFill>
        <p:spPr bwMode="auto">
          <a:xfrm>
            <a:off x="268235" y="3606381"/>
            <a:ext cx="450297" cy="36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3" r="48314" b="15598"/>
          <a:stretch/>
        </p:blipFill>
        <p:spPr bwMode="auto">
          <a:xfrm>
            <a:off x="268236" y="4100708"/>
            <a:ext cx="450297" cy="35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3" r="48314" b="15598"/>
          <a:stretch/>
        </p:blipFill>
        <p:spPr bwMode="auto">
          <a:xfrm>
            <a:off x="247262" y="3152845"/>
            <a:ext cx="450297" cy="35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7" t="72905" b="15733"/>
          <a:stretch/>
        </p:blipFill>
        <p:spPr bwMode="auto">
          <a:xfrm flipV="1">
            <a:off x="1331640" y="1928161"/>
            <a:ext cx="2736304" cy="13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3" r="48314" b="15598"/>
          <a:stretch/>
        </p:blipFill>
        <p:spPr bwMode="auto">
          <a:xfrm>
            <a:off x="268236" y="2739928"/>
            <a:ext cx="450297" cy="35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674856"/>
            <a:ext cx="561662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СПб ГБУ «Центр социальной помощи семье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детям Московского района»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является учреждением социальной защиты населения и призван способствовать реализации права семьи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детей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на защиту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помощь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со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стороны государства.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endParaRPr lang="ru-RU" sz="15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15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Центр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призван 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содействовать:</a:t>
            </a: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0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  <a:endParaRPr lang="ru-RU" sz="17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развитию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укреплению семьи как социального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института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;</a:t>
            </a:r>
            <a:endParaRPr lang="ru-RU" sz="15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улучшению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показателей социального здоровья и благополучия семьи и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детей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;</a:t>
            </a:r>
            <a:endParaRPr lang="ru-RU" sz="15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500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гуманизации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связей семьи с обществом и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государством;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установлению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гармоничных внутрисемейных отношений.</a:t>
            </a:r>
            <a:endParaRPr lang="ru-RU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 rot="10800000">
            <a:off x="8531934" y="-1"/>
            <a:ext cx="612066" cy="5077086"/>
            <a:chOff x="19210" y="267495"/>
            <a:chExt cx="538702" cy="5760640"/>
          </a:xfrm>
        </p:grpSpPr>
        <p:pic>
          <p:nvPicPr>
            <p:cNvPr id="4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>
              <a:off x="19210" y="26749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170765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314781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37570" y="4587974"/>
              <a:ext cx="520342" cy="1440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:\Users\Вислобокова\Desktop\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t="64098" r="78198" b="30773"/>
          <a:stretch/>
        </p:blipFill>
        <p:spPr bwMode="auto">
          <a:xfrm rot="16200000">
            <a:off x="4366244" y="-4366247"/>
            <a:ext cx="411512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100392" y="2285407"/>
            <a:ext cx="393206" cy="1078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921571" y="1368648"/>
            <a:ext cx="458741" cy="699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68144" y="2859781"/>
            <a:ext cx="432048" cy="353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r="53219" b="4053"/>
          <a:stretch/>
        </p:blipFill>
        <p:spPr bwMode="auto">
          <a:xfrm>
            <a:off x="5940152" y="1169853"/>
            <a:ext cx="2592288" cy="385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538700" y="1787474"/>
            <a:ext cx="409564" cy="281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170340" y="1577484"/>
            <a:ext cx="409564" cy="281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084034" y="2651740"/>
            <a:ext cx="409564" cy="281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12160" y="2218558"/>
            <a:ext cx="576064" cy="1073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7877510" y="1619174"/>
            <a:ext cx="726938" cy="718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8029910" y="2651950"/>
            <a:ext cx="574538" cy="783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8" b="9007"/>
          <a:stretch/>
        </p:blipFill>
        <p:spPr bwMode="auto">
          <a:xfrm>
            <a:off x="7786422" y="60004"/>
            <a:ext cx="1322082" cy="7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00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280" b="44322"/>
          <a:stretch/>
        </p:blipFill>
        <p:spPr bwMode="auto">
          <a:xfrm>
            <a:off x="755576" y="483518"/>
            <a:ext cx="3298779" cy="10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3" r="48314" b="15598"/>
          <a:stretch/>
        </p:blipFill>
        <p:spPr bwMode="auto">
          <a:xfrm>
            <a:off x="2486683" y="1851670"/>
            <a:ext cx="3741501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1" y="267494"/>
            <a:ext cx="71671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Целью создания и функционирования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Центра является предоставление социальных услуг семьям с детьми,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которые </a:t>
            </a:r>
            <a:b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были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признаны нуждающимися в социальном обслуживании.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Основой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взаимодействия Центра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 клиентами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является предоставление необходимого комплекса социальных услуг в соответствии с личными потребностями каждого клиента.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70995" y="2159433"/>
            <a:ext cx="306665" cy="317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C:\Users\Вислобокова\Desktop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7" t="8687" r="4583" b="13122"/>
          <a:stretch/>
        </p:blipFill>
        <p:spPr bwMode="auto">
          <a:xfrm>
            <a:off x="6723919" y="2390272"/>
            <a:ext cx="2382320" cy="275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778290" y="2427734"/>
            <a:ext cx="1034070" cy="874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130218" y="3003798"/>
            <a:ext cx="1034070" cy="874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820472" y="2643758"/>
            <a:ext cx="323528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955172" y="3379895"/>
            <a:ext cx="153332" cy="199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289254" y="3945283"/>
            <a:ext cx="306665" cy="308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553323" y="2230587"/>
            <a:ext cx="153332" cy="199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647253" y="4153550"/>
            <a:ext cx="153332" cy="199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06762" y="1982906"/>
            <a:ext cx="780965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Основные задачи Центра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:</a:t>
            </a:r>
          </a:p>
          <a:p>
            <a:pPr algn="ctr"/>
            <a:endParaRPr lang="ru-RU" sz="10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lvl="0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1.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Оптимизация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профилактической и реабилитационной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деятельности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 соответствии с государственным заданием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;</a:t>
            </a:r>
          </a:p>
          <a:p>
            <a:pPr lvl="0"/>
            <a:endParaRPr lang="ru-RU" sz="5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lvl="0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2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.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Разработка и внедрение инновационных технологий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социально-педагогической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поддержки и духовно-нравственного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воспитания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детей и подростков, технологий укрепления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внутрисемейных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, детско-родительских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отношений;</a:t>
            </a:r>
          </a:p>
          <a:p>
            <a:pPr lvl="0"/>
            <a:endParaRPr lang="ru-RU" sz="5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pPr lvl="0"/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3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.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Расширение межведомственного взаимодействия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сфере защиты детей и подростков от социального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сиротства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жестокого обращения с целью укрепления </a:t>
            </a: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института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семьи.</a:t>
            </a:r>
          </a:p>
        </p:txBody>
      </p:sp>
      <p:pic>
        <p:nvPicPr>
          <p:cNvPr id="17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 t="43706" r="32929" b="52442"/>
          <a:stretch/>
        </p:blipFill>
        <p:spPr bwMode="auto">
          <a:xfrm rot="16200000">
            <a:off x="-2373982" y="2373982"/>
            <a:ext cx="5143500" cy="39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514692" y="2230587"/>
            <a:ext cx="323528" cy="874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595919" y="3579861"/>
            <a:ext cx="505899" cy="414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8" b="9007"/>
          <a:stretch/>
        </p:blipFill>
        <p:spPr bwMode="auto">
          <a:xfrm>
            <a:off x="7786422" y="60004"/>
            <a:ext cx="1322082" cy="7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01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280" b="44322"/>
          <a:stretch/>
        </p:blipFill>
        <p:spPr bwMode="auto">
          <a:xfrm>
            <a:off x="5220072" y="1056369"/>
            <a:ext cx="2736304" cy="7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29209" y="610111"/>
            <a:ext cx="767118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Центр является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поставщиком социальных услуг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оказывает все виды социальной помощи семьям с детьми, проживающим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 Московском районе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Санкт-Петербурга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. Учреждение оказывает социально-педагогические,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социально-правовые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,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социально-бытовые, социально-психологические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, социально-медицинские и социально-трудовые услуги.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3412" y="2028785"/>
            <a:ext cx="3799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Приоритетными направлениями в деятельности Центра являются профилактика безнадзорности, беспризорности и правонарушений несовершеннолетних.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084034" y="2651740"/>
            <a:ext cx="409564" cy="281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509872" y="4177577"/>
            <a:ext cx="322623" cy="59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945820" y="4587973"/>
            <a:ext cx="442604" cy="452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7981595" y="4388694"/>
            <a:ext cx="322623" cy="59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 rot="10800000">
            <a:off x="8333595" y="412160"/>
            <a:ext cx="486877" cy="4696782"/>
            <a:chOff x="19210" y="267495"/>
            <a:chExt cx="520342" cy="5760640"/>
          </a:xfrm>
        </p:grpSpPr>
        <p:pic>
          <p:nvPicPr>
            <p:cNvPr id="21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>
              <a:off x="19210" y="26749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170765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314781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H="1" flipV="1">
              <a:off x="19210" y="458797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 t="43706" r="32929" b="52442"/>
          <a:stretch/>
        </p:blipFill>
        <p:spPr bwMode="auto">
          <a:xfrm rot="16200000">
            <a:off x="6580238" y="2579736"/>
            <a:ext cx="4803998" cy="32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Вислобокова\Desktop\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t="64098" r="78198" b="30773"/>
          <a:stretch/>
        </p:blipFill>
        <p:spPr bwMode="auto">
          <a:xfrm rot="16200000">
            <a:off x="4355977" y="-4376516"/>
            <a:ext cx="432048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4883283" y="2028785"/>
            <a:ext cx="3577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 Центре ведется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регулярная профилактическая работа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 семьями и детьми по предупреждению социального сиротства и неблагополучия в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семьях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891270" y="3291830"/>
            <a:ext cx="37851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Специалистами активно ведется работа </a:t>
            </a:r>
            <a:b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 предупреждению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разрешению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семейных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конфликтов, оказывается психолого-педагогическая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помощь.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33412" y="3291830"/>
            <a:ext cx="3534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На регулярной основе оказывается помощь детям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женщинам, оказавшимся в трудной жизненной ситуации и социально опасном положении. </a:t>
            </a:r>
          </a:p>
        </p:txBody>
      </p:sp>
      <p:pic>
        <p:nvPicPr>
          <p:cNvPr id="45" name="Picture 2" descr="C:\Users\Вислобокова\Desktop\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36" b="20189"/>
          <a:stretch/>
        </p:blipFill>
        <p:spPr bwMode="auto">
          <a:xfrm>
            <a:off x="2716241" y="4043445"/>
            <a:ext cx="3295919" cy="11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Овал 45"/>
          <p:cNvSpPr/>
          <p:nvPr/>
        </p:nvSpPr>
        <p:spPr>
          <a:xfrm>
            <a:off x="2843808" y="4227934"/>
            <a:ext cx="504056" cy="7604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3203848" y="4227934"/>
            <a:ext cx="864096" cy="4295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4860032" y="4227934"/>
            <a:ext cx="576064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5004047" y="4537618"/>
            <a:ext cx="735511" cy="4103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5436096" y="4888030"/>
            <a:ext cx="303463" cy="2554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4332860" y="3956183"/>
            <a:ext cx="303463" cy="2554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411" b="72191"/>
          <a:stretch/>
        </p:blipFill>
        <p:spPr bwMode="auto">
          <a:xfrm flipV="1">
            <a:off x="1596994" y="2995268"/>
            <a:ext cx="1056387" cy="1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411" b="72191"/>
          <a:stretch/>
        </p:blipFill>
        <p:spPr bwMode="auto">
          <a:xfrm flipV="1">
            <a:off x="6084168" y="2995268"/>
            <a:ext cx="1056387" cy="15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8" b="9007"/>
          <a:stretch/>
        </p:blipFill>
        <p:spPr bwMode="auto">
          <a:xfrm>
            <a:off x="7786422" y="60004"/>
            <a:ext cx="1322082" cy="7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Овал 30"/>
          <p:cNvSpPr/>
          <p:nvPr/>
        </p:nvSpPr>
        <p:spPr>
          <a:xfrm>
            <a:off x="3059832" y="4227934"/>
            <a:ext cx="576064" cy="504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1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280" b="44322"/>
          <a:stretch/>
        </p:blipFill>
        <p:spPr bwMode="auto">
          <a:xfrm>
            <a:off x="707814" y="1203598"/>
            <a:ext cx="2784066" cy="7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 t="43706" r="32929" b="52442"/>
          <a:stretch/>
        </p:blipFill>
        <p:spPr bwMode="auto">
          <a:xfrm>
            <a:off x="0" y="-2"/>
            <a:ext cx="9143999" cy="4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 t="43706" r="32929" b="53991"/>
          <a:stretch/>
        </p:blipFill>
        <p:spPr bwMode="auto">
          <a:xfrm rot="16200000">
            <a:off x="6652573" y="2652069"/>
            <a:ext cx="4731340" cy="25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59582"/>
            <a:ext cx="3672408" cy="343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00364" y="678415"/>
            <a:ext cx="446449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На базе Отделения 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психолого-педагогической помощи 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Центра социальной помощи семье и детям Московского района 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долгие годы успешно функционирует </a:t>
            </a:r>
            <a:b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Клуб добровольческих инициатив «Про Добро»</a:t>
            </a:r>
            <a:endParaRPr lang="ru-RU" sz="17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20071" y="1909737"/>
            <a:ext cx="322739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Добровольческая </a:t>
            </a:r>
            <a:r>
              <a:rPr lang="ru-RU" sz="1100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деятельность в социальной сфере может оказать помощь в решении таких важных задач, как содействие социальной адаптации уязвимых слоев населения, поддержка людей в трудной жизненной ситуации, помощь семьям и детям, </a:t>
            </a:r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а </a:t>
            </a:r>
            <a:r>
              <a:rPr lang="ru-RU" sz="1100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также защита прав и интересов тех, кто не может это сделать </a:t>
            </a:r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самостоятельно. Добровольческая </a:t>
            </a:r>
            <a:r>
              <a:rPr lang="ru-RU" sz="1100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деятельность </a:t>
            </a:r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помогает </a:t>
            </a:r>
            <a:r>
              <a:rPr lang="ru-RU" sz="1100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создавать новые возможности и перспективы для людей, </a:t>
            </a:r>
            <a:r>
              <a:rPr lang="ru-RU" sz="1100" i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которые </a:t>
            </a:r>
            <a:r>
              <a:rPr lang="ru-RU" sz="1100" i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сталкиваются с социальными трудностями. </a:t>
            </a:r>
          </a:p>
        </p:txBody>
      </p:sp>
      <p:pic>
        <p:nvPicPr>
          <p:cNvPr id="15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8" b="9007"/>
          <a:stretch/>
        </p:blipFill>
        <p:spPr bwMode="auto">
          <a:xfrm>
            <a:off x="7786422" y="60004"/>
            <a:ext cx="1322082" cy="7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User\Desktop\Волонтеры\Фото Про Добро\00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4"/>
          <a:stretch/>
        </p:blipFill>
        <p:spPr bwMode="auto">
          <a:xfrm>
            <a:off x="1025914" y="2571750"/>
            <a:ext cx="2606091" cy="237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30" b="83519" l="10000" r="92200">
                        <a14:foregroundMark x1="24300" y1="26574" x2="28100" y2="38704"/>
                        <a14:foregroundMark x1="20000" y1="41019" x2="19700" y2="42500"/>
                        <a14:foregroundMark x1="48800" y1="30741" x2="48500" y2="40741"/>
                        <a14:foregroundMark x1="42600" y1="41204" x2="42800" y2="42130"/>
                        <a14:foregroundMark x1="25100" y1="76759" x2="30500" y2="74444"/>
                        <a14:foregroundMark x1="49500" y1="76944" x2="54400" y2="75556"/>
                        <a14:foregroundMark x1="75000" y1="76019" x2="77400" y2="75741"/>
                        <a14:foregroundMark x1="67500" y1="59815" x2="64500" y2="23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90190"/>
            <a:ext cx="468052" cy="50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14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280" b="44322"/>
          <a:stretch/>
        </p:blipFill>
        <p:spPr bwMode="auto">
          <a:xfrm>
            <a:off x="5868144" y="987574"/>
            <a:ext cx="2133335" cy="13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 rot="10800000">
            <a:off x="52676" y="121062"/>
            <a:ext cx="414867" cy="4987230"/>
            <a:chOff x="19210" y="267495"/>
            <a:chExt cx="520342" cy="5760640"/>
          </a:xfrm>
        </p:grpSpPr>
        <p:pic>
          <p:nvPicPr>
            <p:cNvPr id="3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>
              <a:off x="19210" y="26749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170765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314781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H="1" flipV="1">
              <a:off x="19210" y="458797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Прямоугольник 9"/>
          <p:cNvSpPr/>
          <p:nvPr/>
        </p:nvSpPr>
        <p:spPr>
          <a:xfrm>
            <a:off x="539550" y="731480"/>
            <a:ext cx="8064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Клуб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добровольческих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инициатив «Про Добро»</a:t>
            </a:r>
            <a:endParaRPr lang="ru-RU" sz="2000" dirty="0"/>
          </a:p>
        </p:txBody>
      </p:sp>
      <p:pic>
        <p:nvPicPr>
          <p:cNvPr id="11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 t="43706" r="32929" b="52442"/>
          <a:stretch/>
        </p:blipFill>
        <p:spPr bwMode="auto">
          <a:xfrm>
            <a:off x="0" y="0"/>
            <a:ext cx="9143999" cy="4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411" b="72191"/>
          <a:stretch/>
        </p:blipFill>
        <p:spPr bwMode="auto">
          <a:xfrm rot="16200000" flipV="1">
            <a:off x="15029" y="3672336"/>
            <a:ext cx="1409084" cy="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652120" y="4543762"/>
            <a:ext cx="395753" cy="59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1491630"/>
            <a:ext cx="49129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Целевая группа: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подростки и молодежь.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8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Возраст участников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Клуба: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от 14 до 23 лет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.</a:t>
            </a:r>
          </a:p>
          <a:p>
            <a:endParaRPr lang="ru-RU" sz="8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Срок  реализации программы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Клуба: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1 год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.</a:t>
            </a:r>
          </a:p>
          <a:p>
            <a:endParaRPr lang="ru-RU" sz="8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Форма организации деятельности участников Клуба: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групповая интерактивная работа.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14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Программа Клуба «Про Добро» имеет ярко выраженную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социально-культурную направленность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способствует формированию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у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участников духовно-нравственных принципов, социальных, культурных и коммуникативных компетенций.</a:t>
            </a:r>
          </a:p>
        </p:txBody>
      </p:sp>
      <p:pic>
        <p:nvPicPr>
          <p:cNvPr id="25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8" b="9007"/>
          <a:stretch/>
        </p:blipFill>
        <p:spPr bwMode="auto">
          <a:xfrm>
            <a:off x="7786422" y="60004"/>
            <a:ext cx="1322082" cy="7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User\Desktop\Волонтеры\Фото Про Добро\0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86" y="1563638"/>
            <a:ext cx="3020359" cy="302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2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611560" y="1131590"/>
            <a:ext cx="50569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Цель программы: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морально-нравственное воспитание подростков и молодежи посредством участия в мероприятиях социокультурной направленности в рамках создания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Клуба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добровольческих инициатив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.</a:t>
            </a:r>
            <a:endParaRPr lang="en-US" sz="1200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Задачи программы:</a:t>
            </a:r>
          </a:p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1.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Привлечь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подростков и молодежь к добровольческой деятельности и к участию в добровольческих проектах;</a:t>
            </a:r>
          </a:p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2.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Создать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позитивные установки к идее добровольчества и волонтёрской деятельности;</a:t>
            </a:r>
          </a:p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3.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Возродить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лучшие отечественные традиции добровольчества: развить у участников Клуба навыки сотрудничества, взаимовыручки и взаимопомощи;</a:t>
            </a:r>
          </a:p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4.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Формировать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у подростков и молодежи навыки социально-ответственного поведения, а также вести пропаганду здорового образа жизни с помощью социально-культурной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en-US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добровольческой деятельности;</a:t>
            </a:r>
          </a:p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5.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Включить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участников Клуба в культурно-досуговую деятельность Центра социальной помощи семье и детям Московского района, создать благоприятную атмосферу для их социализации.</a:t>
            </a:r>
          </a:p>
        </p:txBody>
      </p:sp>
      <p:pic>
        <p:nvPicPr>
          <p:cNvPr id="13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280" b="44322"/>
          <a:stretch/>
        </p:blipFill>
        <p:spPr bwMode="auto">
          <a:xfrm>
            <a:off x="5868144" y="987574"/>
            <a:ext cx="2133335" cy="13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 rot="10800000">
            <a:off x="52676" y="121062"/>
            <a:ext cx="414867" cy="4987230"/>
            <a:chOff x="19210" y="267495"/>
            <a:chExt cx="520342" cy="5760640"/>
          </a:xfrm>
        </p:grpSpPr>
        <p:pic>
          <p:nvPicPr>
            <p:cNvPr id="3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>
              <a:off x="19210" y="26749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170765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314781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H="1" flipV="1">
              <a:off x="19210" y="458797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Прямоугольник 9"/>
          <p:cNvSpPr/>
          <p:nvPr/>
        </p:nvSpPr>
        <p:spPr>
          <a:xfrm>
            <a:off x="539550" y="731480"/>
            <a:ext cx="8064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Клуб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добровольческих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инициатив «Про Добро»</a:t>
            </a:r>
            <a:endParaRPr lang="ru-RU" sz="2000" dirty="0"/>
          </a:p>
        </p:txBody>
      </p:sp>
      <p:pic>
        <p:nvPicPr>
          <p:cNvPr id="11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 t="43706" r="32929" b="52442"/>
          <a:stretch/>
        </p:blipFill>
        <p:spPr bwMode="auto">
          <a:xfrm>
            <a:off x="0" y="0"/>
            <a:ext cx="9143999" cy="4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411" b="72191"/>
          <a:stretch/>
        </p:blipFill>
        <p:spPr bwMode="auto">
          <a:xfrm flipV="1">
            <a:off x="2555776" y="1952031"/>
            <a:ext cx="1224136" cy="18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652120" y="4543762"/>
            <a:ext cx="395753" cy="59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8" b="9007"/>
          <a:stretch/>
        </p:blipFill>
        <p:spPr bwMode="auto">
          <a:xfrm>
            <a:off x="7786422" y="60004"/>
            <a:ext cx="1322082" cy="7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User\Desktop\Волонтеры\Фото Про Добро\0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86" y="1563638"/>
            <a:ext cx="3020359" cy="302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5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280" b="44322"/>
          <a:stretch/>
        </p:blipFill>
        <p:spPr bwMode="auto">
          <a:xfrm>
            <a:off x="3852264" y="1213306"/>
            <a:ext cx="2231904" cy="1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179511" y="699542"/>
            <a:ext cx="84249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Клуб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добровольческих инициатив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«Про Добро» 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реализуется на основании Программы Клуба, разработанной </a:t>
            </a: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Культорганизатором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Отделения психолого-педагогической помощи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652120" y="4543762"/>
            <a:ext cx="395753" cy="59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Группа 45"/>
          <p:cNvGrpSpPr/>
          <p:nvPr/>
        </p:nvGrpSpPr>
        <p:grpSpPr>
          <a:xfrm rot="10800000">
            <a:off x="8604448" y="267494"/>
            <a:ext cx="486883" cy="4824535"/>
            <a:chOff x="19205" y="110805"/>
            <a:chExt cx="520347" cy="5917330"/>
          </a:xfrm>
        </p:grpSpPr>
        <p:pic>
          <p:nvPicPr>
            <p:cNvPr id="47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>
              <a:off x="19206" y="110805"/>
              <a:ext cx="520342" cy="1440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05" y="1707654"/>
              <a:ext cx="520342" cy="1440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314781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H="1" flipV="1">
              <a:off x="19210" y="458797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2" descr="C:\Users\Вислобокова\Desktop\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t="64098" r="78198" b="30773"/>
          <a:stretch/>
        </p:blipFill>
        <p:spPr bwMode="auto">
          <a:xfrm rot="16200000">
            <a:off x="4391982" y="-4412521"/>
            <a:ext cx="360042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411" b="72191"/>
          <a:stretch/>
        </p:blipFill>
        <p:spPr bwMode="auto">
          <a:xfrm flipV="1">
            <a:off x="5447253" y="-380578"/>
            <a:ext cx="2592288" cy="25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8" b="9007"/>
          <a:stretch/>
        </p:blipFill>
        <p:spPr bwMode="auto">
          <a:xfrm>
            <a:off x="7786422" y="60004"/>
            <a:ext cx="1322082" cy="7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ownloads\photo_5391246738003715846_y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15243" r="26833" b="18067"/>
          <a:stretch/>
        </p:blipFill>
        <p:spPr bwMode="auto">
          <a:xfrm>
            <a:off x="1148679" y="1902482"/>
            <a:ext cx="308540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11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5" b="23445"/>
          <a:stretch/>
        </p:blipFill>
        <p:spPr bwMode="auto">
          <a:xfrm>
            <a:off x="193020" y="1697629"/>
            <a:ext cx="2014385" cy="202624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572000" y="1860376"/>
            <a:ext cx="429448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Вислобокова Елена Владимировна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- </a:t>
            </a:r>
            <a:r>
              <a:rPr lang="ru-RU" sz="1200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культорганизатор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Отделения психолого-педагогической помощи Санкт-Петербургского государственного бюджетного учреждения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Центр социальной помощи семье и детям Московского района».</a:t>
            </a:r>
          </a:p>
          <a:p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Имеет вторую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квалификационную категорию.</a:t>
            </a:r>
          </a:p>
          <a:p>
            <a:endParaRPr lang="ru-RU" sz="12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Образование: </a:t>
            </a: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20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1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. Высшее.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СПбГУП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2020 г. Специальность: "Социально-культурная деятельность. Менеджмент социально-культурной деятельности". Квалификация: бакалавр.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2. Высшее. 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СПбГУП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2022 г. Специальность: «Социальная работа. Руководитель учреждения социального обслуживания». Квалификация: магистр. 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38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280" b="44322"/>
          <a:stretch/>
        </p:blipFill>
        <p:spPr bwMode="auto">
          <a:xfrm>
            <a:off x="1259632" y="1707654"/>
            <a:ext cx="2133335" cy="13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1419622"/>
            <a:ext cx="352839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Социально-культурное </a:t>
            </a:r>
          </a:p>
        </p:txBody>
      </p:sp>
      <p:grpSp>
        <p:nvGrpSpPr>
          <p:cNvPr id="2" name="Группа 1"/>
          <p:cNvGrpSpPr/>
          <p:nvPr/>
        </p:nvGrpSpPr>
        <p:grpSpPr>
          <a:xfrm rot="10800000">
            <a:off x="52677" y="121062"/>
            <a:ext cx="486875" cy="4987230"/>
            <a:chOff x="19210" y="267495"/>
            <a:chExt cx="520342" cy="5760640"/>
          </a:xfrm>
        </p:grpSpPr>
        <p:pic>
          <p:nvPicPr>
            <p:cNvPr id="3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>
              <a:off x="19210" y="26749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170765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V="1">
              <a:off x="19210" y="314781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Вислобокова\Desktop\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98" t="50000" r="64282" b="33764"/>
            <a:stretch/>
          </p:blipFill>
          <p:spPr bwMode="auto">
            <a:xfrm flipH="1" flipV="1">
              <a:off x="19210" y="4587975"/>
              <a:ext cx="520342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7" t="72905" b="15733"/>
          <a:stretch/>
        </p:blipFill>
        <p:spPr bwMode="auto">
          <a:xfrm>
            <a:off x="2545776" y="839075"/>
            <a:ext cx="4042448" cy="29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9550" y="402799"/>
            <a:ext cx="80648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Направления работы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Клуба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добровольческих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инициатив «Про Добро»</a:t>
            </a:r>
            <a:endParaRPr lang="ru-RU" sz="1600" dirty="0"/>
          </a:p>
        </p:txBody>
      </p:sp>
      <p:pic>
        <p:nvPicPr>
          <p:cNvPr id="11" name="Picture 2" descr="C:\Users\Вислобокова\Desktop\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7" t="43706" r="32929" b="52442"/>
          <a:stretch/>
        </p:blipFill>
        <p:spPr bwMode="auto">
          <a:xfrm>
            <a:off x="0" y="0"/>
            <a:ext cx="9143999" cy="41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avatars.mds.yandex.net/i?id=37086cf533ce4a76c918e3ce92d76832_l-4884623-images-thumbs&amp;n=1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411" b="72191"/>
          <a:stretch/>
        </p:blipFill>
        <p:spPr bwMode="auto">
          <a:xfrm flipV="1">
            <a:off x="5940152" y="1743412"/>
            <a:ext cx="2232248" cy="1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59832" y="958176"/>
            <a:ext cx="823085" cy="50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icture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81630" flipH="1">
            <a:off x="5317893" y="911673"/>
            <a:ext cx="837463" cy="59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652120" y="4543762"/>
            <a:ext cx="395753" cy="599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30830" y="1851670"/>
            <a:ext cx="379093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Подготовка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проведении мероприятий, поддержка и включение в активную культурно-досуговую деятельность детей с трудностями в поведении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119309" y="1851670"/>
            <a:ext cx="379093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Организация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и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проведение занятий, направленных на воспитание гражданственности и патриотизма, любви и уважения  </a:t>
            </a:r>
            <a:r>
              <a:rPr lang="ru-RU" sz="1050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 </a:t>
            </a:r>
            <a:r>
              <a:rPr lang="ru-RU" sz="1050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Родине</a:t>
            </a:r>
            <a:endParaRPr lang="ru-RU" sz="1050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92080" y="1425719"/>
            <a:ext cx="352839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П</a:t>
            </a:r>
            <a:r>
              <a:rPr lang="ru-RU" sz="17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атриотическое</a:t>
            </a:r>
          </a:p>
        </p:txBody>
      </p:sp>
      <p:pic>
        <p:nvPicPr>
          <p:cNvPr id="7" name="Picture 2" descr="C:\Users\User\Desktop\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t="1364" r="1185" b="13392"/>
          <a:stretch/>
        </p:blipFill>
        <p:spPr bwMode="auto">
          <a:xfrm>
            <a:off x="5250581" y="2571750"/>
            <a:ext cx="3528391" cy="235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" t="11918" r="7729" b="6428"/>
          <a:stretch/>
        </p:blipFill>
        <p:spPr bwMode="auto">
          <a:xfrm>
            <a:off x="567596" y="2571750"/>
            <a:ext cx="3517405" cy="235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68" b="9007"/>
          <a:stretch/>
        </p:blipFill>
        <p:spPr bwMode="auto">
          <a:xfrm>
            <a:off x="7786422" y="60004"/>
            <a:ext cx="1322082" cy="78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11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560</Words>
  <Application>Microsoft Office PowerPoint</Application>
  <PresentationFormat>Экран (16:9)</PresentationFormat>
  <Paragraphs>111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75</cp:revision>
  <dcterms:created xsi:type="dcterms:W3CDTF">2024-10-15T12:10:08Z</dcterms:created>
  <dcterms:modified xsi:type="dcterms:W3CDTF">2024-12-06T11:12:27Z</dcterms:modified>
</cp:coreProperties>
</file>