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313" r:id="rId2"/>
    <p:sldId id="309" r:id="rId3"/>
    <p:sldId id="310" r:id="rId4"/>
    <p:sldId id="259" r:id="rId5"/>
    <p:sldId id="311" r:id="rId6"/>
    <p:sldId id="312" r:id="rId7"/>
    <p:sldId id="314" r:id="rId8"/>
    <p:sldId id="315" r:id="rId9"/>
    <p:sldId id="320" r:id="rId10"/>
    <p:sldId id="317" r:id="rId11"/>
    <p:sldId id="318" r:id="rId12"/>
    <p:sldId id="319" r:id="rId13"/>
    <p:sldId id="321" r:id="rId14"/>
    <p:sldId id="322" r:id="rId15"/>
    <p:sldId id="323" r:id="rId16"/>
    <p:sldId id="276" r:id="rId17"/>
    <p:sldId id="277" r:id="rId18"/>
    <p:sldId id="303" r:id="rId19"/>
    <p:sldId id="306" r:id="rId20"/>
    <p:sldId id="307" r:id="rId21"/>
    <p:sldId id="281" r:id="rId22"/>
    <p:sldId id="289" r:id="rId23"/>
    <p:sldId id="292" r:id="rId24"/>
    <p:sldId id="284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283" r:id="rId35"/>
    <p:sldId id="308" r:id="rId36"/>
  </p:sldIdLst>
  <p:sldSz cx="18288000" cy="10287000"/>
  <p:notesSz cx="6858000" cy="9144000"/>
  <p:embeddedFontLst>
    <p:embeddedFont>
      <p:font typeface="Muli Regular Bold" panose="020B0604020202020204" charset="0"/>
      <p:regular r:id="rId38"/>
    </p:embeddedFont>
    <p:embeddedFont>
      <p:font typeface="Muli Regular" panose="020B060402020202020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Homemade Apple" panose="020B0604020202020204" charset="0"/>
      <p:regular r:id="rId44"/>
    </p:embeddedFont>
    <p:embeddedFont>
      <p:font typeface="Articulat Bold" panose="020B0604020202020204" charset="0"/>
      <p:regular r:id="rId45"/>
    </p:embeddedFont>
    <p:embeddedFont>
      <p:font typeface="Muli Bold Bold" panose="020B060402020202020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A6DE"/>
    <a:srgbClr val="FF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22" autoAdjust="0"/>
  </p:normalViewPr>
  <p:slideViewPr>
    <p:cSldViewPr>
      <p:cViewPr varScale="1">
        <p:scale>
          <a:sx n="56" d="100"/>
          <a:sy n="56" d="100"/>
        </p:scale>
        <p:origin x="63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7A1B6-401F-4889-86BF-1F10519DE193}" type="datetimeFigureOut">
              <a:rPr lang="ru-RU" smtClean="0"/>
              <a:t>05.06.2022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B8D50B-BE65-4EE1-84E3-4DE9B75CC2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99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8D50B-BE65-4EE1-84E3-4DE9B75CC2A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263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8D50B-BE65-4EE1-84E3-4DE9B75CC2A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572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32.png"/><Relationship Id="rId18" Type="http://schemas.openxmlformats.org/officeDocument/2006/relationships/slide" Target="slide32.xml"/><Relationship Id="rId3" Type="http://schemas.openxmlformats.org/officeDocument/2006/relationships/slide" Target="slide24.xml"/><Relationship Id="rId7" Type="http://schemas.openxmlformats.org/officeDocument/2006/relationships/slide" Target="slide31.xml"/><Relationship Id="rId12" Type="http://schemas.openxmlformats.org/officeDocument/2006/relationships/slide" Target="slide28.xml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slide" Target="slide29.xml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slide" Target="slide25.xml"/><Relationship Id="rId15" Type="http://schemas.openxmlformats.org/officeDocument/2006/relationships/image" Target="../media/image33.png"/><Relationship Id="rId10" Type="http://schemas.openxmlformats.org/officeDocument/2006/relationships/slide" Target="slide27.xml"/><Relationship Id="rId19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slide" Target="slide3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slide" Target="slide21.xml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png"/><Relationship Id="rId12" Type="http://schemas.openxmlformats.org/officeDocument/2006/relationships/image" Target="../media/image78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1.png"/><Relationship Id="rId11" Type="http://schemas.openxmlformats.org/officeDocument/2006/relationships/image" Target="../media/image83.png"/><Relationship Id="rId5" Type="http://schemas.openxmlformats.org/officeDocument/2006/relationships/image" Target="../media/image80.png"/><Relationship Id="rId10" Type="http://schemas.openxmlformats.org/officeDocument/2006/relationships/slide" Target="slide33.xml"/><Relationship Id="rId4" Type="http://schemas.openxmlformats.org/officeDocument/2006/relationships/image" Target="../media/image79.png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1.xml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slide" Target="slide21.xml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86.png"/><Relationship Id="rId4" Type="http://schemas.openxmlformats.org/officeDocument/2006/relationships/slide" Target="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slide" Target="slide21.xml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slide" Target="slide21.xml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86.png"/><Relationship Id="rId4" Type="http://schemas.openxmlformats.org/officeDocument/2006/relationships/slide" Target="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slide" Target="slide21.xml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86.png"/><Relationship Id="rId4" Type="http://schemas.openxmlformats.org/officeDocument/2006/relationships/slide" Target="slide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slide" Target="slide21.xml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slide" Target="slide21.xml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8.xml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1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3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7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8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5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261" y="3386114"/>
            <a:ext cx="5917510" cy="69008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-1558117"/>
            <a:ext cx="17735158" cy="102283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-2628900"/>
            <a:ext cx="16811368" cy="110685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8016" y="4686300"/>
            <a:ext cx="4114800" cy="115511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175416" y="1448649"/>
            <a:ext cx="12496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Ну </a:t>
            </a:r>
            <a:r>
              <a:rPr lang="ru-RU" sz="4000" dirty="0" smtClean="0"/>
              <a:t>что ж</a:t>
            </a:r>
            <a:r>
              <a:rPr lang="ru-RU" sz="4000" dirty="0"/>
              <a:t>, вот ты и узнал как собрать команду, как организовать съемочный процесс </a:t>
            </a:r>
            <a:endParaRPr lang="ru-RU" sz="4000" dirty="0" smtClean="0"/>
          </a:p>
          <a:p>
            <a:pPr algn="ctr"/>
            <a:r>
              <a:rPr lang="ru-RU" sz="4000" dirty="0" smtClean="0"/>
              <a:t>и </a:t>
            </a:r>
            <a:r>
              <a:rPr lang="ru-RU" sz="4000" dirty="0"/>
              <a:t>как проходит кастинг.</a:t>
            </a:r>
          </a:p>
          <a:p>
            <a:pPr algn="ctr"/>
            <a:r>
              <a:rPr lang="ru-RU" sz="4000" dirty="0"/>
              <a:t>Теперь самое время </a:t>
            </a:r>
            <a:r>
              <a:rPr lang="ru-RU" sz="4000" dirty="0" smtClean="0"/>
              <a:t>проверить,</a:t>
            </a:r>
          </a:p>
          <a:p>
            <a:pPr algn="ctr"/>
            <a:r>
              <a:rPr lang="ru-RU" sz="4000" dirty="0" smtClean="0"/>
              <a:t> </a:t>
            </a:r>
            <a:r>
              <a:rPr lang="ru-RU" sz="4000" dirty="0"/>
              <a:t>как ты усвоил материал. </a:t>
            </a:r>
            <a:endParaRPr lang="ru-RU" sz="4000" dirty="0" smtClean="0"/>
          </a:p>
          <a:p>
            <a:pPr algn="ctr"/>
            <a:r>
              <a:rPr lang="ru-RU" sz="4000" dirty="0" smtClean="0"/>
              <a:t>Начнем</a:t>
            </a:r>
            <a:r>
              <a:rPr lang="ru-RU" sz="4000" dirty="0"/>
              <a:t>?</a:t>
            </a:r>
          </a:p>
        </p:txBody>
      </p:sp>
      <p:pic>
        <p:nvPicPr>
          <p:cNvPr id="10" name="запись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133600" y="8365479"/>
            <a:ext cx="981210" cy="609600"/>
          </a:xfrm>
          <a:prstGeom prst="rect">
            <a:avLst/>
          </a:prstGeom>
        </p:spPr>
      </p:pic>
      <p:sp>
        <p:nvSpPr>
          <p:cNvPr id="11" name="Прямоугольник 10">
            <a:hlinkClick r:id="rId9" action="ppaction://hlinksldjump"/>
          </p:cNvPr>
          <p:cNvSpPr/>
          <p:nvPr/>
        </p:nvSpPr>
        <p:spPr>
          <a:xfrm>
            <a:off x="14640792" y="8716011"/>
            <a:ext cx="2590800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215900" h="20320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6600">
                  <a:solidFill>
                    <a:srgbClr val="A9A6DE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ru-RU" sz="5400" b="1" cap="none" spc="0" dirty="0">
              <a:ln w="6600">
                <a:solidFill>
                  <a:srgbClr val="A9A6DE"/>
                </a:solidFill>
                <a:prstDash val="solid"/>
              </a:ln>
              <a:noFill/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963578" y="8854510"/>
            <a:ext cx="1945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Articulat Bold" panose="020B0604020202020204" charset="0"/>
                <a:cs typeface="Articulat Bold" panose="020B0604020202020204" charset="0"/>
              </a:rPr>
              <a:t>1 ЭТАП</a:t>
            </a:r>
            <a:endParaRPr lang="ru-RU" sz="3600" b="1" dirty="0">
              <a:latin typeface="Articulat Bold" panose="020B0604020202020204" charset="0"/>
              <a:cs typeface="Articulat Bold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50836" y="2407350"/>
            <a:ext cx="1692212" cy="4114800"/>
          </a:xfrm>
          <a:prstGeom prst="rect">
            <a:avLst/>
          </a:prstGeom>
        </p:spPr>
      </p:pic>
      <p:pic>
        <p:nvPicPr>
          <p:cNvPr id="3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 l="3297" r="65322" b="55182"/>
          <a:stretch>
            <a:fillRect/>
          </a:stretch>
        </p:blipFill>
        <p:spPr>
          <a:xfrm>
            <a:off x="5793201" y="2914277"/>
            <a:ext cx="2562223" cy="3627438"/>
          </a:xfrm>
          <a:prstGeom prst="rect">
            <a:avLst/>
          </a:prstGeom>
        </p:spPr>
      </p:pic>
      <p:pic>
        <p:nvPicPr>
          <p:cNvPr id="4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rcRect l="29028" t="43176" r="48737"/>
          <a:stretch>
            <a:fillRect/>
          </a:stretch>
        </p:blipFill>
        <p:spPr>
          <a:xfrm>
            <a:off x="13894251" y="2625485"/>
            <a:ext cx="1731486" cy="4386593"/>
          </a:xfrm>
          <a:prstGeom prst="rect">
            <a:avLst/>
          </a:prstGeom>
        </p:spPr>
      </p:pic>
      <p:pic>
        <p:nvPicPr>
          <p:cNvPr id="6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 r="47419"/>
          <a:stretch>
            <a:fillRect/>
          </a:stretch>
        </p:blipFill>
        <p:spPr>
          <a:xfrm>
            <a:off x="4169109" y="5552128"/>
            <a:ext cx="1500977" cy="4114800"/>
          </a:xfrm>
          <a:prstGeom prst="rect">
            <a:avLst/>
          </a:prstGeom>
        </p:spPr>
      </p:pic>
      <p:pic>
        <p:nvPicPr>
          <p:cNvPr id="9" name="Picture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38366" y="4971678"/>
            <a:ext cx="1454292" cy="4729406"/>
          </a:xfrm>
          <a:prstGeom prst="rect">
            <a:avLst/>
          </a:prstGeom>
        </p:spPr>
      </p:pic>
      <p:pic>
        <p:nvPicPr>
          <p:cNvPr id="11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506478" y="5575812"/>
            <a:ext cx="2139696" cy="4114800"/>
          </a:xfrm>
          <a:prstGeom prst="rect">
            <a:avLst/>
          </a:prstGeom>
        </p:spPr>
      </p:pic>
      <p:pic>
        <p:nvPicPr>
          <p:cNvPr id="12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259986" y="5325501"/>
            <a:ext cx="1201864" cy="4114800"/>
          </a:xfrm>
          <a:prstGeom prst="rect">
            <a:avLst/>
          </a:prstGeom>
        </p:spPr>
      </p:pic>
      <p:pic>
        <p:nvPicPr>
          <p:cNvPr id="13" name="Picture 1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338003" y="2897278"/>
            <a:ext cx="1831086" cy="4114800"/>
          </a:xfrm>
          <a:prstGeom prst="rect">
            <a:avLst/>
          </a:prstGeom>
        </p:spPr>
      </p:pic>
      <p:pic>
        <p:nvPicPr>
          <p:cNvPr id="15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5487423" y="5051507"/>
            <a:ext cx="1863476" cy="4615421"/>
          </a:xfrm>
          <a:prstGeom prst="rect">
            <a:avLst/>
          </a:prstGeom>
        </p:spPr>
      </p:pic>
      <p:sp>
        <p:nvSpPr>
          <p:cNvPr id="21" name="TextBox 6"/>
          <p:cNvSpPr txBox="1"/>
          <p:nvPr/>
        </p:nvSpPr>
        <p:spPr>
          <a:xfrm>
            <a:off x="0" y="583335"/>
            <a:ext cx="18288000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ru-RU" sz="4600" dirty="0" smtClean="0">
                <a:solidFill>
                  <a:srgbClr val="000000"/>
                </a:solidFill>
                <a:latin typeface="Articulat Bold"/>
              </a:rPr>
              <a:t>ПРЕТЕНДЕНТЫ НА РОЛЬ ВЕДУЩЕГО </a:t>
            </a:r>
          </a:p>
          <a:p>
            <a:pPr algn="ctr">
              <a:lnSpc>
                <a:spcPts val="6439"/>
              </a:lnSpc>
            </a:pPr>
            <a:r>
              <a:rPr lang="ru-RU" sz="4600" dirty="0" smtClean="0">
                <a:solidFill>
                  <a:srgbClr val="000000"/>
                </a:solidFill>
                <a:latin typeface="Articulat Bold"/>
              </a:rPr>
              <a:t>ДЕТСКОЙ ИГРОВОЙ ПРОГРАММЫ «ЦУ-Е-ФА»</a:t>
            </a:r>
            <a:endParaRPr lang="en-US" sz="4600" dirty="0">
              <a:solidFill>
                <a:srgbClr val="000000"/>
              </a:solidFill>
              <a:latin typeface="Articulat Bold"/>
            </a:endParaRPr>
          </a:p>
        </p:txBody>
      </p:sp>
      <p:sp>
        <p:nvSpPr>
          <p:cNvPr id="5" name="Семиугольник 4"/>
          <p:cNvSpPr/>
          <p:nvPr/>
        </p:nvSpPr>
        <p:spPr>
          <a:xfrm>
            <a:off x="1632420" y="2897278"/>
            <a:ext cx="692018" cy="609600"/>
          </a:xfrm>
          <a:prstGeom prst="heptag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емиугольник 13"/>
          <p:cNvSpPr/>
          <p:nvPr/>
        </p:nvSpPr>
        <p:spPr>
          <a:xfrm>
            <a:off x="5433609" y="2897278"/>
            <a:ext cx="692018" cy="609600"/>
          </a:xfrm>
          <a:prstGeom prst="heptag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емиугольник 15"/>
          <p:cNvSpPr/>
          <p:nvPr/>
        </p:nvSpPr>
        <p:spPr>
          <a:xfrm>
            <a:off x="9690620" y="2897278"/>
            <a:ext cx="692018" cy="609600"/>
          </a:xfrm>
          <a:prstGeom prst="heptag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485783" y="2865804"/>
            <a:ext cx="816935" cy="7315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24249" y="5812561"/>
            <a:ext cx="816935" cy="7315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62683" y="6468404"/>
            <a:ext cx="816935" cy="7315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99814" y="6127243"/>
            <a:ext cx="816935" cy="73158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872263" y="6305343"/>
            <a:ext cx="816935" cy="73158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834375" y="5575812"/>
            <a:ext cx="816935" cy="7315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69069" y="2878912"/>
            <a:ext cx="56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1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81966" y="2878912"/>
            <a:ext cx="56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2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37603" y="2936362"/>
            <a:ext cx="56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3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734319" y="2887278"/>
            <a:ext cx="56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4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20302" y="5843506"/>
            <a:ext cx="56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5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28800" y="6499349"/>
            <a:ext cx="56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6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92841" y="6163927"/>
            <a:ext cx="56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7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101090" y="6365747"/>
            <a:ext cx="56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8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066699" y="5618437"/>
            <a:ext cx="56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9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3862" y="8658511"/>
            <a:ext cx="2971801" cy="13617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-94246"/>
            <a:ext cx="13868400" cy="38523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6576" y="2716928"/>
            <a:ext cx="2261149" cy="54929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9495" y="2861234"/>
            <a:ext cx="1940894" cy="53256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513" y="2981098"/>
            <a:ext cx="1599130" cy="52057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268" y="430675"/>
            <a:ext cx="3418191" cy="4486866"/>
          </a:xfrm>
          <a:prstGeom prst="rect">
            <a:avLst/>
          </a:prstGeom>
        </p:spPr>
      </p:pic>
      <p:sp>
        <p:nvSpPr>
          <p:cNvPr id="11" name="TextBox 6"/>
          <p:cNvSpPr txBox="1"/>
          <p:nvPr/>
        </p:nvSpPr>
        <p:spPr>
          <a:xfrm>
            <a:off x="5638800" y="864039"/>
            <a:ext cx="9296400" cy="1645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ru-RU" sz="4600" dirty="0" smtClean="0">
                <a:solidFill>
                  <a:srgbClr val="000000"/>
                </a:solidFill>
                <a:latin typeface="Articulat Bold"/>
              </a:rPr>
              <a:t>В ДЕТСКИЙ ИГРОВОЙ МЕДИАПРОЕКТ ПРОШЛИ!</a:t>
            </a:r>
            <a:endParaRPr lang="en-US" sz="4600" dirty="0">
              <a:solidFill>
                <a:srgbClr val="000000"/>
              </a:solidFill>
              <a:latin typeface="Articulat Bold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3780" y="3230265"/>
            <a:ext cx="3674137" cy="499947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567150" y="9016240"/>
            <a:ext cx="1945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Articulat Bold" panose="020B0604020202020204" charset="0"/>
                <a:cs typeface="Articulat Bold" panose="020B0604020202020204" charset="0"/>
                <a:hlinkClick r:id="rId9" action="ppaction://hlinksldjump"/>
              </a:rPr>
              <a:t>2 ЭТАП</a:t>
            </a:r>
            <a:endParaRPr lang="ru-RU" sz="3600" b="1" dirty="0">
              <a:latin typeface="Articulat Bold" panose="020B0604020202020204" charset="0"/>
              <a:cs typeface="Articulat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26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247900"/>
            <a:ext cx="682811" cy="72548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2227385"/>
            <a:ext cx="1030313" cy="72548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225" y="2052811"/>
            <a:ext cx="640135" cy="92057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6257" y="2028425"/>
            <a:ext cx="914479" cy="96934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1600" y="2048940"/>
            <a:ext cx="1371719" cy="12254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0400" y="2300543"/>
            <a:ext cx="1115665" cy="65232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25400" y="1841188"/>
            <a:ext cx="926672" cy="118882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18046" y="2206308"/>
            <a:ext cx="1005927" cy="71329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2628" y="4277376"/>
            <a:ext cx="1188823" cy="170093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2768" y="4502306"/>
            <a:ext cx="1329043" cy="145097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27941" y="5159335"/>
            <a:ext cx="810838" cy="78645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04350" y="5159335"/>
            <a:ext cx="932769" cy="68890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17741" y="4636429"/>
            <a:ext cx="883997" cy="118272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974114" y="4444389"/>
            <a:ext cx="2048434" cy="131685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238716" y="4523644"/>
            <a:ext cx="926672" cy="1237595"/>
          </a:xfrm>
          <a:prstGeom prst="rect">
            <a:avLst/>
          </a:prstGeom>
        </p:spPr>
      </p:pic>
      <p:pic>
        <p:nvPicPr>
          <p:cNvPr id="45" name="Picture 21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887486" y="7745251"/>
            <a:ext cx="1053415" cy="108497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93392" y="7787154"/>
            <a:ext cx="987638" cy="96325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34725" y="7347147"/>
            <a:ext cx="1304657" cy="175580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99850" y="7252684"/>
            <a:ext cx="676715" cy="145097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65242" y="7698775"/>
            <a:ext cx="725487" cy="97544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433021" y="7745251"/>
            <a:ext cx="335296" cy="103641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109421" y="7428453"/>
            <a:ext cx="566977" cy="128027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530330" y="7578815"/>
            <a:ext cx="1219306" cy="1085182"/>
          </a:xfrm>
          <a:prstGeom prst="rect">
            <a:avLst/>
          </a:prstGeom>
        </p:spPr>
      </p:pic>
      <p:sp>
        <p:nvSpPr>
          <p:cNvPr id="57" name="Умножение 56"/>
          <p:cNvSpPr/>
          <p:nvPr/>
        </p:nvSpPr>
        <p:spPr>
          <a:xfrm>
            <a:off x="1534570" y="1650927"/>
            <a:ext cx="1676400" cy="1951560"/>
          </a:xfrm>
          <a:prstGeom prst="mathMultiply">
            <a:avLst/>
          </a:prstGeom>
          <a:solidFill>
            <a:srgbClr val="A9A6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525570" y="1777174"/>
            <a:ext cx="1213209" cy="131685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849129" y="1811412"/>
            <a:ext cx="1213209" cy="1316850"/>
          </a:xfrm>
          <a:prstGeom prst="rect">
            <a:avLst/>
          </a:prstGeom>
        </p:spPr>
      </p:pic>
      <p:sp>
        <p:nvSpPr>
          <p:cNvPr id="60" name="Умножение 59"/>
          <p:cNvSpPr/>
          <p:nvPr/>
        </p:nvSpPr>
        <p:spPr>
          <a:xfrm>
            <a:off x="12330833" y="1513903"/>
            <a:ext cx="1676400" cy="1951560"/>
          </a:xfrm>
          <a:prstGeom prst="mathMultiply">
            <a:avLst/>
          </a:prstGeom>
          <a:solidFill>
            <a:srgbClr val="A9A6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Умножение 60"/>
          <p:cNvSpPr/>
          <p:nvPr/>
        </p:nvSpPr>
        <p:spPr>
          <a:xfrm>
            <a:off x="3518299" y="4399874"/>
            <a:ext cx="1676400" cy="1951560"/>
          </a:xfrm>
          <a:prstGeom prst="mathMultiply">
            <a:avLst/>
          </a:prstGeom>
          <a:solidFill>
            <a:srgbClr val="A9A6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Умножение 61"/>
          <p:cNvSpPr/>
          <p:nvPr/>
        </p:nvSpPr>
        <p:spPr>
          <a:xfrm>
            <a:off x="5594130" y="4344655"/>
            <a:ext cx="1676400" cy="1951560"/>
          </a:xfrm>
          <a:prstGeom prst="mathMultiply">
            <a:avLst/>
          </a:prstGeom>
          <a:solidFill>
            <a:srgbClr val="A9A6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Умножение 62"/>
          <p:cNvSpPr/>
          <p:nvPr/>
        </p:nvSpPr>
        <p:spPr>
          <a:xfrm>
            <a:off x="12160131" y="4136947"/>
            <a:ext cx="1676400" cy="1951560"/>
          </a:xfrm>
          <a:prstGeom prst="mathMultiply">
            <a:avLst/>
          </a:prstGeom>
          <a:solidFill>
            <a:srgbClr val="A9A6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Умножение 63"/>
          <p:cNvSpPr/>
          <p:nvPr/>
        </p:nvSpPr>
        <p:spPr>
          <a:xfrm>
            <a:off x="14774552" y="4204059"/>
            <a:ext cx="1765700" cy="1847567"/>
          </a:xfrm>
          <a:prstGeom prst="mathMultiply">
            <a:avLst/>
          </a:prstGeom>
          <a:solidFill>
            <a:srgbClr val="A9A6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Умножение 64"/>
          <p:cNvSpPr/>
          <p:nvPr/>
        </p:nvSpPr>
        <p:spPr>
          <a:xfrm>
            <a:off x="3481043" y="7135961"/>
            <a:ext cx="1676400" cy="1951560"/>
          </a:xfrm>
          <a:prstGeom prst="mathMultiply">
            <a:avLst/>
          </a:prstGeom>
          <a:solidFill>
            <a:srgbClr val="A9A6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Умножение 65"/>
          <p:cNvSpPr/>
          <p:nvPr/>
        </p:nvSpPr>
        <p:spPr>
          <a:xfrm>
            <a:off x="9938001" y="7092808"/>
            <a:ext cx="1676400" cy="1951560"/>
          </a:xfrm>
          <a:prstGeom prst="mathMultiply">
            <a:avLst/>
          </a:prstGeom>
          <a:solidFill>
            <a:srgbClr val="A9A6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2058012" y="7462981"/>
            <a:ext cx="1213209" cy="1316850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906415" y="7515836"/>
            <a:ext cx="1213209" cy="1316850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644004" y="4681164"/>
            <a:ext cx="1213209" cy="1316850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81935" y="1854674"/>
            <a:ext cx="1213209" cy="131685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5530330" y="7421614"/>
            <a:ext cx="1213209" cy="1316850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05527" y="7513379"/>
            <a:ext cx="1213209" cy="1316850"/>
          </a:xfrm>
          <a:prstGeom prst="rect">
            <a:avLst/>
          </a:prstGeom>
        </p:spPr>
      </p:pic>
      <p:sp>
        <p:nvSpPr>
          <p:cNvPr id="75" name="Улыбающееся лицо 74"/>
          <p:cNvSpPr/>
          <p:nvPr/>
        </p:nvSpPr>
        <p:spPr>
          <a:xfrm>
            <a:off x="3627607" y="3316472"/>
            <a:ext cx="1039670" cy="887587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Улыбающееся лицо 75"/>
          <p:cNvSpPr/>
          <p:nvPr/>
        </p:nvSpPr>
        <p:spPr>
          <a:xfrm>
            <a:off x="8857213" y="3316471"/>
            <a:ext cx="1039670" cy="887587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Улыбающееся лицо 76"/>
          <p:cNvSpPr/>
          <p:nvPr/>
        </p:nvSpPr>
        <p:spPr>
          <a:xfrm>
            <a:off x="15104279" y="3023352"/>
            <a:ext cx="1039670" cy="887587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16135" y="6152683"/>
            <a:ext cx="1066892" cy="914479"/>
          </a:xfrm>
          <a:prstGeom prst="rect">
            <a:avLst/>
          </a:prstGeom>
        </p:spPr>
      </p:pic>
      <p:sp>
        <p:nvSpPr>
          <p:cNvPr id="79" name="Улыбающееся лицо 78"/>
          <p:cNvSpPr/>
          <p:nvPr/>
        </p:nvSpPr>
        <p:spPr>
          <a:xfrm>
            <a:off x="9762187" y="6103625"/>
            <a:ext cx="1039670" cy="887587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Улыбающееся лицо 79"/>
          <p:cNvSpPr/>
          <p:nvPr/>
        </p:nvSpPr>
        <p:spPr>
          <a:xfrm>
            <a:off x="5873242" y="8846879"/>
            <a:ext cx="1039670" cy="887587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067476" y="8887691"/>
            <a:ext cx="1066892" cy="914479"/>
          </a:xfrm>
          <a:prstGeom prst="rect">
            <a:avLst/>
          </a:prstGeom>
        </p:spPr>
      </p:pic>
      <p:sp>
        <p:nvSpPr>
          <p:cNvPr id="82" name="TextBox 6"/>
          <p:cNvSpPr txBox="1"/>
          <p:nvPr/>
        </p:nvSpPr>
        <p:spPr>
          <a:xfrm>
            <a:off x="1887486" y="605782"/>
            <a:ext cx="14762338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ru-RU" sz="4600" dirty="0" smtClean="0">
                <a:solidFill>
                  <a:srgbClr val="000000"/>
                </a:solidFill>
                <a:latin typeface="Articulat Bold"/>
              </a:rPr>
              <a:t>ВЫБЕРИ НЕОБХОДИМУЮ ТЕХНИКУ ДЛЯ СЪЕМОК </a:t>
            </a:r>
            <a:endParaRPr lang="en-US" sz="4600" dirty="0">
              <a:solidFill>
                <a:srgbClr val="000000"/>
              </a:solidFill>
              <a:latin typeface="Articulat Bold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4687160" y="8720543"/>
            <a:ext cx="2971801" cy="13617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177066" y="9044368"/>
            <a:ext cx="21884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prstClr val="black"/>
                </a:solidFill>
                <a:latin typeface="Articulat Bold" panose="020B0604020202020204" charset="0"/>
                <a:cs typeface="Articulat Bold" panose="020B0604020202020204" charset="0"/>
                <a:hlinkClick r:id="rId30" action="ppaction://hlinksldjump"/>
              </a:rPr>
              <a:t>ВПЕРЕД!</a:t>
            </a:r>
            <a:endParaRPr lang="ru-RU" sz="3600" b="1" dirty="0">
              <a:solidFill>
                <a:prstClr val="black"/>
              </a:solidFill>
              <a:latin typeface="Articulat Bold" panose="020B0604020202020204" charset="0"/>
              <a:cs typeface="Articulat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7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57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75" grpId="0" animBg="1"/>
      <p:bldP spid="76" grpId="0" animBg="1"/>
      <p:bldP spid="77" grpId="0" animBg="1"/>
      <p:bldP spid="79" grpId="0" animBg="1"/>
      <p:bldP spid="8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4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390" y="2070927"/>
            <a:ext cx="1828959" cy="24081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382" y="2309612"/>
            <a:ext cx="2243522" cy="15850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2571" y="1825540"/>
            <a:ext cx="1932599" cy="27556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630" y="5890725"/>
            <a:ext cx="2213040" cy="15668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4798" y="5860243"/>
            <a:ext cx="1755800" cy="129856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98609" y="5652741"/>
            <a:ext cx="1603387" cy="1652159"/>
          </a:xfrm>
          <a:prstGeom prst="rect">
            <a:avLst/>
          </a:prstGeom>
        </p:spPr>
      </p:pic>
      <p:sp>
        <p:nvSpPr>
          <p:cNvPr id="16" name="TextBox 6"/>
          <p:cNvSpPr txBox="1"/>
          <p:nvPr/>
        </p:nvSpPr>
        <p:spPr>
          <a:xfrm>
            <a:off x="2117376" y="814123"/>
            <a:ext cx="14762338" cy="749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ru-RU" sz="4600" dirty="0" smtClean="0">
                <a:solidFill>
                  <a:srgbClr val="000000"/>
                </a:solidFill>
                <a:latin typeface="Articulat Bold"/>
              </a:rPr>
              <a:t>САМЫЙ ВАЖНЫЙ ПРЕДМЕТ ДЛЯ ОПЕРАТОРА</a:t>
            </a:r>
            <a:endParaRPr lang="en-US" sz="4600" dirty="0">
              <a:solidFill>
                <a:srgbClr val="000000"/>
              </a:solidFill>
              <a:latin typeface="Articulat Bold"/>
            </a:endParaRPr>
          </a:p>
        </p:txBody>
      </p:sp>
      <p:sp>
        <p:nvSpPr>
          <p:cNvPr id="17" name="Умножение 16"/>
          <p:cNvSpPr/>
          <p:nvPr/>
        </p:nvSpPr>
        <p:spPr>
          <a:xfrm>
            <a:off x="2938231" y="1898097"/>
            <a:ext cx="2133600" cy="240812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38237" y="2288276"/>
            <a:ext cx="1524132" cy="16277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7762" y="5860243"/>
            <a:ext cx="1524132" cy="1627773"/>
          </a:xfrm>
          <a:prstGeom prst="rect">
            <a:avLst/>
          </a:prstGeom>
        </p:spPr>
      </p:pic>
      <p:sp>
        <p:nvSpPr>
          <p:cNvPr id="20" name="Умножение 19"/>
          <p:cNvSpPr/>
          <p:nvPr/>
        </p:nvSpPr>
        <p:spPr>
          <a:xfrm>
            <a:off x="7925898" y="5430449"/>
            <a:ext cx="2133600" cy="240812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множение 21"/>
          <p:cNvSpPr/>
          <p:nvPr/>
        </p:nvSpPr>
        <p:spPr>
          <a:xfrm>
            <a:off x="13533502" y="5071062"/>
            <a:ext cx="2133600" cy="240812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лыбающееся лицо 22"/>
          <p:cNvSpPr/>
          <p:nvPr/>
        </p:nvSpPr>
        <p:spPr>
          <a:xfrm>
            <a:off x="8348163" y="4306226"/>
            <a:ext cx="1289069" cy="119540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06285" y="8634204"/>
            <a:ext cx="3103133" cy="143268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085237" y="9027380"/>
            <a:ext cx="1945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Articulat Bold" panose="020B0604020202020204" charset="0"/>
                <a:cs typeface="Articulat Bold" panose="020B0604020202020204" charset="0"/>
                <a:hlinkClick r:id="rId10" action="ppaction://hlinksldjump"/>
              </a:rPr>
              <a:t>3 ЭТАП</a:t>
            </a:r>
            <a:endParaRPr lang="ru-RU" sz="3600" b="1" dirty="0">
              <a:latin typeface="Articulat Bold" panose="020B0604020202020204" charset="0"/>
              <a:cs typeface="Articulat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46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65" y="7289525"/>
            <a:ext cx="7279973" cy="1463167"/>
          </a:xfrm>
          <a:prstGeom prst="rect">
            <a:avLst/>
          </a:prstGeom>
        </p:spPr>
      </p:pic>
      <p:pic>
        <p:nvPicPr>
          <p:cNvPr id="50" name="Picture 9"/>
          <p:cNvPicPr>
            <a:picLocks noChangeAspect="1"/>
          </p:cNvPicPr>
          <p:nvPr/>
        </p:nvPicPr>
        <p:blipFill>
          <a:blip r:embed="rId5">
            <a:alphaModFix amt="50000"/>
          </a:blip>
          <a:srcRect/>
          <a:stretch>
            <a:fillRect/>
          </a:stretch>
        </p:blipFill>
        <p:spPr>
          <a:xfrm rot="238595">
            <a:off x="9807779" y="7511875"/>
            <a:ext cx="7937458" cy="911079"/>
          </a:xfrm>
          <a:prstGeom prst="rect">
            <a:avLst/>
          </a:prstGeom>
        </p:spPr>
      </p:pic>
      <p:pic>
        <p:nvPicPr>
          <p:cNvPr id="49" name="Picture 9"/>
          <p:cNvPicPr>
            <a:picLocks noChangeAspect="1"/>
          </p:cNvPicPr>
          <p:nvPr/>
        </p:nvPicPr>
        <p:blipFill>
          <a:blip r:embed="rId5">
            <a:alphaModFix amt="50000"/>
          </a:blip>
          <a:srcRect/>
          <a:stretch>
            <a:fillRect/>
          </a:stretch>
        </p:blipFill>
        <p:spPr>
          <a:xfrm rot="238595">
            <a:off x="9638545" y="5367676"/>
            <a:ext cx="7937458" cy="91107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l="59086" t="9333" b="31146"/>
          <a:stretch>
            <a:fillRect/>
          </a:stretch>
        </p:blipFill>
        <p:spPr>
          <a:xfrm rot="5400000">
            <a:off x="7862035" y="-5710148"/>
            <a:ext cx="2315520" cy="1503121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49334" y="2064394"/>
            <a:ext cx="6179929" cy="1729506"/>
            <a:chOff x="0" y="-133351"/>
            <a:chExt cx="8239905" cy="2306008"/>
          </a:xfrm>
        </p:grpSpPr>
        <p:sp>
          <p:nvSpPr>
            <p:cNvPr id="4" name="TextBox 4"/>
            <p:cNvSpPr txBox="1"/>
            <p:nvPr/>
          </p:nvSpPr>
          <p:spPr>
            <a:xfrm>
              <a:off x="56788" y="-133351"/>
              <a:ext cx="8126329" cy="1538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60"/>
                </a:lnSpc>
                <a:spcBef>
                  <a:spcPct val="0"/>
                </a:spcBef>
              </a:pPr>
              <a:endParaRPr lang="en-US" sz="6400" dirty="0">
                <a:solidFill>
                  <a:srgbClr val="2C2C2E"/>
                </a:solidFill>
                <a:latin typeface="Homemade Apple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715780"/>
              <a:ext cx="8239905" cy="456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  <a:spcBef>
                  <a:spcPct val="0"/>
                </a:spcBef>
              </a:pPr>
              <a:endParaRPr lang="en-US" sz="2100" dirty="0">
                <a:solidFill>
                  <a:srgbClr val="2C2C2E"/>
                </a:solidFill>
                <a:latin typeface="Muli Regular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50000"/>
          </a:blip>
          <a:srcRect/>
          <a:stretch>
            <a:fillRect/>
          </a:stretch>
        </p:blipFill>
        <p:spPr>
          <a:xfrm rot="238595">
            <a:off x="294369" y="3297248"/>
            <a:ext cx="7587235" cy="89946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30541" y="3504084"/>
            <a:ext cx="7116593" cy="377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20"/>
              </a:lnSpc>
              <a:spcBef>
                <a:spcPct val="0"/>
              </a:spcBef>
            </a:pPr>
            <a:r>
              <a:rPr lang="ru-RU" sz="2300" b="1" u="none" dirty="0" smtClean="0">
                <a:solidFill>
                  <a:srgbClr val="2C2C2E"/>
                </a:solidFill>
                <a:latin typeface="Muli Bold Bold"/>
              </a:rPr>
              <a:t>Вопрос </a:t>
            </a:r>
            <a:r>
              <a:rPr lang="en-US" sz="2300" u="none" dirty="0" smtClean="0">
                <a:solidFill>
                  <a:srgbClr val="2C2C2E"/>
                </a:solidFill>
                <a:latin typeface="Muli Bold Bold"/>
              </a:rPr>
              <a:t>1</a:t>
            </a:r>
            <a:r>
              <a:rPr lang="en-US" sz="2300" u="none" dirty="0">
                <a:solidFill>
                  <a:srgbClr val="2C2C2E"/>
                </a:solidFill>
                <a:latin typeface="Muli Bold Bold"/>
              </a:rPr>
              <a:t>: </a:t>
            </a:r>
            <a:r>
              <a:rPr lang="ru-RU" sz="2300" b="1" u="none" dirty="0" smtClean="0">
                <a:solidFill>
                  <a:srgbClr val="2C2C2E"/>
                </a:solidFill>
                <a:latin typeface="Muli Bold Bold"/>
              </a:rPr>
              <a:t>РЕЖИССЕР – ЭТО…</a:t>
            </a:r>
            <a:endParaRPr lang="en-US" sz="2300" b="1" u="none" dirty="0">
              <a:solidFill>
                <a:srgbClr val="2C2C2E"/>
              </a:solidFill>
              <a:latin typeface="Muli Bold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50000"/>
          </a:blip>
          <a:srcRect/>
          <a:stretch>
            <a:fillRect/>
          </a:stretch>
        </p:blipFill>
        <p:spPr>
          <a:xfrm rot="238595">
            <a:off x="367238" y="5467321"/>
            <a:ext cx="7434799" cy="874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alphaModFix amt="50000"/>
          </a:blip>
          <a:srcRect/>
          <a:stretch>
            <a:fillRect/>
          </a:stretch>
        </p:blipFill>
        <p:spPr>
          <a:xfrm rot="238595">
            <a:off x="9807781" y="3237347"/>
            <a:ext cx="7937458" cy="91107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30541" y="5610520"/>
            <a:ext cx="7116593" cy="377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220"/>
              </a:lnSpc>
              <a:spcBef>
                <a:spcPct val="0"/>
              </a:spcBef>
            </a:pPr>
            <a:r>
              <a:rPr lang="ru-RU" sz="2300" dirty="0" smtClean="0">
                <a:solidFill>
                  <a:srgbClr val="2C2C2E"/>
                </a:solidFill>
                <a:latin typeface="Muli Bold Bold"/>
              </a:rPr>
              <a:t>Вопрос 2</a:t>
            </a:r>
            <a:r>
              <a:rPr lang="en-US" sz="2300" b="1" u="none" dirty="0" smtClean="0">
                <a:solidFill>
                  <a:srgbClr val="2C2C2E"/>
                </a:solidFill>
                <a:latin typeface="Muli Bold Bold"/>
              </a:rPr>
              <a:t>: </a:t>
            </a:r>
            <a:r>
              <a:rPr lang="ru-RU" sz="2300" b="1" dirty="0" smtClean="0">
                <a:solidFill>
                  <a:srgbClr val="2C2C2E"/>
                </a:solidFill>
                <a:latin typeface="Muli Bold Bold"/>
              </a:rPr>
              <a:t>ПРОДЮСЕР ОБЕСПЕЧИВАЕТ… </a:t>
            </a:r>
            <a:endParaRPr lang="en-US" sz="2300" b="1" u="none" dirty="0">
              <a:solidFill>
                <a:srgbClr val="2C2C2E"/>
              </a:solidFill>
              <a:latin typeface="Muli Bol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18213" y="3543208"/>
            <a:ext cx="711659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20"/>
              </a:lnSpc>
              <a:spcBef>
                <a:spcPct val="0"/>
              </a:spcBef>
            </a:pPr>
            <a:r>
              <a:rPr lang="ru-RU" sz="2300" u="none" dirty="0" smtClean="0">
                <a:solidFill>
                  <a:srgbClr val="2C2C2E"/>
                </a:solidFill>
                <a:latin typeface="Muli Bold Bold"/>
              </a:rPr>
              <a:t>Вопрос 4</a:t>
            </a:r>
            <a:r>
              <a:rPr lang="en-US" sz="2300" u="none" dirty="0" smtClean="0">
                <a:solidFill>
                  <a:srgbClr val="2C2C2E"/>
                </a:solidFill>
                <a:latin typeface="Muli Bold Bold"/>
              </a:rPr>
              <a:t>: </a:t>
            </a:r>
            <a:r>
              <a:rPr lang="ru-RU" sz="2300" b="1" u="none" dirty="0" smtClean="0">
                <a:solidFill>
                  <a:srgbClr val="2C2C2E"/>
                </a:solidFill>
                <a:latin typeface="Muli Bold Bold"/>
              </a:rPr>
              <a:t>ЛОКАЦИИ ЭТО…</a:t>
            </a:r>
            <a:endParaRPr lang="en-US" sz="2300" b="1" u="none" dirty="0">
              <a:solidFill>
                <a:srgbClr val="2C2C2E"/>
              </a:solidFill>
              <a:latin typeface="Muli Bold Bold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400000">
            <a:off x="-102432" y="545683"/>
            <a:ext cx="1831436" cy="2616337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925132" y="1300869"/>
            <a:ext cx="80010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ru-RU" sz="4600" dirty="0" smtClean="0">
                <a:solidFill>
                  <a:srgbClr val="000000"/>
                </a:solidFill>
                <a:latin typeface="Articulat Bold"/>
              </a:rPr>
              <a:t>ТАК ЛИ ЭТО?</a:t>
            </a:r>
            <a:endParaRPr lang="en-US" sz="4600" dirty="0">
              <a:solidFill>
                <a:srgbClr val="000000"/>
              </a:solidFill>
              <a:latin typeface="Articulat Bold"/>
            </a:endParaRPr>
          </a:p>
        </p:txBody>
      </p:sp>
      <p:sp>
        <p:nvSpPr>
          <p:cNvPr id="29" name="TextBox 11"/>
          <p:cNvSpPr txBox="1"/>
          <p:nvPr/>
        </p:nvSpPr>
        <p:spPr>
          <a:xfrm>
            <a:off x="10052490" y="5555106"/>
            <a:ext cx="711659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20"/>
              </a:lnSpc>
              <a:spcBef>
                <a:spcPct val="0"/>
              </a:spcBef>
            </a:pPr>
            <a:r>
              <a:rPr lang="ru-RU" sz="2300" dirty="0" smtClean="0">
                <a:solidFill>
                  <a:srgbClr val="2C2C2E"/>
                </a:solidFill>
                <a:latin typeface="Muli Bold Bold"/>
              </a:rPr>
              <a:t>Вопрос 5</a:t>
            </a:r>
            <a:r>
              <a:rPr lang="en-US" sz="2300" u="none" dirty="0" smtClean="0">
                <a:solidFill>
                  <a:srgbClr val="2C2C2E"/>
                </a:solidFill>
                <a:latin typeface="Muli Bold Bold"/>
              </a:rPr>
              <a:t>: </a:t>
            </a:r>
            <a:r>
              <a:rPr lang="ru-RU" sz="2300" b="1" dirty="0" smtClean="0">
                <a:solidFill>
                  <a:srgbClr val="2C2C2E"/>
                </a:solidFill>
                <a:latin typeface="Muli Bold Bold"/>
              </a:rPr>
              <a:t>КАСТИНГ-ДИРЕКТОР – ЭТО…</a:t>
            </a:r>
            <a:endParaRPr lang="en-US" sz="2300" b="1" u="none" dirty="0">
              <a:solidFill>
                <a:srgbClr val="2C2C2E"/>
              </a:solidFill>
              <a:latin typeface="Muli Bold Bold"/>
            </a:endParaRPr>
          </a:p>
        </p:txBody>
      </p:sp>
      <p:sp>
        <p:nvSpPr>
          <p:cNvPr id="30" name="TextBox 11"/>
          <p:cNvSpPr txBox="1"/>
          <p:nvPr/>
        </p:nvSpPr>
        <p:spPr>
          <a:xfrm>
            <a:off x="10139579" y="7717158"/>
            <a:ext cx="711659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20"/>
              </a:lnSpc>
              <a:spcBef>
                <a:spcPct val="0"/>
              </a:spcBef>
            </a:pPr>
            <a:r>
              <a:rPr lang="ru-RU" sz="2300" dirty="0" smtClean="0">
                <a:solidFill>
                  <a:srgbClr val="2C2C2E"/>
                </a:solidFill>
                <a:latin typeface="Muli Bold Bold"/>
              </a:rPr>
              <a:t>Вопрос 6</a:t>
            </a:r>
            <a:r>
              <a:rPr lang="en-US" sz="2300" u="none" dirty="0" smtClean="0">
                <a:solidFill>
                  <a:srgbClr val="2C2C2E"/>
                </a:solidFill>
                <a:latin typeface="Muli Bold Bold"/>
              </a:rPr>
              <a:t>: </a:t>
            </a:r>
            <a:r>
              <a:rPr lang="ru-RU" sz="2300" u="none" dirty="0" smtClean="0">
                <a:solidFill>
                  <a:srgbClr val="2C2C2E"/>
                </a:solidFill>
                <a:latin typeface="Muli Bold Bold"/>
              </a:rPr>
              <a:t>ОПЕРАТОР СПЕЦИАЛИСТ ПО …</a:t>
            </a:r>
            <a:endParaRPr lang="en-US" sz="2300" u="none" dirty="0">
              <a:solidFill>
                <a:srgbClr val="2C2C2E"/>
              </a:solidFill>
              <a:latin typeface="Muli Bold Bold"/>
            </a:endParaRPr>
          </a:p>
        </p:txBody>
      </p:sp>
      <p:sp>
        <p:nvSpPr>
          <p:cNvPr id="31" name="TextBox 11"/>
          <p:cNvSpPr txBox="1"/>
          <p:nvPr/>
        </p:nvSpPr>
        <p:spPr>
          <a:xfrm>
            <a:off x="720386" y="7614832"/>
            <a:ext cx="711659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20"/>
              </a:lnSpc>
              <a:spcBef>
                <a:spcPct val="0"/>
              </a:spcBef>
            </a:pPr>
            <a:r>
              <a:rPr lang="ru-RU" sz="2300" dirty="0" smtClean="0">
                <a:solidFill>
                  <a:srgbClr val="2C2C2E"/>
                </a:solidFill>
                <a:latin typeface="Muli Bold Bold"/>
              </a:rPr>
              <a:t>Вопрос 3</a:t>
            </a:r>
            <a:r>
              <a:rPr lang="en-US" sz="2300" u="none" dirty="0" smtClean="0">
                <a:solidFill>
                  <a:srgbClr val="2C2C2E"/>
                </a:solidFill>
                <a:latin typeface="Muli Bold Bold"/>
              </a:rPr>
              <a:t>: </a:t>
            </a:r>
            <a:r>
              <a:rPr lang="ru-RU" sz="2300" u="none" dirty="0" smtClean="0">
                <a:solidFill>
                  <a:srgbClr val="2C2C2E"/>
                </a:solidFill>
                <a:latin typeface="Muli Bold Bold"/>
              </a:rPr>
              <a:t>РЕЖИССЕР МОНТАЖА ОТВЕЧАЕТ ЗА…</a:t>
            </a:r>
            <a:endParaRPr lang="en-US" sz="2300" u="none" dirty="0">
              <a:solidFill>
                <a:srgbClr val="2C2C2E"/>
              </a:solidFill>
              <a:latin typeface="Muli Bold Bold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0695" y="4804203"/>
            <a:ext cx="701597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  <a:hlinkClick r:id="rId8" action="ppaction://hlinksldjump"/>
              </a:rPr>
              <a:t>ч</a:t>
            </a:r>
            <a:r>
              <a:rPr lang="ru-RU" dirty="0" smtClean="0">
                <a:solidFill>
                  <a:srgbClr val="0070C0"/>
                </a:solidFill>
                <a:hlinkClick r:id="rId8" action="ppaction://hlinksldjump"/>
              </a:rPr>
              <a:t>еловек, который  занимается подбором кадров для монтажа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8" name="TextBox 37">
            <a:hlinkClick r:id="rId9" action="ppaction://hlinksldjump"/>
          </p:cNvPr>
          <p:cNvSpPr txBox="1"/>
          <p:nvPr/>
        </p:nvSpPr>
        <p:spPr>
          <a:xfrm>
            <a:off x="768636" y="4237886"/>
            <a:ext cx="700568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человек, который воплощает творческий замысел  </a:t>
            </a:r>
            <a:r>
              <a:rPr lang="ru-RU" dirty="0" err="1" smtClean="0">
                <a:hlinkClick r:id="rId9" action="ppaction://hlinksldjump"/>
              </a:rPr>
              <a:t>медиапроекта</a:t>
            </a:r>
            <a:endParaRPr lang="ru-RU" dirty="0"/>
          </a:p>
        </p:txBody>
      </p:sp>
      <p:sp>
        <p:nvSpPr>
          <p:cNvPr id="39" name="TextBox 38">
            <a:hlinkClick r:id="rId9" action="ppaction://hlinksldjump"/>
          </p:cNvPr>
          <p:cNvSpPr txBox="1"/>
          <p:nvPr/>
        </p:nvSpPr>
        <p:spPr>
          <a:xfrm>
            <a:off x="768636" y="6210975"/>
            <a:ext cx="700568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организацию производства </a:t>
            </a:r>
            <a:r>
              <a:rPr lang="ru-RU" dirty="0" err="1" smtClean="0">
                <a:hlinkClick r:id="rId9" action="ppaction://hlinksldjump"/>
              </a:rPr>
              <a:t>медийного</a:t>
            </a:r>
            <a:r>
              <a:rPr lang="ru-RU" dirty="0" smtClean="0">
                <a:hlinkClick r:id="rId9" action="ppaction://hlinksldjump"/>
              </a:rPr>
              <a:t> продукта</a:t>
            </a:r>
            <a:endParaRPr lang="ru-RU" dirty="0"/>
          </a:p>
        </p:txBody>
      </p:sp>
      <p:sp>
        <p:nvSpPr>
          <p:cNvPr id="41" name="TextBox 40">
            <a:hlinkClick r:id="rId9" action="ppaction://hlinksldjump"/>
          </p:cNvPr>
          <p:cNvSpPr txBox="1"/>
          <p:nvPr/>
        </p:nvSpPr>
        <p:spPr>
          <a:xfrm>
            <a:off x="10085899" y="4224674"/>
            <a:ext cx="700568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Площадки , на которых согласно замыслу происходит съемка</a:t>
            </a:r>
            <a:endParaRPr lang="ru-RU" dirty="0"/>
          </a:p>
        </p:txBody>
      </p:sp>
      <p:sp>
        <p:nvSpPr>
          <p:cNvPr id="42" name="TextBox 41">
            <a:hlinkClick r:id="rId9" action="ppaction://hlinksldjump"/>
          </p:cNvPr>
          <p:cNvSpPr txBox="1"/>
          <p:nvPr/>
        </p:nvSpPr>
        <p:spPr>
          <a:xfrm>
            <a:off x="10085899" y="4804203"/>
            <a:ext cx="700568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hlinkClick r:id="rId8" action="ppaction://hlinksldjump"/>
              </a:rPr>
              <a:t>Площадки для  монтажа видеоряда</a:t>
            </a:r>
            <a:endParaRPr lang="ru-RU" dirty="0"/>
          </a:p>
        </p:txBody>
      </p:sp>
      <p:sp>
        <p:nvSpPr>
          <p:cNvPr id="43" name="TextBox 42">
            <a:hlinkClick r:id="rId9" action="ppaction://hlinksldjump"/>
          </p:cNvPr>
          <p:cNvSpPr txBox="1"/>
          <p:nvPr/>
        </p:nvSpPr>
        <p:spPr>
          <a:xfrm>
            <a:off x="10034905" y="6213513"/>
            <a:ext cx="700568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hlinkClick r:id="rId9" action="ppaction://hlinksldjump"/>
              </a:rPr>
              <a:t>человек, </a:t>
            </a:r>
            <a:r>
              <a:rPr lang="ru-RU" dirty="0" smtClean="0">
                <a:hlinkClick r:id="rId9" action="ppaction://hlinksldjump"/>
              </a:rPr>
              <a:t>отвечающий за подбор игрового в кадрах персонала</a:t>
            </a:r>
            <a:endParaRPr lang="ru-RU" dirty="0"/>
          </a:p>
        </p:txBody>
      </p:sp>
      <p:sp>
        <p:nvSpPr>
          <p:cNvPr id="44" name="TextBox 43">
            <a:hlinkClick r:id="rId9" action="ppaction://hlinksldjump"/>
          </p:cNvPr>
          <p:cNvSpPr txBox="1"/>
          <p:nvPr/>
        </p:nvSpPr>
        <p:spPr>
          <a:xfrm>
            <a:off x="10019214" y="6847569"/>
            <a:ext cx="700568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hlinkClick r:id="rId8" action="ppaction://hlinksldjump"/>
              </a:rPr>
              <a:t>человек, </a:t>
            </a:r>
            <a:r>
              <a:rPr lang="ru-RU" dirty="0" smtClean="0">
                <a:hlinkClick r:id="rId8" action="ppaction://hlinksldjump"/>
              </a:rPr>
              <a:t>который может  совместно с оператором работать на площадке</a:t>
            </a:r>
            <a:endParaRPr lang="ru-RU" dirty="0"/>
          </a:p>
        </p:txBody>
      </p:sp>
      <p:sp>
        <p:nvSpPr>
          <p:cNvPr id="45" name="TextBox 44">
            <a:hlinkClick r:id="rId9" action="ppaction://hlinksldjump"/>
          </p:cNvPr>
          <p:cNvSpPr txBox="1"/>
          <p:nvPr/>
        </p:nvSpPr>
        <p:spPr>
          <a:xfrm>
            <a:off x="10042660" y="8478170"/>
            <a:ext cx="700568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hlinkClick r:id="rId8" action="ppaction://hlinksldjump"/>
              </a:rPr>
              <a:t>Оперативному вмешательству в съемочный процесс</a:t>
            </a:r>
            <a:endParaRPr lang="ru-RU" dirty="0"/>
          </a:p>
        </p:txBody>
      </p:sp>
      <p:sp>
        <p:nvSpPr>
          <p:cNvPr id="46" name="TextBox 45">
            <a:hlinkClick r:id="rId9" action="ppaction://hlinksldjump"/>
          </p:cNvPr>
          <p:cNvSpPr txBox="1"/>
          <p:nvPr/>
        </p:nvSpPr>
        <p:spPr>
          <a:xfrm>
            <a:off x="10052490" y="8997919"/>
            <a:ext cx="700568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hlinkClick r:id="rId10" action="ppaction://hlinksldjump"/>
              </a:rPr>
              <a:t>Занимающийся съемкой проекта, согласно творческому замыслу</a:t>
            </a:r>
            <a:endParaRPr lang="ru-RU" dirty="0"/>
          </a:p>
        </p:txBody>
      </p:sp>
      <p:sp>
        <p:nvSpPr>
          <p:cNvPr id="47" name="TextBox 46">
            <a:hlinkClick r:id="rId9" action="ppaction://hlinksldjump"/>
          </p:cNvPr>
          <p:cNvSpPr txBox="1"/>
          <p:nvPr/>
        </p:nvSpPr>
        <p:spPr>
          <a:xfrm>
            <a:off x="768636" y="8410496"/>
            <a:ext cx="700568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hlinkClick r:id="rId9" action="ppaction://hlinksldjump"/>
              </a:rPr>
              <a:t>Выходной продукт, смонтированный из исходников</a:t>
            </a:r>
            <a:endParaRPr lang="ru-RU" dirty="0"/>
          </a:p>
        </p:txBody>
      </p:sp>
      <p:sp>
        <p:nvSpPr>
          <p:cNvPr id="48" name="TextBox 47">
            <a:hlinkClick r:id="rId9" action="ppaction://hlinksldjump"/>
          </p:cNvPr>
          <p:cNvSpPr txBox="1"/>
          <p:nvPr/>
        </p:nvSpPr>
        <p:spPr>
          <a:xfrm>
            <a:off x="768636" y="8997919"/>
            <a:ext cx="700568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hlinkClick r:id="rId8" action="ppaction://hlinksldjump"/>
              </a:rPr>
              <a:t>Обеспечение световой техникой на площадках</a:t>
            </a:r>
            <a:endParaRPr lang="ru-RU" dirty="0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6131392" y="864124"/>
            <a:ext cx="2807095" cy="1828959"/>
          </a:xfrm>
          <a:prstGeom prst="rect">
            <a:avLst/>
          </a:prstGeom>
        </p:spPr>
      </p:pic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768636" y="6882000"/>
            <a:ext cx="700568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hlinkClick r:id="rId8" action="ppaction://hlinksldjump"/>
              </a:rPr>
              <a:t>п</a:t>
            </a:r>
            <a:r>
              <a:rPr lang="ru-RU" dirty="0" smtClean="0">
                <a:hlinkClick r:id="rId8" action="ppaction://hlinksldjump"/>
              </a:rPr>
              <a:t>одготовку локаций проекта</a:t>
            </a:r>
            <a:endParaRPr lang="ru-RU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74" name="TextBox1" r:id="rId2" imgW="45720" imgH="114480"/>
        </mc:Choice>
        <mc:Fallback>
          <p:control name="TextBox1" r:id="rId2" imgW="45720" imgH="114480">
            <p:pic>
              <p:nvPicPr>
                <p:cNvPr id="36" name="TextBox1"/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983163" y="1408113"/>
                  <a:ext cx="46037" cy="112712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трелка влево 11"/>
          <p:cNvSpPr/>
          <p:nvPr/>
        </p:nvSpPr>
        <p:spPr>
          <a:xfrm>
            <a:off x="14173200" y="7886700"/>
            <a:ext cx="3108749" cy="1675902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019300"/>
            <a:ext cx="5303616" cy="69600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-443814"/>
            <a:ext cx="10744200" cy="70739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9776">
            <a:off x="4820279" y="3568475"/>
            <a:ext cx="4115157" cy="762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743200" y="2717279"/>
            <a:ext cx="18288000" cy="749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ru-RU" sz="4600" dirty="0" smtClean="0">
                <a:solidFill>
                  <a:srgbClr val="000000"/>
                </a:solidFill>
                <a:latin typeface="Articulat Bold"/>
              </a:rPr>
              <a:t>ВЕРНЫЙ ОТВЕТ</a:t>
            </a:r>
            <a:endParaRPr lang="en-US" sz="4600" dirty="0">
              <a:solidFill>
                <a:srgbClr val="000000"/>
              </a:solidFill>
              <a:latin typeface="Articulat Bold"/>
            </a:endParaRPr>
          </a:p>
        </p:txBody>
      </p:sp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14625452" y="8303574"/>
            <a:ext cx="2656496" cy="9130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txBody>
          <a:bodyPr wrap="none">
            <a:spAutoFit/>
          </a:bodyPr>
          <a:lstStyle/>
          <a:p>
            <a:pPr lvl="0" algn="ctr">
              <a:lnSpc>
                <a:spcPts val="6439"/>
              </a:lnSpc>
            </a:pPr>
            <a:r>
              <a:rPr lang="ru-RU" sz="4600" dirty="0" smtClean="0">
                <a:solidFill>
                  <a:srgbClr val="000000"/>
                </a:solidFill>
                <a:latin typeface="Articulat Bold"/>
                <a:hlinkClick r:id="rId5" action="ppaction://hlinksldjump"/>
              </a:rPr>
              <a:t>Вернись</a:t>
            </a:r>
            <a:r>
              <a:rPr lang="ru-RU" sz="4600" dirty="0" smtClean="0">
                <a:solidFill>
                  <a:srgbClr val="000000"/>
                </a:solidFill>
                <a:latin typeface="Articulat Bold"/>
              </a:rPr>
              <a:t>!</a:t>
            </a:r>
            <a:endParaRPr lang="en-US" sz="4600" dirty="0">
              <a:solidFill>
                <a:srgbClr val="000000"/>
              </a:solidFill>
              <a:latin typeface="Articulat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019300"/>
            <a:ext cx="5303616" cy="69600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-443814"/>
            <a:ext cx="10744200" cy="70739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9776">
            <a:off x="4820279" y="3568475"/>
            <a:ext cx="4115157" cy="762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743200" y="2717279"/>
            <a:ext cx="182880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ru-RU" sz="4600" dirty="0" smtClean="0">
                <a:solidFill>
                  <a:srgbClr val="000000"/>
                </a:solidFill>
                <a:latin typeface="Articulat Bold"/>
              </a:rPr>
              <a:t>НЕВЕРНЫЙ ОТВЕТ</a:t>
            </a:r>
            <a:endParaRPr lang="en-US" sz="4600" dirty="0">
              <a:solidFill>
                <a:srgbClr val="000000"/>
              </a:solidFill>
              <a:latin typeface="Articulat Bold"/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7000" y="8071004"/>
            <a:ext cx="3810484" cy="1816765"/>
          </a:xfrm>
          <a:prstGeom prst="rect">
            <a:avLst/>
          </a:prstGeom>
        </p:spPr>
      </p:pic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15002777" y="8483181"/>
            <a:ext cx="2656497" cy="8421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txBody>
          <a:bodyPr wrap="none">
            <a:spAutoFit/>
          </a:bodyPr>
          <a:lstStyle/>
          <a:p>
            <a:pPr lvl="0" algn="ctr">
              <a:lnSpc>
                <a:spcPts val="6439"/>
              </a:lnSpc>
            </a:pPr>
            <a:r>
              <a:rPr lang="ru-RU" sz="4600" dirty="0" smtClean="0">
                <a:solidFill>
                  <a:srgbClr val="000000"/>
                </a:solidFill>
                <a:latin typeface="Articulat Bold"/>
              </a:rPr>
              <a:t>Вернись!</a:t>
            </a:r>
            <a:endParaRPr lang="en-US" sz="4600" dirty="0">
              <a:solidFill>
                <a:srgbClr val="000000"/>
              </a:solidFill>
              <a:latin typeface="Articulat Bold"/>
            </a:endParaRPr>
          </a:p>
        </p:txBody>
      </p:sp>
    </p:spTree>
    <p:extLst>
      <p:ext uri="{BB962C8B-B14F-4D97-AF65-F5344CB8AC3E}">
        <p14:creationId xmlns:p14="http://schemas.microsoft.com/office/powerpoint/2010/main" val="101299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800100"/>
            <a:ext cx="3750282" cy="91059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72000" y="-952500"/>
            <a:ext cx="14020800" cy="87249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112482" y="928161"/>
            <a:ext cx="1172861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Добрый день! Меня зовут Александра, я увлекаюсь журналистикой. Это очень тяжелый труд. Нужно много читать, знать. Это мне нравится. </a:t>
            </a:r>
          </a:p>
          <a:p>
            <a:pPr algn="ctr"/>
            <a:r>
              <a:rPr lang="ru-RU" sz="4000" dirty="0" smtClean="0"/>
              <a:t>Мне </a:t>
            </a:r>
            <a:r>
              <a:rPr lang="ru-RU" sz="4000" dirty="0"/>
              <a:t>очень нравится быть ведущей и </a:t>
            </a:r>
            <a:r>
              <a:rPr lang="ru-RU" sz="4000" dirty="0" smtClean="0"/>
              <a:t>есть опыт работы. В детском </a:t>
            </a:r>
            <a:r>
              <a:rPr lang="ru-RU" sz="4000" dirty="0" err="1" smtClean="0"/>
              <a:t>медиацентре</a:t>
            </a:r>
            <a:r>
              <a:rPr lang="ru-RU" sz="4000" dirty="0" smtClean="0"/>
              <a:t> «Д-ТВ» веду передачу «О культуре». Мечтаю стать профессионалом в сфере медиа. Свои работы прикрепляла в электронном письме.</a:t>
            </a:r>
            <a:endParaRPr lang="ru-RU" sz="4000" dirty="0"/>
          </a:p>
        </p:txBody>
      </p:sp>
      <p:pic>
        <p:nvPicPr>
          <p:cNvPr id="14" name="Рисунок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5600" y="8448611"/>
            <a:ext cx="3237257" cy="1816765"/>
          </a:xfrm>
          <a:prstGeom prst="rect">
            <a:avLst/>
          </a:prstGeom>
        </p:spPr>
      </p:pic>
      <p:sp>
        <p:nvSpPr>
          <p:cNvPr id="15" name="Прямоугольник 14">
            <a:hlinkClick r:id="rId6" action="ppaction://hlinksldjump"/>
          </p:cNvPr>
          <p:cNvSpPr/>
          <p:nvPr/>
        </p:nvSpPr>
        <p:spPr>
          <a:xfrm>
            <a:off x="14904301" y="8810907"/>
            <a:ext cx="2656496" cy="9130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txBody>
          <a:bodyPr wrap="none">
            <a:spAutoFit/>
          </a:bodyPr>
          <a:lstStyle/>
          <a:p>
            <a:pPr lvl="0" algn="ctr">
              <a:lnSpc>
                <a:spcPts val="6439"/>
              </a:lnSpc>
            </a:pPr>
            <a:r>
              <a:rPr lang="ru-RU" sz="4600" dirty="0" smtClean="0">
                <a:solidFill>
                  <a:srgbClr val="000000"/>
                </a:solidFill>
                <a:latin typeface="Articulat Bold"/>
                <a:hlinkClick r:id="rId4" action="ppaction://hlinksldjump"/>
              </a:rPr>
              <a:t>Вернись</a:t>
            </a:r>
            <a:r>
              <a:rPr lang="ru-RU" sz="4600" dirty="0" smtClean="0">
                <a:solidFill>
                  <a:srgbClr val="000000"/>
                </a:solidFill>
                <a:latin typeface="Articulat Bold"/>
              </a:rPr>
              <a:t>!</a:t>
            </a:r>
            <a:endParaRPr lang="en-US" sz="4600" dirty="0">
              <a:solidFill>
                <a:srgbClr val="000000"/>
              </a:solidFill>
              <a:latin typeface="Articulat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-1723698"/>
            <a:ext cx="14046386" cy="109057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64427" y="342900"/>
            <a:ext cx="124968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Всем </a:t>
            </a:r>
            <a:r>
              <a:rPr lang="ru-RU" sz="4000" dirty="0" err="1"/>
              <a:t>привеееет</a:t>
            </a:r>
            <a:r>
              <a:rPr lang="ru-RU" sz="4000" dirty="0"/>
              <a:t>! </a:t>
            </a:r>
            <a:r>
              <a:rPr lang="ru-RU" sz="4000" dirty="0" smtClean="0"/>
              <a:t>С вами я Алекс!</a:t>
            </a:r>
          </a:p>
          <a:p>
            <a:pPr algn="ctr"/>
            <a:r>
              <a:rPr lang="ru-RU" sz="4000" dirty="0" smtClean="0"/>
              <a:t>Я </a:t>
            </a:r>
            <a:r>
              <a:rPr lang="ru-RU" sz="4000" dirty="0"/>
              <a:t>готов к новым испытаниям! </a:t>
            </a:r>
            <a:endParaRPr lang="ru-RU" sz="4000" dirty="0" smtClean="0"/>
          </a:p>
          <a:p>
            <a:pPr algn="ctr"/>
            <a:r>
              <a:rPr lang="ru-RU" sz="4000" dirty="0" smtClean="0"/>
              <a:t>Во мне много энергии и позитива. </a:t>
            </a:r>
          </a:p>
          <a:p>
            <a:pPr algn="ctr"/>
            <a:r>
              <a:rPr lang="ru-RU" sz="4000" dirty="0" smtClean="0"/>
              <a:t>Я снимаю все и вся. Увлекаюсь дизайном, монтажом и немного танцую. Очень интересны новые люди. </a:t>
            </a:r>
          </a:p>
          <a:p>
            <a:pPr algn="ctr"/>
            <a:r>
              <a:rPr lang="ru-RU" sz="4000" dirty="0" smtClean="0"/>
              <a:t>Мне важно работать в хорошей команде. Вокруг мир вертится в ритме танца. Он бывает и грустный, и радостный. Пришел на кастинг, </a:t>
            </a:r>
          </a:p>
          <a:p>
            <a:pPr algn="ctr"/>
            <a:r>
              <a:rPr lang="ru-RU" sz="4000" dirty="0" smtClean="0"/>
              <a:t>чтобы делиться своим позитивом</a:t>
            </a:r>
          </a:p>
          <a:p>
            <a:pPr algn="ctr"/>
            <a:r>
              <a:rPr lang="ru-RU" sz="4000" dirty="0" smtClean="0"/>
              <a:t> с вами всеми!</a:t>
            </a:r>
          </a:p>
          <a:p>
            <a:pPr algn="ctr"/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04900"/>
            <a:ext cx="6086096" cy="82784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8273717"/>
            <a:ext cx="3237257" cy="1816765"/>
          </a:xfrm>
          <a:prstGeom prst="rect">
            <a:avLst/>
          </a:prstGeom>
        </p:spPr>
      </p:pic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14677761" y="8723220"/>
            <a:ext cx="2656496" cy="9130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txBody>
          <a:bodyPr wrap="none">
            <a:spAutoFit/>
          </a:bodyPr>
          <a:lstStyle/>
          <a:p>
            <a:pPr lvl="0" algn="ctr">
              <a:lnSpc>
                <a:spcPts val="6439"/>
              </a:lnSpc>
            </a:pPr>
            <a:r>
              <a:rPr lang="ru-RU" sz="4600" dirty="0" smtClean="0">
                <a:solidFill>
                  <a:srgbClr val="000000"/>
                </a:solidFill>
                <a:latin typeface="Articulat Bold"/>
                <a:hlinkClick r:id="rId6" action="ppaction://hlinksldjump"/>
              </a:rPr>
              <a:t>Вернись</a:t>
            </a:r>
            <a:r>
              <a:rPr lang="ru-RU" sz="4600" dirty="0" smtClean="0">
                <a:solidFill>
                  <a:srgbClr val="000000"/>
                </a:solidFill>
                <a:latin typeface="Articulat Bold"/>
              </a:rPr>
              <a:t>!</a:t>
            </a:r>
            <a:endParaRPr lang="en-US" sz="4600" dirty="0">
              <a:solidFill>
                <a:srgbClr val="000000"/>
              </a:solidFill>
              <a:latin typeface="Articulat Bold"/>
            </a:endParaRPr>
          </a:p>
        </p:txBody>
      </p:sp>
    </p:spTree>
    <p:extLst>
      <p:ext uri="{BB962C8B-B14F-4D97-AF65-F5344CB8AC3E}">
        <p14:creationId xmlns:p14="http://schemas.microsoft.com/office/powerpoint/2010/main" val="195374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95300"/>
            <a:ext cx="3404746" cy="9342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329" y="-1714500"/>
            <a:ext cx="14844104" cy="89294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77000" y="473676"/>
            <a:ext cx="112714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Всем привет</a:t>
            </a:r>
            <a:r>
              <a:rPr lang="ru-RU" sz="4000" dirty="0" smtClean="0"/>
              <a:t>! С вами я – Аксинья. Рада приветствовать всех в этой студии. Мне 13 лет. Увлекаюсь </a:t>
            </a:r>
            <a:r>
              <a:rPr lang="ru-RU" sz="4000" dirty="0" err="1" smtClean="0"/>
              <a:t>блогингом</a:t>
            </a:r>
            <a:r>
              <a:rPr lang="ru-RU" sz="4000" dirty="0" smtClean="0"/>
              <a:t>. </a:t>
            </a:r>
          </a:p>
          <a:p>
            <a:pPr algn="ctr"/>
            <a:r>
              <a:rPr lang="ru-RU" sz="4000" dirty="0" smtClean="0"/>
              <a:t>Мечтаю попасть в проект, чтобы прокачать свои навыки, приобрести новый опыт работы. Мне интересен </a:t>
            </a:r>
            <a:r>
              <a:rPr lang="ru-RU" sz="4000" dirty="0" err="1" smtClean="0"/>
              <a:t>медиамир</a:t>
            </a:r>
            <a:r>
              <a:rPr lang="ru-RU" sz="4000" dirty="0" smtClean="0"/>
              <a:t> и я думаю, </a:t>
            </a:r>
          </a:p>
          <a:p>
            <a:pPr algn="ctr"/>
            <a:r>
              <a:rPr lang="ru-RU" sz="4000" dirty="0" smtClean="0"/>
              <a:t>что нам с ним по пути. А вы как думаете?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2921" y="8267700"/>
            <a:ext cx="3237257" cy="1816765"/>
          </a:xfrm>
          <a:prstGeom prst="rect">
            <a:avLst/>
          </a:prstGeom>
        </p:spPr>
      </p:pic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15057178" y="8572500"/>
            <a:ext cx="2656496" cy="9130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txBody>
          <a:bodyPr wrap="none">
            <a:spAutoFit/>
          </a:bodyPr>
          <a:lstStyle/>
          <a:p>
            <a:pPr lvl="0" algn="ctr">
              <a:lnSpc>
                <a:spcPts val="6439"/>
              </a:lnSpc>
            </a:pPr>
            <a:r>
              <a:rPr lang="ru-RU" sz="4600" dirty="0" smtClean="0">
                <a:solidFill>
                  <a:srgbClr val="000000"/>
                </a:solidFill>
                <a:latin typeface="Articulat Bold"/>
                <a:hlinkClick r:id="rId6" action="ppaction://hlinksldjump"/>
              </a:rPr>
              <a:t>Вернись</a:t>
            </a:r>
            <a:r>
              <a:rPr lang="ru-RU" sz="4600" dirty="0" smtClean="0">
                <a:solidFill>
                  <a:srgbClr val="000000"/>
                </a:solidFill>
                <a:latin typeface="Articulat Bold"/>
              </a:rPr>
              <a:t>!</a:t>
            </a:r>
            <a:endParaRPr lang="en-US" sz="4600" dirty="0">
              <a:solidFill>
                <a:srgbClr val="000000"/>
              </a:solidFill>
              <a:latin typeface="Articulat Bold"/>
            </a:endParaRPr>
          </a:p>
        </p:txBody>
      </p:sp>
    </p:spTree>
    <p:extLst>
      <p:ext uri="{BB962C8B-B14F-4D97-AF65-F5344CB8AC3E}">
        <p14:creationId xmlns:p14="http://schemas.microsoft.com/office/powerpoint/2010/main" val="37639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181100"/>
            <a:ext cx="2554287" cy="83175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087" y="-1907059"/>
            <a:ext cx="13606297" cy="114417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53200" y="800100"/>
            <a:ext cx="118902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Здравствуйте! </a:t>
            </a:r>
          </a:p>
          <a:p>
            <a:pPr algn="ctr"/>
            <a:r>
              <a:rPr lang="ru-RU" sz="4000" dirty="0" smtClean="0"/>
              <a:t>Немного о себе. Мне 12 лет. Я обожаю </a:t>
            </a:r>
            <a:r>
              <a:rPr lang="ru-RU" sz="4000" dirty="0"/>
              <a:t>смотреть различные </a:t>
            </a:r>
            <a:r>
              <a:rPr lang="ru-RU" sz="4000" dirty="0" smtClean="0"/>
              <a:t>шоу и </a:t>
            </a:r>
            <a:r>
              <a:rPr lang="ru-RU" sz="4000" dirty="0"/>
              <a:t>мечтаю </a:t>
            </a:r>
            <a:r>
              <a:rPr lang="ru-RU" sz="4000" dirty="0" smtClean="0"/>
              <a:t>стать участником! Да, я бывший спортсмен, но на данном этапе из-за травмы ушел из спорта и ищу себя. Увидев рекламу кастинга, решил, что это мой шанс! Ответственен, дисциплинирован, </a:t>
            </a:r>
            <a:r>
              <a:rPr lang="ru-RU" sz="4000" dirty="0" err="1" smtClean="0"/>
              <a:t>коммуникабилен</a:t>
            </a:r>
            <a:r>
              <a:rPr lang="ru-RU" sz="4000" dirty="0" smtClean="0"/>
              <a:t>! Люблю работать в команде! Это птица удачи моя!</a:t>
            </a:r>
            <a:endParaRPr lang="ru-RU" sz="4000" dirty="0"/>
          </a:p>
        </p:txBody>
      </p:sp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5600" y="8191500"/>
            <a:ext cx="3237257" cy="1816765"/>
          </a:xfrm>
          <a:prstGeom prst="rect">
            <a:avLst/>
          </a:prstGeom>
        </p:spPr>
      </p:pic>
      <p:sp>
        <p:nvSpPr>
          <p:cNvPr id="7" name="Прямоугольник 6">
            <a:hlinkClick r:id="rId6" action="ppaction://hlinksldjump"/>
          </p:cNvPr>
          <p:cNvSpPr/>
          <p:nvPr/>
        </p:nvSpPr>
        <p:spPr>
          <a:xfrm>
            <a:off x="14906361" y="8643347"/>
            <a:ext cx="2656496" cy="9130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txBody>
          <a:bodyPr wrap="none">
            <a:spAutoFit/>
          </a:bodyPr>
          <a:lstStyle/>
          <a:p>
            <a:pPr lvl="0" algn="ctr">
              <a:lnSpc>
                <a:spcPts val="6439"/>
              </a:lnSpc>
            </a:pPr>
            <a:r>
              <a:rPr lang="ru-RU" sz="4600" dirty="0" smtClean="0">
                <a:solidFill>
                  <a:srgbClr val="000000"/>
                </a:solidFill>
                <a:latin typeface="Articulat Bold"/>
                <a:hlinkClick r:id="rId4" action="ppaction://hlinksldjump"/>
              </a:rPr>
              <a:t>Вернись</a:t>
            </a:r>
            <a:r>
              <a:rPr lang="ru-RU" sz="4600" dirty="0" smtClean="0">
                <a:solidFill>
                  <a:srgbClr val="000000"/>
                </a:solidFill>
                <a:latin typeface="Articulat Bold"/>
              </a:rPr>
              <a:t>!</a:t>
            </a:r>
            <a:endParaRPr lang="en-US" sz="4600" dirty="0">
              <a:solidFill>
                <a:srgbClr val="000000"/>
              </a:solidFill>
              <a:latin typeface="Articulat Bold"/>
            </a:endParaRPr>
          </a:p>
        </p:txBody>
      </p:sp>
    </p:spTree>
    <p:extLst>
      <p:ext uri="{BB962C8B-B14F-4D97-AF65-F5344CB8AC3E}">
        <p14:creationId xmlns:p14="http://schemas.microsoft.com/office/powerpoint/2010/main" val="415142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72967"/>
            <a:ext cx="4215476" cy="81066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921" y="-817379"/>
            <a:ext cx="13048973" cy="7086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86600" y="1448649"/>
            <a:ext cx="105856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П-п-привет... Я...я...я.... </a:t>
            </a:r>
            <a:endParaRPr lang="ru-RU" sz="4000" dirty="0" smtClean="0"/>
          </a:p>
          <a:p>
            <a:pPr algn="ctr"/>
            <a:r>
              <a:rPr lang="ru-RU" sz="4000" dirty="0" smtClean="0"/>
              <a:t>Я </a:t>
            </a:r>
            <a:r>
              <a:rPr lang="ru-RU" sz="4000" dirty="0"/>
              <a:t>умею... </a:t>
            </a:r>
            <a:r>
              <a:rPr lang="ru-RU" sz="4000" dirty="0" err="1"/>
              <a:t>эээ</a:t>
            </a:r>
            <a:r>
              <a:rPr lang="ru-RU" sz="4000" dirty="0"/>
              <a:t>... </a:t>
            </a:r>
            <a:r>
              <a:rPr lang="ru-RU" sz="4000" dirty="0" err="1"/>
              <a:t>сним</a:t>
            </a:r>
            <a:r>
              <a:rPr lang="ru-RU" sz="4000" dirty="0"/>
              <a:t>-мать</a:t>
            </a:r>
            <a:r>
              <a:rPr lang="ru-RU" sz="4000" dirty="0" smtClean="0"/>
              <a:t>... М-меня зовут Дэн.</a:t>
            </a:r>
          </a:p>
          <a:p>
            <a:pPr algn="ctr"/>
            <a:r>
              <a:rPr lang="ru-RU" sz="4000" dirty="0" smtClean="0"/>
              <a:t>Хочу н-научиться </a:t>
            </a:r>
            <a:r>
              <a:rPr lang="ru-RU" sz="4000" dirty="0" err="1" smtClean="0"/>
              <a:t>го</a:t>
            </a:r>
            <a:r>
              <a:rPr lang="ru-RU" sz="4000" dirty="0" smtClean="0"/>
              <a:t>-говорить и не… не бояться</a:t>
            </a:r>
          </a:p>
          <a:p>
            <a:pPr algn="ctr"/>
            <a:r>
              <a:rPr lang="ru-RU" sz="4000" dirty="0" smtClean="0"/>
              <a:t>камеры. Выберите меня(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0800" y="7762889"/>
            <a:ext cx="3237257" cy="1816765"/>
          </a:xfrm>
          <a:prstGeom prst="rect">
            <a:avLst/>
          </a:prstGeom>
        </p:spPr>
      </p:pic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14624752" y="8078714"/>
            <a:ext cx="2656496" cy="9130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txBody>
          <a:bodyPr wrap="none">
            <a:spAutoFit/>
          </a:bodyPr>
          <a:lstStyle/>
          <a:p>
            <a:pPr lvl="0" algn="ctr">
              <a:lnSpc>
                <a:spcPts val="6439"/>
              </a:lnSpc>
            </a:pPr>
            <a:r>
              <a:rPr lang="ru-RU" sz="4600" dirty="0" smtClean="0">
                <a:solidFill>
                  <a:srgbClr val="000000"/>
                </a:solidFill>
                <a:latin typeface="Articulat Bold"/>
                <a:hlinkClick r:id="rId6" action="ppaction://hlinksldjump"/>
              </a:rPr>
              <a:t>Вернись</a:t>
            </a:r>
            <a:r>
              <a:rPr lang="ru-RU" sz="4600" dirty="0" smtClean="0">
                <a:solidFill>
                  <a:srgbClr val="000000"/>
                </a:solidFill>
                <a:latin typeface="Articulat Bold"/>
              </a:rPr>
              <a:t>!</a:t>
            </a:r>
            <a:endParaRPr lang="en-US" sz="4600" dirty="0">
              <a:solidFill>
                <a:srgbClr val="000000"/>
              </a:solidFill>
              <a:latin typeface="Articulat Bold"/>
            </a:endParaRPr>
          </a:p>
        </p:txBody>
      </p:sp>
    </p:spTree>
    <p:extLst>
      <p:ext uri="{BB962C8B-B14F-4D97-AF65-F5344CB8AC3E}">
        <p14:creationId xmlns:p14="http://schemas.microsoft.com/office/powerpoint/2010/main" val="154452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409700"/>
            <a:ext cx="3733800" cy="84010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011" y="-1233502"/>
            <a:ext cx="12040564" cy="85343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65488" y="723900"/>
            <a:ext cx="12496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ВОУ-ВОУ! </a:t>
            </a:r>
            <a:r>
              <a:rPr lang="ru-RU" sz="4000" dirty="0" smtClean="0"/>
              <a:t>Всем </a:t>
            </a:r>
            <a:r>
              <a:rPr lang="ru-RU" sz="4000" dirty="0"/>
              <a:t>привет!!! </a:t>
            </a:r>
            <a:endParaRPr lang="ru-RU" sz="4000" dirty="0" smtClean="0"/>
          </a:p>
          <a:p>
            <a:pPr algn="ctr"/>
            <a:r>
              <a:rPr lang="ru-RU" sz="4000" dirty="0" smtClean="0"/>
              <a:t>Я – начинающий </a:t>
            </a:r>
            <a:r>
              <a:rPr lang="ru-RU" sz="4000" dirty="0" err="1" smtClean="0"/>
              <a:t>ютубер</a:t>
            </a:r>
            <a:r>
              <a:rPr lang="ru-RU" sz="4000" dirty="0" smtClean="0"/>
              <a:t>! Меня зовут Ася.</a:t>
            </a:r>
          </a:p>
          <a:p>
            <a:pPr algn="ctr"/>
            <a:r>
              <a:rPr lang="ru-RU" sz="4000" dirty="0" smtClean="0"/>
              <a:t>ДАВАЙТЕ </a:t>
            </a:r>
            <a:r>
              <a:rPr lang="ru-RU" sz="4000" dirty="0"/>
              <a:t>ПОКРИЧИИМ!!! </a:t>
            </a:r>
            <a:r>
              <a:rPr lang="ru-RU" sz="4000" dirty="0" smtClean="0"/>
              <a:t>ЮХУ!</a:t>
            </a:r>
          </a:p>
          <a:p>
            <a:pPr algn="ctr"/>
            <a:r>
              <a:rPr lang="ru-RU" sz="4000" dirty="0" smtClean="0"/>
              <a:t>Ну, а если ближе к делу, </a:t>
            </a:r>
          </a:p>
          <a:p>
            <a:pPr algn="ctr"/>
            <a:r>
              <a:rPr lang="ru-RU" sz="4000" dirty="0" smtClean="0"/>
              <a:t>то я могу отлично говорить. </a:t>
            </a:r>
          </a:p>
          <a:p>
            <a:pPr algn="ctr"/>
            <a:r>
              <a:rPr lang="ru-RU" sz="4000" dirty="0" smtClean="0"/>
              <a:t>А это для диктора, то что </a:t>
            </a:r>
            <a:r>
              <a:rPr lang="ru-RU" sz="4000" dirty="0"/>
              <a:t>нужно. </a:t>
            </a:r>
            <a:endParaRPr lang="ru-RU" sz="4000" dirty="0" smtClean="0"/>
          </a:p>
          <a:p>
            <a:pPr algn="ctr"/>
            <a:r>
              <a:rPr lang="ru-RU" sz="4000" dirty="0" smtClean="0"/>
              <a:t>Новости</a:t>
            </a:r>
            <a:r>
              <a:rPr lang="ru-RU" sz="4000" dirty="0"/>
              <a:t>? Что? Нет не знаю, не </a:t>
            </a:r>
            <a:r>
              <a:rPr lang="ru-RU" sz="4000" dirty="0" smtClean="0"/>
              <a:t>слышала.</a:t>
            </a:r>
          </a:p>
          <a:p>
            <a:pPr algn="ctr"/>
            <a:endParaRPr lang="ru-RU" sz="4000" dirty="0" smtClean="0"/>
          </a:p>
          <a:p>
            <a:pPr algn="ctr"/>
            <a:r>
              <a:rPr lang="ru-RU" sz="4000" dirty="0" smtClean="0"/>
              <a:t> </a:t>
            </a:r>
          </a:p>
        </p:txBody>
      </p:sp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8555" y="7993984"/>
            <a:ext cx="3237257" cy="1816765"/>
          </a:xfrm>
          <a:prstGeom prst="rect">
            <a:avLst/>
          </a:prstGeom>
        </p:spPr>
      </p:pic>
      <p:sp>
        <p:nvSpPr>
          <p:cNvPr id="7" name="Прямоугольник 6">
            <a:hlinkClick r:id="rId6" action="ppaction://hlinksldjump"/>
          </p:cNvPr>
          <p:cNvSpPr/>
          <p:nvPr/>
        </p:nvSpPr>
        <p:spPr>
          <a:xfrm>
            <a:off x="15089316" y="8373390"/>
            <a:ext cx="2656496" cy="9130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txBody>
          <a:bodyPr wrap="none">
            <a:spAutoFit/>
          </a:bodyPr>
          <a:lstStyle/>
          <a:p>
            <a:pPr lvl="0" algn="ctr">
              <a:lnSpc>
                <a:spcPts val="6439"/>
              </a:lnSpc>
            </a:pPr>
            <a:r>
              <a:rPr lang="ru-RU" sz="4600" dirty="0" smtClean="0">
                <a:solidFill>
                  <a:srgbClr val="000000"/>
                </a:solidFill>
                <a:latin typeface="Articulat Bold"/>
                <a:hlinkClick r:id="rId4" action="ppaction://hlinksldjump"/>
              </a:rPr>
              <a:t>Вернись</a:t>
            </a:r>
            <a:r>
              <a:rPr lang="ru-RU" sz="4600" dirty="0" smtClean="0">
                <a:solidFill>
                  <a:srgbClr val="000000"/>
                </a:solidFill>
                <a:latin typeface="Articulat Bold"/>
              </a:rPr>
              <a:t>!</a:t>
            </a:r>
            <a:endParaRPr lang="en-US" sz="4600" dirty="0">
              <a:solidFill>
                <a:srgbClr val="000000"/>
              </a:solidFill>
              <a:latin typeface="Articulat Bold"/>
            </a:endParaRPr>
          </a:p>
        </p:txBody>
      </p:sp>
    </p:spTree>
    <p:extLst>
      <p:ext uri="{BB962C8B-B14F-4D97-AF65-F5344CB8AC3E}">
        <p14:creationId xmlns:p14="http://schemas.microsoft.com/office/powerpoint/2010/main" val="120941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6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181100"/>
            <a:ext cx="2435517" cy="83450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33981"/>
            <a:ext cx="11126164" cy="50662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75416" y="1448649"/>
            <a:ext cx="1249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эм... Я хочу быть ведущей... </a:t>
            </a:r>
            <a:endParaRPr lang="ru-RU" sz="4000" dirty="0" smtClean="0"/>
          </a:p>
          <a:p>
            <a:pPr algn="ctr"/>
            <a:r>
              <a:rPr lang="ru-RU" sz="4000" dirty="0" smtClean="0"/>
              <a:t>Мне </a:t>
            </a:r>
            <a:r>
              <a:rPr lang="ru-RU" sz="4000" dirty="0"/>
              <a:t>они нравятся... ААА Я БОЮСЬ </a:t>
            </a:r>
            <a:r>
              <a:rPr lang="ru-RU" sz="4000" dirty="0" smtClean="0"/>
              <a:t>КАМЕР…</a:t>
            </a:r>
          </a:p>
          <a:p>
            <a:pPr algn="ctr"/>
            <a:r>
              <a:rPr lang="ru-RU" sz="4000" dirty="0" smtClean="0"/>
              <a:t>Помогите… или я пошла?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4959" y="8267700"/>
            <a:ext cx="3237257" cy="1816765"/>
          </a:xfrm>
          <a:prstGeom prst="rect">
            <a:avLst/>
          </a:prstGeom>
        </p:spPr>
      </p:pic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14992529" y="8719547"/>
            <a:ext cx="2656496" cy="9130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txBody>
          <a:bodyPr wrap="none">
            <a:spAutoFit/>
          </a:bodyPr>
          <a:lstStyle/>
          <a:p>
            <a:pPr lvl="0" algn="ctr">
              <a:lnSpc>
                <a:spcPts val="6439"/>
              </a:lnSpc>
            </a:pPr>
            <a:r>
              <a:rPr lang="ru-RU" sz="4600" dirty="0" smtClean="0">
                <a:solidFill>
                  <a:srgbClr val="000000"/>
                </a:solidFill>
                <a:latin typeface="Articulat Bold"/>
                <a:hlinkClick r:id="rId6" action="ppaction://hlinksldjump"/>
              </a:rPr>
              <a:t>Вернись</a:t>
            </a:r>
            <a:r>
              <a:rPr lang="ru-RU" sz="4600" dirty="0" smtClean="0">
                <a:solidFill>
                  <a:srgbClr val="000000"/>
                </a:solidFill>
                <a:latin typeface="Articulat Bold"/>
              </a:rPr>
              <a:t>!</a:t>
            </a:r>
            <a:endParaRPr lang="en-US" sz="4600" dirty="0">
              <a:solidFill>
                <a:srgbClr val="000000"/>
              </a:solidFill>
              <a:latin typeface="Articulat Bold"/>
            </a:endParaRPr>
          </a:p>
        </p:txBody>
      </p:sp>
    </p:spTree>
    <p:extLst>
      <p:ext uri="{BB962C8B-B14F-4D97-AF65-F5344CB8AC3E}">
        <p14:creationId xmlns:p14="http://schemas.microsoft.com/office/powerpoint/2010/main" val="391136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647700"/>
            <a:ext cx="3505200" cy="88740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416" y="46328"/>
            <a:ext cx="12199148" cy="55547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75416" y="1448649"/>
            <a:ext cx="12496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Так... А уже говорить? </a:t>
            </a:r>
            <a:endParaRPr lang="ru-RU" sz="4000" dirty="0" smtClean="0"/>
          </a:p>
          <a:p>
            <a:pPr algn="ctr"/>
            <a:r>
              <a:rPr lang="ru-RU" sz="4000" dirty="0" smtClean="0"/>
              <a:t>Ну </a:t>
            </a:r>
            <a:r>
              <a:rPr lang="ru-RU" sz="4000" dirty="0"/>
              <a:t>я это...</a:t>
            </a:r>
            <a:r>
              <a:rPr lang="ru-RU" sz="4000" dirty="0" smtClean="0"/>
              <a:t>Увлекаюсь </a:t>
            </a:r>
            <a:r>
              <a:rPr lang="ru-RU" sz="4000" dirty="0"/>
              <a:t>играми </a:t>
            </a:r>
            <a:r>
              <a:rPr lang="ru-RU" sz="4000" dirty="0" err="1"/>
              <a:t>иии</a:t>
            </a:r>
            <a:r>
              <a:rPr lang="ru-RU" sz="4000" dirty="0"/>
              <a:t>... </a:t>
            </a:r>
            <a:endParaRPr lang="ru-RU" sz="4000" dirty="0" smtClean="0"/>
          </a:p>
          <a:p>
            <a:pPr algn="ctr"/>
            <a:r>
              <a:rPr lang="ru-RU" sz="4000" dirty="0" smtClean="0"/>
              <a:t>Блин</a:t>
            </a:r>
            <a:r>
              <a:rPr lang="ru-RU" sz="4000" dirty="0"/>
              <a:t>, проиграл... а что я тут </a:t>
            </a:r>
            <a:r>
              <a:rPr lang="ru-RU" sz="4000" dirty="0" smtClean="0"/>
              <a:t>делаю?</a:t>
            </a:r>
          </a:p>
          <a:p>
            <a:pPr algn="ctr"/>
            <a:r>
              <a:rPr lang="ru-RU" sz="4000" dirty="0" smtClean="0"/>
              <a:t>Ой, здравствуйте… С вами я Сергей!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0400" y="8267700"/>
            <a:ext cx="3237257" cy="1816765"/>
          </a:xfrm>
          <a:prstGeom prst="rect">
            <a:avLst/>
          </a:prstGeom>
        </p:spPr>
      </p:pic>
      <p:sp>
        <p:nvSpPr>
          <p:cNvPr id="6" name="Прямоугольник 5">
            <a:hlinkClick r:id="rId5" action="ppaction://hlinksldjump"/>
          </p:cNvPr>
          <p:cNvSpPr/>
          <p:nvPr/>
        </p:nvSpPr>
        <p:spPr>
          <a:xfrm>
            <a:off x="15015719" y="8668300"/>
            <a:ext cx="2656496" cy="9130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txBody>
          <a:bodyPr wrap="none">
            <a:spAutoFit/>
          </a:bodyPr>
          <a:lstStyle/>
          <a:p>
            <a:pPr lvl="0" algn="ctr">
              <a:lnSpc>
                <a:spcPts val="6439"/>
              </a:lnSpc>
            </a:pPr>
            <a:r>
              <a:rPr lang="ru-RU" sz="4600" dirty="0" smtClean="0">
                <a:solidFill>
                  <a:srgbClr val="000000"/>
                </a:solidFill>
                <a:latin typeface="Articulat Bold"/>
                <a:hlinkClick r:id="rId6" action="ppaction://hlinksldjump"/>
              </a:rPr>
              <a:t>Вернись</a:t>
            </a:r>
            <a:r>
              <a:rPr lang="ru-RU" sz="4600" dirty="0" smtClean="0">
                <a:solidFill>
                  <a:srgbClr val="000000"/>
                </a:solidFill>
                <a:latin typeface="Articulat Bold"/>
              </a:rPr>
              <a:t>!</a:t>
            </a:r>
            <a:endParaRPr lang="en-US" sz="4600" dirty="0">
              <a:solidFill>
                <a:srgbClr val="000000"/>
              </a:solidFill>
              <a:latin typeface="Articulat Bold"/>
            </a:endParaRPr>
          </a:p>
        </p:txBody>
      </p:sp>
    </p:spTree>
    <p:extLst>
      <p:ext uri="{BB962C8B-B14F-4D97-AF65-F5344CB8AC3E}">
        <p14:creationId xmlns:p14="http://schemas.microsoft.com/office/powerpoint/2010/main" val="345442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28800" y="495300"/>
            <a:ext cx="3581400" cy="89834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-2171700"/>
            <a:ext cx="14887838" cy="87261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34119" y="473676"/>
            <a:ext cx="12496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Hello!</a:t>
            </a:r>
            <a:r>
              <a:rPr lang="ru-RU" sz="4000" dirty="0" smtClean="0"/>
              <a:t> С вами я Вида и  я уверена, </a:t>
            </a:r>
            <a:r>
              <a:rPr lang="ru-RU" sz="4000" dirty="0"/>
              <a:t>что </a:t>
            </a:r>
            <a:r>
              <a:rPr lang="ru-RU" sz="4000" dirty="0" smtClean="0"/>
              <a:t>должна </a:t>
            </a:r>
          </a:p>
          <a:p>
            <a:pPr algn="ctr"/>
            <a:r>
              <a:rPr lang="ru-RU" sz="4000" dirty="0" smtClean="0"/>
              <a:t>быть </a:t>
            </a:r>
            <a:r>
              <a:rPr lang="ru-RU" sz="4000" dirty="0"/>
              <a:t>в </a:t>
            </a:r>
            <a:r>
              <a:rPr lang="ru-RU" sz="4000" dirty="0" smtClean="0"/>
              <a:t>кадре. Ну </a:t>
            </a:r>
            <a:r>
              <a:rPr lang="ru-RU" sz="4000" dirty="0"/>
              <a:t>посмотрите на меня! </a:t>
            </a:r>
            <a:endParaRPr lang="ru-RU" sz="4000" dirty="0" smtClean="0"/>
          </a:p>
          <a:p>
            <a:pPr algn="ctr"/>
            <a:r>
              <a:rPr lang="ru-RU" sz="4000" dirty="0" smtClean="0"/>
              <a:t>Я </a:t>
            </a:r>
            <a:r>
              <a:rPr lang="ru-RU" sz="4000" dirty="0"/>
              <a:t>лучше всех</a:t>
            </a:r>
            <a:r>
              <a:rPr lang="ru-RU" sz="4000" dirty="0" smtClean="0"/>
              <a:t>! В кадре должна быть красота!</a:t>
            </a:r>
          </a:p>
          <a:p>
            <a:pPr algn="ctr"/>
            <a:r>
              <a:rPr lang="ru-RU" sz="4000" dirty="0" smtClean="0"/>
              <a:t>Учиться? Нет, ну зачем мне это! Красивым везде дорога, особенно на экран ТВ! Вы мне не можете отказать! 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9400" y="8291398"/>
            <a:ext cx="3237257" cy="1816765"/>
          </a:xfrm>
          <a:prstGeom prst="rect">
            <a:avLst/>
          </a:prstGeom>
        </p:spPr>
      </p:pic>
      <p:sp>
        <p:nvSpPr>
          <p:cNvPr id="6" name="Прямоугольник 5">
            <a:hlinkClick r:id="rId5" action="ppaction://hlinksldjump"/>
          </p:cNvPr>
          <p:cNvSpPr/>
          <p:nvPr/>
        </p:nvSpPr>
        <p:spPr>
          <a:xfrm>
            <a:off x="14478000" y="8648699"/>
            <a:ext cx="3252919" cy="9130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txBody>
          <a:bodyPr wrap="square">
            <a:spAutoFit/>
          </a:bodyPr>
          <a:lstStyle/>
          <a:p>
            <a:pPr lvl="0" algn="ctr">
              <a:lnSpc>
                <a:spcPts val="6439"/>
              </a:lnSpc>
            </a:pPr>
            <a:r>
              <a:rPr lang="ru-RU" sz="4600" dirty="0" smtClean="0">
                <a:solidFill>
                  <a:srgbClr val="000000"/>
                </a:solidFill>
                <a:latin typeface="Articulat Bold"/>
                <a:hlinkClick r:id="rId5" action="ppaction://hlinksldjump"/>
              </a:rPr>
              <a:t>Пройден!</a:t>
            </a:r>
            <a:r>
              <a:rPr lang="ru-RU" sz="4600" dirty="0" smtClean="0">
                <a:solidFill>
                  <a:srgbClr val="000000"/>
                </a:solidFill>
                <a:latin typeface="Articulat Bold"/>
              </a:rPr>
              <a:t>!</a:t>
            </a:r>
            <a:endParaRPr lang="en-US" sz="4600" dirty="0">
              <a:solidFill>
                <a:srgbClr val="000000"/>
              </a:solidFill>
              <a:latin typeface="Articulat Bold"/>
            </a:endParaRPr>
          </a:p>
        </p:txBody>
      </p:sp>
    </p:spTree>
    <p:extLst>
      <p:ext uri="{BB962C8B-B14F-4D97-AF65-F5344CB8AC3E}">
        <p14:creationId xmlns:p14="http://schemas.microsoft.com/office/powerpoint/2010/main" val="340961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43" y="1541585"/>
            <a:ext cx="5303980" cy="69622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-571500"/>
            <a:ext cx="14323737" cy="7467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39154" y="1184297"/>
            <a:ext cx="12496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МОЛОДЕЦ!</a:t>
            </a:r>
          </a:p>
          <a:p>
            <a:pPr algn="ctr"/>
            <a:r>
              <a:rPr lang="ru-RU" sz="4000" dirty="0" smtClean="0"/>
              <a:t>ТЫ ПРОШЕЛ ВСЕ ПРАКТИЧЕСКИЕ ЗАДАНИЯ МАСТЕР-КЛАССА ДЛЯ ЮНЫХ ЖУРНАЛИСТОВ ПО ОРГАНИЗАЦИИ</a:t>
            </a:r>
          </a:p>
          <a:p>
            <a:pPr algn="ctr"/>
            <a:r>
              <a:rPr lang="ru-RU" sz="4000" dirty="0" smtClean="0"/>
              <a:t>СЪЕМОЧНОГО ПРОЦЕССА.</a:t>
            </a:r>
            <a:br>
              <a:rPr lang="ru-RU" sz="4000" dirty="0" smtClean="0"/>
            </a:br>
            <a:r>
              <a:rPr lang="ru-RU" sz="4000" dirty="0" smtClean="0"/>
              <a:t>ЗАДАНИЕ: РАЗРАБОТАЙ МЕДИАПРОЕКТ И СОБЕРИ</a:t>
            </a:r>
          </a:p>
          <a:p>
            <a:pPr algn="ctr"/>
            <a:r>
              <a:rPr lang="ru-RU" sz="4000" dirty="0" smtClean="0"/>
              <a:t>СВОЮ КОМАНДУ.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68220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815656" y="247547"/>
            <a:ext cx="8705929" cy="971549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6313" y="6574654"/>
            <a:ext cx="1371136" cy="21608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r="1233" b="84121"/>
          <a:stretch>
            <a:fillRect/>
          </a:stretch>
        </p:blipFill>
        <p:spPr>
          <a:xfrm>
            <a:off x="4575647" y="9409674"/>
            <a:ext cx="13861436" cy="11243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30812" b="3179"/>
          <a:stretch>
            <a:fillRect/>
          </a:stretch>
        </p:blipFill>
        <p:spPr>
          <a:xfrm>
            <a:off x="5455176" y="8470439"/>
            <a:ext cx="3176957" cy="106557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-914400" y="264608"/>
            <a:ext cx="13198118" cy="5564692"/>
            <a:chOff x="-1065207" y="19991"/>
            <a:chExt cx="13361092" cy="556491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496776">
              <a:off x="-1065207" y="19991"/>
              <a:ext cx="12806298" cy="556491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1106422" y="2543299"/>
              <a:ext cx="1189463" cy="960220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8754519"/>
            <a:ext cx="3783762" cy="638364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93502" y="1718300"/>
            <a:ext cx="93657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Ну вот и все на сегодня. Это только начало очень интересного творческого пути. Жди нашего следующего </a:t>
            </a:r>
          </a:p>
          <a:p>
            <a:pPr algn="ctr"/>
            <a:r>
              <a:rPr lang="ru-RU" sz="4000" dirty="0" smtClean="0"/>
              <a:t>мастер-класса. </a:t>
            </a:r>
            <a:endParaRPr lang="ru-RU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/>
          <a:srcRect l="20783"/>
          <a:stretch>
            <a:fillRect/>
          </a:stretch>
        </p:blipFill>
        <p:spPr>
          <a:xfrm rot="5400000">
            <a:off x="4305302" y="-3124199"/>
            <a:ext cx="9143998" cy="166878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76301" y="1104900"/>
            <a:ext cx="16002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8959"/>
              </a:lnSpc>
              <a:spcBef>
                <a:spcPct val="0"/>
              </a:spcBef>
            </a:pPr>
            <a:r>
              <a:rPr lang="ru-RU" sz="6399" dirty="0" smtClean="0">
                <a:solidFill>
                  <a:srgbClr val="2C2C2E"/>
                </a:solidFill>
                <a:latin typeface="Articulat Bold"/>
              </a:rPr>
              <a:t>ИСПОЛЬЗУЕМЫЕ РЕСУРСЫ:</a:t>
            </a:r>
            <a:endParaRPr lang="en-US" sz="6399" dirty="0">
              <a:solidFill>
                <a:srgbClr val="2C2C2E"/>
              </a:solidFill>
              <a:latin typeface="Articulat Bold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3251" y="2808592"/>
            <a:ext cx="135663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dirty="0"/>
          </a:p>
        </p:txBody>
      </p:sp>
      <p:pic>
        <p:nvPicPr>
          <p:cNvPr id="5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8389">
            <a:off x="2289871" y="2051198"/>
            <a:ext cx="12794010" cy="60480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51861" y="2876082"/>
            <a:ext cx="15326440" cy="50475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ru-RU" sz="2800" dirty="0" smtClean="0">
                <a:latin typeface="Articulat Bold" panose="020B0604020202020204" charset="0"/>
                <a:cs typeface="Articulat Bold" panose="020B0604020202020204" charset="0"/>
              </a:rPr>
              <a:t>Пособие </a:t>
            </a:r>
            <a:r>
              <a:rPr lang="ru-RU" sz="2800" dirty="0">
                <a:latin typeface="Articulat Bold" panose="020B0604020202020204" charset="0"/>
                <a:cs typeface="Articulat Bold" panose="020B0604020202020204" charset="0"/>
              </a:rPr>
              <a:t>юным журналистам и </a:t>
            </a:r>
            <a:r>
              <a:rPr lang="ru-RU" sz="2800" dirty="0" err="1">
                <a:latin typeface="Articulat Bold" panose="020B0604020202020204" charset="0"/>
                <a:cs typeface="Articulat Bold" panose="020B0604020202020204" charset="0"/>
              </a:rPr>
              <a:t>медиалидерам</a:t>
            </a:r>
            <a:r>
              <a:rPr lang="ru-RU" sz="2800" dirty="0">
                <a:latin typeface="Articulat Bold" panose="020B0604020202020204" charset="0"/>
                <a:cs typeface="Articulat Bold" panose="020B0604020202020204" charset="0"/>
              </a:rPr>
              <a:t> / Под общ. ред. Д.И. </a:t>
            </a:r>
            <a:r>
              <a:rPr lang="ru-RU" sz="2800" dirty="0" err="1">
                <a:latin typeface="Articulat Bold" panose="020B0604020202020204" charset="0"/>
                <a:cs typeface="Articulat Bold" panose="020B0604020202020204" charset="0"/>
              </a:rPr>
              <a:t>Мясниковой</a:t>
            </a:r>
            <a:r>
              <a:rPr lang="ru-RU" sz="2800" dirty="0">
                <a:latin typeface="Articulat Bold" panose="020B0604020202020204" charset="0"/>
                <a:cs typeface="Articulat Bold" panose="020B0604020202020204" charset="0"/>
              </a:rPr>
              <a:t>, С.Б. </a:t>
            </a:r>
            <a:r>
              <a:rPr lang="ru-RU" sz="2800" dirty="0" err="1">
                <a:latin typeface="Articulat Bold" panose="020B0604020202020204" charset="0"/>
                <a:cs typeface="Articulat Bold" panose="020B0604020202020204" charset="0"/>
              </a:rPr>
              <a:t>Цымбаленко</a:t>
            </a:r>
            <a:r>
              <a:rPr lang="ru-RU" sz="2800" dirty="0">
                <a:latin typeface="Articulat Bold" panose="020B0604020202020204" charset="0"/>
                <a:cs typeface="Articulat Bold" panose="020B0604020202020204" charset="0"/>
              </a:rPr>
              <a:t>. — М.: ООДО «Лига юных журналистов», 2018. — 32 с </a:t>
            </a:r>
            <a:endParaRPr lang="ru-RU" sz="2800" dirty="0" smtClean="0">
              <a:latin typeface="Articulat Bold" panose="020B0604020202020204" charset="0"/>
              <a:cs typeface="Articulat Bold" panose="020B0604020202020204" charset="0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ru-RU" sz="2800" dirty="0" smtClean="0">
                <a:latin typeface="Articulat Bold" panose="020B0604020202020204" charset="0"/>
                <a:cs typeface="Articulat Bold" panose="020B0604020202020204" charset="0"/>
              </a:rPr>
              <a:t>Школа </a:t>
            </a:r>
            <a:r>
              <a:rPr lang="ru-RU" sz="2800" dirty="0">
                <a:latin typeface="Articulat Bold" panose="020B0604020202020204" charset="0"/>
                <a:cs typeface="Articulat Bold" panose="020B0604020202020204" charset="0"/>
              </a:rPr>
              <a:t>тележурналиста. - / Зверева Нина Витальевна —  Нижний Новгород: Издательский дом Минакова, 2009. - 272 с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ru-RU" sz="2800" dirty="0" smtClean="0">
                <a:latin typeface="Articulat Bold" panose="020B0604020202020204" charset="0"/>
                <a:cs typeface="Articulat Bold" panose="020B0604020202020204" charset="0"/>
              </a:rPr>
              <a:t>Интернет-ресурс </a:t>
            </a:r>
            <a:r>
              <a:rPr lang="ru-RU" sz="2800" dirty="0">
                <a:latin typeface="Articulat Bold" panose="020B0604020202020204" charset="0"/>
                <a:cs typeface="Articulat Bold" panose="020B0604020202020204" charset="0"/>
              </a:rPr>
              <a:t>Телешкола. Страница для школьников, которые занимаются телевизионной журналистикой — http://al-edov.narod.ru/infa.htm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ru-RU" sz="2800" dirty="0" smtClean="0">
                <a:latin typeface="Articulat Bold" panose="020B0604020202020204" charset="0"/>
                <a:cs typeface="Articulat Bold" panose="020B0604020202020204" charset="0"/>
              </a:rPr>
              <a:t>Онлайн-сервис </a:t>
            </a:r>
            <a:r>
              <a:rPr lang="ru-RU" sz="2800" dirty="0" err="1">
                <a:latin typeface="Articulat Bold" panose="020B0604020202020204" charset="0"/>
                <a:cs typeface="Articulat Bold" panose="020B0604020202020204" charset="0"/>
              </a:rPr>
              <a:t>Canva</a:t>
            </a:r>
            <a:r>
              <a:rPr lang="ru-RU" sz="2800" dirty="0">
                <a:latin typeface="Articulat Bold" panose="020B0604020202020204" charset="0"/>
                <a:cs typeface="Articulat Bold" panose="020B0604020202020204" charset="0"/>
              </a:rPr>
              <a:t> для графического дизайна — https://www.canva.com/</a:t>
            </a:r>
          </a:p>
          <a:p>
            <a:pPr marL="514350" indent="-514350" algn="just">
              <a:buAutoNum type="arabicPeriod"/>
            </a:pPr>
            <a:endParaRPr lang="ru-RU" sz="2800" dirty="0">
              <a:latin typeface="Articulat Bold" panose="020B0604020202020204" charset="0"/>
              <a:cs typeface="Articulat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23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223713">
            <a:off x="-509649" y="-647617"/>
            <a:ext cx="5103741" cy="47975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t="11220"/>
          <a:stretch>
            <a:fillRect/>
          </a:stretch>
        </p:blipFill>
        <p:spPr>
          <a:xfrm>
            <a:off x="-14036928" y="1406252"/>
            <a:ext cx="21201296" cy="175755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12691">
            <a:off x="3968451" y="-678382"/>
            <a:ext cx="20642221" cy="96292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360305">
            <a:off x="3144690" y="4007026"/>
            <a:ext cx="2184349" cy="11051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678017">
            <a:off x="4037140" y="-1184013"/>
            <a:ext cx="18346321" cy="968687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890382" y="1536898"/>
            <a:ext cx="13792202" cy="6924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ru-RU" sz="3200" dirty="0" smtClean="0">
                <a:solidFill>
                  <a:srgbClr val="2C2C2E"/>
                </a:solidFill>
                <a:latin typeface="Muli Regular Bold"/>
              </a:rPr>
              <a:t>Современный мир информационных технологий взял направление</a:t>
            </a:r>
          </a:p>
          <a:p>
            <a:pPr algn="ctr">
              <a:lnSpc>
                <a:spcPts val="4480"/>
              </a:lnSpc>
            </a:pPr>
            <a:r>
              <a:rPr lang="ru-RU" sz="3200" dirty="0" smtClean="0">
                <a:solidFill>
                  <a:srgbClr val="2C2C2E"/>
                </a:solidFill>
                <a:latin typeface="Muli Regular Bold"/>
              </a:rPr>
              <a:t> на </a:t>
            </a:r>
            <a:r>
              <a:rPr lang="ru-RU" sz="3200" dirty="0" err="1" smtClean="0">
                <a:solidFill>
                  <a:srgbClr val="2C2C2E"/>
                </a:solidFill>
                <a:latin typeface="Muli Regular Bold"/>
              </a:rPr>
              <a:t>медиатворчество</a:t>
            </a:r>
            <a:r>
              <a:rPr lang="ru-RU" sz="3200" dirty="0" smtClean="0">
                <a:solidFill>
                  <a:srgbClr val="2C2C2E"/>
                </a:solidFill>
                <a:latin typeface="Muli Regular Bold"/>
              </a:rPr>
              <a:t>.  Популярностью среди школьников </a:t>
            </a:r>
          </a:p>
          <a:p>
            <a:pPr algn="ctr">
              <a:lnSpc>
                <a:spcPts val="4480"/>
              </a:lnSpc>
            </a:pPr>
            <a:r>
              <a:rPr lang="ru-RU" sz="3200" dirty="0" smtClean="0">
                <a:solidFill>
                  <a:srgbClr val="2C2C2E"/>
                </a:solidFill>
                <a:latin typeface="Muli Regular Bold"/>
              </a:rPr>
              <a:t>и подростков стал </a:t>
            </a:r>
            <a:r>
              <a:rPr lang="ru-RU" sz="3200" dirty="0" err="1" smtClean="0">
                <a:solidFill>
                  <a:srgbClr val="2C2C2E"/>
                </a:solidFill>
                <a:latin typeface="Muli Regular Bold"/>
              </a:rPr>
              <a:t>медийный</a:t>
            </a:r>
            <a:r>
              <a:rPr lang="ru-RU" sz="3200" dirty="0" smtClean="0">
                <a:solidFill>
                  <a:srgbClr val="2C2C2E"/>
                </a:solidFill>
                <a:latin typeface="Muli Regular Bold"/>
              </a:rPr>
              <a:t> контент,  </a:t>
            </a:r>
          </a:p>
          <a:p>
            <a:pPr algn="ctr">
              <a:lnSpc>
                <a:spcPts val="4480"/>
              </a:lnSpc>
            </a:pPr>
            <a:r>
              <a:rPr lang="ru-RU" sz="3200" dirty="0" smtClean="0">
                <a:solidFill>
                  <a:srgbClr val="2C2C2E"/>
                </a:solidFill>
                <a:latin typeface="Muli Regular Bold"/>
              </a:rPr>
              <a:t>который транслируется через глобальную сеть интернет.</a:t>
            </a:r>
            <a:r>
              <a:rPr lang="en-US" sz="3200" dirty="0" smtClean="0">
                <a:solidFill>
                  <a:srgbClr val="2C2C2E"/>
                </a:solidFill>
                <a:latin typeface="Muli Regular Bold"/>
              </a:rPr>
              <a:t> </a:t>
            </a:r>
            <a:endParaRPr lang="ru-RU" sz="3200" dirty="0" smtClean="0">
              <a:solidFill>
                <a:srgbClr val="2C2C2E"/>
              </a:solidFill>
              <a:latin typeface="Muli Regular Bold"/>
            </a:endParaRPr>
          </a:p>
          <a:p>
            <a:pPr algn="ctr">
              <a:lnSpc>
                <a:spcPts val="4480"/>
              </a:lnSpc>
            </a:pPr>
            <a:r>
              <a:rPr lang="ru-RU" sz="3200" dirty="0" smtClean="0">
                <a:solidFill>
                  <a:srgbClr val="2C2C2E"/>
                </a:solidFill>
                <a:latin typeface="Muli Regular Bold"/>
              </a:rPr>
              <a:t>Это веяние современного мира сделало шаг в сторону </a:t>
            </a:r>
          </a:p>
          <a:p>
            <a:pPr algn="ctr">
              <a:lnSpc>
                <a:spcPts val="4480"/>
              </a:lnSpc>
            </a:pPr>
            <a:r>
              <a:rPr lang="ru-RU" sz="3200" dirty="0" smtClean="0">
                <a:solidFill>
                  <a:srgbClr val="2C2C2E"/>
                </a:solidFill>
                <a:latin typeface="Muli Regular Bold"/>
              </a:rPr>
              <a:t>создания и развития детской журналистики, привлечения юных </a:t>
            </a:r>
            <a:r>
              <a:rPr lang="ru-RU" sz="3200" dirty="0" err="1" smtClean="0">
                <a:solidFill>
                  <a:srgbClr val="2C2C2E"/>
                </a:solidFill>
                <a:latin typeface="Muli Regular Bold"/>
              </a:rPr>
              <a:t>медийщиков</a:t>
            </a:r>
            <a:r>
              <a:rPr lang="ru-RU" sz="3200" dirty="0" smtClean="0">
                <a:solidFill>
                  <a:srgbClr val="2C2C2E"/>
                </a:solidFill>
                <a:latin typeface="Muli Regular Bold"/>
              </a:rPr>
              <a:t>  к этому роду деятельности.</a:t>
            </a:r>
          </a:p>
          <a:p>
            <a:pPr algn="ctr">
              <a:lnSpc>
                <a:spcPts val="4480"/>
              </a:lnSpc>
            </a:pPr>
            <a:r>
              <a:rPr lang="ru-RU" sz="3200" dirty="0" smtClean="0">
                <a:solidFill>
                  <a:srgbClr val="2C2C2E"/>
                </a:solidFill>
                <a:latin typeface="Muli Regular Bold"/>
              </a:rPr>
              <a:t> Навыки и знания, полученные в ходе данного мастер-класса </a:t>
            </a:r>
          </a:p>
          <a:p>
            <a:pPr algn="ctr">
              <a:lnSpc>
                <a:spcPts val="4480"/>
              </a:lnSpc>
            </a:pPr>
            <a:r>
              <a:rPr lang="ru-RU" sz="3200" dirty="0" smtClean="0">
                <a:solidFill>
                  <a:srgbClr val="2C2C2E"/>
                </a:solidFill>
                <a:latin typeface="Muli Regular Bold"/>
              </a:rPr>
              <a:t>помогут юным журналистам в работе </a:t>
            </a:r>
          </a:p>
          <a:p>
            <a:pPr algn="ctr">
              <a:lnSpc>
                <a:spcPts val="4480"/>
              </a:lnSpc>
            </a:pPr>
            <a:r>
              <a:rPr lang="ru-RU" sz="3200" dirty="0" smtClean="0">
                <a:solidFill>
                  <a:srgbClr val="2C2C2E"/>
                </a:solidFill>
                <a:latin typeface="Muli Regular Bold"/>
              </a:rPr>
              <a:t>над </a:t>
            </a:r>
            <a:r>
              <a:rPr lang="ru-RU" sz="3200" dirty="0" err="1" smtClean="0">
                <a:solidFill>
                  <a:srgbClr val="2C2C2E"/>
                </a:solidFill>
                <a:latin typeface="Muli Regular Bold"/>
              </a:rPr>
              <a:t>медиапродуктом</a:t>
            </a:r>
            <a:r>
              <a:rPr lang="ru-RU" sz="3200" dirty="0" smtClean="0">
                <a:solidFill>
                  <a:srgbClr val="2C2C2E"/>
                </a:solidFill>
                <a:latin typeface="Muli Regular Bold"/>
              </a:rPr>
              <a:t>.</a:t>
            </a:r>
          </a:p>
          <a:p>
            <a:pPr algn="ctr">
              <a:lnSpc>
                <a:spcPts val="4480"/>
              </a:lnSpc>
            </a:pPr>
            <a:endParaRPr lang="en-US" sz="3200" dirty="0">
              <a:solidFill>
                <a:srgbClr val="2C2C2E"/>
              </a:solidFill>
              <a:latin typeface="Muli Regular Bold"/>
            </a:endParaRP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2C2C2E"/>
              </a:solidFill>
              <a:latin typeface="Muli Regular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20508768">
            <a:off x="3247561" y="3957947"/>
            <a:ext cx="2849982" cy="10420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379323">
            <a:off x="14958944" y="8022903"/>
            <a:ext cx="3339476" cy="17699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97060">
            <a:off x="7798598" y="7382297"/>
            <a:ext cx="2690804" cy="2690804"/>
          </a:xfrm>
          <a:prstGeom prst="rect">
            <a:avLst/>
          </a:prstGeom>
        </p:spPr>
      </p:pic>
      <p:pic>
        <p:nvPicPr>
          <p:cNvPr id="13" name="Медиамир вокруг теб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3675785" y="5753100"/>
            <a:ext cx="479011" cy="6096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672552" y="392161"/>
            <a:ext cx="13939434" cy="1144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8959"/>
              </a:lnSpc>
              <a:spcBef>
                <a:spcPct val="0"/>
              </a:spcBef>
            </a:pPr>
            <a:r>
              <a:rPr lang="ru-RU" sz="6399" dirty="0" smtClean="0">
                <a:solidFill>
                  <a:srgbClr val="2C2C2E"/>
                </a:solidFill>
                <a:latin typeface="Articulat Bold"/>
              </a:rPr>
              <a:t>МЕДИАМИР ВОКРУГ ТЕБЯ </a:t>
            </a:r>
            <a:endParaRPr lang="en-US" sz="6399" dirty="0">
              <a:solidFill>
                <a:srgbClr val="2C2C2E"/>
              </a:solidFill>
              <a:latin typeface="Articulat Bold"/>
            </a:endParaRPr>
          </a:p>
        </p:txBody>
      </p:sp>
      <p:pic>
        <p:nvPicPr>
          <p:cNvPr id="19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20508768">
            <a:off x="3247561" y="3957701"/>
            <a:ext cx="2849982" cy="1042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6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7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880</Words>
  <Application>Microsoft Office PowerPoint</Application>
  <PresentationFormat>Произвольный</PresentationFormat>
  <Paragraphs>117</Paragraphs>
  <Slides>35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Muli Regular Bold</vt:lpstr>
      <vt:lpstr>Muli Regular</vt:lpstr>
      <vt:lpstr>Arial</vt:lpstr>
      <vt:lpstr>Calibri</vt:lpstr>
      <vt:lpstr>Homemade Apple</vt:lpstr>
      <vt:lpstr>Articulat Bold</vt:lpstr>
      <vt:lpstr>Muli Bold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and Cream Illustration Social Science Class Education Presentation</dc:title>
  <dc:creator>User</dc:creator>
  <cp:lastModifiedBy>Aspire</cp:lastModifiedBy>
  <cp:revision>119</cp:revision>
  <dcterms:created xsi:type="dcterms:W3CDTF">2006-08-16T00:00:00Z</dcterms:created>
  <dcterms:modified xsi:type="dcterms:W3CDTF">2022-06-05T16:21:59Z</dcterms:modified>
  <dc:identifier>DAEIUhFTtho</dc:identifier>
</cp:coreProperties>
</file>