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oto Sans Bold" panose="020B0502040504020204" pitchFamily="34" charset="0"/>
      <p:regular r:id="rId13"/>
    </p:embeddedFont>
    <p:embeddedFont>
      <p:font typeface="Noto Sans Medium" panose="020B0502040504020204" pitchFamily="34" charset="0"/>
      <p:regular r:id="rId14"/>
    </p:embeddedFont>
    <p:embeddedFont>
      <p:font typeface="Noto Sans SemiBold" panose="020B0502040504020204" pitchFamily="34" charset="0"/>
      <p:regular r:id="rId15"/>
    </p:embeddedFont>
    <p:embeddedFont>
      <p:font typeface="Noto Sans ExtraBold" panose="020B0502040504020204" pitchFamily="3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64D22-EF4C-D248-8AC4-0EB019026DC2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E2182-AA7E-A043-B9C8-341960ECE14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5540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Откройте встречу главным фактом: одна донация может помочь сразу трем пациентам.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Подчеркните: окончательное решение о допуске принимает врач после осмотра.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Пройдите по шкале слева направо: подготовка начинается не утром, а за несколько дней.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Объясните, что питание влияет на качество компонентов крови и самочувствие донора.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Снимите тревогу: процедура проходит под наблюдением специалистов, а о любом дискомфорте нужно говорить сразу.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Закройте эту часть простым правилом: после донации дайте организму время восстановиться.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просите аудиторию ставить диагноз себе: перечень объясняет, почему допуск всегда подтверждает врач.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Подчеркните различие: временный отвод означает, что человек сможет стать донором позже.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Свяжите все группы пациентов одной мыслью: донорская кровь требуется постоянно, а не только в экстренных случаях.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призывом присоединиться к донорскому движению и напомните: забота начинается с простого, подготовленного шага.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9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9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191695" cy="6867128"/>
          </a:xfrm>
          <a:prstGeom prst="rect">
            <a:avLst/>
          </a:prstGeom>
          <a:solidFill>
            <a:srgbClr val="FAF8F3"/>
          </a:solidFill>
          <a:ln/>
        </p:spPr>
      </p:sp>
      <p:pic>
        <p:nvPicPr>
          <p:cNvPr id="5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A448D2-7C4B-D1CF-A138-8C358AAC1CA7}"/>
              </a:ext>
            </a:extLst>
          </p:cNvPr>
          <p:cNvSpPr/>
          <p:nvPr/>
        </p:nvSpPr>
        <p:spPr>
          <a:xfrm>
            <a:off x="-2149231" y="-450645"/>
            <a:ext cx="16314615" cy="884903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 0"/>
          <p:cNvSpPr/>
          <p:nvPr/>
        </p:nvSpPr>
        <p:spPr>
          <a:xfrm>
            <a:off x="457189" y="904379"/>
            <a:ext cx="6674973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500" b="1" kern="0" spc="60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ДОНОРСТВО КРОВИ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457189" y="1209774"/>
            <a:ext cx="6217784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6000" kern="0" spc="-210" dirty="0">
                <a:solidFill>
                  <a:srgbClr val="131A2B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ОДНА ДОНАЦИЯ —</a:t>
            </a:r>
            <a:endParaRPr lang="en-US" sz="60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6000" kern="0" spc="-210" dirty="0">
                <a:solidFill>
                  <a:srgbClr val="131A2B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ДО ТРЕХ </a:t>
            </a:r>
            <a:r>
              <a:rPr lang="en-US" sz="6000" kern="0" spc="-210" dirty="0">
                <a:solidFill>
                  <a:srgbClr val="B23A2E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СПАСЕННЫХ</a:t>
            </a:r>
            <a:endParaRPr lang="en-US" sz="60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6000" kern="0" spc="-210" dirty="0">
                <a:solidFill>
                  <a:srgbClr val="131A2B"/>
                </a:solidFill>
                <a:latin typeface="Noto Sans ExtraBold" pitchFamily="34" charset="0"/>
                <a:ea typeface="Noto Sans ExtraBold" pitchFamily="34" charset="-122"/>
                <a:cs typeface="Noto Sans ExtraBold" pitchFamily="34" charset="-120"/>
              </a:rPr>
              <a:t>ЖИЗНЕЙ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457189" y="5054699"/>
            <a:ext cx="6217784" cy="898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Добровольная сдача крови — простой, безопасный и невероятно важный шаг солидарности.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043" y="2148780"/>
            <a:ext cx="3840463" cy="2560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5821614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600" b="1" kern="0" spc="-90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КТО МОЖЕТ СТАТЬ ДОНОРОМ В РОССИИ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189" y="1615281"/>
            <a:ext cx="431789" cy="299641"/>
          </a:xfrm>
          <a:prstGeom prst="rect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38" y="1511102"/>
            <a:ext cx="507987" cy="50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1374" y="1615281"/>
            <a:ext cx="5237428" cy="599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Статус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гражданство РФ или проживание в России более 1 года.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57189" y="3000871"/>
            <a:ext cx="431789" cy="299641"/>
          </a:xfrm>
          <a:prstGeom prst="rect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38" y="2896691"/>
            <a:ext cx="507987" cy="50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41374" y="3000871"/>
            <a:ext cx="5237428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Возраст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старше 18 лет.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457189" y="4086820"/>
            <a:ext cx="431789" cy="299641"/>
          </a:xfrm>
          <a:prstGeom prst="rect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38" y="3982641"/>
            <a:ext cx="507987" cy="508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41374" y="4086820"/>
            <a:ext cx="5237428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Вес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более 50 кг.</a:t>
            </a:r>
            <a:endParaRPr lang="en-US" sz="2000" dirty="0"/>
          </a:p>
        </p:txBody>
      </p:sp>
      <p:sp>
        <p:nvSpPr>
          <p:cNvPr id="12" name="Shape 7"/>
          <p:cNvSpPr/>
          <p:nvPr/>
        </p:nvSpPr>
        <p:spPr>
          <a:xfrm>
            <a:off x="457189" y="5172770"/>
            <a:ext cx="431789" cy="299641"/>
          </a:xfrm>
          <a:prstGeom prst="rect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38" y="5068590"/>
            <a:ext cx="507987" cy="5080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1374" y="5172770"/>
            <a:ext cx="5237428" cy="898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Здоровье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отсутствие противопоказаний. Осмотр врачом обязателен.</a:t>
            </a:r>
            <a:endParaRPr lang="en-US" sz="2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684" y="0"/>
            <a:ext cx="5151011" cy="685800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57189" y="2765921"/>
            <a:ext cx="5821614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17" name="Shape 10"/>
          <p:cNvSpPr/>
          <p:nvPr/>
        </p:nvSpPr>
        <p:spPr>
          <a:xfrm>
            <a:off x="457189" y="3851870"/>
            <a:ext cx="5821614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18" name="Shape 11"/>
          <p:cNvSpPr/>
          <p:nvPr/>
        </p:nvSpPr>
        <p:spPr>
          <a:xfrm>
            <a:off x="457189" y="4937820"/>
            <a:ext cx="5821614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28EBF00-B216-6EC8-6C24-E47DA1B9D511}"/>
              </a:ext>
            </a:extLst>
          </p:cNvPr>
          <p:cNvSpPr/>
          <p:nvPr/>
        </p:nvSpPr>
        <p:spPr>
          <a:xfrm>
            <a:off x="-327743" y="-532581"/>
            <a:ext cx="12822903" cy="8357420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 0"/>
          <p:cNvSpPr/>
          <p:nvPr/>
        </p:nvSpPr>
        <p:spPr>
          <a:xfrm>
            <a:off x="457189" y="612973"/>
            <a:ext cx="11277318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ГРАФИК ПОДГОТОВКИ: ОТ 72 ЧАСОВ ДО УТРА СДАЧИ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189" y="3935710"/>
            <a:ext cx="11277318" cy="28575"/>
          </a:xfrm>
          <a:prstGeom prst="roundRect">
            <a:avLst>
              <a:gd name="adj" fmla="val 39999"/>
            </a:avLst>
          </a:prstGeom>
          <a:solidFill>
            <a:srgbClr val="D5D1C6"/>
          </a:solidFill>
          <a:ln/>
        </p:spPr>
      </p:sp>
      <p:sp>
        <p:nvSpPr>
          <p:cNvPr id="4" name="Shape 2"/>
          <p:cNvSpPr/>
          <p:nvPr/>
        </p:nvSpPr>
        <p:spPr>
          <a:xfrm>
            <a:off x="2216591" y="3173710"/>
            <a:ext cx="28574" cy="762000"/>
          </a:xfrm>
          <a:prstGeom prst="roundRect">
            <a:avLst>
              <a:gd name="adj" fmla="val 40000"/>
            </a:avLst>
          </a:prstGeom>
          <a:solidFill>
            <a:srgbClr val="D5D1C6"/>
          </a:solidFill>
          <a:ln/>
        </p:spPr>
      </p:sp>
      <p:sp>
        <p:nvSpPr>
          <p:cNvPr id="5" name="Shape 3"/>
          <p:cNvSpPr/>
          <p:nvPr/>
        </p:nvSpPr>
        <p:spPr>
          <a:xfrm>
            <a:off x="1945135" y="3649960"/>
            <a:ext cx="571486" cy="571500"/>
          </a:xfrm>
          <a:prstGeom prst="roundRect">
            <a:avLst>
              <a:gd name="adj" fmla="val 2000"/>
            </a:avLst>
          </a:prstGeom>
          <a:solidFill>
            <a:srgbClr val="EFEBE0"/>
          </a:solidFill>
          <a:ln w="12700">
            <a:solidFill>
              <a:srgbClr val="D5D1C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040383" y="3741440"/>
            <a:ext cx="380990" cy="3885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kern="0" spc="-7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11182" y="1684734"/>
            <a:ext cx="303939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200" b="1" kern="0" spc="-5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72 ЧАСА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1182" y="2155627"/>
            <a:ext cx="3039391" cy="764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7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Исключить препараты с аспирином и анальгетиками.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149026" y="3935710"/>
            <a:ext cx="28574" cy="762000"/>
          </a:xfrm>
          <a:prstGeom prst="roundRect">
            <a:avLst>
              <a:gd name="adj" fmla="val 40000"/>
            </a:avLst>
          </a:prstGeom>
          <a:solidFill>
            <a:srgbClr val="D5D1C6"/>
          </a:solidFill>
          <a:ln/>
        </p:spPr>
      </p:sp>
      <p:sp>
        <p:nvSpPr>
          <p:cNvPr id="10" name="Shape 8"/>
          <p:cNvSpPr/>
          <p:nvPr/>
        </p:nvSpPr>
        <p:spPr>
          <a:xfrm>
            <a:off x="3877570" y="3649960"/>
            <a:ext cx="571486" cy="571500"/>
          </a:xfrm>
          <a:prstGeom prst="roundRect">
            <a:avLst>
              <a:gd name="adj" fmla="val 2000"/>
            </a:avLst>
          </a:prstGeom>
          <a:solidFill>
            <a:srgbClr val="EFEBE0"/>
          </a:solidFill>
          <a:ln w="12700">
            <a:solidFill>
              <a:srgbClr val="D5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972818" y="3741440"/>
            <a:ext cx="380990" cy="3885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kern="0" spc="-7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2643617" y="4951710"/>
            <a:ext cx="303939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200" b="1" kern="0" spc="-5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48 ЧАСОВ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643617" y="5422602"/>
            <a:ext cx="3039391" cy="509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7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Строго отказаться от алкоголя.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081461" y="3173710"/>
            <a:ext cx="28574" cy="762000"/>
          </a:xfrm>
          <a:prstGeom prst="roundRect">
            <a:avLst>
              <a:gd name="adj" fmla="val 40000"/>
            </a:avLst>
          </a:prstGeom>
          <a:solidFill>
            <a:srgbClr val="D5D1C6"/>
          </a:solidFill>
          <a:ln/>
        </p:spPr>
      </p:sp>
      <p:sp>
        <p:nvSpPr>
          <p:cNvPr id="15" name="Shape 13"/>
          <p:cNvSpPr/>
          <p:nvPr/>
        </p:nvSpPr>
        <p:spPr>
          <a:xfrm>
            <a:off x="5810005" y="3649960"/>
            <a:ext cx="571486" cy="571500"/>
          </a:xfrm>
          <a:prstGeom prst="roundRect">
            <a:avLst>
              <a:gd name="adj" fmla="val 2000"/>
            </a:avLst>
          </a:prstGeom>
          <a:solidFill>
            <a:srgbClr val="EFEBE0"/>
          </a:solidFill>
          <a:ln w="12700">
            <a:solidFill>
              <a:srgbClr val="D5D1C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05253" y="3741440"/>
            <a:ext cx="380990" cy="3885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kern="0" spc="-7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3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4576053" y="1684734"/>
            <a:ext cx="3039490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200" b="1" kern="0" spc="-5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24 ЧАСА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576053" y="2155627"/>
            <a:ext cx="3039490" cy="764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7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Не есть жирное, острое, копченое; исключить молочные продукты и яйца.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013896" y="3935710"/>
            <a:ext cx="28574" cy="762000"/>
          </a:xfrm>
          <a:prstGeom prst="roundRect">
            <a:avLst>
              <a:gd name="adj" fmla="val 40000"/>
            </a:avLst>
          </a:prstGeom>
          <a:solidFill>
            <a:srgbClr val="D5D1C6"/>
          </a:solidFill>
          <a:ln/>
        </p:spPr>
      </p:sp>
      <p:sp>
        <p:nvSpPr>
          <p:cNvPr id="20" name="Shape 18"/>
          <p:cNvSpPr/>
          <p:nvPr/>
        </p:nvSpPr>
        <p:spPr>
          <a:xfrm>
            <a:off x="7742441" y="3649960"/>
            <a:ext cx="571486" cy="571500"/>
          </a:xfrm>
          <a:prstGeom prst="roundRect">
            <a:avLst>
              <a:gd name="adj" fmla="val 2000"/>
            </a:avLst>
          </a:prstGeom>
          <a:solidFill>
            <a:srgbClr val="EFEBE0"/>
          </a:solidFill>
          <a:ln w="12700">
            <a:solidFill>
              <a:srgbClr val="D5D1C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37688" y="3741440"/>
            <a:ext cx="380990" cy="3885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kern="0" spc="-7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6508488" y="4951710"/>
            <a:ext cx="3039490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200" b="1" kern="0" spc="-5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НАКАНУНЕ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508488" y="5422602"/>
            <a:ext cx="3039490" cy="509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7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Выспаться: не менее 8 часов сна.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9946431" y="3173710"/>
            <a:ext cx="28574" cy="762000"/>
          </a:xfrm>
          <a:prstGeom prst="roundRect">
            <a:avLst>
              <a:gd name="adj" fmla="val 40000"/>
            </a:avLst>
          </a:prstGeom>
          <a:solidFill>
            <a:srgbClr val="D5D1C6"/>
          </a:solidFill>
          <a:ln/>
        </p:spPr>
      </p:sp>
      <p:sp>
        <p:nvSpPr>
          <p:cNvPr id="25" name="Shape 23"/>
          <p:cNvSpPr/>
          <p:nvPr/>
        </p:nvSpPr>
        <p:spPr>
          <a:xfrm>
            <a:off x="9674975" y="3649960"/>
            <a:ext cx="571486" cy="571500"/>
          </a:xfrm>
          <a:prstGeom prst="roundRect">
            <a:avLst>
              <a:gd name="adj" fmla="val 2000"/>
            </a:avLst>
          </a:prstGeom>
          <a:solidFill>
            <a:srgbClr val="EFEBE0"/>
          </a:solidFill>
          <a:ln w="12700">
            <a:solidFill>
              <a:srgbClr val="D5D1C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770223" y="3741440"/>
            <a:ext cx="380990" cy="3885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kern="0" spc="-75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5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441022" y="1684734"/>
            <a:ext cx="303939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200" b="1" kern="0" spc="-55" dirty="0">
                <a:solidFill>
                  <a:srgbClr val="B23A2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УТРОМ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441022" y="2155627"/>
            <a:ext cx="3039391" cy="509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7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Легкий углеводный завтрак и сладкий чай.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152396" y="6024066"/>
            <a:ext cx="11886903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Подготовка снижает нагрузку на организм и помогает пройти процедуру спокойно.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70288" cy="6858000"/>
          </a:xfrm>
          <a:prstGeom prst="rect">
            <a:avLst/>
          </a:prstGeom>
          <a:solidFill>
            <a:srgbClr val="131A2B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457189" y="457200"/>
            <a:ext cx="3555911" cy="217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РАЦИОН ДОНОРА: ЧТО ВЫБРАТЬ, А ОТ ЧЕГО ОТКАЗАТЬСЯ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189" y="2854027"/>
            <a:ext cx="3555911" cy="66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Накануне и утром выбирайте легкую пищу — это часть безопасной подготовки.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189" y="4567238"/>
            <a:ext cx="3555911" cy="1833563"/>
          </a:xfrm>
          <a:prstGeom prst="roundRect">
            <a:avLst>
              <a:gd name="adj" fmla="val 623"/>
            </a:avLst>
          </a:prstGeom>
          <a:solidFill>
            <a:srgbClr val="F5D9D6"/>
          </a:solidFill>
          <a:ln/>
        </p:spPr>
      </p:sp>
      <p:sp>
        <p:nvSpPr>
          <p:cNvPr id="6" name="Text 4"/>
          <p:cNvSpPr/>
          <p:nvPr/>
        </p:nvSpPr>
        <p:spPr>
          <a:xfrm>
            <a:off x="711182" y="4884738"/>
            <a:ext cx="3047924" cy="1198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Перед процедурой</a:t>
            </a:r>
            <a:r>
              <a:rPr lang="en-US" sz="2000" dirty="0">
                <a:solidFill>
                  <a:srgbClr val="000000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за 10–15 минут выпить стакан теплого сладкого чая.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70288" y="0"/>
            <a:ext cx="3708307" cy="6858000"/>
          </a:xfrm>
          <a:prstGeom prst="rect">
            <a:avLst/>
          </a:prstGeom>
          <a:solidFill>
            <a:srgbClr val="FAF8F3"/>
          </a:solidFill>
          <a:ln/>
        </p:spPr>
      </p:sp>
      <p:sp>
        <p:nvSpPr>
          <p:cNvPr id="8" name="Text 6"/>
          <p:cNvSpPr/>
          <p:nvPr/>
        </p:nvSpPr>
        <p:spPr>
          <a:xfrm>
            <a:off x="4927477" y="457200"/>
            <a:ext cx="325111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500" b="1" kern="0" spc="60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РЕКОМЕНДУЕТСЯ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927477" y="762595"/>
            <a:ext cx="2793930" cy="390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Легко и просто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4927477" y="1315343"/>
            <a:ext cx="2793930" cy="20974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Сладкий чай, морсы, минеральная вода, хлеб, сушки, овсяная или гречневая каша на воде, отварные крупы, свежие овощи и фрукты.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8483388" y="0"/>
            <a:ext cx="3708307" cy="6858000"/>
          </a:xfrm>
          <a:prstGeom prst="rect">
            <a:avLst/>
          </a:prstGeom>
          <a:solidFill>
            <a:srgbClr val="B23A2E"/>
          </a:solidFill>
          <a:ln/>
        </p:spPr>
      </p:sp>
      <p:sp>
        <p:nvSpPr>
          <p:cNvPr id="12" name="Text 10"/>
          <p:cNvSpPr/>
          <p:nvPr/>
        </p:nvSpPr>
        <p:spPr>
          <a:xfrm>
            <a:off x="8940576" y="457200"/>
            <a:ext cx="325111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500" b="1" kern="0" spc="60" dirty="0">
                <a:solidFill>
                  <a:srgbClr val="FFFFFF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ПОД ЗАПРЕТОМ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940576" y="762595"/>
            <a:ext cx="2793930" cy="781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Жирное и алкоголь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8940576" y="1706166"/>
            <a:ext cx="2793930" cy="1498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Жирное мясо, колбасы, копчености, масло, сыр, молоко, яйца, майонез, фастфуд и алкоголь.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457588" y="0"/>
            <a:ext cx="25399" cy="6858000"/>
          </a:xfrm>
          <a:prstGeom prst="rect">
            <a:avLst/>
          </a:prstGeom>
          <a:solidFill>
            <a:srgbClr val="131A2B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D210E30-2536-C05E-A498-5F4F1B7D2F6F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4470288" cy="6858000"/>
          </a:xfrm>
          <a:prstGeom prst="rect">
            <a:avLst/>
          </a:prstGeom>
          <a:solidFill>
            <a:srgbClr val="FAF8F3"/>
          </a:solidFill>
          <a:ln/>
        </p:spPr>
      </p:sp>
      <p:sp>
        <p:nvSpPr>
          <p:cNvPr id="3" name="Text 1"/>
          <p:cNvSpPr/>
          <p:nvPr/>
        </p:nvSpPr>
        <p:spPr>
          <a:xfrm>
            <a:off x="457189" y="2062659"/>
            <a:ext cx="401310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500" b="1" kern="0" spc="60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ДЕНЬ СДАЧИ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189" y="2368054"/>
            <a:ext cx="3555911" cy="1302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СПОКОЙСТВИЕ —</a:t>
            </a:r>
            <a:endParaRPr lang="en-US" sz="36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ЧАСТЬ </a:t>
            </a:r>
            <a:r>
              <a:rPr lang="en-US" sz="3600" b="1" kern="0" spc="-126" dirty="0">
                <a:solidFill>
                  <a:srgbClr val="B23A2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ЗАБОТЫ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189" y="3896320"/>
            <a:ext cx="3555911" cy="898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Организм лучше адаптируется к донации в первой половине дня.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477" y="597991"/>
            <a:ext cx="1809705" cy="2413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927477" y="3214191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10025" y="3314998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535573" y="3289598"/>
            <a:ext cx="2719220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За 1 час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не курить.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407190" y="3214191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489738" y="3314998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015286" y="3289598"/>
            <a:ext cx="2719220" cy="898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До 12:00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оптимальное время сдачи.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927477" y="4340920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10025" y="4441726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535573" y="4416326"/>
            <a:ext cx="2719220" cy="898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Перед забором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5–10 минут спокойно посидеть.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8407190" y="4340920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89738" y="4441726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04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9015286" y="4416326"/>
            <a:ext cx="2719220" cy="1198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Самочувствие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при головокружении сразу сообщить медперсоналу.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4927477" y="5818088"/>
            <a:ext cx="680703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Не сдавайте кровь перед экзаменами, спортивными стартами и тяжелой работой.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457588" y="0"/>
            <a:ext cx="25399" cy="6858000"/>
          </a:xfrm>
          <a:prstGeom prst="rect">
            <a:avLst/>
          </a:prstGeom>
          <a:solidFill>
            <a:srgbClr val="131A2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F363615-7702-6C53-5710-1F8A1A42CA4E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 0"/>
          <p:cNvSpPr/>
          <p:nvPr/>
        </p:nvSpPr>
        <p:spPr>
          <a:xfrm>
            <a:off x="457189" y="457200"/>
            <a:ext cx="11277318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ПАМЯТКА ПОСЛЕ ДОНАЦИИ: ВОССТАНОВЛЕНИЕ СИЛ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189" y="1652786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9736" y="1753592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65285" y="1728192"/>
            <a:ext cx="10669221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1 час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не курить.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189" y="2424509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9736" y="2525316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65285" y="2499916"/>
            <a:ext cx="10669221" cy="599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2 часа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не садиться за руль мотоцикла; на авто прямых ограничений нет, но важна осторожность.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189" y="3415209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9736" y="3516015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65285" y="3490615"/>
            <a:ext cx="10669221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3–4 часа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не мочить и не снимать фиксирующую повязку.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457189" y="4186932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736" y="4287738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65285" y="4262338"/>
            <a:ext cx="10669221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24 часа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исключить интенсивные физические нагрузки и алкоголь.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57189" y="4958755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9736" y="5059561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65285" y="5034161"/>
            <a:ext cx="10669221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48 часов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обильно пить и полноценно, регулярно питаться.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457189" y="5730577"/>
            <a:ext cx="455700" cy="455712"/>
          </a:xfrm>
          <a:prstGeom prst="ellipse">
            <a:avLst/>
          </a:prstGeom>
          <a:noFill/>
          <a:ln w="19050">
            <a:solidFill>
              <a:srgbClr val="131A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736" y="5831384"/>
            <a:ext cx="90018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065285" y="5805984"/>
            <a:ext cx="10669221" cy="299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b="1" dirty="0">
                <a:solidFill>
                  <a:srgbClr val="B23A2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10 дней</a:t>
            </a: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 · воздержаться от плановых прививок.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57189" y="2316559"/>
            <a:ext cx="11277318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57189" y="3307259"/>
            <a:ext cx="11277318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57189" y="4078982"/>
            <a:ext cx="11277318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57189" y="4850805"/>
            <a:ext cx="11277318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457189" y="5622627"/>
            <a:ext cx="11277318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EA6FA1A-96A4-4CE0-BA73-3A835910C64C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4470288" cy="6858000"/>
          </a:xfrm>
          <a:prstGeom prst="rect">
            <a:avLst/>
          </a:prstGeom>
          <a:solidFill>
            <a:srgbClr val="131A2B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457189" y="2249388"/>
            <a:ext cx="4013100" cy="202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450" b="1" kern="0" spc="57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БЕЗОПАСНОСТЬ ПРЕЖДЕ ВСЕГО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57189" y="2535535"/>
            <a:ext cx="3555911" cy="1238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400" b="1" kern="0" spc="-120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АБСОЛЮТНЫЕ ПРОТИВОПОКАЗАНИЯ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189" y="3978176"/>
            <a:ext cx="3555911" cy="630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45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Это пожизненный запрет на донорство — ради безопасности реципиента и самого донора.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470288" y="0"/>
            <a:ext cx="2370574" cy="6858000"/>
          </a:xfrm>
          <a:prstGeom prst="rect">
            <a:avLst/>
          </a:prstGeom>
          <a:noFill/>
          <a:ln w="25399">
            <a:solidFill>
              <a:srgbClr val="D5D1C6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876" y="482600"/>
            <a:ext cx="482985" cy="48299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952876" y="1149251"/>
            <a:ext cx="1405398" cy="743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55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Инфекционные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4952876" y="2038945"/>
            <a:ext cx="1405398" cy="25012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9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ВИЧ/СПИД, сифилис, вирусные гепатиты B и C, туберкулез, бруцеллез, сыпной тиф, лепра.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145655" y="0"/>
            <a:ext cx="2370574" cy="6858000"/>
          </a:xfrm>
          <a:prstGeom prst="rect">
            <a:avLst/>
          </a:prstGeom>
          <a:noFill/>
          <a:ln w="25399">
            <a:solidFill>
              <a:srgbClr val="D5D1C6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243" y="482600"/>
            <a:ext cx="482985" cy="48299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28243" y="1149251"/>
            <a:ext cx="1405398" cy="14866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55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Системные и онкологические</a:t>
            </a:r>
            <a:endParaRPr lang="en-US" sz="2550" dirty="0"/>
          </a:p>
        </p:txBody>
      </p:sp>
      <p:sp>
        <p:nvSpPr>
          <p:cNvPr id="13" name="Text 9"/>
          <p:cNvSpPr/>
          <p:nvPr/>
        </p:nvSpPr>
        <p:spPr>
          <a:xfrm>
            <a:off x="7628243" y="2782292"/>
            <a:ext cx="1405398" cy="3890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9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Злокачественные новообразования, болезни крови, наркомания и алкоголизм, органические заболевания ЦНС.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9821021" y="0"/>
            <a:ext cx="2370574" cy="6858000"/>
          </a:xfrm>
          <a:prstGeom prst="rect">
            <a:avLst/>
          </a:prstGeom>
          <a:noFill/>
          <a:ln w="25399">
            <a:solidFill>
              <a:srgbClr val="D5D1C6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3609" y="482600"/>
            <a:ext cx="482985" cy="48299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303609" y="1149251"/>
            <a:ext cx="1405398" cy="1858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55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Тяжелые кардиологические</a:t>
            </a:r>
            <a:endParaRPr lang="en-US" sz="2550" dirty="0"/>
          </a:p>
        </p:txBody>
      </p:sp>
      <p:sp>
        <p:nvSpPr>
          <p:cNvPr id="17" name="Text 12"/>
          <p:cNvSpPr/>
          <p:nvPr/>
        </p:nvSpPr>
        <p:spPr>
          <a:xfrm>
            <a:off x="10303609" y="3153966"/>
            <a:ext cx="1405398" cy="3057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9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Гипертония II–III ст., ИБС, атеросклероз, пороки сердца, перенесенный эндокардит или миокардит.</a:t>
            </a:r>
            <a:endParaRPr lang="en-US" sz="1900" dirty="0"/>
          </a:p>
        </p:txBody>
      </p:sp>
      <p:sp>
        <p:nvSpPr>
          <p:cNvPr id="18" name="Shape 13"/>
          <p:cNvSpPr/>
          <p:nvPr/>
        </p:nvSpPr>
        <p:spPr>
          <a:xfrm>
            <a:off x="4457588" y="0"/>
            <a:ext cx="25399" cy="6858000"/>
          </a:xfrm>
          <a:prstGeom prst="rect">
            <a:avLst/>
          </a:prstGeom>
          <a:solidFill>
            <a:srgbClr val="131A2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50C7142-E069-9E93-846E-42E963C18872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 0"/>
          <p:cNvSpPr/>
          <p:nvPr/>
        </p:nvSpPr>
        <p:spPr>
          <a:xfrm>
            <a:off x="457189" y="457200"/>
            <a:ext cx="1127731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600" b="1" kern="0" spc="-90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ВРЕМЕННЫЕ ПРОТИВОПОКАЗАНИЯ: СРОКИ МЕДИЦИНСКОГО ОТВОДА</a:t>
            </a:r>
            <a:endParaRPr lang="en-US" sz="3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189" y="1615281"/>
          <a:ext cx="11277318" cy="4804863"/>
        </p:xfrm>
        <a:graphic>
          <a:graphicData uri="http://schemas.openxmlformats.org/drawingml/2006/table">
            <a:tbl>
              <a:tblPr/>
              <a:tblGrid>
                <a:gridCol w="4736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0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СИТУАЦИЯ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A2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КОГДА МОЖНО ВЕРНУТЬСЯ К ДОНОРСТВУ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7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A2B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16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Татуировки, пирсинг, иглоукалывание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Через 1 год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16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Операции и переливания компонентов крови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Через 6 месяцев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ОРВИ, грипп, ангина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Через 1 месяц после полного выздоровления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Прием лекарств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Антибиотики — 2 недели; анальгетики — 3 дня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16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Беременность и роды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1 год после родов, 3 месяца после лактации; также 5 дней после менструации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246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Вакцинация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31A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Инактивированные вакцины — 10 дней; живые — 1 месяц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1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19CCA75-B33F-EE77-ACC1-136C9926BD80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 0"/>
          <p:cNvSpPr/>
          <p:nvPr/>
        </p:nvSpPr>
        <p:spPr>
          <a:xfrm>
            <a:off x="457189" y="457200"/>
            <a:ext cx="11277318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КОМУ И ПОЧЕМУ ПОСТОЯННО НУЖНА ДОНОРСКАЯ КРОВЬ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551186"/>
            <a:ext cx="507987" cy="50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189" y="2192536"/>
            <a:ext cx="317998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ДТП, травмы, ожоги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189" y="2672953"/>
            <a:ext cx="3179981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Помощь нужна срочно.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992463"/>
            <a:ext cx="507987" cy="508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4633813"/>
            <a:ext cx="3179981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Сложные операции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57189" y="5114230"/>
            <a:ext cx="3179981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Включая кардиохирургию.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410" y="1621433"/>
            <a:ext cx="2952676" cy="3937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261636" y="5685433"/>
            <a:ext cx="4089595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Кровь нельзя заменить искусственно.</a:t>
            </a:r>
            <a:endParaRPr lang="en-US" sz="15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4427" y="1551186"/>
            <a:ext cx="507987" cy="5080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54427" y="2192536"/>
            <a:ext cx="3180080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Осложненные роды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8554427" y="2672953"/>
            <a:ext cx="318008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Кровь может стать решающей помощью.</a:t>
            </a:r>
            <a:endParaRPr lang="en-US" sz="15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4427" y="3833217"/>
            <a:ext cx="507987" cy="5080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554427" y="4474567"/>
            <a:ext cx="3180080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Онкология и гематология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8554427" y="5273477"/>
            <a:ext cx="318008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Поддержка в период химиотерапии.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152396" y="6179840"/>
            <a:ext cx="11886903" cy="220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Регулярность сдачи важнее разового порыва: донорство формирует неснижаемый запас жизни.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457189" y="3757513"/>
            <a:ext cx="3179981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19" name="Shape 12"/>
          <p:cNvSpPr/>
          <p:nvPr/>
        </p:nvSpPr>
        <p:spPr>
          <a:xfrm>
            <a:off x="3834014" y="1551186"/>
            <a:ext cx="12700" cy="4425454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0" name="Shape 13"/>
          <p:cNvSpPr/>
          <p:nvPr/>
        </p:nvSpPr>
        <p:spPr>
          <a:xfrm>
            <a:off x="8344882" y="1551186"/>
            <a:ext cx="12700" cy="4425454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  <p:sp>
        <p:nvSpPr>
          <p:cNvPr id="21" name="Shape 14"/>
          <p:cNvSpPr/>
          <p:nvPr/>
        </p:nvSpPr>
        <p:spPr>
          <a:xfrm>
            <a:off x="8554427" y="3598267"/>
            <a:ext cx="3180080" cy="127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4AE6ED2-3FB8-003B-F9A3-2D78A63B7C7D}"/>
              </a:ext>
            </a:extLst>
          </p:cNvPr>
          <p:cNvSpPr/>
          <p:nvPr/>
        </p:nvSpPr>
        <p:spPr>
          <a:xfrm>
            <a:off x="-327743" y="-778387"/>
            <a:ext cx="12904839" cy="7898581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Text 1"/>
          <p:cNvSpPr/>
          <p:nvPr/>
        </p:nvSpPr>
        <p:spPr>
          <a:xfrm>
            <a:off x="457189" y="1180405"/>
            <a:ext cx="563865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1500" b="1" kern="0" spc="60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СЛЕДУЮЩИЙ ШАГ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189" y="1485801"/>
            <a:ext cx="5435464" cy="1302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ПОДЕЛИТЕСЬ ЗАБОТОЙ:</a:t>
            </a:r>
            <a:endParaRPr lang="en-US" sz="36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СТАНЬТЕ </a:t>
            </a:r>
            <a:r>
              <a:rPr lang="en-US" sz="3600" b="1" kern="0" spc="-126" dirty="0">
                <a:solidFill>
                  <a:srgbClr val="B23A2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ДОНОРОМ</a:t>
            </a:r>
            <a:r>
              <a:rPr lang="en-US" sz="3600" b="1" kern="0" spc="-126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 УЖЕ СЕГОДНЯ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189" y="3014067"/>
            <a:ext cx="5435464" cy="1198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000" dirty="0">
                <a:solidFill>
                  <a:srgbClr val="131A2B"/>
                </a:solidFill>
                <a:latin typeface="Noto Sans Medium" pitchFamily="34" charset="0"/>
                <a:ea typeface="Noto Sans Medium" pitchFamily="34" charset="-122"/>
                <a:cs typeface="Noto Sans Medium" pitchFamily="34" charset="-120"/>
              </a:rPr>
              <a:t>Присоединяйтесь к донорскому движению — это благородный, безопасный и вдохновляющий вклад в спасение людей!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57189" y="4477742"/>
            <a:ext cx="1793532" cy="50701"/>
          </a:xfrm>
          <a:prstGeom prst="roundRect">
            <a:avLst>
              <a:gd name="adj" fmla="val 49999"/>
            </a:avLst>
          </a:prstGeom>
          <a:solidFill>
            <a:srgbClr val="B23A2E"/>
          </a:solidFill>
          <a:ln/>
        </p:spPr>
      </p:sp>
      <p:sp>
        <p:nvSpPr>
          <p:cNvPr id="7" name="Text 5"/>
          <p:cNvSpPr/>
          <p:nvPr/>
        </p:nvSpPr>
        <p:spPr>
          <a:xfrm>
            <a:off x="457189" y="4793655"/>
            <a:ext cx="5435464" cy="883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1500" b="1" dirty="0">
                <a:solidFill>
                  <a:srgbClr val="131A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ЗОЛОТАЯ ФОРМУЛА ДОНОРА</a:t>
            </a:r>
            <a:endParaRPr lang="en-US" sz="1500" dirty="0"/>
          </a:p>
          <a:p>
            <a:pPr marL="0" indent="0" algn="l">
              <a:lnSpc>
                <a:spcPct val="97000"/>
              </a:lnSpc>
              <a:buNone/>
            </a:pPr>
            <a:r>
              <a:rPr lang="en-US" sz="1500" dirty="0">
                <a:solidFill>
                  <a:srgbClr val="131A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выспаться → легко поесть → выпить сладкий чай → пройти осмотр врача → сделать доброе дело → отдохнуть.</a:t>
            </a:r>
            <a:endParaRPr lang="en-US" sz="15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858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089498" y="0"/>
            <a:ext cx="12700" cy="6858000"/>
          </a:xfrm>
          <a:prstGeom prst="rect">
            <a:avLst/>
          </a:prstGeom>
          <a:solidFill>
            <a:srgbClr val="131A2B">
              <a:alpha val="32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Василий Креветка</cp:lastModifiedBy>
  <cp:revision>2</cp:revision>
  <dcterms:created xsi:type="dcterms:W3CDTF">2026-09-24T06:31:48Z</dcterms:created>
  <dcterms:modified xsi:type="dcterms:W3CDTF">2026-09-24T08:04:57Z</dcterms:modified>
</cp:coreProperties>
</file>