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256" r:id="rId2"/>
    <p:sldId id="338" r:id="rId3"/>
    <p:sldId id="325" r:id="rId4"/>
    <p:sldId id="426" r:id="rId5"/>
    <p:sldId id="327" r:id="rId6"/>
    <p:sldId id="266" r:id="rId7"/>
    <p:sldId id="268" r:id="rId8"/>
    <p:sldId id="270" r:id="rId9"/>
    <p:sldId id="340" r:id="rId10"/>
    <p:sldId id="259" r:id="rId11"/>
    <p:sldId id="265" r:id="rId12"/>
    <p:sldId id="354" r:id="rId13"/>
    <p:sldId id="352" r:id="rId14"/>
    <p:sldId id="353" r:id="rId15"/>
    <p:sldId id="344" r:id="rId16"/>
    <p:sldId id="348" r:id="rId17"/>
    <p:sldId id="272" r:id="rId18"/>
    <p:sldId id="274" r:id="rId19"/>
    <p:sldId id="276" r:id="rId20"/>
    <p:sldId id="280" r:id="rId21"/>
    <p:sldId id="278" r:id="rId22"/>
    <p:sldId id="339" r:id="rId23"/>
    <p:sldId id="355" r:id="rId24"/>
    <p:sldId id="356" r:id="rId25"/>
    <p:sldId id="357" r:id="rId26"/>
    <p:sldId id="358" r:id="rId27"/>
    <p:sldId id="359" r:id="rId28"/>
    <p:sldId id="345" r:id="rId29"/>
    <p:sldId id="349" r:id="rId30"/>
    <p:sldId id="282" r:id="rId31"/>
    <p:sldId id="284" r:id="rId32"/>
    <p:sldId id="286" r:id="rId33"/>
    <p:sldId id="391" r:id="rId34"/>
    <p:sldId id="288" r:id="rId35"/>
    <p:sldId id="341" r:id="rId36"/>
    <p:sldId id="360" r:id="rId37"/>
    <p:sldId id="361" r:id="rId38"/>
    <p:sldId id="362" r:id="rId39"/>
    <p:sldId id="434" r:id="rId40"/>
    <p:sldId id="364" r:id="rId41"/>
    <p:sldId id="346" r:id="rId42"/>
    <p:sldId id="350" r:id="rId43"/>
    <p:sldId id="292" r:id="rId44"/>
    <p:sldId id="294" r:id="rId45"/>
    <p:sldId id="439" r:id="rId46"/>
    <p:sldId id="438" r:id="rId47"/>
    <p:sldId id="440" r:id="rId48"/>
    <p:sldId id="296" r:id="rId49"/>
    <p:sldId id="298" r:id="rId50"/>
    <p:sldId id="300" r:id="rId51"/>
    <p:sldId id="342" r:id="rId52"/>
    <p:sldId id="365" r:id="rId53"/>
    <p:sldId id="366" r:id="rId54"/>
    <p:sldId id="367" r:id="rId55"/>
    <p:sldId id="368" r:id="rId56"/>
    <p:sldId id="369" r:id="rId57"/>
    <p:sldId id="347" r:id="rId58"/>
    <p:sldId id="351" r:id="rId59"/>
    <p:sldId id="306" r:id="rId60"/>
    <p:sldId id="310" r:id="rId61"/>
    <p:sldId id="329" r:id="rId62"/>
    <p:sldId id="331" r:id="rId63"/>
    <p:sldId id="428" r:id="rId64"/>
    <p:sldId id="343" r:id="rId65"/>
    <p:sldId id="372" r:id="rId66"/>
    <p:sldId id="373" r:id="rId67"/>
    <p:sldId id="374" r:id="rId68"/>
    <p:sldId id="376" r:id="rId69"/>
    <p:sldId id="429" r:id="rId7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30" autoAdjust="0"/>
    <p:restoredTop sz="86387" autoAdjust="0"/>
  </p:normalViewPr>
  <p:slideViewPr>
    <p:cSldViewPr snapToGrid="0">
      <p:cViewPr varScale="1">
        <p:scale>
          <a:sx n="59" d="100"/>
          <a:sy n="59" d="100"/>
        </p:scale>
        <p:origin x="70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106805-86B3-40EE-AA72-8838E27698AE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58E52-4D18-4998-AABF-AD7F8ACA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963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58E52-4D18-4998-AABF-AD7F8ACAE15A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605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B0D4-1FAD-47D5-9871-0ECE70076EAC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5718-58A7-4783-A8B8-D05B1FB9D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820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B0D4-1FAD-47D5-9871-0ECE70076EAC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5718-58A7-4783-A8B8-D05B1FB9D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04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B0D4-1FAD-47D5-9871-0ECE70076EAC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5718-58A7-4783-A8B8-D05B1FB9D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337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B0D4-1FAD-47D5-9871-0ECE70076EAC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5718-58A7-4783-A8B8-D05B1FB9D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299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B0D4-1FAD-47D5-9871-0ECE70076EAC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5718-58A7-4783-A8B8-D05B1FB9D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704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B0D4-1FAD-47D5-9871-0ECE70076EAC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5718-58A7-4783-A8B8-D05B1FB9D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986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B0D4-1FAD-47D5-9871-0ECE70076EAC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5718-58A7-4783-A8B8-D05B1FB9D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845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B0D4-1FAD-47D5-9871-0ECE70076EAC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5718-58A7-4783-A8B8-D05B1FB9D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672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B0D4-1FAD-47D5-9871-0ECE70076EAC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5718-58A7-4783-A8B8-D05B1FB9D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44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B0D4-1FAD-47D5-9871-0ECE70076EAC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5718-58A7-4783-A8B8-D05B1FB9D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772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B0D4-1FAD-47D5-9871-0ECE70076EAC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5718-58A7-4783-A8B8-D05B1FB9D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673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DB0D4-1FAD-47D5-9871-0ECE70076EAC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95718-58A7-4783-A8B8-D05B1FB9D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52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image" Target="../media/image2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image" Target="../media/image2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image" Target="../media/image25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image" Target="../media/image26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sun9-43.userapi.com/impg/bT1iVfhEDPIOwe6oE3XBWialckOV1Su8_sPJzQ/L1BCvQ-Z0Q8.jpg?size=1024x1024&amp;quality=95&amp;sign=6fe7abb1c7a9f8be4b7cc48a03c5fded&amp;type=albu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3754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sun9-43.userapi.com/impg/bT1iVfhEDPIOwe6oE3XBWialckOV1Su8_sPJzQ/L1BCvQ-Z0Q8.jpg?size=1024x1024&amp;quality=95&amp;sign=6fe7abb1c7a9f8be4b7cc48a03c5fded&amp;type=album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"/>
          <a:stretch/>
        </p:blipFill>
        <p:spPr bwMode="auto">
          <a:xfrm>
            <a:off x="5987472" y="4618"/>
            <a:ext cx="6331528" cy="685338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dirty="0" smtClean="0">
                <a:solidFill>
                  <a:schemeClr val="bg1"/>
                </a:solidFill>
              </a:rPr>
              <a:t>КВИЗ «ТУБЕРКУЛЁЗ ВСЕРЬЁЗ»</a:t>
            </a:r>
            <a:endParaRPr lang="ru-RU" sz="66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304" y="5719161"/>
            <a:ext cx="2537196" cy="1688718"/>
          </a:xfrm>
          <a:prstGeom prst="rect">
            <a:avLst/>
          </a:prstGeom>
        </p:spPr>
      </p:pic>
      <p:pic>
        <p:nvPicPr>
          <p:cNvPr id="8" name="Picture 2" descr="IMG_20200817_14513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04" y="6256520"/>
            <a:ext cx="609599" cy="58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39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210" y="365125"/>
            <a:ext cx="8782590" cy="1325563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№1 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МИКРОСКОП</a:t>
            </a:r>
            <a:endParaRPr lang="ru-RU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052" name="Picture 4" descr="le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210" cy="144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www.mil-dot.ru/upload/iblock/453/4531e600bf53679fe59df8b88a7c4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90688"/>
            <a:ext cx="4981575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34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210" y="365125"/>
            <a:ext cx="8782590" cy="1325563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№2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СЕСТРА МУЖА</a:t>
            </a:r>
          </a:p>
          <a:p>
            <a:pPr marL="0" indent="0">
              <a:buNone/>
            </a:pPr>
            <a:endParaRPr lang="ru-RU" b="1" dirty="0">
              <a:solidFill>
                <a:srgbClr val="FF0000">
                  <a:alpha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le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086"/>
            <a:ext cx="2571210" cy="144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vedushie.by/files/images/rodstvenniki-na-svadb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32786"/>
            <a:ext cx="6073051" cy="4433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52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210" y="365125"/>
            <a:ext cx="8782590" cy="1325563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№3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04427"/>
            <a:ext cx="4168736" cy="435133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ЧАХОТКА</a:t>
            </a:r>
          </a:p>
          <a:p>
            <a:pPr marL="0" indent="0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БУГОРЧАТКА </a:t>
            </a:r>
          </a:p>
          <a:p>
            <a:pPr marL="0" indent="0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СУХОТА</a:t>
            </a:r>
          </a:p>
          <a:p>
            <a:pPr marL="0" indent="0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ЧЁРНЫЙ РЫЦАРЬ</a:t>
            </a:r>
          </a:p>
          <a:p>
            <a:pPr marL="0" indent="0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БЕЛАЯ СМЕРТЬ</a:t>
            </a:r>
          </a:p>
          <a:p>
            <a:pPr marL="0" indent="0">
              <a:buNone/>
            </a:pPr>
            <a:endParaRPr lang="ru-RU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le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210" cy="144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grayvoron-crb.belzdrav.ru/upload/medialibrary/c11/tuberkulez-legkikh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3"/>
          <a:stretch/>
        </p:blipFill>
        <p:spPr bwMode="auto">
          <a:xfrm>
            <a:off x="5006936" y="2183229"/>
            <a:ext cx="7185064" cy="399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85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210" y="365125"/>
            <a:ext cx="8782590" cy="1325563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№4 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ЧИХАНИЕ</a:t>
            </a:r>
            <a:endParaRPr lang="ru-RU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052" name="Picture 4" descr="le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210" cy="144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thumbs.dreamstime.com/b/boy-cartoon-coughing-you-design-illustration-792838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890" y="2296183"/>
            <a:ext cx="5006109" cy="456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81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210" y="365125"/>
            <a:ext cx="8782590" cy="1325563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№5 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5686" y="1978025"/>
            <a:ext cx="7184570" cy="4879975"/>
          </a:xfrm>
        </p:spPr>
        <p:txBody>
          <a:bodyPr anchor="ctr"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ГИПЕРБОЛИЗИРОВАННЫХ СТРАСТЕЙ РОМАНТИЗМА ДЕЙСТВИТЕЛЬНО ОЧЕНЬ СХОДНО СО СПИСКОМ СИМПТОМОВ ТУБЕРКУЛЕЗА, КОТОРЫЙ, КСТАТИ, ЗАНИМАЛ НЕМАЛОЕ МЕСТО В ЭСТЕТИКЕ И ИДЕОЛОГИИ РОМАНТИЗМА — ТАК, "ЧАХОТОЧНАЯ КРАСОТА" (ВЫРАЖАВШАЯСЯ В БЛЕДНОСТИ И ХУДОБЕ) ПРЕВОЗНОСИЛАСЬ КАК ИДЕАЛ, А ЛОРД БАЙРОН МЕЧТАЛ УМЕРЕТЬ ОТ ЭТОЙ БОЛЕЗНИ, СЧИТАЯ ЭТО СТРАШНО КРАСИВЫМ. </a:t>
            </a:r>
          </a:p>
          <a:p>
            <a:endParaRPr lang="ru-RU" dirty="0"/>
          </a:p>
        </p:txBody>
      </p:sp>
      <p:pic>
        <p:nvPicPr>
          <p:cNvPr id="2052" name="Picture 4" descr="le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210" cy="144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www.zdorovieinfo.ru/wp-content/uploads/2022/03/shutterstock_10673261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256" y="2308565"/>
            <a:ext cx="4691743" cy="312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27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B3FA2BC-92F9-4637-9F4F-DE0975FF3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AFB449-E9F5-44BA-AB46-E35113794B7A}"/>
              </a:ext>
            </a:extLst>
          </p:cNvPr>
          <p:cNvSpPr txBox="1"/>
          <p:nvPr/>
        </p:nvSpPr>
        <p:spPr>
          <a:xfrm>
            <a:off x="1257637" y="2815755"/>
            <a:ext cx="7781109" cy="623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000" b="1" dirty="0" smtClean="0">
                <a:solidFill>
                  <a:srgbClr val="FE43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МНОГОФАКТОРНЫЙ </a:t>
            </a:r>
            <a:r>
              <a:rPr lang="ru-RU" sz="3000" b="1" dirty="0">
                <a:solidFill>
                  <a:srgbClr val="FE43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РАУНД</a:t>
            </a:r>
          </a:p>
        </p:txBody>
      </p:sp>
    </p:spTree>
    <p:extLst>
      <p:ext uri="{BB962C8B-B14F-4D97-AF65-F5344CB8AC3E}">
        <p14:creationId xmlns:p14="http://schemas.microsoft.com/office/powerpoint/2010/main" val="329715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</a:t>
            </a:r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ВОПРОСОВ 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КАЖДОГО</a:t>
            </a:r>
            <a:r>
              <a:rPr lang="ru-RU" sz="3000" b="1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ДАЁТСЯ </a:t>
            </a: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СЕКУНД </a:t>
            </a:r>
            <a:endParaRPr lang="ru-RU" sz="3000" b="1" spc="-5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000" b="1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ПРАВИЛЬНЫЙ</a:t>
            </a:r>
            <a:r>
              <a:rPr lang="ru-RU" sz="3000" b="1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</a:t>
            </a: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000" b="1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000" b="1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</a:t>
            </a:r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69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№1</a:t>
            </a:r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 ЛЮДИ В СВОЁ ВРЕМЯ ОТРИЦАЛИ ЕГО СУЩЕСТВОВАНИЕ. ОНИ МОГЛИ СВЯЗАТЬ ВСЕ ФАКТОРЫ ВОЕДИНО, ДАЖЕ ЕСЛИ ОНИ НЕ БЫЛИ СВЯЗАНЫ, И ДАЖЕ СМЕРТЬ, НЕ МОГЛА РАЗУБЕДИТЬ ИХ. ОН ЖЕ ЯВЛЯЕТСЯ ОДНИМ ИЗ ВЕДУЩИХ ФАКТОРОВ РИСКА ВОЗНИКНОВЕНИЯ ТУБЕРКУЛЕЗА. НАЗОВИТЕ ЕГО</a:t>
            </a:r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vide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23718" y="0"/>
            <a:ext cx="2768282" cy="155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21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63082"/>
            <a:ext cx="10515600" cy="435133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18 ВЕКЕ СРЕДИ ПИЖОНОВ ОНО ИСПОЛЬЗОВАЛОСЬ КАК ПОВОД ЛИШНИЙ РАЗ ВЫСТАВИТЬ НАПОКАЗ ДРАГОЦЕННЫЕ КОЛЬЦА. В НАШЕ ВРЕМЯ ИМ УЖЕ НИКОГО НЕ УДИВИШЬ, МОЖНО ЛИШЬ ПОВЫСИТЬ ШАНСЫ ВОЗНИКНОВЕНИЯ ТУБЕРКУЛЕЗА. НАЗОВИТЕ ЕГО</a:t>
            </a:r>
          </a:p>
          <a:p>
            <a:pPr marL="0" indent="0">
              <a:buNone/>
            </a:pPr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vide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23718" y="0"/>
            <a:ext cx="2768282" cy="155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858" y="2055813"/>
            <a:ext cx="11517084" cy="4351338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1928 ГОДУ БЫЛ УТВЕРЖДЕН СПИСОК БОЛЕЗНЕЙ, ДАЮЩИХ ПРАВО ЛИЦАМ, СТРАДАЮЩИМ ИМИ, ПОЛЬЗОВАТЬСЯ ДОПОЛНИТЕЛЬНОЙ ЖИЛОЙ ПЛОЩАДЬЮ. СРЕДИ БОЛЕЗНЕЙ УКАЗАНЫ ТУБЕРКУЛЕЗ, ЭМФИЗЕМА ЛЕГКИХ И АСТМА. А ЕЩЕ В ОДНОМ ПУНКТЕ В КАЧЕСТВЕ ТАКОЙ БОЛЕЗНИ РАССМАТРИВАЕТСЯ ТО, ОТ ЧЕГО В НАШЕ ВРЕМЯ СУЩЕСТВУЕТ БОЛЬШОЕ КОЛИЧЕСТВО РАЗНООБРАЗНЫХ ПРОФИЛАКТИЧЕСКИХ СРЕДСТВ.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СКАЖИТЕ, О ЧЕМ ГЛАСИТ ЭТОТ ПУНКТ?</a:t>
            </a:r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vide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23718" y="0"/>
            <a:ext cx="2768282" cy="155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4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B3FA2BC-92F9-4637-9F4F-DE0975FF3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AFB449-E9F5-44BA-AB46-E35113794B7A}"/>
              </a:ext>
            </a:extLst>
          </p:cNvPr>
          <p:cNvSpPr txBox="1"/>
          <p:nvPr/>
        </p:nvSpPr>
        <p:spPr>
          <a:xfrm>
            <a:off x="1467948" y="2768244"/>
            <a:ext cx="7781109" cy="580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000" b="1" dirty="0">
                <a:solidFill>
                  <a:srgbClr val="FE43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РАЗМИНОЧНЫЙ РАУНД</a:t>
            </a:r>
          </a:p>
        </p:txBody>
      </p:sp>
    </p:spTree>
    <p:extLst>
      <p:ext uri="{BB962C8B-B14F-4D97-AF65-F5344CB8AC3E}">
        <p14:creationId xmlns:p14="http://schemas.microsoft.com/office/powerpoint/2010/main" val="92809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№4</a:t>
            </a:r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ЕСТЬ СВЯЗЬ МЕЖДУ ВСЕМИРНЫМ ДНЕМ БОРЬБЫ С ТУБЕРКУЛЕЗОМ И </a:t>
            </a:r>
            <a:r>
              <a:rPr lang="ru-RU" sz="3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ВОЕННОЙ СЛУЖБОЙ? </a:t>
            </a:r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vide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23718" y="0"/>
            <a:ext cx="2768282" cy="155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64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1999" y="1836510"/>
            <a:ext cx="11212286" cy="435133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РЕМАРК ТАК ОПИСЫВАЕТ НЕИЗЛЕЧИМО БОЛЬНОГО ПЕРСОНАЖА: "СТАРЫЙ ФЕЛЬДФЕБЕЛЬ ПАДАЕТ НА ПОЛЕ БОЯ, СЖИМАЯ РУКОЙ ГОРЛО ВРАГА". НАЗОВИТЕ СЛОВОМ АРАБСКОГО ПРОИСХОЖДЕНИЯ ЭТОГО "ВРАГА"</a:t>
            </a:r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vide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23718" y="0"/>
            <a:ext cx="2768282" cy="155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03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9600" b="1" dirty="0">
                <a:solidFill>
                  <a:srgbClr val="FF000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Сдаём карточки – узнаём ответы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938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210" y="365125"/>
            <a:ext cx="8782590" cy="1325563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№1 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620327" cy="4351338"/>
          </a:xfrm>
        </p:spPr>
        <p:txBody>
          <a:bodyPr anchor="ctr"/>
          <a:lstStyle/>
          <a:p>
            <a:pPr marL="0" indent="0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ВИРУС ИММУНОДЕФИЦИТА ЧЕЛОВЕКА</a:t>
            </a:r>
          </a:p>
          <a:p>
            <a:endParaRPr lang="ru-RU" dirty="0"/>
          </a:p>
        </p:txBody>
      </p:sp>
      <p:pic>
        <p:nvPicPr>
          <p:cNvPr id="2052" name="Picture 4" descr="le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210" cy="144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avatars.mds.yandex.net/i?id=0831cf82b59515a550f4c567994e8f7d_l-5255188-images-thumbs&amp;n=33&amp;w=828&amp;h=828&amp;q=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527" y="1825625"/>
            <a:ext cx="4895273" cy="489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89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210" y="365125"/>
            <a:ext cx="8782590" cy="1325563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№2 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КУРЕНИЕ</a:t>
            </a:r>
            <a:endParaRPr lang="ru-RU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052" name="Picture 4" descr="le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210" cy="144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6473" y="5065761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400" b="1" dirty="0">
                <a:solidFill>
                  <a:srgbClr val="FE43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Минздрав предупреждает: </a:t>
            </a:r>
            <a:endParaRPr lang="ru-RU" sz="2400" b="1" dirty="0" smtClean="0">
              <a:solidFill>
                <a:srgbClr val="FE43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b="1" dirty="0" smtClean="0">
                <a:solidFill>
                  <a:srgbClr val="FE43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курение </a:t>
            </a:r>
            <a:r>
              <a:rPr lang="ru-RU" sz="2400" b="1" dirty="0">
                <a:solidFill>
                  <a:srgbClr val="FE43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вредит Вашему здоровью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99943E8-821E-45C3-B878-438744DDB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9521" y="3149600"/>
            <a:ext cx="6852479" cy="37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54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210" y="365125"/>
            <a:ext cx="8782590" cy="1325563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№3 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БЕРЕМЕННОСТИ</a:t>
            </a:r>
            <a:endParaRPr lang="ru-RU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052" name="Picture 4" descr="le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210" cy="144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C:\Users\79821\Downloads\-bchg7kDf6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744" y="2055813"/>
            <a:ext cx="5246255" cy="48021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317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210" y="365125"/>
            <a:ext cx="8782590" cy="1325563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№4 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0700" y="1825625"/>
            <a:ext cx="5825671" cy="4351338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ВОЕННАЯ ТЕРМИНОЛОГИЯ В СЛОВЕ БОРЬБА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ФТИЗИАТРИИ ЕСТЬ СНАРЯДЫ - ЭТО ЛЕКАРСТВА СОЛДАТЫ – ВРАЧИ, МЕДСЕСТРЫ И САНИТАРЫ </a:t>
            </a:r>
            <a:endParaRPr lang="ru-RU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le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210" cy="144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1454" t="16667" r="34503" b="19220"/>
          <a:stretch/>
        </p:blipFill>
        <p:spPr>
          <a:xfrm>
            <a:off x="6420353" y="2623457"/>
            <a:ext cx="5771647" cy="423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11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210" y="365125"/>
            <a:ext cx="8782590" cy="1325563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№5 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АЛКОГОЛЬ</a:t>
            </a:r>
            <a:endParaRPr lang="ru-RU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052" name="Picture 4" descr="le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210" cy="144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Users\79821\Downloads\istockphoto-844068818-612x61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945" y="2429164"/>
            <a:ext cx="5594879" cy="4327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749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B3FA2BC-92F9-4637-9F4F-DE0975FF3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AFB449-E9F5-44BA-AB46-E35113794B7A}"/>
              </a:ext>
            </a:extLst>
          </p:cNvPr>
          <p:cNvSpPr txBox="1"/>
          <p:nvPr/>
        </p:nvSpPr>
        <p:spPr>
          <a:xfrm>
            <a:off x="1257637" y="2815755"/>
            <a:ext cx="7781109" cy="623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000" b="1" dirty="0" smtClean="0">
                <a:solidFill>
                  <a:srgbClr val="FE43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ПРОФИЛАКТИЧЕСКИЙ </a:t>
            </a:r>
            <a:r>
              <a:rPr lang="ru-RU" sz="3000" b="1" dirty="0">
                <a:solidFill>
                  <a:srgbClr val="FE43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РАУНД</a:t>
            </a:r>
          </a:p>
        </p:txBody>
      </p:sp>
    </p:spTree>
    <p:extLst>
      <p:ext uri="{BB962C8B-B14F-4D97-AF65-F5344CB8AC3E}">
        <p14:creationId xmlns:p14="http://schemas.microsoft.com/office/powerpoint/2010/main" val="274946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</a:t>
            </a:r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ВОПРОСОВ 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КАЖДОГО</a:t>
            </a:r>
            <a:r>
              <a:rPr lang="ru-RU" sz="3000" b="1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ДАЁТСЯ </a:t>
            </a: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СЕКУНД </a:t>
            </a:r>
            <a:endParaRPr lang="ru-RU" sz="3000" b="1" spc="-5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000" b="1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ПРАВИЛЬНЫЙ</a:t>
            </a:r>
            <a:r>
              <a:rPr lang="ru-RU" sz="3000" b="1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</a:t>
            </a: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000" b="1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000" b="1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</a:t>
            </a:r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77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</a:t>
            </a:r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182" y="1690688"/>
            <a:ext cx="10515600" cy="435133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ВОПРОСОВ НА ОБСУЖДЕНИЕ КАЖДОГО</a:t>
            </a:r>
            <a:r>
              <a:rPr lang="ru-RU" sz="3000" b="1" spc="-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ДАЁТСЯ </a:t>
            </a: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СЕКУНД </a:t>
            </a:r>
            <a:endParaRPr lang="ru-RU" sz="3000" b="1" spc="-5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000" b="1" spc="-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ПРАВИЛЬНЫЙ</a:t>
            </a:r>
            <a:r>
              <a:rPr lang="ru-RU" sz="3000" b="1" spc="-1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spc="-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000" b="1" spc="-1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000" b="1" spc="-1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spc="-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</a:t>
            </a:r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81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№1</a:t>
            </a:r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И КЕМ БЫЛА СОЗДАНА ВАКЦИНА БЦЖ?</a:t>
            </a:r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vide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23718" y="0"/>
            <a:ext cx="2768282" cy="155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0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ИЗЛУЧЕНИЯ, СПОСОБНЫЙ УБИТЬ ПАЛОЧКУ КОХА ВСЕГО ЗА 2 ЧАСА, НАХОДИТСЯ НА РАССТОЯНИИ 150 МЛН. КМ ОТ ЗЕМЛИ. НАЗОВИТЕ ИСТОЧНИК ЭТОГО ИЗЛУЧЕНИЯ</a:t>
            </a:r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vide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23718" y="0"/>
            <a:ext cx="2768282" cy="155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46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ЗНАКОМЫЙ С ДЕТСТВА МИФ, ВЕРОЯТНО, СОХРАНИЛСЯ СО ВРЕМЕН, КОГДА ОНА НАНОСИЛАСЬ НА ПРЕДВАРИТЕЛЬНО СДЕЛАННЫЕ ЦАРАПИНЫ. </a:t>
            </a:r>
            <a:endParaRPr lang="en-US" sz="3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УЧЕНОГО, ПРЕДЛОЖИВШЕГО СОВРЕМЕННЫЙ СПОСОБ ЕЕ ПРОВЕДЕНИЯ.</a:t>
            </a:r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vide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23718" y="0"/>
            <a:ext cx="2768282" cy="155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56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84340" y="1680971"/>
            <a:ext cx="4305300" cy="406400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33248" y="1721019"/>
            <a:ext cx="5019039" cy="2776828"/>
          </a:xfrm>
          <a:prstGeom prst="rect">
            <a:avLst/>
          </a:prstGeom>
        </p:spPr>
        <p:txBody>
          <a:bodyPr vert="horz" wrap="square" lIns="0" tIns="6773" rIns="0" bIns="0" rtlCol="0">
            <a:spAutoFit/>
          </a:bodyPr>
          <a:lstStyle/>
          <a:p>
            <a:pPr marR="3387"/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ПРОЙДИТЕ </a:t>
            </a:r>
            <a:r>
              <a:rPr lang="ru-RU" sz="3000" b="1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ЧИСЛОВУЮ </a:t>
            </a: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ЦЕПЬ И 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</a:t>
            </a: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</a:t>
            </a:r>
            <a:r>
              <a:rPr lang="ru-RU" sz="3000" b="1" spc="-43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spc="-3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ОТВЕТ, </a:t>
            </a: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000" b="1" spc="-1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КАКОМ </a:t>
            </a:r>
            <a:r>
              <a:rPr lang="ru-RU" sz="3000" b="1" spc="-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</a:t>
            </a:r>
            <a:r>
              <a:rPr lang="ru-RU" sz="3000" b="1" spc="-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 </a:t>
            </a:r>
            <a:r>
              <a:rPr lang="ru-RU" sz="3000" b="1" spc="-1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ВОЗБУДИТЕЛЬ </a:t>
            </a:r>
            <a:r>
              <a:rPr lang="ru-RU" sz="3000" b="1" spc="-1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spc="-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ТУБЕРКУЛЕЗА.</a:t>
            </a:r>
            <a:endParaRPr lang="ru-RU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84738" y="1653370"/>
            <a:ext cx="930063" cy="357428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2267" dirty="0">
                <a:latin typeface="Microsoft Sans Serif"/>
                <a:cs typeface="Microsoft Sans Serif"/>
              </a:rPr>
              <a:t>20*100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230872" y="2752005"/>
            <a:ext cx="745913" cy="357428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2267" dirty="0">
                <a:latin typeface="Microsoft Sans Serif"/>
                <a:cs typeface="Microsoft Sans Serif"/>
              </a:rPr>
              <a:t>+</a:t>
            </a:r>
            <a:r>
              <a:rPr sz="2267" spc="-33" dirty="0">
                <a:latin typeface="Microsoft Sans Serif"/>
                <a:cs typeface="Microsoft Sans Serif"/>
              </a:rPr>
              <a:t> </a:t>
            </a:r>
            <a:r>
              <a:rPr sz="2267" dirty="0">
                <a:latin typeface="Microsoft Sans Serif"/>
                <a:cs typeface="Microsoft Sans Serif"/>
              </a:rPr>
              <a:t>800</a:t>
            </a:r>
            <a:endParaRPr sz="2267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32472" y="3850640"/>
            <a:ext cx="571923" cy="357428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2267" dirty="0">
                <a:latin typeface="Microsoft Sans Serif"/>
                <a:cs typeface="Microsoft Sans Serif"/>
              </a:rPr>
              <a:t>-</a:t>
            </a:r>
            <a:r>
              <a:rPr sz="2267" spc="-173" dirty="0">
                <a:latin typeface="Microsoft Sans Serif"/>
                <a:cs typeface="Microsoft Sans Serif"/>
              </a:rPr>
              <a:t>1</a:t>
            </a:r>
            <a:r>
              <a:rPr sz="2267" dirty="0">
                <a:latin typeface="Microsoft Sans Serif"/>
                <a:cs typeface="Microsoft Sans Serif"/>
              </a:rPr>
              <a:t>18</a:t>
            </a:r>
            <a:endParaRPr sz="2267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878907" y="1653370"/>
            <a:ext cx="498263" cy="357428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2267" dirty="0">
                <a:latin typeface="Microsoft Sans Serif"/>
                <a:cs typeface="Microsoft Sans Serif"/>
              </a:rPr>
              <a:t>:</a:t>
            </a:r>
            <a:r>
              <a:rPr sz="2267" spc="-30" dirty="0">
                <a:latin typeface="Microsoft Sans Serif"/>
                <a:cs typeface="Microsoft Sans Serif"/>
              </a:rPr>
              <a:t> </a:t>
            </a:r>
            <a:r>
              <a:rPr sz="2267" dirty="0">
                <a:latin typeface="Microsoft Sans Serif"/>
                <a:cs typeface="Microsoft Sans Serif"/>
              </a:rPr>
              <a:t>10</a:t>
            </a:r>
            <a:endParaRPr sz="2267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005907" y="2752005"/>
            <a:ext cx="289983" cy="357428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2267" dirty="0">
                <a:latin typeface="Microsoft Sans Serif"/>
                <a:cs typeface="Microsoft Sans Serif"/>
              </a:rPr>
              <a:t>*2</a:t>
            </a:r>
            <a:endParaRPr sz="2267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548707" y="3850640"/>
            <a:ext cx="1057487" cy="357428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2267" dirty="0">
                <a:latin typeface="Microsoft Sans Serif"/>
                <a:cs typeface="Microsoft Sans Serif"/>
              </a:rPr>
              <a:t>ОТВЕТ:</a:t>
            </a:r>
            <a:endParaRPr sz="2267">
              <a:latin typeface="Microsoft Sans Serif"/>
              <a:cs typeface="Microsoft Sans Serif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08177" y="425074"/>
            <a:ext cx="487191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prstClr val="whit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ВОПРОС </a:t>
            </a:r>
            <a:r>
              <a:rPr lang="ru-RU" sz="60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№</a:t>
            </a:r>
            <a:r>
              <a:rPr lang="en-US" sz="60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</a:t>
            </a:r>
            <a:endParaRPr lang="ru-RU" dirty="0"/>
          </a:p>
        </p:txBody>
      </p:sp>
      <p:pic>
        <p:nvPicPr>
          <p:cNvPr id="16" name="vide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23718" y="0"/>
            <a:ext cx="2768282" cy="155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25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 РОМАНА ТОМАСА МАННА ПРОИСХОДИТ В ТУБЕРКУЛЕЗНОМ САНАТОРИИ. В ОДНОМ ИЗ ЭПИЗОДОВ ГЕРОЙ ЦЕЛУЕТ СНИМОК ГЕРОИНИ. КАКОЕ ПРИЛАГАТЕЛЬНОЕ МЫ ПРОПУСТИЛИ В ЭТОМ ВОПРОСЕ?</a:t>
            </a:r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vide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23718" y="0"/>
            <a:ext cx="2768282" cy="155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34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9600" b="1" dirty="0">
                <a:solidFill>
                  <a:srgbClr val="FF000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Сдаём карточки – узнаём ответы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207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210" y="365125"/>
            <a:ext cx="8782590" cy="1325563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№1 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2772" y="1825625"/>
            <a:ext cx="7097486" cy="4351338"/>
          </a:xfrm>
        </p:spPr>
        <p:txBody>
          <a:bodyPr anchor="ctr"/>
          <a:lstStyle/>
          <a:p>
            <a:pPr marL="0" indent="0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ВАКЦИНУ БЦЖ СОЗДАЛИ В 1919 ГОДУ ФРАНЦУЗСКИЕ УЧЕНЫЕ АЛЬБЕРТ КАЛЬМЕТТ И КАМИЛЬ ГЕРЕН.</a:t>
            </a:r>
            <a:b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1934 ГОДА В РОССИИ БЦЖ СЧИТАЕТСЯ ОБЯЗАТЕЛЬНОЙ ВАКЦИНАЦИЕЙ НОВОРОЖДЕННЫХ ДЕТЕЙ ПРОТИВ ТУБЕРКУЛЕЗА. </a:t>
            </a:r>
          </a:p>
          <a:p>
            <a:endParaRPr lang="ru-RU" dirty="0"/>
          </a:p>
        </p:txBody>
      </p:sp>
      <p:pic>
        <p:nvPicPr>
          <p:cNvPr id="2052" name="Picture 4" descr="le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210" cy="144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sun9-39.userapi.com/impf/qHKBoI9i57WesHCi7wuuHJTyNkxWQ8ebpjYUkw/vCvo4lbbejU.jpg?size=1200x1054&amp;quality=96&amp;sign=d900d32a66bae56f62a65c2a59551fd5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367113"/>
            <a:ext cx="4572000" cy="349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2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210" y="365125"/>
            <a:ext cx="8782590" cy="1325563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№2 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СОЛНЦЕ</a:t>
            </a:r>
          </a:p>
          <a:p>
            <a:pPr marL="0" indent="0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ПАЛОЧКИ КОХА ОЧЕНЬ ПРОЧНАЯ ВНЕШНЯЯ ОБОЛОЧКА. ИМЕННО ОНА ПОЗВОЛЯЕТ МИКРООРГАНИЗМУ БЫТЬ ЖИВУЧИМ. ТАК, НА ПОВЕРХНОСТИ ПРЕДМЕТОВ И ОДЕЖДЫ МИКРООРГАНИЗМ СПОСОБЕН ОСТАВАТЬСЯ ЖИЗНЕСПОСОБНЫМ В ТЕЧЕНИЕ НЕСКОЛЬКИХ НЕДЕЛЬ. В ВОДЕ ОН МОЖЕТ ПРОЖИТЬ ДО 5 МЕСЯЦЕВ, В КИПЯЩЕЙ ВОДЕ - ОКОЛО ПОЛУЧАСА. ХЛОРСОДЕРЖАЩИЕ ВЕЩЕСТВА ДЛЯ ПАЛОЧКИ КОХА ТОЖЕ БЕЗВРЕДНЫ</a:t>
            </a:r>
          </a:p>
          <a:p>
            <a:pPr marL="0" indent="0">
              <a:buNone/>
            </a:pPr>
            <a:endParaRPr lang="ru-RU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052" name="Picture 4" descr="le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210" cy="144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282" y="0"/>
            <a:ext cx="2487775" cy="248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5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210" y="365125"/>
            <a:ext cx="8782590" cy="1325563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№3 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230" y="1690688"/>
            <a:ext cx="6135142" cy="435133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ШАРЛЬ МАНТУ</a:t>
            </a:r>
          </a:p>
          <a:p>
            <a:pPr marL="0" indent="0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— ТУБЕРКУЛИНОВАЯ ПРОБА</a:t>
            </a:r>
            <a:endParaRPr lang="ru-RU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le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210" cy="144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pic.rutubelist.ru/video/91/fa/91fa9d1f803191736dc00a09cf270f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990" y="2744652"/>
            <a:ext cx="5486010" cy="411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25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210" y="365125"/>
            <a:ext cx="8782590" cy="1325563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№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348" y="2055813"/>
            <a:ext cx="10834252" cy="4351338"/>
          </a:xfrm>
        </p:spPr>
        <p:txBody>
          <a:bodyPr anchor="ctr">
            <a:noAutofit/>
          </a:bodyPr>
          <a:lstStyle/>
          <a:p>
            <a:pPr marL="0" marR="145210" lvl="0" indent="0">
              <a:lnSpc>
                <a:spcPct val="100000"/>
              </a:lnSpc>
              <a:buNone/>
            </a:pPr>
            <a:r>
              <a:rPr lang="ru-RU" sz="3000" b="1" spc="-3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ru-RU" sz="3000" b="1" spc="17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spc="-23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МАРТА</a:t>
            </a:r>
            <a:r>
              <a:rPr lang="ru-RU" sz="3000" b="1" spc="3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spc="-3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1882</a:t>
            </a:r>
            <a:r>
              <a:rPr lang="ru-RU" sz="3000" b="1" spc="27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spc="-3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ru-RU" sz="3000" b="1" spc="2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spc="-23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НЕМЕЦКИЙ</a:t>
            </a:r>
            <a:r>
              <a:rPr lang="ru-RU" sz="3000" b="1" spc="13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spc="-7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УЧЕНЫЙ</a:t>
            </a:r>
            <a:r>
              <a:rPr lang="ru-RU" sz="3000" b="1" spc="17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spc="-27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РОБЕРТ </a:t>
            </a:r>
            <a:r>
              <a:rPr lang="ru-RU" sz="3000" b="1" spc="-413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spc="-53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КОХ</a:t>
            </a:r>
            <a:r>
              <a:rPr lang="ru-RU" sz="3000" b="1" spc="13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ВЫСТУПИЛ</a:t>
            </a:r>
            <a:r>
              <a:rPr lang="ru-RU" sz="3000" b="1" spc="7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spc="-7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3000" b="1" spc="23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spc="-17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ЗАСЕДАНИИ</a:t>
            </a:r>
            <a:r>
              <a:rPr lang="ru-RU" sz="3000" b="1" spc="17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spc="-23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БЕРЛИНСКОГО</a:t>
            </a:r>
            <a:endParaRPr lang="ru-RU" sz="3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ru-RU" sz="3000" b="1" spc="-2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ФИЗИОЛОГИЧЕСКОГО</a:t>
            </a:r>
            <a:r>
              <a:rPr lang="ru-RU" sz="3000" b="1" spc="27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spc="-1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ОБЩЕСТВА</a:t>
            </a:r>
            <a:r>
              <a:rPr lang="ru-RU" sz="3000" b="1" spc="27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000" b="1" spc="27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spc="-1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СЕНСАЦИОННЫМ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spc="-17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ЗАЯВЛЕНИЕМ,</a:t>
            </a:r>
            <a:r>
              <a:rPr lang="ru-RU" sz="3000" b="1" spc="17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spc="-7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ОБЪЯВИВ,</a:t>
            </a:r>
            <a:r>
              <a:rPr lang="ru-RU" sz="3000" b="1" spc="13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spc="-17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ru-RU" sz="3000" b="1" spc="23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spc="-2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ОТКРЫЛ</a:t>
            </a:r>
            <a:r>
              <a:rPr lang="ru-RU" sz="3000" b="1" spc="17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spc="-3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ВОЗБУДИТЕЛЯ </a:t>
            </a:r>
            <a:r>
              <a:rPr lang="ru-RU" sz="3000" b="1" spc="-413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spc="-2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ТУБЕРКУЛЕЗА.</a:t>
            </a:r>
            <a:endParaRPr lang="ru-RU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le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210" cy="144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30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259" y="115546"/>
            <a:ext cx="10515600" cy="1325563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№1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3157" y="2240870"/>
            <a:ext cx="11745686" cy="4351338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РОБЕРТА КОХА ПО ОКОНЧАНИИ В 1866 ГОДУ МЕДИЦИНСКОГО УНИВЕРСИТЕТА, ЖДАЛА СКРОМНАЯ ДОЛЖНОСТЬ МЛАДШЕГО ВРАЧА, ЗАТЕМ ПРОФЕССИЯ СЕЛЬСКОГО ЛЕКАРЯ. НЕВЕСТА ЕГО, СОГЛАСИЛАСЬ ВЫЙТИ ЗА НЕГО ЗАМУЖ ПРИ ОДНОМ УСЛОВИИ ЕСЛИ У НИХ БУДЕТ ТИХАЯ И СЕМЕЙНАЯ ЖИЗНЬ. ОН СМИРИЛСЯ. В ДЕНЬ РОЖДЕНИЯ КОХА ЭММИ ФРААЦ, ЕГО ЖЕНА, ПОДАРИЛА ЕМУ ОДНУ ВЕЩЬ. ОНА И ПОДУМАТЬ НЕ МОГЛА, ЧТО ЭТА ВЕЩЬ ПОМОЖЕТ МУЖУ ЗАВОЕВАТЬ МИРОВУЮ СЛАВУ, А ВСКОРЕ СТАНЕТ ПРИЧИНОЙ СУПРУЖЕСКИХ РАЗНОГЛАСИЙ. КАКОЙ ПОДАРОК ПОЛУЧИЛ ОТ ЖЕНЫ РОБЕРТ КОХ?</a:t>
            </a:r>
            <a:b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vide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23718" y="0"/>
            <a:ext cx="2768282" cy="155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0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210" y="365125"/>
            <a:ext cx="8782590" cy="1325563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№5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3143" y="1811431"/>
            <a:ext cx="4959485" cy="435133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РЕНТГЕНОВСКИЙ СНИМОК</a:t>
            </a:r>
            <a:endParaRPr lang="ru-RU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le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210" cy="144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flomaster.club/uploads/posts/2021-11/1637952058_32-flomaster-club-p-rentgen-risunok-dlya-detei-detskie-5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0210"/>
          <a:stretch/>
        </p:blipFill>
        <p:spPr bwMode="auto">
          <a:xfrm>
            <a:off x="6081823" y="2055813"/>
            <a:ext cx="6110177" cy="480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92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B3FA2BC-92F9-4637-9F4F-DE0975FF3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AFB449-E9F5-44BA-AB46-E35113794B7A}"/>
              </a:ext>
            </a:extLst>
          </p:cNvPr>
          <p:cNvSpPr txBox="1"/>
          <p:nvPr/>
        </p:nvSpPr>
        <p:spPr>
          <a:xfrm>
            <a:off x="1257637" y="2815755"/>
            <a:ext cx="7781109" cy="580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000" b="1" dirty="0" smtClean="0">
                <a:solidFill>
                  <a:srgbClr val="FE43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МЕДИА-РАУНД</a:t>
            </a:r>
            <a:endParaRPr lang="ru-RU" sz="3000" b="1" dirty="0">
              <a:solidFill>
                <a:srgbClr val="FE43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36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</a:t>
            </a:r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ВОПРОСОВ 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КАЖДОГО</a:t>
            </a:r>
            <a:r>
              <a:rPr lang="ru-RU" sz="3000" b="1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spc="-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ДАЁТСЯ 30 СЕКУНД</a:t>
            </a:r>
            <a:endParaRPr lang="ru-RU" sz="3000" b="1" spc="-5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000" b="1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ПРАВИЛЬНЫЙ</a:t>
            </a:r>
            <a:r>
              <a:rPr lang="ru-RU" sz="3000" b="1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</a:t>
            </a: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000" b="1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000" b="1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</a:t>
            </a:r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2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№</a:t>
            </a:r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ПЕЩЕРАХ КИЕВСКОЙ ЛАВРЫ, ОБНАРУЖИЛИ МОЩИ СВЯТОГО ПРАВОСЛАВНОЙ ЦЕРКВИ, ДОЛГОЕ ВРЕМЯ СЧИТАВШЕГОСЯ ВЫМЫШЛЕННОЙ ЛИЧНОСТЬЮ. ПО ЗАКЛЮЧЕНИЮ ЭКСПЕРТОВ ЭТОТ ЧЕЛОВЕК НЕ МОГ ХОДИТЬ ИЗ-ЗА РАЗРУШЕННЫХ ТУБЕРКУЛЕЗОМ КОСТЕЙ НИЖНИХ КОНЕЧНОСТЕЙ, НО МОГ ЕЗДИТЬ ВЕРХОМ, И ОТЛИЧАЛСЯ БОЛЬШОЙ СИЛОЙ. ЕСЛИ ВЫ ДОГАДАЛИСЬ, О КОМ ИДЕТ РЕЧЬ, ОТВЕТЬТЕ, КТО ЭТОТ ЧЕЛОВЕК.</a:t>
            </a:r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vide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23718" y="0"/>
            <a:ext cx="2768282" cy="155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20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4" descr="C:\Users\79821\Downloads\vakcinacia.png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67"/>
          <a:stretch/>
        </p:blipFill>
        <p:spPr bwMode="auto">
          <a:xfrm>
            <a:off x="2117271" y="1921782"/>
            <a:ext cx="7957457" cy="48392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vide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23718" y="0"/>
            <a:ext cx="2768282" cy="155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4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C:\Users\79821\Downloads\tuberkulez.png"/>
          <p:cNvPicPr>
            <a:picLocks noGrp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34"/>
          <a:stretch/>
        </p:blipFill>
        <p:spPr bwMode="auto">
          <a:xfrm>
            <a:off x="1698172" y="1785257"/>
            <a:ext cx="8708572" cy="48985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vide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23718" y="0"/>
            <a:ext cx="2768282" cy="155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76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893" y="1921782"/>
            <a:ext cx="8790214" cy="4797599"/>
          </a:xfrm>
          <a:prstGeom prst="rect">
            <a:avLst/>
          </a:prstGeom>
        </p:spPr>
      </p:pic>
      <p:pic>
        <p:nvPicPr>
          <p:cNvPr id="7" name="vide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23718" y="0"/>
            <a:ext cx="2768282" cy="155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04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524" y="1921782"/>
            <a:ext cx="8448951" cy="4752534"/>
          </a:xfrm>
          <a:prstGeom prst="rect">
            <a:avLst/>
          </a:prstGeom>
        </p:spPr>
      </p:pic>
      <p:pic>
        <p:nvPicPr>
          <p:cNvPr id="7" name="vide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23718" y="0"/>
            <a:ext cx="2768282" cy="155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55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СВЯЗЫВАЕТ ТУБЕРКУЛЕЗ И МЕРСЕДЕС?</a:t>
            </a:r>
          </a:p>
          <a:p>
            <a:endParaRPr lang="ru-RU" dirty="0"/>
          </a:p>
        </p:txBody>
      </p:sp>
      <p:pic>
        <p:nvPicPr>
          <p:cNvPr id="5" name="vide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23718" y="0"/>
            <a:ext cx="2768282" cy="155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0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286" y="1436914"/>
            <a:ext cx="5950324" cy="5421086"/>
          </a:xfrm>
        </p:spPr>
        <p:txBody>
          <a:bodyPr anchor="ctr"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3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ПОСМОТРИТЕ НА ЭТИ ИЗОБРАЖЕНИЯ.</a:t>
            </a:r>
            <a:br>
              <a:rPr lang="ru-RU" sz="3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ИЗВЕСТНЫ ИКСЫ ЭТОГО ЧЕЛОВЕКА, ХОТЯ У НЕГО БЫЛИ И ИГРЕКИ. У ВАС ТОЖЕ ЕСТЬ И ИГРЕКИ, И ИКСЫ, ХОТЯ МЫ НАДЕЕМСЯ, ЧТО ИКСЫ НЕ ЕГО. ЧТО МЫ ЗАМЕНИЛИ НА ИКСЫ И ЧТО НА ИГРЕКИ?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580" y="2590800"/>
            <a:ext cx="3053419" cy="4267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610" y="2590800"/>
            <a:ext cx="3024970" cy="4267200"/>
          </a:xfrm>
          <a:prstGeom prst="rect">
            <a:avLst/>
          </a:prstGeom>
        </p:spPr>
      </p:pic>
      <p:pic>
        <p:nvPicPr>
          <p:cNvPr id="7" name="vide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23718" y="0"/>
            <a:ext cx="2768282" cy="155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23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№2</a:t>
            </a:r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4286" y="2055813"/>
            <a:ext cx="10809514" cy="4351338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РАЗГАДАЙТЕ ЗАГАДКУ. В СЕМЬЕ 5 ЧЕЛОВЕК: МУЖ, ЖЕНА, ИХ СЫН, СЕСТРА МУЖА И ОТЕЦ ЖЕНЫ. ИХ ДИАГНОЗЫ -  ТУБЕРКУЛЕЗ, АНОРЕКСИЯ, ОЖИРЕНИЕ, ОРЗ, БЛИЗОРУКОСТЬ. ИЗВЕСТНО, ЧТО ТОТ, У КОГО  АНОРЕКСИЯ И ОРЗ – НЕ КРОВНЫЕ РОДСТВЕННИКИ.  ЧЕЛОВЕК С ОЖИРЕНИЕМ МЛАДШЕ БЛИЗОРУКОГО, НО  ОНИ ВМЕСТЕ ИГРАЮТ В ФУТБОЛ (ОНИ МУЖЧИНЫ). БОЛЬНОЙ ТУБЕРКУЛЕЗОМ МЛАДШЕ БОЛЬНОГО ОРЗ, НО СТАРШЕ ЖЕНЫ СВОЕГО БРАТА. КТО В СЕМЬЕ БОЛЕН ТУБЕРКУЛЕЗОМ?</a:t>
            </a:r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video 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33139" y="0"/>
            <a:ext cx="2858861" cy="175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73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313" y="2055813"/>
            <a:ext cx="11342915" cy="4351338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ФАМИЛИЯ ЭТОГО ПИСАТЕЛЯ СОЗВУЧНА С УСТАРЕВШИМ НАЗВАНИЕМ ТУБЕРКУЛЁЗА. В ВОЗРАСТЕ 44 ЛЕТ ОН УМЕР ОТ ЭТОЙ БОЛЕЗНИ, ХОТЯ САМ БЫЛ ВРАЧОМ. КАРЬЕРУ ДОКТОРА ЭТОТ ПИСАТЕЛЬ НАЧИНАЛ В ГОРОДЕ ЗВЕНИГОРОДЕ. ЕМУ ПРИНАДЛЕЖАТ СЛОВА, КОТОРЫЕ МОГУТ СТАТЬ ИНСТРУКЦИЕЙ ЖИЗНИ ДЛЯ КАЖДОГО ЧЕЛОВЕКА: «СПАСЕНИЯ НАДО ИСКАТЬ ТОЛЬКО В СЕБЕ САМОМ». НАЗОВИТЕ ФАМИЛИЮ ПИСАТЕЛЯ</a:t>
            </a:r>
          </a:p>
          <a:p>
            <a:endParaRPr lang="ru-RU" dirty="0"/>
          </a:p>
        </p:txBody>
      </p:sp>
      <p:pic>
        <p:nvPicPr>
          <p:cNvPr id="5" name="vide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23718" y="0"/>
            <a:ext cx="2768282" cy="155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21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9600" b="1" dirty="0">
                <a:solidFill>
                  <a:srgbClr val="FF000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Сдаём карточки – узнаём ответы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533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210" y="365125"/>
            <a:ext cx="8782590" cy="1325563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№1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089" y="1811431"/>
            <a:ext cx="4959485" cy="435133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ИЛЬЯ МУРОМЕЦ</a:t>
            </a:r>
            <a:endParaRPr lang="ru-RU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le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210" cy="144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geroickazok.ru/wp-content/uploads/2023/02/Ilya_Muromets___art_Stepan_Gilev_-2048x13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021" y="2756354"/>
            <a:ext cx="6296979" cy="410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71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210" y="365125"/>
            <a:ext cx="8782590" cy="1325563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№2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88105" y="1690688"/>
            <a:ext cx="4959485" cy="435133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ВАКЦИНАЦИЯ</a:t>
            </a:r>
          </a:p>
          <a:p>
            <a:pPr marL="0" indent="0" algn="ctr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ТУБЕРКУЛЕЗ</a:t>
            </a:r>
          </a:p>
          <a:p>
            <a:pPr marL="0" indent="0" algn="ctr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ПРОБА МАНТУ</a:t>
            </a:r>
          </a:p>
          <a:p>
            <a:pPr marL="0" indent="0" algn="ctr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ДИАСКИНТЕСТ</a:t>
            </a:r>
            <a:endParaRPr lang="ru-RU" sz="3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le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210" cy="144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0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210" y="365125"/>
            <a:ext cx="8782590" cy="1325563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№3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800" y="2023419"/>
            <a:ext cx="8462818" cy="4351338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ЗНАМЕНИТЫЙ АВТОМОБИЛЬ НАЗВАН В ЧЕСТЬ ДОЧЕРИ АВСТРИЙСКОГО ПРЕДПРИНИМАТЕЛЯ ЭМИЛЯ ЕЛЛИНЕКА. АДРИАНУ ДОМА ЛАСКОВО НАЗЫВАЛИ МЕРСЕДЕС, ЧТО В ПЕРЕВОДЕ С ИСПАНСКОГО ОЗНАЧАЕТ «МИЛОСЕРДИЕ, БЛАГОДАТЬ» В 1899 ГОДУ В 39 ЛЕТ САМАЯ ИЗВЕСТНАЯ ЖЕНЩИНА, ЧЬЕ ИМЯ СВЯЗЫВАЮТ С АВТОМОБИЛЯМИ, СКОРОПОСТИЖНО СКОНЧАЛАСЬ ОТ ТУБЕРКУЛЕЗА</a:t>
            </a:r>
            <a:endParaRPr lang="ru-RU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le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210" cy="144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avatars.mds.yandex.net/i?id=3af187a1293fbc9885c2d0ca613de004213dd9bb-3696566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762" y="4625163"/>
            <a:ext cx="3749964" cy="223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1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210" y="365125"/>
            <a:ext cx="8782590" cy="1325563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№4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514" y="1811431"/>
            <a:ext cx="10831286" cy="4351338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ПАЛОЧКИ И КОЛБОЧКИ.</a:t>
            </a:r>
          </a:p>
          <a:p>
            <a:pPr marL="0" indent="0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ВАМИ НЕМЕЦКИЙ МИКРОБИОЛОГ РОБЕРТ КОХ. ИЗВЕСТНЫ ТУБЕРКУЛЕЗНЫЕ ПАЛОЧКИ КОХА, ХОТЯ В СЕТЧАТКЕ ГЛАЗ У НЕГО, КАК И У НАС, БЫЛИ И ПАЛОЧКИ, И КОЛБОЧКИ, НА ЧТО НАМЕКАЮТ ЧЕРНО-БЕЛАЯ И ЦВЕТНАЯ КАРТИНКИ. СЛОВО "ПОСМОТРИТЕ" В НАЧАЛЕ ТОЖЕ СТОИТ НЕ ПРОСТО ТАК.</a:t>
            </a:r>
            <a:endParaRPr lang="ru-RU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le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210" cy="144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24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210" y="365125"/>
            <a:ext cx="8782590" cy="1325563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№5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6185170" cy="435133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АНТОН ПАВЛОВИЧ ЧЕХОВ</a:t>
            </a:r>
            <a:endParaRPr lang="ru-RU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le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210" cy="144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369" y="1960085"/>
            <a:ext cx="4326780" cy="489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66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B3FA2BC-92F9-4637-9F4F-DE0975FF3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AFB449-E9F5-44BA-AB46-E35113794B7A}"/>
              </a:ext>
            </a:extLst>
          </p:cNvPr>
          <p:cNvSpPr txBox="1"/>
          <p:nvPr/>
        </p:nvSpPr>
        <p:spPr>
          <a:xfrm>
            <a:off x="1257637" y="2815755"/>
            <a:ext cx="7781109" cy="580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000" b="1" dirty="0" smtClean="0">
                <a:solidFill>
                  <a:srgbClr val="FE43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ИНТЕЛЛЕКТУАЛЬНЫЙ РАУНД</a:t>
            </a:r>
            <a:endParaRPr lang="ru-RU" sz="3000" b="1" dirty="0">
              <a:solidFill>
                <a:srgbClr val="FE43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79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</a:t>
            </a:r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000" b="1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000" b="1" spc="-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ВОПРОСОВ</a:t>
            </a:r>
            <a:r>
              <a:rPr lang="ru-RU" sz="3000" b="1" spc="-1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spc="-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3000" b="1" spc="-1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spc="-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КАЖДОГО ДАЁТСЯ 30</a:t>
            </a:r>
            <a:r>
              <a:rPr lang="ru-RU" sz="3000" b="1" spc="-1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spc="-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</a:t>
            </a:r>
            <a:r>
              <a:rPr lang="ru-RU" sz="3000" b="1" spc="-1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УНД</a:t>
            </a:r>
          </a:p>
          <a:p>
            <a:pPr marL="0" indent="0">
              <a:buNone/>
            </a:pP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spc="-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КАЖДЫЙ ВОПРОС МОЖНО СДЕЛАТЬ СТАВКУ +1. ЕСЛИ ОТВЕТ ПРАВИЛЬНЫЙ, ТО КОМАНДА ПОЛУЧАЕТ +1 БАЛЛ 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3000" b="1" spc="-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ЭТОМУ ВОПРОСУ (ТО ЕСТЬ 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000" b="1" spc="-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000" b="1" spc="-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ЕСЛИ НЕПРАВИЛЬНО,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spc="-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lang="ru-RU" sz="3000" b="1" spc="-1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spc="-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-1.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spc="-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СТАВКУ МОЖНО</a:t>
            </a:r>
            <a:r>
              <a:rPr lang="ru-RU" sz="3000" b="1" spc="-1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000" b="1" spc="-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ДЕЛАТЬ.</a:t>
            </a:r>
            <a:endParaRPr lang="ru-RU" sz="3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328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ЛОВКАЯ КАНАЛЬЯ, ТУБЕРКУЛЕЗНОЕ ПУГАЛО, ДЬЯВОЛЬСКИЕ ЗАРОДЫШИ – КТО ПРИДУМАЛ ЭТИ ОСКОРБЛЕНИЯ ДЛЯ БОЛЬНЫХ? </a:t>
            </a:r>
            <a:endParaRPr lang="ru-RU" sz="3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vide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23718" y="0"/>
            <a:ext cx="2768282" cy="155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50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УСТАРЕВШИЕ </a:t>
            </a: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НАЗВАНИЯ 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ТУБЕРКУЛЁЗА ВЫ ЗНАЕТЕ? (ПЕРЕЧИСЛИТЕ МИНИМУМ 3)</a:t>
            </a:r>
            <a:endParaRPr lang="ru-RU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vide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23718" y="0"/>
            <a:ext cx="2768282" cy="155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26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5"/>
            <a:ext cx="11016343" cy="435133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ОДНАЖДЫ В ЛАБОРАТОРИЮ К КОХУ ЗАШЕЛ МОЛОДОЙ ВРАЧ И ЗАСТАЛ ТОГО ПЕРЕД КИПЯЩЕЙ КАСТРЮЛЕЙ. "УГАДАЙТЕ, ЧТО ЗДЕСЬ", — ПРЕДЛОЖИЛ ЗНАМЕНИТЫЙ МИКРОБИОЛОГ. НО В КАСТРЮЛЕ БЫЛИ НЕ СТРЕПТОКОККИ, НЕ ХОЛЕРНЫЙ ВИБРИОН И НЕ ТУБЕРКУЛЕЗНЫЕ ПАЛОЧКИ. ЧТО ЖЕ ТАК И НЕ СМОГ НАЗВАТЬ МОЛОДОЙ ВРАЧ?</a:t>
            </a:r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vide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23718" y="0"/>
            <a:ext cx="2768282" cy="155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53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4543" y="1825625"/>
            <a:ext cx="10929257" cy="435133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ru-RU" sz="3200" dirty="0"/>
          </a:p>
          <a:p>
            <a:pPr marL="0" indent="0">
              <a:lnSpc>
                <a:spcPct val="100000"/>
              </a:lnSpc>
              <a:buNone/>
            </a:pP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ОДНОЙ ИЗ ИНТЕРНЕТ-РАССЫЛОК РАЗНЫМ ПРОФЕССИЯМ ПРИПИСЫВАЮТСЯ ЮМОРИСТИЧЕСКИЕ ЛОЗУНГИ. ТАК, НАПРИМЕР, ЛОЗУНГ АКУШЕРОК — "ВЫХОД ЕСТЬ ИЗ ЛЮБОГО ПОЛОЖЕНИЯ". ЗАКОНЧИТЕ ОДНИМ СЛОВОМ ЛОЗУНГ ФТИЗИАТРОВ: "НАШИ ДЕНЬГИ НЕ ИЗ...".</a:t>
            </a:r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vide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23718" y="0"/>
            <a:ext cx="2768282" cy="155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34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4029" y="1825625"/>
            <a:ext cx="10689771" cy="4351338"/>
          </a:xfrm>
        </p:spPr>
        <p:txBody>
          <a:bodyPr anchor="ctr"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РАСТЕНИЕ СЕМЕЙСТВА АСТРОВЫХ ПРОТИВ ТУБЕРКУЛЕЗА ВПЕРВЫЕ ИСПОЛЬЗОВАЛИ В ШВЕЦИИ, НО НЕ ДЛЯ ЛЕЧЕНИЯ, А ДЛЯ СОВСЕМ ИНОЙ ЦЕЛИ. ЧУТЬ ПОЗДНЕЕ ЕГО ВЗЯЛА НА ВООРУЖЕНИЕ И РОССИЙСКАЯ ИМПЕРАТОРСКАЯ СЕМЬЯ, А В НЕКОТОРЫХ СТРАНАХ ЕГО ШИРОКО ПРИМЕНЯЮТ И СЕЙЧАС. ИМЕННО ИЗ-ЗА НЕГО ПРИНЯТО СЧИТАТЬ, ЧТО ЦВЕТ, СИМВОЛИЗИРУЮЩИЙ ТУБЕРКУЛЕЗ, — БЕЛЫЙ. ЧТО ЭТО ЗА РАСТЕНИЕ? </a:t>
            </a:r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vide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23718" y="0"/>
            <a:ext cx="2768282" cy="155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63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ТЕРЯЮЩИЙ ВЕС ГЕРОЙ РАССКАЗА ПОД НАЗВАНИЕМ "ВОЛШЕБНАЯ ОНА" ДВА ГОДА ВЕДЕТ БОРЬБУ С НЕЙ. И НАДЕЕТСЯ, ЧТО ПЕРВОЙ СЛОМАЕТСЯ ОНА. НАЗОВИТЕ ЕЕ ДВУМЯ СЛОВАМИ.</a:t>
            </a:r>
          </a:p>
          <a:p>
            <a:endParaRPr lang="ru-RU" sz="3200" dirty="0"/>
          </a:p>
        </p:txBody>
      </p:sp>
      <p:pic>
        <p:nvPicPr>
          <p:cNvPr id="5" name="vide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23718" y="0"/>
            <a:ext cx="2768282" cy="155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8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9600" b="1" dirty="0">
                <a:solidFill>
                  <a:srgbClr val="FF000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Сдаём карточки – узнаём ответы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076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210" y="365125"/>
            <a:ext cx="8782590" cy="1325563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№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4959485" cy="435133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РОБЕРТ КОХ</a:t>
            </a:r>
            <a:endParaRPr lang="ru-RU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le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210" cy="144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 2"/>
          <p:cNvSpPr/>
          <p:nvPr/>
        </p:nvSpPr>
        <p:spPr>
          <a:xfrm>
            <a:off x="6984460" y="1825626"/>
            <a:ext cx="5207540" cy="5119924"/>
          </a:xfrm>
          <a:custGeom>
            <a:avLst/>
            <a:gdLst/>
            <a:ahLst/>
            <a:cxnLst/>
            <a:rect l="l" t="t" r="r" b="b"/>
            <a:pathLst>
              <a:path w="6095845" h="9251380">
                <a:moveTo>
                  <a:pt x="0" y="0"/>
                </a:moveTo>
                <a:lnTo>
                  <a:pt x="6095845" y="0"/>
                </a:lnTo>
                <a:lnTo>
                  <a:pt x="6095845" y="9251380"/>
                </a:lnTo>
                <a:lnTo>
                  <a:pt x="0" y="92513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/>
            <a:stretch>
              <a:fillRect l="-5113" t="-7297" r="-21033" b="-58574"/>
            </a:stretch>
          </a:blipFill>
        </p:spPr>
      </p:sp>
    </p:spTree>
    <p:extLst>
      <p:ext uri="{BB962C8B-B14F-4D97-AF65-F5344CB8AC3E}">
        <p14:creationId xmlns:p14="http://schemas.microsoft.com/office/powerpoint/2010/main" val="10219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210" y="365125"/>
            <a:ext cx="8782590" cy="1325563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№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366657" cy="4351338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СОСИСКИ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(ЗАСЧИТЫВАЕТСЯ ЛЮБАЯ ЕДА)</a:t>
            </a:r>
            <a:endParaRPr lang="ru-RU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le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210" cy="144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491" y="2456120"/>
            <a:ext cx="5876509" cy="440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34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210" y="365125"/>
            <a:ext cx="8782590" cy="1325563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№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6244306" cy="435133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ЛЕГКИХ</a:t>
            </a:r>
            <a:endParaRPr lang="ru-RU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le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210" cy="144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242" y="2273030"/>
            <a:ext cx="4993758" cy="458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64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210" y="365125"/>
            <a:ext cx="8782590" cy="1325563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№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347" y="2055813"/>
            <a:ext cx="11619344" cy="4351338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ЦВЕТОК БЕЛОЙ РОМАШКИ — СИМВОЛ «ПРИРОДНОГО АНТИБИОТИКА», ВХОДИВШИЙ В СОСТАВ ИСПОЛЬЗОВАВШИХСЯ ДЛЯ ЛЕЧЕНИЯ ТУБЕРКУЛЁЗА СРЕДСТВ НАРОДНОЙ МЕДИЦИНЫ, И ОДНОВРЕМЕННО ЛЮБВИ, УЯЗВИМОСТИ И РАНИМОСТИ. В ЗНАК СОЛИДАРНОСТИ СО ВСЕМИ БОЛЬНЫМИ ТУБЕРКУЛЁЗОМ СТУДЕНТЫ И ГИМНАЗИСТЫ, ПРОДАВАЛИ ИСКУССТВЕННЫЕ БЕЛЫЕ РОМАШКИ, ИЗГОТОВЛЕННЫЕ ВОСПИТАННИКАМИ ДЕТСКИХ ДОМОВ. СОБРАННЫЕ ДЕНЬГИ НАПРАВЛЯЛИСЬ НА ПОМОЩЬ БОЛЬНЫМ ТУБЕРКУЛЁЗОМ</a:t>
            </a:r>
            <a:endParaRPr lang="ru-RU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le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210" cy="144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8" b="9730"/>
          <a:stretch/>
        </p:blipFill>
        <p:spPr>
          <a:xfrm>
            <a:off x="9547375" y="0"/>
            <a:ext cx="2644625" cy="210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35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210" y="365125"/>
            <a:ext cx="8782590" cy="1325563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№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348" y="2055813"/>
            <a:ext cx="5872144" cy="4351338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ПАЛОЧКА КОХА.</a:t>
            </a:r>
          </a:p>
          <a:p>
            <a:pPr marL="0" indent="0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ВОЛШЕБНАЯ ПАЛОЧКА + ПАЛОЧКА КОХА. "СЛОМАЕТСЯ ПАЛОЧКА" — НЕКИЙ КАЛАМБУР. </a:t>
            </a:r>
            <a:endParaRPr lang="ru-RU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le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210" cy="144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491" y="2456120"/>
            <a:ext cx="5876509" cy="440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11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№4</a:t>
            </a:r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6075" y="2055813"/>
            <a:ext cx="11101552" cy="4351338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ОБЫЧНАЯ ЕГО СКОРОСТЬ — 2,4 КИЛОМЕТРА В ЧАС, НО В НЕКОТОРЫХ СИТУАЦИЯХ ОНА МОЖЕТ ДОСТИГАТЬ 170 КИЛОМЕТРОВ В ЧАС. ПРИ НАЛИЧИИ ПОДОБНОЙ СИТУАЦИИ ВСЕ ОКРУЖАЮЩИЕ ОБЫЧНО ЖЕЛАЮТ ЕЕ ЖЕРТВЕ БЫТЬ ЗДОРОВЫМ. НАЗОВИТЕ ОДНИМ СЛОВОМ ДЕЙСТВИЕ, ПРИВОДЯЩЕЕ К ТОЙ САМОЙ СКОРОСТИ, ДОХОДЯЩЕЙ ДО 170 КИЛОМЕТРОВ В ЧАС</a:t>
            </a:r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vide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23718" y="0"/>
            <a:ext cx="2768282" cy="155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00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55813"/>
            <a:ext cx="10515600" cy="4351338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ОДНОЙ НАУЧНО-ПОПУЛЯРНОЙ КНИГИ ПИШЕТ, ЧТО ОН — ЭТО РОМАНТИЗМ, ДОВЕДЕННЫЙ ДО ПАТОЛОГИЧЕСКОЙ КРАЙНОСТИ: ЛИХОРАДОЧНЫЙ, БЕЗЖАЛОСТНЫЙ, СПИРАЮЩИЙ ДЫХАНИЕ. НАЗОВИТЕ ЕГО СЛОВОМ ЛАТИНСКОГО ПРОИСХОЖДЕНИЯ</a:t>
            </a:r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vide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23718" y="0"/>
            <a:ext cx="2768282" cy="155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34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9600" b="1" dirty="0">
                <a:solidFill>
                  <a:srgbClr val="FF000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Сдаём карточки – узнаём ответы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740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Красный и фиолетовый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1172</TotalTime>
  <Words>1304</Words>
  <Application>Microsoft Office PowerPoint</Application>
  <PresentationFormat>Широкоэкранный</PresentationFormat>
  <Paragraphs>155</Paragraphs>
  <Slides>69</Slides>
  <Notes>1</Notes>
  <HiddenSlides>0</HiddenSlides>
  <MMClips>28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69</vt:i4>
      </vt:variant>
    </vt:vector>
  </HeadingPairs>
  <TitlesOfParts>
    <vt:vector size="75" baseType="lpstr">
      <vt:lpstr>Arial</vt:lpstr>
      <vt:lpstr>Calibri</vt:lpstr>
      <vt:lpstr>Calibri Light</vt:lpstr>
      <vt:lpstr>Microsoft Sans Serif</vt:lpstr>
      <vt:lpstr>Times New Roman</vt:lpstr>
      <vt:lpstr>Тема Office</vt:lpstr>
      <vt:lpstr>Презентация PowerPoint</vt:lpstr>
      <vt:lpstr>Презентация PowerPoint</vt:lpstr>
      <vt:lpstr>ПРАВИЛА</vt:lpstr>
      <vt:lpstr>ВОПРОС №1</vt:lpstr>
      <vt:lpstr>ВОПРОС №2</vt:lpstr>
      <vt:lpstr>ВОПРОС №3</vt:lpstr>
      <vt:lpstr>ВОПРОС №4</vt:lpstr>
      <vt:lpstr>ВОПРОС №5</vt:lpstr>
      <vt:lpstr>Презентация PowerPoint</vt:lpstr>
      <vt:lpstr>ОТВЕТ №1 </vt:lpstr>
      <vt:lpstr>ОТВЕТ №2</vt:lpstr>
      <vt:lpstr>ОТВЕТ №3</vt:lpstr>
      <vt:lpstr>ОТВЕТ №4 </vt:lpstr>
      <vt:lpstr>ОТВЕТ №5 </vt:lpstr>
      <vt:lpstr>Презентация PowerPoint</vt:lpstr>
      <vt:lpstr>ПРАВИЛА</vt:lpstr>
      <vt:lpstr>ВОПРОС №1</vt:lpstr>
      <vt:lpstr>ВОПРОС №2</vt:lpstr>
      <vt:lpstr>ВОПРОС №3</vt:lpstr>
      <vt:lpstr>ВОПРОС №4</vt:lpstr>
      <vt:lpstr>ВОПРОС №5</vt:lpstr>
      <vt:lpstr>Презентация PowerPoint</vt:lpstr>
      <vt:lpstr>ОТВЕТ №1 </vt:lpstr>
      <vt:lpstr>ОТВЕТ №2 </vt:lpstr>
      <vt:lpstr>ОТВЕТ №3 </vt:lpstr>
      <vt:lpstr>ОТВЕТ №4 </vt:lpstr>
      <vt:lpstr>ОТВЕТ №5 </vt:lpstr>
      <vt:lpstr>Презентация PowerPoint</vt:lpstr>
      <vt:lpstr>ПРАВИЛА</vt:lpstr>
      <vt:lpstr>ВОПРОС №1</vt:lpstr>
      <vt:lpstr>ВОПРОС №2</vt:lpstr>
      <vt:lpstr>ВОПРОС №3</vt:lpstr>
      <vt:lpstr>Презентация PowerPoint</vt:lpstr>
      <vt:lpstr>ВОПРОС №5</vt:lpstr>
      <vt:lpstr>Презентация PowerPoint</vt:lpstr>
      <vt:lpstr>ОТВЕТ №1 </vt:lpstr>
      <vt:lpstr>ОТВЕТ №2 </vt:lpstr>
      <vt:lpstr>ОТВЕТ №3 </vt:lpstr>
      <vt:lpstr>ОТВЕТ №4</vt:lpstr>
      <vt:lpstr>ОТВЕТ №5</vt:lpstr>
      <vt:lpstr>Презентация PowerPoint</vt:lpstr>
      <vt:lpstr>ПРАВИЛА</vt:lpstr>
      <vt:lpstr>ВОПРОС №1</vt:lpstr>
      <vt:lpstr>ВОПРОС №2</vt:lpstr>
      <vt:lpstr>ВОПРОС №2</vt:lpstr>
      <vt:lpstr>ВОПРОС №2</vt:lpstr>
      <vt:lpstr>ВОПРОС №2</vt:lpstr>
      <vt:lpstr>ВОПРОС №3</vt:lpstr>
      <vt:lpstr>ВОПРОС №4</vt:lpstr>
      <vt:lpstr>ВОПРОС №5</vt:lpstr>
      <vt:lpstr>Презентация PowerPoint</vt:lpstr>
      <vt:lpstr>ОТВЕТ №1</vt:lpstr>
      <vt:lpstr>ОТВЕТ №2</vt:lpstr>
      <vt:lpstr>ОТВЕТ №3</vt:lpstr>
      <vt:lpstr>ОТВЕТ №4</vt:lpstr>
      <vt:lpstr>ОТВЕТ №5</vt:lpstr>
      <vt:lpstr>Презентация PowerPoint</vt:lpstr>
      <vt:lpstr>ПРАВИЛА</vt:lpstr>
      <vt:lpstr>ВОПРОС №1</vt:lpstr>
      <vt:lpstr>ВОПРОС №2</vt:lpstr>
      <vt:lpstr>ВОПРОС №3</vt:lpstr>
      <vt:lpstr>ВОПРОС №4</vt:lpstr>
      <vt:lpstr>ВОПРОС №5</vt:lpstr>
      <vt:lpstr>Презентация PowerPoint</vt:lpstr>
      <vt:lpstr>ОТВЕТ №1</vt:lpstr>
      <vt:lpstr>ОТВЕТ №2</vt:lpstr>
      <vt:lpstr>ОТВЕТ №3</vt:lpstr>
      <vt:lpstr>ОТВЕТ №4</vt:lpstr>
      <vt:lpstr>ОТВЕТ №5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КВИЗ «ТУБЕРКУЛЁЗ ВСЕРЬЁЗ»</dc:title>
  <dc:creator>Elizaveta Suvorova</dc:creator>
  <cp:lastModifiedBy>Elizaveta Suvorova</cp:lastModifiedBy>
  <cp:revision>486</cp:revision>
  <dcterms:created xsi:type="dcterms:W3CDTF">2023-10-16T06:41:43Z</dcterms:created>
  <dcterms:modified xsi:type="dcterms:W3CDTF">2024-03-29T07:31:19Z</dcterms:modified>
</cp:coreProperties>
</file>