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59" r:id="rId6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4DC"/>
    <a:srgbClr val="99A0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406F1-C50B-4315-A8F4-B192CA732368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D8DFB-73D3-4748-9312-DC89CC2FE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097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D8DFB-73D3-4748-9312-DC89CC2FEDA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015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660232" cy="836712"/>
          </a:xfrm>
          <a:prstGeom prst="rect">
            <a:avLst/>
          </a:prstGeom>
          <a:solidFill>
            <a:srgbClr val="FF0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Волонтеры образования Кузбасса</a:t>
            </a:r>
          </a:p>
        </p:txBody>
      </p:sp>
      <p:sp>
        <p:nvSpPr>
          <p:cNvPr id="3" name="Блок-схема: объединение 2"/>
          <p:cNvSpPr/>
          <p:nvPr/>
        </p:nvSpPr>
        <p:spPr>
          <a:xfrm>
            <a:off x="6156176" y="0"/>
            <a:ext cx="1944216" cy="1916832"/>
          </a:xfrm>
          <a:prstGeom prst="flowChartMerge">
            <a:avLst/>
          </a:prstGeom>
          <a:gradFill flip="none" rotWithShape="1">
            <a:gsLst>
              <a:gs pos="29000">
                <a:srgbClr val="3444DC"/>
              </a:gs>
              <a:gs pos="7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83671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Рабочая группа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504" y="2204864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B0F0"/>
                </a:solidFill>
              </a:rPr>
              <a:t>Куратор</a:t>
            </a:r>
          </a:p>
          <a:p>
            <a:pPr algn="ct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Антоненко Е.В.</a:t>
            </a:r>
          </a:p>
          <a:p>
            <a:pPr algn="ctr"/>
            <a:r>
              <a:rPr lang="ru-RU" sz="1400" i="1" dirty="0">
                <a:solidFill>
                  <a:schemeClr val="accent1">
                    <a:lumMod val="75000"/>
                  </a:schemeClr>
                </a:solidFill>
              </a:rPr>
              <a:t>главный </a:t>
            </a:r>
            <a:r>
              <a:rPr lang="ru-RU" sz="1400" i="1" dirty="0" smtClean="0">
                <a:solidFill>
                  <a:schemeClr val="accent1">
                    <a:lumMod val="75000"/>
                  </a:schemeClr>
                </a:solidFill>
              </a:rPr>
              <a:t>специалист </a:t>
            </a:r>
            <a:r>
              <a:rPr lang="ru-RU" sz="1400" i="1" dirty="0" err="1" smtClean="0">
                <a:solidFill>
                  <a:schemeClr val="accent1">
                    <a:lumMod val="75000"/>
                  </a:schemeClr>
                </a:solidFill>
              </a:rPr>
              <a:t>МОиНК</a:t>
            </a:r>
            <a:endParaRPr lang="ru-RU" sz="1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2204864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B0F0"/>
                </a:solidFill>
              </a:rPr>
              <a:t>Администратор</a:t>
            </a:r>
          </a:p>
          <a:p>
            <a:pPr algn="ctr"/>
            <a:r>
              <a:rPr lang="ru-RU" sz="1400" b="1" dirty="0">
                <a:solidFill>
                  <a:schemeClr val="tx2"/>
                </a:solidFill>
              </a:rPr>
              <a:t>Филимонова Н. А. </a:t>
            </a:r>
            <a:r>
              <a:rPr lang="ru-RU" sz="1400" i="1" dirty="0">
                <a:solidFill>
                  <a:schemeClr val="tx2"/>
                </a:solidFill>
              </a:rPr>
              <a:t>Директор  регионального  центра  раз-вития добровольчества в Кузбассе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67744" y="2204864"/>
            <a:ext cx="22322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B0F0"/>
                </a:solidFill>
              </a:rPr>
              <a:t>Руководитель </a:t>
            </a:r>
          </a:p>
          <a:p>
            <a:pPr algn="ctr"/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</a:rPr>
              <a:t>Алференко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 Д.А.</a:t>
            </a:r>
          </a:p>
          <a:p>
            <a:pPr algn="ctr"/>
            <a:r>
              <a:rPr lang="ru-RU" sz="1400" i="1" dirty="0">
                <a:solidFill>
                  <a:schemeClr val="accent1">
                    <a:lumMod val="75000"/>
                  </a:schemeClr>
                </a:solidFill>
              </a:rPr>
              <a:t>директор ГПОУ </a:t>
            </a:r>
            <a:r>
              <a:rPr lang="ru-RU" sz="1400" i="1" dirty="0" err="1">
                <a:solidFill>
                  <a:schemeClr val="accent1">
                    <a:lumMod val="75000"/>
                  </a:schemeClr>
                </a:solidFill>
              </a:rPr>
              <a:t>КемПК</a:t>
            </a:r>
            <a:endParaRPr lang="ru-RU" sz="1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834" y="31862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Цели проекта</a:t>
            </a:r>
            <a:r>
              <a:rPr lang="ru-RU" b="1" dirty="0">
                <a:solidFill>
                  <a:schemeClr val="tx2"/>
                </a:solidFill>
              </a:rPr>
              <a:t>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512" y="3555596"/>
            <a:ext cx="835292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chemeClr val="tx2"/>
                </a:solidFill>
                <a:cs typeface="Times New Roman" pitchFamily="18" charset="0"/>
              </a:rPr>
              <a:t>Вовлечение </a:t>
            </a:r>
            <a:r>
              <a:rPr lang="ru-RU" dirty="0">
                <a:solidFill>
                  <a:schemeClr val="tx2"/>
                </a:solidFill>
                <a:cs typeface="Times New Roman" pitchFamily="18" charset="0"/>
              </a:rPr>
              <a:t>обучающихся в волонтерскую деятельность, направленную на</a:t>
            </a:r>
            <a:r>
              <a:rPr lang="ru-RU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cs typeface="Times New Roman" pitchFamily="18" charset="0"/>
              </a:rPr>
              <a:t>просветительскую и </a:t>
            </a:r>
            <a:r>
              <a:rPr lang="ru-RU" dirty="0" err="1">
                <a:solidFill>
                  <a:schemeClr val="tx2"/>
                </a:solidFill>
                <a:cs typeface="Times New Roman" pitchFamily="18" charset="0"/>
              </a:rPr>
              <a:t>профориентационную</a:t>
            </a:r>
            <a:r>
              <a:rPr lang="ru-RU" dirty="0">
                <a:solidFill>
                  <a:schemeClr val="tx2"/>
                </a:solidFill>
                <a:cs typeface="Times New Roman" pitchFamily="18" charset="0"/>
              </a:rPr>
              <a:t> работу со школьниками и родителями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  Развитие добровольчества в Кузбассе</a:t>
            </a:r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508518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Соисполнители и партнеры: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5517232"/>
            <a:ext cx="1633490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</a:rPr>
              <a:t>Педагогические колледжи Кузбасса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979712" y="5517232"/>
            <a:ext cx="1656184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</a:rPr>
              <a:t>Учреждения </a:t>
            </a:r>
            <a:r>
              <a:rPr lang="ru-RU" sz="1400" b="1" dirty="0" smtClean="0">
                <a:solidFill>
                  <a:schemeClr val="tx2"/>
                </a:solidFill>
              </a:rPr>
              <a:t>дополнительного образования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779912" y="5533268"/>
            <a:ext cx="1584176" cy="106408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solidFill>
                  <a:schemeClr val="tx2"/>
                </a:solidFill>
              </a:rPr>
              <a:t>Общеобразова</a:t>
            </a:r>
            <a:r>
              <a:rPr lang="ru-RU" sz="1400" b="1" dirty="0" smtClean="0">
                <a:solidFill>
                  <a:schemeClr val="tx2"/>
                </a:solidFill>
              </a:rPr>
              <a:t>- тельные </a:t>
            </a:r>
            <a:r>
              <a:rPr lang="ru-RU" sz="1400" b="1" dirty="0">
                <a:solidFill>
                  <a:schemeClr val="tx2"/>
                </a:solidFill>
              </a:rPr>
              <a:t>школы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80112" y="5533268"/>
            <a:ext cx="1656184" cy="10369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s://russkoe-slovo.ru/upload/rslovo/kuzp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5671676"/>
            <a:ext cx="1296144" cy="720080"/>
          </a:xfrm>
          <a:prstGeom prst="rect">
            <a:avLst/>
          </a:prstGeom>
          <a:noFill/>
        </p:spPr>
      </p:pic>
      <p:sp>
        <p:nvSpPr>
          <p:cNvPr id="18" name="Скругленный прямоугольник 17"/>
          <p:cNvSpPr/>
          <p:nvPr/>
        </p:nvSpPr>
        <p:spPr>
          <a:xfrm>
            <a:off x="7380312" y="5517232"/>
            <a:ext cx="1656184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8" name="Picture 4" descr="http://www.fondp.ru/userfiles/flash/logo-cent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905" y="5671676"/>
            <a:ext cx="1440160" cy="831236"/>
          </a:xfrm>
          <a:prstGeom prst="rect">
            <a:avLst/>
          </a:prstGeom>
          <a:noFill/>
        </p:spPr>
      </p:pic>
      <p:pic>
        <p:nvPicPr>
          <p:cNvPr id="5" name="Picture 2" descr="C:\Users\Ryzen\Downloads\катя .jpg"/>
          <p:cNvPicPr>
            <a:picLocks noChangeAspect="1" noChangeArrowheads="1"/>
          </p:cNvPicPr>
          <p:nvPr/>
        </p:nvPicPr>
        <p:blipFill>
          <a:blip r:embed="rId4" cstate="print"/>
          <a:srcRect l="23201" t="9950" r="23768" b="40300"/>
          <a:stretch>
            <a:fillRect/>
          </a:stretch>
        </p:blipFill>
        <p:spPr bwMode="auto">
          <a:xfrm>
            <a:off x="467544" y="1196752"/>
            <a:ext cx="1152128" cy="1080120"/>
          </a:xfrm>
          <a:prstGeom prst="ellipse">
            <a:avLst/>
          </a:prstGeom>
          <a:ln w="0" cap="rnd">
            <a:solidFill>
              <a:schemeClr val="bg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7" name="Picture 3" descr="C:\Users\Ryzen\Downloads\xiPlK9MLSgY.jpg"/>
          <p:cNvPicPr>
            <a:picLocks noChangeAspect="1" noChangeArrowheads="1"/>
          </p:cNvPicPr>
          <p:nvPr/>
        </p:nvPicPr>
        <p:blipFill>
          <a:blip r:embed="rId5" cstate="print"/>
          <a:srcRect l="25401" t="1" r="35949" b="42071"/>
          <a:stretch>
            <a:fillRect/>
          </a:stretch>
        </p:blipFill>
        <p:spPr bwMode="auto">
          <a:xfrm>
            <a:off x="5580112" y="1052736"/>
            <a:ext cx="1224136" cy="1224136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9" name="Picture 5" descr="AlferenkoDA"/>
          <p:cNvPicPr>
            <a:picLocks noChangeAspect="1" noChangeArrowheads="1"/>
          </p:cNvPicPr>
          <p:nvPr/>
        </p:nvPicPr>
        <p:blipFill>
          <a:blip r:embed="rId6" cstate="print"/>
          <a:srcRect l="20121" t="7500" r="16640" b="40000"/>
          <a:stretch>
            <a:fillRect/>
          </a:stretch>
        </p:blipFill>
        <p:spPr bwMode="auto">
          <a:xfrm>
            <a:off x="2771800" y="1039644"/>
            <a:ext cx="1296144" cy="1237228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660232" cy="836712"/>
          </a:xfrm>
          <a:prstGeom prst="rect">
            <a:avLst/>
          </a:prstGeom>
          <a:solidFill>
            <a:srgbClr val="FF0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Волонтеры образования Кузбасса</a:t>
            </a:r>
          </a:p>
        </p:txBody>
      </p:sp>
      <p:sp>
        <p:nvSpPr>
          <p:cNvPr id="3" name="Блок-схема: объединение 2"/>
          <p:cNvSpPr/>
          <p:nvPr/>
        </p:nvSpPr>
        <p:spPr>
          <a:xfrm>
            <a:off x="6156176" y="0"/>
            <a:ext cx="1944216" cy="1916832"/>
          </a:xfrm>
          <a:prstGeom prst="flowChartMerge">
            <a:avLst/>
          </a:prstGeom>
          <a:gradFill flip="none" rotWithShape="1">
            <a:gsLst>
              <a:gs pos="29000">
                <a:srgbClr val="3444DC"/>
              </a:gs>
              <a:gs pos="7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51520" y="1412776"/>
            <a:ext cx="676875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20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chemeClr val="tx2"/>
                </a:solidFill>
                <a:cs typeface="Times New Roman" pitchFamily="18" charset="0"/>
              </a:rPr>
              <a:t>  Студенты педагогических колледжей</a:t>
            </a:r>
          </a:p>
          <a:p>
            <a:pPr lvl="0">
              <a:lnSpc>
                <a:spcPct val="20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chemeClr val="tx2"/>
                </a:solidFill>
                <a:cs typeface="Times New Roman" pitchFamily="18" charset="0"/>
              </a:rPr>
              <a:t>  Студенты педагогических институтов</a:t>
            </a:r>
          </a:p>
          <a:p>
            <a:pPr>
              <a:lnSpc>
                <a:spcPct val="20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chemeClr val="tx2"/>
                </a:solidFill>
              </a:rPr>
              <a:t>  Обучающиеся 8-11 классов</a:t>
            </a:r>
          </a:p>
          <a:p>
            <a:pPr>
              <a:lnSpc>
                <a:spcPct val="20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chemeClr val="tx2"/>
                </a:solidFill>
              </a:rPr>
              <a:t>  </a:t>
            </a:r>
            <a:r>
              <a:rPr lang="ru-RU" sz="2000" b="1" dirty="0" smtClean="0">
                <a:solidFill>
                  <a:schemeClr val="tx2"/>
                </a:solidFill>
              </a:rPr>
              <a:t>Педагоги 55+</a:t>
            </a:r>
            <a:endParaRPr lang="ru-RU" sz="2000" b="1" dirty="0">
              <a:solidFill>
                <a:schemeClr val="tx2"/>
              </a:solidFill>
            </a:endParaRPr>
          </a:p>
          <a:p>
            <a:pPr>
              <a:lnSpc>
                <a:spcPct val="20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chemeClr val="tx2"/>
                </a:solidFill>
              </a:rPr>
              <a:t>  Специалисты в разных областях</a:t>
            </a:r>
          </a:p>
          <a:p>
            <a:pPr lvl="0"/>
            <a:endParaRPr lang="ru-RU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660232" cy="836712"/>
          </a:xfrm>
          <a:prstGeom prst="rect">
            <a:avLst/>
          </a:prstGeom>
          <a:solidFill>
            <a:srgbClr val="FF0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Волонтеры образования Кузбасса</a:t>
            </a:r>
          </a:p>
        </p:txBody>
      </p:sp>
      <p:sp>
        <p:nvSpPr>
          <p:cNvPr id="3" name="Блок-схема: объединение 2"/>
          <p:cNvSpPr/>
          <p:nvPr/>
        </p:nvSpPr>
        <p:spPr>
          <a:xfrm>
            <a:off x="6156176" y="0"/>
            <a:ext cx="1944216" cy="1916832"/>
          </a:xfrm>
          <a:prstGeom prst="flowChartMerge">
            <a:avLst/>
          </a:prstGeom>
          <a:gradFill flip="none" rotWithShape="1">
            <a:gsLst>
              <a:gs pos="29000">
                <a:srgbClr val="3444DC"/>
              </a:gs>
              <a:gs pos="7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0" y="836712"/>
            <a:ext cx="5580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Дорожная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карта (этап запуска проекта)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6" name="Таблица 4">
            <a:extLst>
              <a:ext uri="{FF2B5EF4-FFF2-40B4-BE49-F238E27FC236}">
                <a16:creationId xmlns="" xmlns:a16="http://schemas.microsoft.com/office/drawing/2014/main" id="{CA6BA976-855A-4378-B031-A3CD47F51E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9738460"/>
              </p:ext>
            </p:extLst>
          </p:nvPr>
        </p:nvGraphicFramePr>
        <p:xfrm>
          <a:off x="70999" y="1197406"/>
          <a:ext cx="8856984" cy="4862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8301">
                  <a:extLst>
                    <a:ext uri="{9D8B030D-6E8A-4147-A177-3AD203B41FA5}">
                      <a16:colId xmlns="" xmlns:a16="http://schemas.microsoft.com/office/drawing/2014/main" val="1322706727"/>
                    </a:ext>
                  </a:extLst>
                </a:gridCol>
                <a:gridCol w="458903">
                  <a:extLst>
                    <a:ext uri="{9D8B030D-6E8A-4147-A177-3AD203B41FA5}">
                      <a16:colId xmlns="" xmlns:a16="http://schemas.microsoft.com/office/drawing/2014/main" val="1274503647"/>
                    </a:ext>
                  </a:extLst>
                </a:gridCol>
                <a:gridCol w="2294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87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0055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871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4731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94622">
                  <a:extLst>
                    <a:ext uri="{9D8B030D-6E8A-4147-A177-3AD203B41FA5}">
                      <a16:colId xmlns="" xmlns:a16="http://schemas.microsoft.com/office/drawing/2014/main" val="842847863"/>
                    </a:ext>
                  </a:extLst>
                </a:gridCol>
                <a:gridCol w="247311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41933">
                  <a:extLst>
                    <a:ext uri="{9D8B030D-6E8A-4147-A177-3AD203B41FA5}">
                      <a16:colId xmlns="" xmlns:a16="http://schemas.microsoft.com/office/drawing/2014/main" val="3284525170"/>
                    </a:ext>
                  </a:extLst>
                </a:gridCol>
                <a:gridCol w="761162">
                  <a:extLst>
                    <a:ext uri="{9D8B030D-6E8A-4147-A177-3AD203B41FA5}">
                      <a16:colId xmlns="" xmlns:a16="http://schemas.microsoft.com/office/drawing/2014/main" val="3128900934"/>
                    </a:ext>
                  </a:extLst>
                </a:gridCol>
              </a:tblGrid>
              <a:tr h="79143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Book Antiqua" panose="02040602050305030304" pitchFamily="18" charset="0"/>
                        </a:rPr>
                        <a:t>Мероприятия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Август</a:t>
                      </a:r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Сентябрь</a:t>
                      </a:r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Октябрь</a:t>
                      </a:r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Ноябрь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Декабрь</a:t>
                      </a:r>
                    </a:p>
                  </a:txBody>
                  <a:tcPr vert="vert270" anchor="ctr"/>
                </a:tc>
                <a:extLst>
                  <a:ext uri="{0D108BD9-81ED-4DB2-BD59-A6C34878D82A}">
                    <a16:rowId xmlns="" xmlns:a16="http://schemas.microsoft.com/office/drawing/2014/main" val="2669383166"/>
                  </a:ext>
                </a:extLst>
              </a:tr>
              <a:tr h="5102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+mn-lt"/>
                          <a:cs typeface="Times New Roman" pitchFamily="18" charset="0"/>
                        </a:rPr>
                        <a:t>Создание проектного офиса «Волонтеры образования Кузбасса» 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3376511"/>
                  </a:ext>
                </a:extLst>
              </a:tr>
              <a:tr h="5102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+mn-lt"/>
                        </a:rPr>
                        <a:t>Проведение конкурса на лучший </a:t>
                      </a:r>
                      <a:r>
                        <a:rPr lang="ru-RU" sz="1400" dirty="0" err="1">
                          <a:latin typeface="+mn-lt"/>
                        </a:rPr>
                        <a:t>брендбук</a:t>
                      </a:r>
                      <a:r>
                        <a:rPr lang="ru-RU" sz="1400" baseline="0" dirty="0">
                          <a:latin typeface="+mn-lt"/>
                        </a:rPr>
                        <a:t> «Волонтеры образования Кузбасса»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02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+mn-lt"/>
                          <a:cs typeface="Times New Roman" pitchFamily="18" charset="0"/>
                        </a:rPr>
                        <a:t>Создание команд волонтеров образования на базе педагогических колледжей </a:t>
                      </a:r>
                      <a:r>
                        <a:rPr lang="ru-RU" sz="1400" dirty="0" smtClean="0">
                          <a:latin typeface="+mn-lt"/>
                          <a:cs typeface="Times New Roman" pitchFamily="18" charset="0"/>
                        </a:rPr>
                        <a:t>Кузбасса (не</a:t>
                      </a:r>
                      <a:r>
                        <a:rPr lang="ru-RU" sz="1400" baseline="0" dirty="0" smtClean="0">
                          <a:latin typeface="+mn-lt"/>
                          <a:cs typeface="Times New Roman" pitchFamily="18" charset="0"/>
                        </a:rPr>
                        <a:t> менее 8)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10983597"/>
                  </a:ext>
                </a:extLst>
              </a:tr>
              <a:tr h="5102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+mn-lt"/>
                          <a:cs typeface="Times New Roman" pitchFamily="18" charset="0"/>
                        </a:rPr>
                        <a:t>Разработка портфеля образовательных волонтерских проектов командами </a:t>
                      </a:r>
                      <a:r>
                        <a:rPr lang="ru-RU" sz="1400" dirty="0" smtClean="0">
                          <a:latin typeface="+mn-lt"/>
                          <a:cs typeface="Times New Roman" pitchFamily="18" charset="0"/>
                        </a:rPr>
                        <a:t>волонтеров (не менее 6)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6796857"/>
                  </a:ext>
                </a:extLst>
              </a:tr>
              <a:tr h="3971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+mn-lt"/>
                        </a:rPr>
                        <a:t>Проведение форума «Волонтеры образования Кузбасса</a:t>
                      </a:r>
                      <a:r>
                        <a:rPr lang="ru-RU" sz="1400" dirty="0" smtClean="0">
                          <a:latin typeface="+mn-lt"/>
                        </a:rPr>
                        <a:t>» (не менее 200 участников) 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+mn-lt"/>
                        </a:rPr>
                        <a:t>Разработка программы обучения  волонтеров образования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+mn-lt"/>
                          <a:cs typeface="Times New Roman" pitchFamily="18" charset="0"/>
                        </a:rPr>
                        <a:t>Рекрутинг волонтеров из </a:t>
                      </a:r>
                      <a:r>
                        <a:rPr lang="ru-RU" sz="1400" dirty="0" smtClean="0">
                          <a:latin typeface="+mn-lt"/>
                          <a:cs typeface="Times New Roman" pitchFamily="18" charset="0"/>
                        </a:rPr>
                        <a:t>образовательных организаций (школы, техникумы, колледжи, учреждения</a:t>
                      </a:r>
                      <a:r>
                        <a:rPr lang="ru-RU" sz="1400" baseline="0" dirty="0" smtClean="0">
                          <a:latin typeface="+mn-lt"/>
                          <a:cs typeface="Times New Roman" pitchFamily="18" charset="0"/>
                        </a:rPr>
                        <a:t> дополнительного образования) (не менее 300 человек)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49062985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+mn-lt"/>
                        </a:rPr>
                        <a:t>Обучение </a:t>
                      </a:r>
                      <a:r>
                        <a:rPr lang="ru-RU" sz="1400" dirty="0" err="1" smtClean="0">
                          <a:latin typeface="+mn-lt"/>
                        </a:rPr>
                        <a:t>тим</a:t>
                      </a:r>
                      <a:r>
                        <a:rPr lang="ru-RU" sz="1400" dirty="0" smtClean="0">
                          <a:latin typeface="+mn-lt"/>
                        </a:rPr>
                        <a:t>-лидеров</a:t>
                      </a:r>
                      <a:r>
                        <a:rPr lang="ru-RU" sz="1400" baseline="0" dirty="0" smtClean="0">
                          <a:latin typeface="+mn-lt"/>
                        </a:rPr>
                        <a:t> (не менее 60 человек)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6351" y="5963240"/>
            <a:ext cx="89309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31.12.2020 г. - вовлеченность не менее 500 человек в волонтерское движение «Волонтеры образования Кузбасса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01.01.2021 г. – этап реализации проекта (деятельность волонтерского движения)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660232" cy="836712"/>
          </a:xfrm>
          <a:prstGeom prst="rect">
            <a:avLst/>
          </a:prstGeom>
          <a:solidFill>
            <a:srgbClr val="FF0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Волонтеры образования Кузбасса</a:t>
            </a:r>
          </a:p>
        </p:txBody>
      </p:sp>
      <p:sp>
        <p:nvSpPr>
          <p:cNvPr id="3" name="Блок-схема: объединение 2"/>
          <p:cNvSpPr/>
          <p:nvPr/>
        </p:nvSpPr>
        <p:spPr>
          <a:xfrm>
            <a:off x="6156176" y="0"/>
            <a:ext cx="1944216" cy="1916832"/>
          </a:xfrm>
          <a:prstGeom prst="flowChartMerge">
            <a:avLst/>
          </a:prstGeom>
          <a:gradFill flip="none" rotWithShape="1">
            <a:gsLst>
              <a:gs pos="29000">
                <a:srgbClr val="3444DC"/>
              </a:gs>
              <a:gs pos="7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617665"/>
              </p:ext>
            </p:extLst>
          </p:nvPr>
        </p:nvGraphicFramePr>
        <p:xfrm>
          <a:off x="179512" y="1268760"/>
          <a:ext cx="8712968" cy="5411336"/>
        </p:xfrm>
        <a:graphic>
          <a:graphicData uri="http://schemas.openxmlformats.org/drawingml/2006/table">
            <a:tbl>
              <a:tblPr/>
              <a:tblGrid>
                <a:gridCol w="21563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52210"/>
                <a:gridCol w="187220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Образовательные проекты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</a:rPr>
                        <a:t>Волонтеры образования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</a:rPr>
                        <a:t>Содержание работы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</a:rPr>
                        <a:t>Благополучатели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43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#</a:t>
                      </a:r>
                      <a:r>
                        <a:rPr lang="ru-RU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Домашка</a:t>
                      </a: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студенты </a:t>
                      </a:r>
                      <a:r>
                        <a:rPr lang="ru-RU" sz="1400" i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пед.колледжей</a:t>
                      </a:r>
                      <a:r>
                        <a:rPr lang="ru-RU" sz="140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, старшеклассники</a:t>
                      </a:r>
                      <a:endParaRPr lang="ru-RU" sz="1400" i="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помощь в выполнении домашней работы, консультирование</a:t>
                      </a:r>
                      <a:endParaRPr lang="ru-RU" sz="140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обучающиеся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 1- 4 классов, родители</a:t>
                      </a:r>
                      <a:endParaRPr lang="ru-RU" sz="140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43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#</a:t>
                      </a:r>
                      <a:r>
                        <a:rPr lang="ru-RU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Интересно на продленке</a:t>
                      </a:r>
                      <a:r>
                        <a:rPr lang="ru-RU" sz="1100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студенты </a:t>
                      </a:r>
                      <a:r>
                        <a:rPr lang="ru-RU" sz="1400" i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пед.колледжей</a:t>
                      </a:r>
                      <a:r>
                        <a:rPr lang="ru-RU" sz="140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, старшеклассники, учащиеся учреждений дополнительного образования</a:t>
                      </a:r>
                      <a:endParaRPr lang="ru-RU" sz="1400" i="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организация занятости учащихся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 начальных классов после уроков до прихода родителей</a:t>
                      </a:r>
                      <a:endParaRPr lang="ru-RU" sz="140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обучающиеся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 1- 4 классов, родители</a:t>
                      </a:r>
                      <a:endParaRPr lang="ru-RU" sz="1400" dirty="0" smtClean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97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#</a:t>
                      </a:r>
                      <a:r>
                        <a:rPr lang="ru-RU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Ура! Каникулы! 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студенты </a:t>
                      </a:r>
                      <a:r>
                        <a:rPr lang="ru-RU" sz="1400" i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пед.колледжей</a:t>
                      </a:r>
                      <a:r>
                        <a:rPr lang="ru-RU" sz="140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, старшеклассники</a:t>
                      </a:r>
                      <a:endParaRPr lang="ru-RU" sz="1400" i="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организация интересного и полезного досуга в каникулярное время</a:t>
                      </a:r>
                      <a:endParaRPr lang="ru-RU" sz="140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школьники</a:t>
                      </a:r>
                      <a:endParaRPr lang="ru-RU" sz="140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#</a:t>
                      </a:r>
                      <a:r>
                        <a:rPr lang="ru-RU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Цифропомощь</a:t>
                      </a: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студенты </a:t>
                      </a:r>
                      <a:r>
                        <a:rPr lang="ru-RU" sz="1400" i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пед.колледжей</a:t>
                      </a:r>
                      <a:r>
                        <a:rPr lang="ru-RU" sz="140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, </a:t>
                      </a:r>
                      <a:r>
                        <a:rPr lang="ru-RU" sz="1400" i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пед.институтов</a:t>
                      </a:r>
                      <a:r>
                        <a:rPr lang="ru-RU" sz="140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, педагоги 55+</a:t>
                      </a:r>
                      <a:endParaRPr lang="ru-RU" sz="1400" i="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помощь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 и сопровождение обучения в использованием дистанционных технологий</a:t>
                      </a:r>
                      <a:endParaRPr lang="ru-RU" sz="140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школьники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, родители</a:t>
                      </a:r>
                      <a:endParaRPr lang="ru-RU" sz="140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#</a:t>
                      </a:r>
                      <a:r>
                        <a:rPr lang="ru-RU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Учусь в Кузбассе 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студенты </a:t>
                      </a:r>
                      <a:r>
                        <a:rPr lang="ru-RU" sz="1400" i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пед</a:t>
                      </a:r>
                      <a:r>
                        <a:rPr lang="ru-RU" sz="140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. колледжей, </a:t>
                      </a:r>
                      <a:r>
                        <a:rPr lang="ru-RU" sz="1400" i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пед</a:t>
                      </a:r>
                      <a:r>
                        <a:rPr lang="ru-RU" sz="140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. институтов, старшеклассники</a:t>
                      </a:r>
                      <a:endParaRPr lang="ru-RU" sz="1400" i="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профориентационная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 работа  со школьниками, информирование о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 новых  тенденциях  в образовании</a:t>
                      </a:r>
                      <a:endParaRPr lang="ru-RU" sz="140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обучающиеся 6-11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 классов, профессиональные образовательные организации </a:t>
                      </a:r>
                      <a:endParaRPr lang="ru-RU" sz="140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#</a:t>
                      </a:r>
                      <a:r>
                        <a:rPr lang="ru-RU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Узнавайка</a:t>
                      </a: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студенты </a:t>
                      </a:r>
                      <a:r>
                        <a:rPr lang="ru-RU" sz="1400" i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пед</a:t>
                      </a:r>
                      <a:r>
                        <a:rPr lang="ru-RU" sz="140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. колледжей, </a:t>
                      </a:r>
                      <a:r>
                        <a:rPr lang="ru-RU" sz="1400" i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пед</a:t>
                      </a:r>
                      <a:r>
                        <a:rPr lang="ru-RU" sz="1400" i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. институтов, педагоги - пенсионеры, специалисты разных областей</a:t>
                      </a:r>
                      <a:endParaRPr lang="ru-RU" sz="1400" i="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просвещение </a:t>
                      </a:r>
                      <a:endParaRPr lang="ru-RU" sz="140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школьники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, родители</a:t>
                      </a:r>
                      <a:endParaRPr lang="ru-RU" sz="1400" dirty="0" smtClean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371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660232" cy="836712"/>
          </a:xfrm>
          <a:prstGeom prst="rect">
            <a:avLst/>
          </a:prstGeom>
          <a:solidFill>
            <a:srgbClr val="FF0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Волонтеры образования Кузбасса</a:t>
            </a:r>
          </a:p>
        </p:txBody>
      </p:sp>
      <p:sp>
        <p:nvSpPr>
          <p:cNvPr id="3" name="Блок-схема: объединение 2"/>
          <p:cNvSpPr/>
          <p:nvPr/>
        </p:nvSpPr>
        <p:spPr>
          <a:xfrm>
            <a:off x="6156176" y="0"/>
            <a:ext cx="1944216" cy="1916832"/>
          </a:xfrm>
          <a:prstGeom prst="flowChartMerge">
            <a:avLst/>
          </a:prstGeom>
          <a:gradFill flip="none" rotWithShape="1">
            <a:gsLst>
              <a:gs pos="29000">
                <a:srgbClr val="3444DC"/>
              </a:gs>
              <a:gs pos="7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07504" y="119675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Бюджет проекта: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799434"/>
              </p:ext>
            </p:extLst>
          </p:nvPr>
        </p:nvGraphicFramePr>
        <p:xfrm>
          <a:off x="251520" y="1700808"/>
          <a:ext cx="8208911" cy="4953744"/>
        </p:xfrm>
        <a:graphic>
          <a:graphicData uri="http://schemas.openxmlformats.org/drawingml/2006/table">
            <a:tbl>
              <a:tblPr/>
              <a:tblGrid>
                <a:gridCol w="59766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71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Наименование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мероприятия (результата)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«Источник финансирования»  - областной бюджет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(тыс. рублей)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43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Техническое оснащение проектного офиса «Волонтеры образования Кузбасса» (ноутбук, МФУ, интерактивная доска,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флипчарт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200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43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Оформление бренда и изготовление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брендовой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 продукции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300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97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Сайт «Волонтеры образования Кузбасса» (создание + оплата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хостинга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100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Проведение конкурса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идей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 и проектов «В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олонтеры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образования Кузбасса»  (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грантовый</a:t>
                      </a:r>
                      <a:r>
                        <a:rPr lang="ru-RU" sz="1600" baseline="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 фонд)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100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Организация и проведение форума «Волонтеры образования Кузбасса»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150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Обучение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тим-лидеров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Заработная</a:t>
                      </a:r>
                      <a:r>
                        <a:rPr lang="ru-RU" sz="1600" baseline="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 плата координатора волонтерского движения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1 ставка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Итого: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+mn-lt"/>
                          <a:ea typeface="Times New Roman"/>
                        </a:rPr>
                        <a:t>950 + 1 ставка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479</Words>
  <Application>Microsoft Office PowerPoint</Application>
  <PresentationFormat>Экран (4:3)</PresentationFormat>
  <Paragraphs>93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Ryzen</dc:creator>
  <cp:lastModifiedBy>Пользователь</cp:lastModifiedBy>
  <cp:revision>28</cp:revision>
  <cp:lastPrinted>2020-08-11T08:51:31Z</cp:lastPrinted>
  <dcterms:created xsi:type="dcterms:W3CDTF">2020-08-11T02:00:24Z</dcterms:created>
  <dcterms:modified xsi:type="dcterms:W3CDTF">2020-08-11T08:54:10Z</dcterms:modified>
</cp:coreProperties>
</file>