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  <p:sldMasterId id="2147483852" r:id="rId2"/>
    <p:sldMasterId id="2147483876" r:id="rId3"/>
  </p:sldMasterIdLst>
  <p:sldIdLst>
    <p:sldId id="289" r:id="rId4"/>
    <p:sldId id="277" r:id="rId5"/>
    <p:sldId id="279" r:id="rId6"/>
    <p:sldId id="278" r:id="rId7"/>
    <p:sldId id="283" r:id="rId8"/>
    <p:sldId id="287" r:id="rId9"/>
    <p:sldId id="288" r:id="rId10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B7"/>
    <a:srgbClr val="6600CC"/>
    <a:srgbClr val="006600"/>
    <a:srgbClr val="FFFF65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860" y="-51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presProps" Target="presProps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FC720-AF02-4C39-9416-B0CF2E9525B1}" type="datetimeFigureOut">
              <a:rPr lang="ru-RU" smtClean="0">
                <a:solidFill>
                  <a:srgbClr val="073E87"/>
                </a:solidFill>
              </a:rPr>
              <a:pPr/>
              <a:t>06.04.2023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C10BF-2F35-41FD-8755-C8721B7DEACE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FC720-AF02-4C39-9416-B0CF2E9525B1}" type="datetimeFigureOut">
              <a:rPr lang="ru-RU" smtClean="0">
                <a:solidFill>
                  <a:srgbClr val="073E87"/>
                </a:solidFill>
              </a:rPr>
              <a:pPr/>
              <a:t>06.04.2023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C10BF-2F35-41FD-8755-C8721B7DEACE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FC720-AF02-4C39-9416-B0CF2E9525B1}" type="datetimeFigureOut">
              <a:rPr lang="ru-RU" smtClean="0">
                <a:solidFill>
                  <a:srgbClr val="073E87"/>
                </a:solidFill>
              </a:rPr>
              <a:pPr/>
              <a:t>06.04.2023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C10BF-2F35-41FD-8755-C8721B7DEACE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FC720-AF02-4C39-9416-B0CF2E9525B1}" type="datetimeFigureOut">
              <a:rPr lang="ru-RU" smtClean="0">
                <a:solidFill>
                  <a:srgbClr val="073E87"/>
                </a:solidFill>
              </a:rPr>
              <a:pPr/>
              <a:t>06.04.2023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C10BF-2F35-41FD-8755-C8721B7DEACE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FC720-AF02-4C39-9416-B0CF2E9525B1}" type="datetimeFigureOut">
              <a:rPr lang="ru-RU" smtClean="0">
                <a:solidFill>
                  <a:srgbClr val="073E87"/>
                </a:solidFill>
              </a:rPr>
              <a:pPr/>
              <a:t>06.04.2023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C10BF-2F35-41FD-8755-C8721B7DEACE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FC720-AF02-4C39-9416-B0CF2E9525B1}" type="datetimeFigureOut">
              <a:rPr lang="ru-RU" smtClean="0">
                <a:solidFill>
                  <a:srgbClr val="073E87"/>
                </a:solidFill>
              </a:rPr>
              <a:pPr/>
              <a:t>06.04.2023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C10BF-2F35-41FD-8755-C8721B7DEACE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FC720-AF02-4C39-9416-B0CF2E9525B1}" type="datetimeFigureOut">
              <a:rPr lang="ru-RU" smtClean="0">
                <a:solidFill>
                  <a:srgbClr val="073E87"/>
                </a:solidFill>
              </a:rPr>
              <a:pPr/>
              <a:t>06.04.2023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C10BF-2F35-41FD-8755-C8721B7DEACE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FC720-AF02-4C39-9416-B0CF2E9525B1}" type="datetimeFigureOut">
              <a:rPr lang="ru-RU" smtClean="0">
                <a:solidFill>
                  <a:srgbClr val="073E87"/>
                </a:solidFill>
              </a:rPr>
              <a:pPr/>
              <a:t>06.04.2023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C10BF-2F35-41FD-8755-C8721B7DEACE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FC720-AF02-4C39-9416-B0CF2E9525B1}" type="datetimeFigureOut">
              <a:rPr lang="ru-RU" smtClean="0">
                <a:solidFill>
                  <a:srgbClr val="073E87"/>
                </a:solidFill>
              </a:rPr>
              <a:pPr/>
              <a:t>06.04.2023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C10BF-2F35-41FD-8755-C8721B7DEACE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FC720-AF02-4C39-9416-B0CF2E9525B1}" type="datetimeFigureOut">
              <a:rPr lang="ru-RU" smtClean="0">
                <a:solidFill>
                  <a:srgbClr val="073E87"/>
                </a:solidFill>
              </a:rPr>
              <a:pPr/>
              <a:t>06.04.2023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C10BF-2F35-41FD-8755-C8721B7DEACE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FC720-AF02-4C39-9416-B0CF2E9525B1}" type="datetimeFigureOut">
              <a:rPr lang="ru-RU" smtClean="0">
                <a:solidFill>
                  <a:srgbClr val="073E87"/>
                </a:solidFill>
              </a:rPr>
              <a:pPr/>
              <a:t>06.04.2023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C10BF-2F35-41FD-8755-C8721B7DEACE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FC720-AF02-4C39-9416-B0CF2E9525B1}" type="datetimeFigureOut">
              <a:rPr lang="ru-RU" smtClean="0">
                <a:solidFill>
                  <a:srgbClr val="073E87"/>
                </a:solidFill>
              </a:rPr>
              <a:pPr/>
              <a:t>06.04.2023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C10BF-2F35-41FD-8755-C8721B7DEACE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FC720-AF02-4C39-9416-B0CF2E9525B1}" type="datetimeFigureOut">
              <a:rPr lang="ru-RU" smtClean="0">
                <a:solidFill>
                  <a:srgbClr val="073E87"/>
                </a:solidFill>
              </a:rPr>
              <a:pPr/>
              <a:t>06.04.2023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C10BF-2F35-41FD-8755-C8721B7DEACE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FC720-AF02-4C39-9416-B0CF2E9525B1}" type="datetimeFigureOut">
              <a:rPr lang="ru-RU" smtClean="0">
                <a:solidFill>
                  <a:srgbClr val="073E87"/>
                </a:solidFill>
              </a:rPr>
              <a:pPr/>
              <a:t>06.04.2023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C10BF-2F35-41FD-8755-C8721B7DEACE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FC720-AF02-4C39-9416-B0CF2E9525B1}" type="datetimeFigureOut">
              <a:rPr lang="ru-RU" smtClean="0">
                <a:solidFill>
                  <a:srgbClr val="073E87"/>
                </a:solidFill>
              </a:rPr>
              <a:pPr/>
              <a:t>06.04.2023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C10BF-2F35-41FD-8755-C8721B7DEACE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B5DEE-5729-44D5-A9EA-A24545145FB0}" type="datetimeFigureOut">
              <a:rPr lang="ru-RU" smtClean="0">
                <a:solidFill>
                  <a:prstClr val="white">
                    <a:alpha val="60000"/>
                  </a:prstClr>
                </a:solidFill>
              </a:rPr>
              <a:pPr/>
              <a:t>06.04.2023</a:t>
            </a:fld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11427-47C2-47A0-B716-66EB296C5689}" type="slidenum">
              <a:rPr lang="ru-RU" smtClean="0">
                <a:solidFill>
                  <a:prstClr val="white">
                    <a:alpha val="6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B5DEE-5729-44D5-A9EA-A24545145FB0}" type="datetimeFigureOut">
              <a:rPr lang="ru-RU" smtClean="0">
                <a:solidFill>
                  <a:prstClr val="white">
                    <a:alpha val="60000"/>
                  </a:prstClr>
                </a:solidFill>
              </a:rPr>
              <a:pPr/>
              <a:t>06.04.2023</a:t>
            </a:fld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11427-47C2-47A0-B716-66EB296C5689}" type="slidenum">
              <a:rPr lang="ru-RU" smtClean="0">
                <a:solidFill>
                  <a:prstClr val="white">
                    <a:alpha val="6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B5DEE-5729-44D5-A9EA-A24545145FB0}" type="datetimeFigureOut">
              <a:rPr lang="ru-RU" smtClean="0">
                <a:solidFill>
                  <a:prstClr val="white">
                    <a:alpha val="60000"/>
                  </a:prstClr>
                </a:solidFill>
              </a:rPr>
              <a:pPr/>
              <a:t>06.04.2023</a:t>
            </a:fld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11427-47C2-47A0-B716-66EB296C5689}" type="slidenum">
              <a:rPr lang="ru-RU" smtClean="0">
                <a:solidFill>
                  <a:prstClr val="white">
                    <a:alpha val="6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B5DEE-5729-44D5-A9EA-A24545145FB0}" type="datetimeFigureOut">
              <a:rPr lang="ru-RU" smtClean="0">
                <a:solidFill>
                  <a:prstClr val="white">
                    <a:alpha val="60000"/>
                  </a:prstClr>
                </a:solidFill>
              </a:rPr>
              <a:pPr/>
              <a:t>06.04.2023</a:t>
            </a:fld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11427-47C2-47A0-B716-66EB296C5689}" type="slidenum">
              <a:rPr lang="ru-RU" smtClean="0">
                <a:solidFill>
                  <a:prstClr val="white">
                    <a:alpha val="6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B5DEE-5729-44D5-A9EA-A24545145FB0}" type="datetimeFigureOut">
              <a:rPr lang="ru-RU" smtClean="0">
                <a:solidFill>
                  <a:prstClr val="white">
                    <a:alpha val="60000"/>
                  </a:prstClr>
                </a:solidFill>
              </a:rPr>
              <a:pPr/>
              <a:t>06.04.2023</a:t>
            </a:fld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11427-47C2-47A0-B716-66EB296C5689}" type="slidenum">
              <a:rPr lang="ru-RU" smtClean="0">
                <a:solidFill>
                  <a:prstClr val="white">
                    <a:alpha val="6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B5DEE-5729-44D5-A9EA-A24545145FB0}" type="datetimeFigureOut">
              <a:rPr lang="ru-RU" smtClean="0">
                <a:solidFill>
                  <a:prstClr val="white">
                    <a:alpha val="60000"/>
                  </a:prstClr>
                </a:solidFill>
              </a:rPr>
              <a:pPr/>
              <a:t>06.04.2023</a:t>
            </a:fld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11427-47C2-47A0-B716-66EB296C5689}" type="slidenum">
              <a:rPr lang="ru-RU" smtClean="0">
                <a:solidFill>
                  <a:prstClr val="white">
                    <a:alpha val="6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B5DEE-5729-44D5-A9EA-A24545145FB0}" type="datetimeFigureOut">
              <a:rPr lang="ru-RU" smtClean="0">
                <a:solidFill>
                  <a:prstClr val="white">
                    <a:alpha val="60000"/>
                  </a:prstClr>
                </a:solidFill>
              </a:rPr>
              <a:pPr/>
              <a:t>06.04.2023</a:t>
            </a:fld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11427-47C2-47A0-B716-66EB296C5689}" type="slidenum">
              <a:rPr lang="ru-RU" smtClean="0">
                <a:solidFill>
                  <a:prstClr val="white">
                    <a:alpha val="6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FC720-AF02-4C39-9416-B0CF2E9525B1}" type="datetimeFigureOut">
              <a:rPr lang="ru-RU" smtClean="0">
                <a:solidFill>
                  <a:srgbClr val="073E87"/>
                </a:solidFill>
              </a:rPr>
              <a:pPr/>
              <a:t>06.04.2023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C10BF-2F35-41FD-8755-C8721B7DEACE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B5DEE-5729-44D5-A9EA-A24545145FB0}" type="datetimeFigureOut">
              <a:rPr lang="ru-RU" smtClean="0">
                <a:solidFill>
                  <a:prstClr val="white">
                    <a:alpha val="60000"/>
                  </a:prstClr>
                </a:solidFill>
              </a:rPr>
              <a:pPr/>
              <a:t>06.04.2023</a:t>
            </a:fld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11427-47C2-47A0-B716-66EB296C5689}" type="slidenum">
              <a:rPr lang="ru-RU" smtClean="0">
                <a:solidFill>
                  <a:prstClr val="white">
                    <a:alpha val="6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B5DEE-5729-44D5-A9EA-A24545145FB0}" type="datetimeFigureOut">
              <a:rPr lang="ru-RU" smtClean="0">
                <a:solidFill>
                  <a:prstClr val="white">
                    <a:alpha val="60000"/>
                  </a:prstClr>
                </a:solidFill>
              </a:rPr>
              <a:pPr/>
              <a:t>06.04.2023</a:t>
            </a:fld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11427-47C2-47A0-B716-66EB296C5689}" type="slidenum">
              <a:rPr lang="ru-RU" smtClean="0">
                <a:solidFill>
                  <a:prstClr val="white">
                    <a:alpha val="6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B5DEE-5729-44D5-A9EA-A24545145FB0}" type="datetimeFigureOut">
              <a:rPr lang="ru-RU" smtClean="0">
                <a:solidFill>
                  <a:prstClr val="white">
                    <a:alpha val="60000"/>
                  </a:prstClr>
                </a:solidFill>
              </a:rPr>
              <a:pPr/>
              <a:t>06.04.2023</a:t>
            </a:fld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11427-47C2-47A0-B716-66EB296C5689}" type="slidenum">
              <a:rPr lang="ru-RU" smtClean="0">
                <a:solidFill>
                  <a:prstClr val="white">
                    <a:alpha val="6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B5DEE-5729-44D5-A9EA-A24545145FB0}" type="datetimeFigureOut">
              <a:rPr lang="ru-RU" smtClean="0">
                <a:solidFill>
                  <a:prstClr val="white">
                    <a:alpha val="60000"/>
                  </a:prstClr>
                </a:solidFill>
              </a:rPr>
              <a:pPr/>
              <a:t>06.04.2023</a:t>
            </a:fld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11427-47C2-47A0-B716-66EB296C5689}" type="slidenum">
              <a:rPr lang="ru-RU" smtClean="0">
                <a:solidFill>
                  <a:prstClr val="white">
                    <a:alpha val="6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FC720-AF02-4C39-9416-B0CF2E9525B1}" type="datetimeFigureOut">
              <a:rPr lang="ru-RU" smtClean="0">
                <a:solidFill>
                  <a:srgbClr val="073E87"/>
                </a:solidFill>
              </a:rPr>
              <a:pPr/>
              <a:t>06.04.2023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C10BF-2F35-41FD-8755-C8721B7DEACE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FC720-AF02-4C39-9416-B0CF2E9525B1}" type="datetimeFigureOut">
              <a:rPr lang="ru-RU" smtClean="0">
                <a:solidFill>
                  <a:srgbClr val="073E87"/>
                </a:solidFill>
              </a:rPr>
              <a:pPr/>
              <a:t>06.04.2023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C10BF-2F35-41FD-8755-C8721B7DEACE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FC720-AF02-4C39-9416-B0CF2E9525B1}" type="datetimeFigureOut">
              <a:rPr lang="ru-RU" smtClean="0">
                <a:solidFill>
                  <a:srgbClr val="073E87"/>
                </a:solidFill>
              </a:rPr>
              <a:pPr/>
              <a:t>06.04.2023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C10BF-2F35-41FD-8755-C8721B7DEACE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FC720-AF02-4C39-9416-B0CF2E9525B1}" type="datetimeFigureOut">
              <a:rPr lang="ru-RU" smtClean="0">
                <a:solidFill>
                  <a:srgbClr val="073E87"/>
                </a:solidFill>
              </a:rPr>
              <a:pPr/>
              <a:t>06.04.2023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C10BF-2F35-41FD-8755-C8721B7DEACE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FC720-AF02-4C39-9416-B0CF2E9525B1}" type="datetimeFigureOut">
              <a:rPr lang="ru-RU" smtClean="0">
                <a:solidFill>
                  <a:srgbClr val="073E87"/>
                </a:solidFill>
              </a:rPr>
              <a:pPr/>
              <a:t>06.04.2023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C10BF-2F35-41FD-8755-C8721B7DEACE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FC720-AF02-4C39-9416-B0CF2E9525B1}" type="datetimeFigureOut">
              <a:rPr lang="ru-RU" smtClean="0">
                <a:solidFill>
                  <a:srgbClr val="073E87"/>
                </a:solidFill>
              </a:rPr>
              <a:pPr/>
              <a:t>06.04.2023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C10BF-2F35-41FD-8755-C8721B7DEACE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3B4FC720-AF02-4C39-9416-B0CF2E9525B1}" type="datetimeFigureOut">
              <a:rPr lang="ru-RU" smtClean="0">
                <a:solidFill>
                  <a:srgbClr val="073E87"/>
                </a:solidFill>
              </a:rPr>
              <a:pPr/>
              <a:t>06.04.2023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6E4C10BF-2F35-41FD-8755-C8721B7DEACE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3B4FC720-AF02-4C39-9416-B0CF2E9525B1}" type="datetimeFigureOut">
              <a:rPr lang="ru-RU" smtClean="0">
                <a:solidFill>
                  <a:srgbClr val="073E87"/>
                </a:solidFill>
              </a:rPr>
              <a:pPr/>
              <a:t>06.04.2023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6E4C10BF-2F35-41FD-8755-C8721B7DEACE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3B4FC720-AF02-4C39-9416-B0CF2E9525B1}" type="datetimeFigureOut">
              <a:rPr lang="ru-RU" smtClean="0">
                <a:solidFill>
                  <a:srgbClr val="073E87"/>
                </a:solidFill>
              </a:rPr>
              <a:pPr/>
              <a:t>06.04.2023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6E4C10BF-2F35-41FD-8755-C8721B7DEACE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9.jpeg"/><Relationship Id="rId7" Type="http://schemas.openxmlformats.org/officeDocument/2006/relationships/image" Target="../media/image22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11.png"/><Relationship Id="rId4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" y="850605"/>
            <a:ext cx="9143244" cy="515679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124" r="100000">
                        <a14:backgroundMark x1="99101" y1="74679" x2="93708" y2="90385"/>
                        <a14:backgroundMark x1="93708" y1="90064" x2="79775" y2="99679"/>
                        <a14:backgroundMark x1="1573" y1="87500" x2="13483" y2="99038"/>
                        <a14:backgroundMark x1="97079" y1="52564" x2="99551" y2="721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4999">
            <a:off x="6447184" y="937552"/>
            <a:ext cx="2865678" cy="215233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99592" y="205305"/>
            <a:ext cx="70567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FF00"/>
                </a:solidFill>
              </a:rPr>
              <a:t>Волонтёры Называевского района </a:t>
            </a:r>
            <a:endParaRPr lang="ru-RU" sz="3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4963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899592" y="83622"/>
            <a:ext cx="7944217" cy="100584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/>
            <a:r>
              <a:rPr lang="ru-RU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tum" pitchFamily="34" charset="-127"/>
                <a:ea typeface="Dotum" pitchFamily="34" charset="-127"/>
                <a:cs typeface="Times New Roman"/>
              </a:rPr>
              <a:t>"СЕРЕБРЯНОЕ" ВОЛОНТЕРСТВО – </a:t>
            </a:r>
          </a:p>
          <a:p>
            <a:pPr algn="ctr"/>
            <a:r>
              <a:rPr lang="ru-RU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tum" pitchFamily="34" charset="-127"/>
                <a:ea typeface="Dotum" pitchFamily="34" charset="-127"/>
                <a:cs typeface="Times New Roman"/>
              </a:rPr>
              <a:t>ПЕРСПЕКТИВНОЕ НАПРАВЛЕНИЕ ДЛЯ ПОВЫШЕНИЯ КАЧЕСТВА ЖИЗНИ ГРАЖДАН СТАРШЕГО ВОЗРАСТА</a:t>
            </a:r>
          </a:p>
          <a:p>
            <a:pPr algn="ctr"/>
            <a:endParaRPr lang="ru-RU" sz="2000" dirty="0">
              <a:solidFill>
                <a:prstClr val="black"/>
              </a:solidFill>
              <a:latin typeface="Dotum" pitchFamily="34" charset="-127"/>
              <a:ea typeface="Dotum" pitchFamily="34" charset="-127"/>
              <a:cs typeface="Times New Roman"/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105780" y="1196752"/>
            <a:ext cx="892899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58265" y="2852936"/>
            <a:ext cx="8928992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102269" y="5661248"/>
            <a:ext cx="892899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1" t="11681" r="6331" b="6392"/>
          <a:stretch/>
        </p:blipFill>
        <p:spPr bwMode="auto">
          <a:xfrm>
            <a:off x="80678" y="3717032"/>
            <a:ext cx="2685390" cy="1814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3" t="19341" r="9292" b="6585"/>
          <a:stretch/>
        </p:blipFill>
        <p:spPr bwMode="auto">
          <a:xfrm>
            <a:off x="2948657" y="3731330"/>
            <a:ext cx="3243237" cy="1814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 descr="C:\Презентации\2 съезд социальных работников сибири\фотографии\Лыжи\husRWitaKrk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2" t="-2997" r="1502" b="7113"/>
          <a:stretch/>
        </p:blipFill>
        <p:spPr bwMode="auto">
          <a:xfrm>
            <a:off x="6440439" y="3658469"/>
            <a:ext cx="2555776" cy="1873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12" y="1322278"/>
            <a:ext cx="2152991" cy="1435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322277"/>
            <a:ext cx="2152991" cy="1435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5" t="26162" r="8974"/>
          <a:stretch/>
        </p:blipFill>
        <p:spPr bwMode="auto">
          <a:xfrm>
            <a:off x="4460708" y="1307921"/>
            <a:ext cx="2462790" cy="1454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7" t="7867" r="18047" b="13387"/>
          <a:stretch/>
        </p:blipFill>
        <p:spPr bwMode="auto">
          <a:xfrm>
            <a:off x="6985365" y="1307921"/>
            <a:ext cx="2049407" cy="1449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72" y="3580506"/>
            <a:ext cx="9017000" cy="11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539552" y="2882130"/>
            <a:ext cx="7848872" cy="698376"/>
          </a:xfrm>
          <a:prstGeom prst="round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900" b="1" i="1" dirty="0">
                <a:solidFill>
                  <a:srgbClr val="7030A0"/>
                </a:solidFill>
              </a:rPr>
              <a:t>6000 граждан пожилого возраста  проживают на территории </a:t>
            </a:r>
          </a:p>
          <a:p>
            <a:pPr lvl="0" algn="ctr"/>
            <a:r>
              <a:rPr lang="ru-RU" sz="1900" b="1" i="1" dirty="0" err="1">
                <a:solidFill>
                  <a:srgbClr val="7030A0"/>
                </a:solidFill>
              </a:rPr>
              <a:t>Называевского</a:t>
            </a:r>
            <a:r>
              <a:rPr lang="ru-RU" sz="1900" b="1" i="1" dirty="0">
                <a:solidFill>
                  <a:srgbClr val="7030A0"/>
                </a:solidFill>
              </a:rPr>
              <a:t> муниципального района Омской области</a:t>
            </a:r>
          </a:p>
        </p:txBody>
      </p:sp>
    </p:spTree>
    <p:extLst>
      <p:ext uri="{BB962C8B-B14F-4D97-AF65-F5344CB8AC3E}">
        <p14:creationId xmlns:p14="http://schemas.microsoft.com/office/powerpoint/2010/main" val="2281583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Прямая соединительная линия 13"/>
          <p:cNvCxnSpPr/>
          <p:nvPr/>
        </p:nvCxnSpPr>
        <p:spPr>
          <a:xfrm>
            <a:off x="105780" y="1628800"/>
            <a:ext cx="892899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215008" y="3414287"/>
            <a:ext cx="8928992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215008" y="5661248"/>
            <a:ext cx="892899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4" name="Заголовок 3"/>
          <p:cNvSpPr txBox="1">
            <a:spLocks/>
          </p:cNvSpPr>
          <p:nvPr/>
        </p:nvSpPr>
        <p:spPr>
          <a:xfrm>
            <a:off x="54940" y="950268"/>
            <a:ext cx="845504" cy="2206505"/>
          </a:xfrm>
          <a:prstGeom prst="homePlate">
            <a:avLst/>
          </a:prstGeom>
          <a:ln/>
          <a:effectLst>
            <a:glow rad="1397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sz="3600" b="1" kern="1200" cap="none" spc="5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830638" algn="l"/>
              </a:tabLst>
              <a:defRPr/>
            </a:pPr>
            <a:r>
              <a:rPr kumimoji="0" lang="ru-RU" b="1" i="1" u="none" strike="noStrike" kern="1200" cap="none" spc="50" normalizeH="0" baseline="0" noProof="0" dirty="0" smtClean="0">
                <a:ln w="13335" cmpd="sng">
                  <a:solidFill>
                    <a:srgbClr val="A5B592">
                      <a:lumMod val="50000"/>
                    </a:srgbClr>
                  </a:solidFill>
                  <a:prstDash val="solid"/>
                </a:ln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Цель</a:t>
            </a:r>
            <a:endParaRPr kumimoji="0" lang="ru-RU" b="1" i="1" u="none" strike="noStrike" kern="1200" cap="none" spc="50" normalizeH="0" baseline="0" noProof="0" dirty="0">
              <a:ln w="13335" cmpd="sng">
                <a:solidFill>
                  <a:srgbClr val="A5B592">
                    <a:lumMod val="50000"/>
                  </a:srgbClr>
                </a:solidFill>
                <a:prstDash val="solid"/>
              </a:ln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6" name="Picture 2" descr="D:\2016\П Р О Е К Т Ы\Тимченко\календарь\IMG_20160817_1049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5161" y="698920"/>
            <a:ext cx="1975482" cy="26219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Прямоугольник 27"/>
          <p:cNvSpPr/>
          <p:nvPr/>
        </p:nvSpPr>
        <p:spPr>
          <a:xfrm>
            <a:off x="374612" y="4052"/>
            <a:ext cx="7944217" cy="100584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/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tum" pitchFamily="34" charset="-127"/>
                <a:ea typeface="Dotum" pitchFamily="34" charset="-127"/>
                <a:cs typeface="Times New Roman"/>
              </a:rPr>
              <a:t>"СЕРЕБРЯНОЕ" ВОЛОНТЕРСТВО – </a:t>
            </a:r>
            <a:endParaRPr lang="ru-RU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otum" pitchFamily="34" charset="-127"/>
              <a:ea typeface="Dotum" pitchFamily="34" charset="-127"/>
              <a:cs typeface="Times New Roman"/>
            </a:endParaRPr>
          </a:p>
          <a:p>
            <a:pPr algn="ctr"/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tum" pitchFamily="34" charset="-127"/>
                <a:ea typeface="Dotum" pitchFamily="34" charset="-127"/>
                <a:cs typeface="Times New Roman"/>
              </a:rPr>
              <a:t>ПЕРСПЕКТИВНОЕ </a:t>
            </a:r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tum" pitchFamily="34" charset="-127"/>
                <a:ea typeface="Dotum" pitchFamily="34" charset="-127"/>
                <a:cs typeface="Times New Roman"/>
              </a:rPr>
              <a:t>НАПРАВЛЕНИЕ ДЛЯ ПОВЫШЕНИЯ КАЧЕСТВА ЖИЗНИ ГРАЖДАН СТАРШЕГО ВОЗРАСТА</a:t>
            </a:r>
          </a:p>
          <a:p>
            <a:pPr algn="ctr"/>
            <a:endParaRPr lang="ru-RU" sz="3000" dirty="0">
              <a:solidFill>
                <a:prstClr val="black"/>
              </a:solidFill>
              <a:latin typeface="Dotum" pitchFamily="34" charset="-127"/>
              <a:ea typeface="Dotum" pitchFamily="34" charset="-127"/>
              <a:cs typeface="Times New Roman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6" t="2720" r="29740" b="11147"/>
          <a:stretch/>
        </p:blipFill>
        <p:spPr bwMode="auto">
          <a:xfrm>
            <a:off x="1473808" y="3532181"/>
            <a:ext cx="2018072" cy="1966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76" t="9471" r="11850" b="16426"/>
          <a:stretch/>
        </p:blipFill>
        <p:spPr bwMode="auto">
          <a:xfrm>
            <a:off x="3541273" y="3560756"/>
            <a:ext cx="2944928" cy="1966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56" t="14900" r="9682" b="2887"/>
          <a:stretch/>
        </p:blipFill>
        <p:spPr bwMode="auto">
          <a:xfrm>
            <a:off x="6524370" y="3560755"/>
            <a:ext cx="2536273" cy="1966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3438238"/>
            <a:ext cx="1893734" cy="2492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1016608" y="1674193"/>
            <a:ext cx="5931656" cy="1646716"/>
          </a:xfrm>
          <a:prstGeom prst="round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ru-RU" kern="0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создание условий для </a:t>
            </a:r>
            <a:r>
              <a:rPr lang="ru-RU" i="1" kern="0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повышения социальной активности и адаптации </a:t>
            </a:r>
            <a:r>
              <a:rPr lang="ru-RU" kern="0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пожилых людей, </a:t>
            </a:r>
            <a:r>
              <a:rPr lang="ru-RU" i="1" kern="0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расширения круга общения</a:t>
            </a:r>
            <a:r>
              <a:rPr lang="ru-RU" kern="0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i="1" kern="0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укрепления здоровья</a:t>
            </a:r>
            <a:r>
              <a:rPr lang="ru-RU" kern="0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i="1" kern="0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сохранения хорошей физической формы</a:t>
            </a:r>
            <a:r>
              <a:rPr lang="ru-RU" kern="0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</a:t>
            </a:r>
            <a:r>
              <a:rPr lang="ru-RU" i="1" kern="0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повышения жизненного тонуса </a:t>
            </a:r>
            <a:r>
              <a:rPr lang="ru-RU" kern="0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пожилых людей, </a:t>
            </a:r>
            <a:r>
              <a:rPr lang="ru-RU" i="1" kern="0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через привлечение к занятиям туризмом</a:t>
            </a:r>
            <a:r>
              <a:rPr lang="ru-RU" kern="0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на территории </a:t>
            </a:r>
            <a:r>
              <a:rPr lang="ru-RU" kern="0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Называевского</a:t>
            </a:r>
            <a:r>
              <a:rPr lang="ru-RU" kern="0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района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939689" y="950268"/>
            <a:ext cx="4085494" cy="60652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900" b="1" i="1" dirty="0">
                <a:solidFill>
                  <a:srgbClr val="7030A0"/>
                </a:solidFill>
              </a:rPr>
              <a:t>Разработка проекта </a:t>
            </a:r>
          </a:p>
          <a:p>
            <a:pPr lvl="0" algn="ctr"/>
            <a:r>
              <a:rPr lang="ru-RU" sz="2000" b="1" i="1" dirty="0">
                <a:solidFill>
                  <a:srgbClr val="7030A0"/>
                </a:solidFill>
              </a:rPr>
              <a:t>"Туристическая тропа"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892136"/>
            <a:ext cx="4249737" cy="55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9429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752082" y="-45376"/>
            <a:ext cx="7944217" cy="100584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/>
            <a:r>
              <a:rPr lang="ru-RU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tum" pitchFamily="34" charset="-127"/>
                <a:ea typeface="Dotum" pitchFamily="34" charset="-127"/>
                <a:cs typeface="Times New Roman"/>
              </a:rPr>
              <a:t>"СЕРЕБРЯНОЕ" ВОЛОНТЕРСТВО – </a:t>
            </a:r>
          </a:p>
          <a:p>
            <a:pPr algn="ctr"/>
            <a:r>
              <a:rPr lang="ru-RU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tum" pitchFamily="34" charset="-127"/>
                <a:ea typeface="Dotum" pitchFamily="34" charset="-127"/>
                <a:cs typeface="Times New Roman"/>
              </a:rPr>
              <a:t>ПЕРСПЕКТИВНОЕ НАПРАВЛЕНИЕ ДЛЯ ПОВЫШЕНИЯ КАЧЕСТВА ЖИЗНИ ГРАЖДАН СТАРШЕГО ВОЗРАСТА</a:t>
            </a:r>
          </a:p>
          <a:p>
            <a:pPr algn="ctr"/>
            <a:endParaRPr lang="ru-RU" sz="3000" dirty="0">
              <a:solidFill>
                <a:prstClr val="black"/>
              </a:solidFill>
              <a:latin typeface="Dotum" pitchFamily="34" charset="-127"/>
              <a:ea typeface="Dotum" pitchFamily="34" charset="-127"/>
              <a:cs typeface="Times New Roman"/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152250" y="767408"/>
            <a:ext cx="892899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140188" y="3573016"/>
            <a:ext cx="8928992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140188" y="5672432"/>
            <a:ext cx="892899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9" name="Нашивка 18"/>
          <p:cNvSpPr/>
          <p:nvPr/>
        </p:nvSpPr>
        <p:spPr>
          <a:xfrm>
            <a:off x="374612" y="5777772"/>
            <a:ext cx="3855750" cy="338554"/>
          </a:xfrm>
          <a:prstGeom prst="chevron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sp>
      <p:sp>
        <p:nvSpPr>
          <p:cNvPr id="21" name="Прямоугольник 20"/>
          <p:cNvSpPr/>
          <p:nvPr/>
        </p:nvSpPr>
        <p:spPr>
          <a:xfrm>
            <a:off x="622992" y="5777772"/>
            <a:ext cx="313733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>
                <a:solidFill>
                  <a:srgbClr val="6600CC"/>
                </a:solidFill>
              </a:rPr>
              <a:t>     Численность </a:t>
            </a:r>
            <a:r>
              <a:rPr lang="ru-RU" sz="1400" b="1" dirty="0">
                <a:solidFill>
                  <a:srgbClr val="6600CC"/>
                </a:solidFill>
              </a:rPr>
              <a:t>волонтерского отряда</a:t>
            </a:r>
          </a:p>
        </p:txBody>
      </p:sp>
      <p:sp>
        <p:nvSpPr>
          <p:cNvPr id="22" name="Нашивка 21"/>
          <p:cNvSpPr/>
          <p:nvPr/>
        </p:nvSpPr>
        <p:spPr>
          <a:xfrm>
            <a:off x="4427948" y="5786327"/>
            <a:ext cx="1971289" cy="341246"/>
          </a:xfrm>
          <a:prstGeom prst="chevron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srgbClr val="6600CC"/>
                </a:solidFill>
                <a:latin typeface="+mj-lt"/>
                <a:cs typeface="Arial" pitchFamily="34" charset="0"/>
              </a:rPr>
              <a:t>Более 65 человек</a:t>
            </a:r>
            <a:endParaRPr lang="ru-RU" sz="1400" b="1" dirty="0">
              <a:solidFill>
                <a:srgbClr val="6600CC"/>
              </a:solidFill>
              <a:latin typeface="+mj-lt"/>
              <a:cs typeface="Arial" pitchFamily="34" charset="0"/>
            </a:endParaRPr>
          </a:p>
        </p:txBody>
      </p:sp>
      <p:sp>
        <p:nvSpPr>
          <p:cNvPr id="23" name="Нашивка 22"/>
          <p:cNvSpPr/>
          <p:nvPr/>
        </p:nvSpPr>
        <p:spPr>
          <a:xfrm>
            <a:off x="6516216" y="5777772"/>
            <a:ext cx="1971289" cy="349800"/>
          </a:xfrm>
          <a:prstGeom prst="chevron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srgbClr val="6600CC"/>
                </a:solidFill>
                <a:latin typeface="+mj-lt"/>
                <a:cs typeface="Arial" pitchFamily="34" charset="0"/>
              </a:rPr>
              <a:t>97% женщин</a:t>
            </a:r>
          </a:p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srgbClr val="6600CC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1100" b="1" dirty="0">
              <a:solidFill>
                <a:srgbClr val="6600CC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6" name="Picture 2" descr="C:\Презентации\2 съезд социальных работников сибири\фотографии\Волонтерские акции\DSC_05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266" y="3645024"/>
            <a:ext cx="2938141" cy="1958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55" t="30556" r="23730" b="4015"/>
          <a:stretch/>
        </p:blipFill>
        <p:spPr bwMode="auto">
          <a:xfrm>
            <a:off x="3236602" y="3636613"/>
            <a:ext cx="2736163" cy="1937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2457" y="3636612"/>
            <a:ext cx="2905549" cy="1937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44" y="2392757"/>
            <a:ext cx="9017000" cy="11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392" y="823138"/>
            <a:ext cx="2335896" cy="1557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839944"/>
            <a:ext cx="2300460" cy="1529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744" y="810203"/>
            <a:ext cx="2354861" cy="1565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" name="Блок-схема: альтернативный процесс 33"/>
          <p:cNvSpPr/>
          <p:nvPr/>
        </p:nvSpPr>
        <p:spPr>
          <a:xfrm>
            <a:off x="543194" y="2450701"/>
            <a:ext cx="8525986" cy="522469"/>
          </a:xfrm>
          <a:prstGeom prst="flowChartAlternateProcess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u="sng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Называевское</a:t>
            </a:r>
            <a:r>
              <a:rPr lang="ru-RU" sz="20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районное отделение Омской областной общественной организации ветеранов (пенсионеров)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79014" y="1068640"/>
            <a:ext cx="457200" cy="2318130"/>
          </a:xfrm>
          <a:prstGeom prst="round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2000" b="1" i="1" dirty="0">
                <a:solidFill>
                  <a:srgbClr val="7030A0"/>
                </a:solidFill>
              </a:rPr>
              <a:t>Проект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676336" y="3085131"/>
            <a:ext cx="6136024" cy="4572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2000" b="1" i="1" dirty="0">
                <a:solidFill>
                  <a:srgbClr val="7030A0"/>
                </a:solidFill>
              </a:rPr>
              <a:t> "Академия серебряного возраста " Быть первым"</a:t>
            </a:r>
          </a:p>
        </p:txBody>
      </p:sp>
    </p:spTree>
    <p:extLst>
      <p:ext uri="{BB962C8B-B14F-4D97-AF65-F5344CB8AC3E}">
        <p14:creationId xmlns:p14="http://schemas.microsoft.com/office/powerpoint/2010/main" val="4034558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899592" y="83622"/>
            <a:ext cx="7944217" cy="100584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/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tum" pitchFamily="34" charset="-127"/>
                <a:ea typeface="Dotum" pitchFamily="34" charset="-127"/>
                <a:cs typeface="Times New Roman"/>
              </a:rPr>
              <a:t>"СЕРЕБРЯНОЕ" ВОЛОНТЕРСТВО – </a:t>
            </a:r>
            <a:endParaRPr lang="ru-RU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otum" pitchFamily="34" charset="-127"/>
              <a:ea typeface="Dotum" pitchFamily="34" charset="-127"/>
              <a:cs typeface="Times New Roman"/>
            </a:endParaRPr>
          </a:p>
          <a:p>
            <a:pPr algn="ctr"/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tum" pitchFamily="34" charset="-127"/>
                <a:ea typeface="Dotum" pitchFamily="34" charset="-127"/>
                <a:cs typeface="Times New Roman"/>
              </a:rPr>
              <a:t>ПЕРСПЕКТИВНОЕ </a:t>
            </a:r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tum" pitchFamily="34" charset="-127"/>
                <a:ea typeface="Dotum" pitchFamily="34" charset="-127"/>
                <a:cs typeface="Times New Roman"/>
              </a:rPr>
              <a:t>НАПРАВЛЕНИЕ ДЛЯ ПОВЫШЕНИЯ КАЧЕСТВА ЖИЗНИ ГРАЖДАН СТАРШЕГО ВОЗРАСТА</a:t>
            </a:r>
          </a:p>
          <a:p>
            <a:pPr algn="ctr"/>
            <a:endParaRPr lang="ru-RU" sz="3000" dirty="0">
              <a:solidFill>
                <a:prstClr val="black"/>
              </a:solidFill>
              <a:latin typeface="Dotum" pitchFamily="34" charset="-127"/>
              <a:ea typeface="Dotum" pitchFamily="34" charset="-127"/>
              <a:cs typeface="Times New Roman"/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105780" y="1550013"/>
            <a:ext cx="892899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78544" y="3423249"/>
            <a:ext cx="8928992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105780" y="5733256"/>
            <a:ext cx="892899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2" t="15352" b="21963"/>
          <a:stretch/>
        </p:blipFill>
        <p:spPr bwMode="auto">
          <a:xfrm>
            <a:off x="158803" y="3544819"/>
            <a:ext cx="4686733" cy="208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 descr="C:\Презентации\2 съезд социальных работников сибири\фотографии\ЛФК\DSC_0009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44" y="1668120"/>
            <a:ext cx="2418978" cy="1612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1" t="95" r="8993"/>
          <a:stretch/>
        </p:blipFill>
        <p:spPr bwMode="auto">
          <a:xfrm>
            <a:off x="4571331" y="1668121"/>
            <a:ext cx="2046611" cy="161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 descr="C:\Презентации\2 съезд социальных работников сибири\фотографии\Лыжи\n_xspkHmAgM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2" t="2870" r="14123" b="8989"/>
          <a:stretch/>
        </p:blipFill>
        <p:spPr bwMode="auto">
          <a:xfrm>
            <a:off x="2535894" y="1668120"/>
            <a:ext cx="1978199" cy="1612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4" t="22728" r="5385" b="8779"/>
          <a:stretch/>
        </p:blipFill>
        <p:spPr bwMode="auto">
          <a:xfrm>
            <a:off x="5013738" y="3541824"/>
            <a:ext cx="3947468" cy="2085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0548" y="1668120"/>
            <a:ext cx="2418978" cy="1612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1517972" y="980728"/>
            <a:ext cx="6438403" cy="478066"/>
          </a:xfrm>
          <a:prstGeom prst="round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i="1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Клубы спортивной направленности</a:t>
            </a:r>
          </a:p>
        </p:txBody>
      </p:sp>
      <p:pic>
        <p:nvPicPr>
          <p:cNvPr id="18" name="Picture 4" descr="C:\Презентации\2 съезд социальных работников сибири\фотографии\ЛФК\DSC_0009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829" y="1668121"/>
            <a:ext cx="2418978" cy="1612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8499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00070C"/>
                </a:solidFill>
                <a:latin typeface="Times New Roman" pitchFamily="18" charset="0"/>
                <a:cs typeface="Times New Roman" pitchFamily="18" charset="0"/>
              </a:rPr>
              <a:t>"У </a:t>
            </a:r>
            <a:r>
              <a:rPr lang="ru-RU" b="1" i="1" dirty="0">
                <a:solidFill>
                  <a:srgbClr val="00070C"/>
                </a:solidFill>
                <a:latin typeface="Times New Roman" pitchFamily="18" charset="0"/>
                <a:cs typeface="Times New Roman" pitchFamily="18" charset="0"/>
              </a:rPr>
              <a:t>добровольца не всегда есть время - у него есть </a:t>
            </a:r>
            <a:r>
              <a:rPr lang="ru-RU" b="1" i="1" dirty="0" smtClean="0">
                <a:solidFill>
                  <a:srgbClr val="00070C"/>
                </a:solidFill>
                <a:latin typeface="Times New Roman" pitchFamily="18" charset="0"/>
                <a:cs typeface="Times New Roman" pitchFamily="18" charset="0"/>
              </a:rPr>
              <a:t>сердце"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107504" y="1628800"/>
            <a:ext cx="4391344" cy="1440160"/>
          </a:xfrm>
        </p:spPr>
        <p:txBody>
          <a:bodyPr>
            <a:no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Волонтеры отряда "Молодежь 21 века" с акцией ко Дню защиты детей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780928"/>
            <a:ext cx="4032447" cy="38164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>
          <a:xfrm>
            <a:off x="4648200" y="1628800"/>
            <a:ext cx="4172272" cy="1368151"/>
          </a:xfrm>
        </p:spPr>
        <p:txBody>
          <a:bodyPr/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Акция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"Внимание пожилым людям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"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Объект 11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780928"/>
            <a:ext cx="3960440" cy="38884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460048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00070C"/>
                </a:solidFill>
                <a:latin typeface="Times New Roman" pitchFamily="18" charset="0"/>
                <a:cs typeface="Times New Roman" pitchFamily="18" charset="0"/>
              </a:rPr>
              <a:t>"Добровольцы </a:t>
            </a:r>
            <a:r>
              <a:rPr lang="ru-RU" b="1" i="1" dirty="0">
                <a:solidFill>
                  <a:srgbClr val="00070C"/>
                </a:solidFill>
                <a:latin typeface="Times New Roman" pitchFamily="18" charset="0"/>
                <a:cs typeface="Times New Roman" pitchFamily="18" charset="0"/>
              </a:rPr>
              <a:t>получают </a:t>
            </a:r>
            <a:r>
              <a:rPr lang="ru-RU" b="1" i="1" dirty="0" smtClean="0">
                <a:solidFill>
                  <a:srgbClr val="00070C"/>
                </a:solidFill>
                <a:latin typeface="Times New Roman" pitchFamily="18" charset="0"/>
                <a:cs typeface="Times New Roman" pitchFamily="18" charset="0"/>
              </a:rPr>
              <a:t>миллион…улыбок"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7504" y="1484784"/>
            <a:ext cx="4391344" cy="1512168"/>
          </a:xfrm>
        </p:spPr>
        <p:txBody>
          <a:bodyPr>
            <a:normAutofit/>
          </a:bodyPr>
          <a:lstStyle/>
          <a:p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Акция к Международному женскому Дню </a:t>
            </a:r>
          </a:p>
          <a:p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"Вам, любимые!"</a:t>
            </a:r>
            <a:endParaRPr lang="ru-RU" sz="20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714" y="3429000"/>
            <a:ext cx="3037823" cy="26971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8200" y="1268761"/>
            <a:ext cx="4172272" cy="1728192"/>
          </a:xfrm>
        </p:spPr>
        <p:txBody>
          <a:bodyPr>
            <a:normAutofit/>
          </a:bodyPr>
          <a:lstStyle/>
          <a:p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"Яблочный Спас"</a:t>
            </a:r>
            <a:endParaRPr lang="ru-RU" sz="32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8490" y="3429000"/>
            <a:ext cx="2935769" cy="26971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381386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1393</TotalTime>
  <Words>205</Words>
  <Application>Microsoft Office PowerPoint</Application>
  <PresentationFormat>Экран (4:3)</PresentationFormat>
  <Paragraphs>31</Paragraphs>
  <Slides>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7</vt:i4>
      </vt:variant>
    </vt:vector>
  </HeadingPairs>
  <TitlesOfParts>
    <vt:vector size="10" baseType="lpstr">
      <vt:lpstr>Волна</vt:lpstr>
      <vt:lpstr>1_Волна</vt:lpstr>
      <vt:lpstr>2_Волна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"У добровольца не всегда есть время - у него есть сердце"</vt:lpstr>
      <vt:lpstr>"Добровольцы получают миллион…улыбок"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Masha</dc:creator>
  <cp:lastModifiedBy>Пользователь Windows</cp:lastModifiedBy>
  <cp:revision>165</cp:revision>
  <cp:lastPrinted>2021-04-18T08:44:56Z</cp:lastPrinted>
  <dcterms:created xsi:type="dcterms:W3CDTF">2020-11-05T06:48:41Z</dcterms:created>
  <dcterms:modified xsi:type="dcterms:W3CDTF">2023-04-06T11:35:08Z</dcterms:modified>
</cp:coreProperties>
</file>