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8.jpeg" ContentType="image/jpe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4.png" ContentType="image/png"/>
  <Override PartName="/ppt/media/image11.jpeg" ContentType="image/jpeg"/>
  <Override PartName="/ppt/media/image1.png" ContentType="image/png"/>
  <Override PartName="/ppt/media/image31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13.png" ContentType="image/png"/>
  <Override PartName="/ppt/media/image8.png" ContentType="image/png"/>
  <Override PartName="/ppt/media/image38.png" ContentType="image/png"/>
  <Override PartName="/ppt/media/image39.jpeg" ContentType="image/jpeg"/>
  <Override PartName="/ppt/media/image45.jpeg" ContentType="image/jpeg"/>
  <Override PartName="/ppt/media/image9.png" ContentType="image/png"/>
  <Override PartName="/ppt/media/image44.png" ContentType="image/png"/>
  <Override PartName="/ppt/media/image40.jpeg" ContentType="image/jpeg"/>
  <Override PartName="/ppt/media/image41.png" ContentType="image/png"/>
  <Override PartName="/ppt/media/image30.png" ContentType="image/png"/>
  <Override PartName="/ppt/media/image5.png" ContentType="image/png"/>
  <Override PartName="/ppt/media/image29.jpeg" ContentType="image/jpeg"/>
  <Override PartName="/ppt/media/image42.png" ContentType="image/png"/>
  <Override PartName="/ppt/media/image43.png" ContentType="image/png"/>
  <Override PartName="/ppt/media/image46.png" ContentType="image/png"/>
  <Override PartName="/ppt/media/image12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35.jpeg" ContentType="image/jpeg"/>
  <Override PartName="/ppt/media/image47.png" ContentType="image/png"/>
  <Override PartName="/ppt/media/image10.png" ContentType="image/png"/>
  <Override PartName="/ppt/media/image34.png" ContentType="image/png"/>
  <Override PartName="/ppt/media/image4.png" ContentType="image/png"/>
  <Override PartName="/ppt/media/image27.png" ContentType="image/png"/>
  <Override PartName="/ppt/media/image33.png" ContentType="image/png"/>
  <Override PartName="/ppt/media/image3.png" ContentType="image/png"/>
  <Override PartName="/ppt/media/image26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2FF581-29D9-4F5A-B17F-4D89B51B0C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1EE6E6-C8BD-4309-BE26-DEFD3546F4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CD3A7D3-52AB-4F76-B78C-8BA02E70D9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F002C4-E6B4-42BB-B5C2-D1E0BECEA67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BBF64A-85B4-467F-90A9-A61E7DD3AD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C5ED37-45BD-4FB1-951E-AC28BC8F4E7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C98F27-059B-4640-92EC-F5B6D55B60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E4EEF5B-694A-421F-9FCC-5DDE12838B2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DB1233B-5DD7-4047-BAEB-9F4F6CF2DD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F17393-C24E-45A8-9F26-AEE1BA91668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6B8208-D6DC-4390-95CD-6D927DEAF1F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BA2005-A8CC-4755-B3D9-CD61F71655D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DD00B7D-54B1-4032-A479-4155DD36CC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EF8B152-B3FE-45E6-B5EE-443698603D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C7FF290-2877-4D20-98FF-C3856EB50E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7F0D91-81A1-4EB6-9964-BB7ECBFD9B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E422D29-3EBE-45FD-94D6-BCDF818927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938AD29-02BA-4326-911A-7F29CF6A31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F4A827-79B7-490E-94B7-0E067AE528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1964AEF-AF8A-46CD-94E5-865B5618C5E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C8039B0-A780-4EAB-A687-25343F032D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9A1ACBA-38F1-48C0-AACF-C1A6669DCA7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59E095-C112-401F-92C9-074223BE386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30AA35-24FA-419D-B6FD-DE45BF6DE18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4F9173FD-DF76-4358-8B7A-3DB6591E436E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</a:t>
            </a:r>
            <a:r>
              <a:rPr b="0" lang="ru-RU" sz="4400" spc="-1" strike="noStrike">
                <a:latin typeface="Arial"/>
              </a:rPr>
              <a:t>заглавия щёлкните </a:t>
            </a:r>
            <a:r>
              <a:rPr b="0" lang="ru-RU" sz="4400" spc="-1" strike="noStrike">
                <a:latin typeface="Arial"/>
              </a:rPr>
              <a:t>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CF3AED50-F599-458F-BC77-ADB8E61A240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jpeg"/><Relationship Id="rId10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jpeg"/><Relationship Id="rId8" Type="http://schemas.openxmlformats.org/officeDocument/2006/relationships/image" Target="../media/image29.jpeg"/><Relationship Id="rId9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jpe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jpeg"/><Relationship Id="rId11" Type="http://schemas.openxmlformats.org/officeDocument/2006/relationships/image" Target="../media/image40.jpeg"/><Relationship Id="rId1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hyperlink" Target="https://t.me/dusha_s_dushoyu" TargetMode="External"/><Relationship Id="rId3" Type="http://schemas.openxmlformats.org/officeDocument/2006/relationships/hyperlink" Target="https://dusha-art.ru" TargetMode="External"/><Relationship Id="rId4" Type="http://schemas.openxmlformats.org/officeDocument/2006/relationships/hyperlink" Target="https://vk.com/dusha_s_dushoyu" TargetMode="External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jpe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189;p27"/>
          <p:cNvSpPr/>
          <p:nvPr/>
        </p:nvSpPr>
        <p:spPr>
          <a:xfrm>
            <a:off x="604800" y="4964040"/>
            <a:ext cx="3565440" cy="13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endParaRPr b="0" lang="ru-RU" sz="4000" spc="-1" strike="noStrike">
              <a:latin typeface="Arial"/>
            </a:endParaRPr>
          </a:p>
        </p:txBody>
      </p:sp>
      <p:sp>
        <p:nvSpPr>
          <p:cNvPr id="83" name="Google Shape;190;p27"/>
          <p:cNvSpPr/>
          <p:nvPr/>
        </p:nvSpPr>
        <p:spPr>
          <a:xfrm>
            <a:off x="1522080" y="1440000"/>
            <a:ext cx="9457200" cy="274608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800" spc="-1" strike="noStrike">
                <a:solidFill>
                  <a:srgbClr val="ed7d31"/>
                </a:solidFill>
                <a:latin typeface="Arial"/>
                <a:ea typeface="Arial"/>
              </a:rPr>
              <a:t>«Развитие добровольческой деятельности среди молодежи</a:t>
            </a:r>
            <a:endParaRPr b="0" lang="ru-RU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800" spc="-1" strike="noStrike">
                <a:solidFill>
                  <a:srgbClr val="ed7d31"/>
                </a:solidFill>
                <a:latin typeface="Arial"/>
                <a:ea typeface="Arial"/>
              </a:rPr>
              <a:t> </a:t>
            </a:r>
            <a:r>
              <a:rPr b="1" lang="ru-RU" sz="3800" spc="-1" strike="noStrike">
                <a:solidFill>
                  <a:srgbClr val="ed7d31"/>
                </a:solidFill>
                <a:latin typeface="Arial"/>
                <a:ea typeface="Arial"/>
              </a:rPr>
              <a:t>в целях помощи людям</a:t>
            </a:r>
            <a:endParaRPr b="0" lang="ru-RU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800" spc="-1" strike="noStrike">
                <a:solidFill>
                  <a:srgbClr val="ed7d31"/>
                </a:solidFill>
                <a:latin typeface="Arial"/>
                <a:ea typeface="Arial"/>
              </a:rPr>
              <a:t> </a:t>
            </a:r>
            <a:r>
              <a:rPr b="1" lang="ru-RU" sz="3800" spc="-1" strike="noStrike">
                <a:solidFill>
                  <a:srgbClr val="ed7d31"/>
                </a:solidFill>
                <a:latin typeface="Arial"/>
                <a:ea typeface="Arial"/>
              </a:rPr>
              <a:t>в трудной жизненной ситуации»</a:t>
            </a:r>
            <a:endParaRPr b="0" lang="ru-RU" sz="3800" spc="-1" strike="noStrike">
              <a:latin typeface="Arial"/>
            </a:endParaRPr>
          </a:p>
        </p:txBody>
      </p:sp>
      <p:sp>
        <p:nvSpPr>
          <p:cNvPr id="84" name="Google Shape;191;p27"/>
          <p:cNvSpPr/>
          <p:nvPr/>
        </p:nvSpPr>
        <p:spPr>
          <a:xfrm>
            <a:off x="4600080" y="5538600"/>
            <a:ext cx="5713560" cy="43632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Google Shape;192;p27"/>
          <p:cNvSpPr/>
          <p:nvPr/>
        </p:nvSpPr>
        <p:spPr>
          <a:xfrm flipH="1" rot="1200">
            <a:off x="3765600" y="753120"/>
            <a:ext cx="4933080" cy="4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АНО Душа с душою говорит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86" name="Google Shape;193;p27" descr=""/>
          <p:cNvPicPr/>
          <p:nvPr/>
        </p:nvPicPr>
        <p:blipFill>
          <a:blip r:embed="rId2"/>
          <a:stretch/>
        </p:blipFill>
        <p:spPr>
          <a:xfrm>
            <a:off x="5075640" y="4861800"/>
            <a:ext cx="2315880" cy="154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198;p28" descr="C:\Users\Соня\Desktop\Мывместе 2\Шаблон\Элементы\Ресурс 12@2x.png"/>
          <p:cNvPicPr/>
          <p:nvPr/>
        </p:nvPicPr>
        <p:blipFill>
          <a:blip r:embed="rId2"/>
          <a:stretch/>
        </p:blipFill>
        <p:spPr>
          <a:xfrm>
            <a:off x="604800" y="1915200"/>
            <a:ext cx="6672960" cy="3960720"/>
          </a:xfrm>
          <a:prstGeom prst="rect">
            <a:avLst/>
          </a:prstGeom>
          <a:ln w="0">
            <a:noFill/>
          </a:ln>
        </p:spPr>
      </p:pic>
      <p:sp>
        <p:nvSpPr>
          <p:cNvPr id="88" name="Google Shape;199;p28"/>
          <p:cNvSpPr/>
          <p:nvPr/>
        </p:nvSpPr>
        <p:spPr>
          <a:xfrm>
            <a:off x="7560" y="-169560"/>
            <a:ext cx="12244680" cy="69343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Google Shape;200;p28"/>
          <p:cNvSpPr/>
          <p:nvPr/>
        </p:nvSpPr>
        <p:spPr>
          <a:xfrm>
            <a:off x="3600000" y="22320"/>
            <a:ext cx="4316760" cy="70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 </a:t>
            </a:r>
            <a:r>
              <a:rPr b="1" lang="ru-RU" sz="40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О ПРОЕКТЕ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90" name="Google Shape;201;p28" descr="C:\Users\Соня\Desktop\Мывместе 2\Шаблон\Элементы\Ресурс 11@2x.png"/>
          <p:cNvPicPr/>
          <p:nvPr/>
        </p:nvPicPr>
        <p:blipFill>
          <a:blip r:embed="rId3"/>
          <a:srcRect l="0" t="0" r="58419" b="40156"/>
          <a:stretch/>
        </p:blipFill>
        <p:spPr>
          <a:xfrm>
            <a:off x="0" y="-61200"/>
            <a:ext cx="4441680" cy="3598560"/>
          </a:xfrm>
          <a:prstGeom prst="rect">
            <a:avLst/>
          </a:prstGeom>
          <a:ln w="0">
            <a:noFill/>
          </a:ln>
        </p:spPr>
      </p:pic>
      <p:pic>
        <p:nvPicPr>
          <p:cNvPr id="91" name="Google Shape;202;p28" descr="C:\Users\Соня\Desktop\Мывместе 2\Шаблон\Элементы\Ресурс 15@2x.png"/>
          <p:cNvPicPr/>
          <p:nvPr/>
        </p:nvPicPr>
        <p:blipFill>
          <a:blip r:embed="rId4"/>
          <a:stretch/>
        </p:blipFill>
        <p:spPr>
          <a:xfrm>
            <a:off x="2880720" y="717120"/>
            <a:ext cx="6537600" cy="569880"/>
          </a:xfrm>
          <a:prstGeom prst="rect">
            <a:avLst/>
          </a:prstGeom>
          <a:ln w="0">
            <a:noFill/>
          </a:ln>
        </p:spPr>
      </p:pic>
      <p:sp>
        <p:nvSpPr>
          <p:cNvPr id="92" name="Google Shape;203;p28"/>
          <p:cNvSpPr/>
          <p:nvPr/>
        </p:nvSpPr>
        <p:spPr>
          <a:xfrm>
            <a:off x="2893320" y="778320"/>
            <a:ext cx="641304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Актуальность и социальная значимость проекта:</a:t>
            </a:r>
            <a:br>
              <a:rPr sz="1800"/>
            </a:br>
            <a:endParaRPr b="0" lang="ru-RU" sz="1800" spc="-1" strike="noStrike">
              <a:latin typeface="Arial"/>
            </a:endParaRPr>
          </a:p>
        </p:txBody>
      </p:sp>
      <p:sp>
        <p:nvSpPr>
          <p:cNvPr id="93" name="Google Shape;204;p28"/>
          <p:cNvSpPr/>
          <p:nvPr/>
        </p:nvSpPr>
        <p:spPr>
          <a:xfrm>
            <a:off x="1440000" y="1288440"/>
            <a:ext cx="8663040" cy="73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580" spc="-1" strike="noStrike">
                <a:solidFill>
                  <a:srgbClr val="000000"/>
                </a:solidFill>
                <a:latin typeface="Montserrat"/>
                <a:ea typeface="Montserrat"/>
              </a:rPr>
              <a:t>Картины возрождают у людей эмоции, дарят заряд позитивной энергии, веру в доброту и милосердие, свет, тепло и заботу.</a:t>
            </a:r>
            <a:endParaRPr b="0" lang="ru-RU" sz="1580" spc="-1" strike="noStrike">
              <a:latin typeface="Arial"/>
            </a:endParaRPr>
          </a:p>
        </p:txBody>
      </p:sp>
      <p:pic>
        <p:nvPicPr>
          <p:cNvPr id="94" name="Google Shape;205;p28" descr="C:\Users\Соня\Desktop\Мывместе 2\Шаблон\Элементы\Ресурс 15@2x.png"/>
          <p:cNvPicPr/>
          <p:nvPr/>
        </p:nvPicPr>
        <p:blipFill>
          <a:blip r:embed="rId5"/>
          <a:stretch/>
        </p:blipFill>
        <p:spPr>
          <a:xfrm>
            <a:off x="5233680" y="4599720"/>
            <a:ext cx="6537600" cy="325800"/>
          </a:xfrm>
          <a:prstGeom prst="rect">
            <a:avLst/>
          </a:prstGeom>
          <a:ln w="0">
            <a:noFill/>
          </a:ln>
        </p:spPr>
      </p:pic>
      <p:sp>
        <p:nvSpPr>
          <p:cNvPr id="95" name="Google Shape;206;p28"/>
          <p:cNvSpPr/>
          <p:nvPr/>
        </p:nvSpPr>
        <p:spPr>
          <a:xfrm>
            <a:off x="7473600" y="4599720"/>
            <a:ext cx="1366200" cy="3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Задачи:</a:t>
            </a:r>
            <a:endParaRPr b="0" lang="ru-RU" sz="1550" spc="-1" strike="noStrike">
              <a:latin typeface="Arial"/>
            </a:endParaRPr>
          </a:p>
        </p:txBody>
      </p:sp>
      <p:sp>
        <p:nvSpPr>
          <p:cNvPr id="96" name="Google Shape;207;p28"/>
          <p:cNvSpPr/>
          <p:nvPr/>
        </p:nvSpPr>
        <p:spPr>
          <a:xfrm>
            <a:off x="5483160" y="3935520"/>
            <a:ext cx="5913720" cy="61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5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Арт-терапевтическая помощь одиноким пожилым людям и инвалидам в интернатах.</a:t>
            </a:r>
            <a:endParaRPr b="0" lang="ru-RU" sz="1250" spc="-1" strike="noStrike">
              <a:latin typeface="Arial"/>
            </a:endParaRPr>
          </a:p>
        </p:txBody>
      </p:sp>
      <p:pic>
        <p:nvPicPr>
          <p:cNvPr id="97" name="Google Shape;208;p28" descr="C:\Users\Соня\Desktop\Мывместе 2\Шаблон\Элементы\Ресурс 15@2x.png"/>
          <p:cNvPicPr/>
          <p:nvPr/>
        </p:nvPicPr>
        <p:blipFill>
          <a:blip r:embed="rId6"/>
          <a:stretch/>
        </p:blipFill>
        <p:spPr>
          <a:xfrm>
            <a:off x="5263560" y="2326320"/>
            <a:ext cx="6352560" cy="325800"/>
          </a:xfrm>
          <a:prstGeom prst="rect">
            <a:avLst/>
          </a:prstGeom>
          <a:ln w="0">
            <a:noFill/>
          </a:ln>
        </p:spPr>
      </p:pic>
      <p:pic>
        <p:nvPicPr>
          <p:cNvPr id="98" name="Google Shape;209;p28" descr="C:\Users\Соня\Desktop\Мывместе 2\Шаблон\Элементы\Ресурс 15@2x.png"/>
          <p:cNvPicPr/>
          <p:nvPr/>
        </p:nvPicPr>
        <p:blipFill>
          <a:blip r:embed="rId7"/>
          <a:stretch/>
        </p:blipFill>
        <p:spPr>
          <a:xfrm>
            <a:off x="5295960" y="3447720"/>
            <a:ext cx="6412680" cy="325800"/>
          </a:xfrm>
          <a:prstGeom prst="rect">
            <a:avLst/>
          </a:prstGeom>
          <a:ln w="0">
            <a:noFill/>
          </a:ln>
        </p:spPr>
      </p:pic>
      <p:sp>
        <p:nvSpPr>
          <p:cNvPr id="99" name="Google Shape;210;p28"/>
          <p:cNvSpPr/>
          <p:nvPr/>
        </p:nvSpPr>
        <p:spPr>
          <a:xfrm>
            <a:off x="5263920" y="2265840"/>
            <a:ext cx="6352560" cy="3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Целевая аудитория:</a:t>
            </a:r>
            <a:br>
              <a:rPr sz="1800"/>
            </a:br>
            <a:endParaRPr b="0" lang="ru-RU" sz="1800" spc="-1" strike="noStrike">
              <a:latin typeface="Arial"/>
            </a:endParaRPr>
          </a:p>
        </p:txBody>
      </p:sp>
      <p:sp>
        <p:nvSpPr>
          <p:cNvPr id="100" name="Google Shape;211;p28"/>
          <p:cNvSpPr/>
          <p:nvPr/>
        </p:nvSpPr>
        <p:spPr>
          <a:xfrm>
            <a:off x="5662440" y="3447360"/>
            <a:ext cx="5178600" cy="3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Цель:</a:t>
            </a:r>
            <a:endParaRPr b="0" lang="ru-RU" sz="1550" spc="-1" strike="noStrike">
              <a:latin typeface="Arial"/>
            </a:endParaRPr>
          </a:p>
        </p:txBody>
      </p:sp>
      <p:sp>
        <p:nvSpPr>
          <p:cNvPr id="101" name="Google Shape;212;p28"/>
          <p:cNvSpPr/>
          <p:nvPr/>
        </p:nvSpPr>
        <p:spPr>
          <a:xfrm>
            <a:off x="84240" y="200160"/>
            <a:ext cx="17596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КТО МЫ?</a:t>
            </a:r>
            <a:endParaRPr b="0" lang="ru-RU" sz="1900" spc="-1" strike="noStrike">
              <a:latin typeface="Arial"/>
            </a:endParaRPr>
          </a:p>
        </p:txBody>
      </p:sp>
      <p:pic>
        <p:nvPicPr>
          <p:cNvPr id="102" name="Google Shape;213;p28" descr=""/>
          <p:cNvPicPr/>
          <p:nvPr/>
        </p:nvPicPr>
        <p:blipFill>
          <a:blip r:embed="rId8"/>
          <a:stretch/>
        </p:blipFill>
        <p:spPr>
          <a:xfrm>
            <a:off x="10104480" y="564480"/>
            <a:ext cx="1874520" cy="1249200"/>
          </a:xfrm>
          <a:prstGeom prst="rect">
            <a:avLst/>
          </a:prstGeom>
          <a:ln w="0">
            <a:noFill/>
          </a:ln>
        </p:spPr>
      </p:pic>
      <p:sp>
        <p:nvSpPr>
          <p:cNvPr id="103" name="Google Shape;214;p28"/>
          <p:cNvSpPr/>
          <p:nvPr/>
        </p:nvSpPr>
        <p:spPr>
          <a:xfrm>
            <a:off x="5033520" y="2687040"/>
            <a:ext cx="6672960" cy="73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457200" indent="-31104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пожилые одинокие люди и инвалиды в домах-интернатах;</a:t>
            </a:r>
            <a:endParaRPr b="0" lang="ru-RU" sz="1300" spc="-1" strike="noStrike">
              <a:latin typeface="Arial"/>
            </a:endParaRPr>
          </a:p>
          <a:p>
            <a:pPr marL="457200" indent="-31104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художники профессионалы и любители;</a:t>
            </a:r>
            <a:endParaRPr b="0" lang="ru-RU" sz="1300" spc="-1" strike="noStrike">
              <a:latin typeface="Arial"/>
            </a:endParaRPr>
          </a:p>
          <a:p>
            <a:pPr marL="457200" indent="-31104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волонтеры.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104" name="Google Shape;215;p28" descr=""/>
          <p:cNvPicPr/>
          <p:nvPr/>
        </p:nvPicPr>
        <p:blipFill>
          <a:blip r:embed="rId9"/>
          <a:stretch/>
        </p:blipFill>
        <p:spPr>
          <a:xfrm>
            <a:off x="466920" y="2580120"/>
            <a:ext cx="4441680" cy="2972880"/>
          </a:xfrm>
          <a:prstGeom prst="rect">
            <a:avLst/>
          </a:prstGeom>
          <a:ln w="0">
            <a:noFill/>
          </a:ln>
        </p:spPr>
      </p:pic>
      <p:sp>
        <p:nvSpPr>
          <p:cNvPr id="105" name="Google Shape;216;p28"/>
          <p:cNvSpPr/>
          <p:nvPr/>
        </p:nvSpPr>
        <p:spPr>
          <a:xfrm>
            <a:off x="5033520" y="4926960"/>
            <a:ext cx="6937560" cy="162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2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привлечение добровольцев, творческих людей, художественные учреждения.</a:t>
            </a:r>
            <a:endParaRPr b="0" lang="ru-RU" sz="1200" spc="-1" strike="noStrike">
              <a:latin typeface="Arial"/>
            </a:endParaRPr>
          </a:p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2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объединение, обучение и организация привлеченных людей для работы в проекте.</a:t>
            </a:r>
            <a:endParaRPr b="0" lang="ru-RU" sz="1200" spc="-1" strike="noStrike">
              <a:latin typeface="Arial"/>
            </a:endParaRPr>
          </a:p>
          <a:p>
            <a:pPr marL="457200" indent="-30492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2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выезд команды в дом-интернат: проведение выставки и художественных мастер-классов, общение с проживающими, развеска картин, концертная программа</a:t>
            </a:r>
            <a:r>
              <a:rPr b="0" lang="ru-RU" sz="1200" spc="-1" strike="noStrike">
                <a:solidFill>
                  <a:srgbClr val="70ad47"/>
                </a:solidFill>
                <a:latin typeface="Montserrat SemiBold"/>
                <a:ea typeface="Montserrat SemiBold"/>
              </a:rPr>
              <a:t>.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221;p29" descr="C:\Users\Соня\Desktop\Мывместе 2\Шаблон\Элементы\Ресурс 12@2x.png"/>
          <p:cNvPicPr/>
          <p:nvPr/>
        </p:nvPicPr>
        <p:blipFill>
          <a:blip r:embed="rId2"/>
          <a:stretch/>
        </p:blipFill>
        <p:spPr>
          <a:xfrm>
            <a:off x="604800" y="1915200"/>
            <a:ext cx="6672960" cy="3960720"/>
          </a:xfrm>
          <a:prstGeom prst="rect">
            <a:avLst/>
          </a:prstGeom>
          <a:ln w="0">
            <a:noFill/>
          </a:ln>
        </p:spPr>
      </p:pic>
      <p:sp>
        <p:nvSpPr>
          <p:cNvPr id="107" name="Google Shape;222;p29"/>
          <p:cNvSpPr/>
          <p:nvPr/>
        </p:nvSpPr>
        <p:spPr>
          <a:xfrm>
            <a:off x="-54000" y="-77760"/>
            <a:ext cx="12244680" cy="69343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Google Shape;223;p29"/>
          <p:cNvSpPr/>
          <p:nvPr/>
        </p:nvSpPr>
        <p:spPr>
          <a:xfrm>
            <a:off x="3600000" y="66960"/>
            <a:ext cx="5578920" cy="7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 </a:t>
            </a:r>
            <a:r>
              <a:rPr b="1" lang="ru-RU" sz="40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О ПРОЕКТЕ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109" name="Google Shape;224;p29" descr="C:\Users\Соня\Desktop\Мывместе 2\Шаблон\Элементы\Ресурс 11@2x.png"/>
          <p:cNvPicPr/>
          <p:nvPr/>
        </p:nvPicPr>
        <p:blipFill>
          <a:blip r:embed="rId3"/>
          <a:srcRect l="0" t="0" r="58419" b="40156"/>
          <a:stretch/>
        </p:blipFill>
        <p:spPr>
          <a:xfrm>
            <a:off x="-54000" y="-77760"/>
            <a:ext cx="4441680" cy="3598560"/>
          </a:xfrm>
          <a:prstGeom prst="rect">
            <a:avLst/>
          </a:prstGeom>
          <a:ln w="0">
            <a:noFill/>
          </a:ln>
        </p:spPr>
      </p:pic>
      <p:sp>
        <p:nvSpPr>
          <p:cNvPr id="110" name="Google Shape;225;p29"/>
          <p:cNvSpPr/>
          <p:nvPr/>
        </p:nvSpPr>
        <p:spPr>
          <a:xfrm>
            <a:off x="84240" y="200160"/>
            <a:ext cx="17596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КТО МЫ?</a:t>
            </a:r>
            <a:endParaRPr b="0" lang="ru-RU" sz="1900" spc="-1" strike="noStrike">
              <a:latin typeface="Arial"/>
            </a:endParaRPr>
          </a:p>
        </p:txBody>
      </p:sp>
      <p:pic>
        <p:nvPicPr>
          <p:cNvPr id="111" name="Google Shape;226;p29" descr="C:\Users\Соня\Desktop\Мывместе 2\Шаблон\Элементы\Ресурс 15@2x.png"/>
          <p:cNvPicPr/>
          <p:nvPr/>
        </p:nvPicPr>
        <p:blipFill>
          <a:blip r:embed="rId4"/>
          <a:stretch/>
        </p:blipFill>
        <p:spPr>
          <a:xfrm>
            <a:off x="999360" y="1473120"/>
            <a:ext cx="4698000" cy="681840"/>
          </a:xfrm>
          <a:prstGeom prst="rect">
            <a:avLst/>
          </a:prstGeom>
          <a:ln w="0">
            <a:noFill/>
          </a:ln>
        </p:spPr>
      </p:pic>
      <p:sp>
        <p:nvSpPr>
          <p:cNvPr id="112" name="Google Shape;227;p29"/>
          <p:cNvSpPr/>
          <p:nvPr/>
        </p:nvSpPr>
        <p:spPr>
          <a:xfrm>
            <a:off x="999360" y="1498320"/>
            <a:ext cx="4698000" cy="3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Информация о команде проекта: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13" name="Google Shape;228;p29" descr="C:\Users\Соня\Desktop\Мывместе 2\Шаблон\Элементы\Ресурс 15@2x.png"/>
          <p:cNvPicPr/>
          <p:nvPr/>
        </p:nvPicPr>
        <p:blipFill>
          <a:blip r:embed="rId5"/>
          <a:stretch/>
        </p:blipFill>
        <p:spPr>
          <a:xfrm>
            <a:off x="6095880" y="1453320"/>
            <a:ext cx="5675040" cy="681840"/>
          </a:xfrm>
          <a:prstGeom prst="rect">
            <a:avLst/>
          </a:prstGeom>
          <a:ln w="0">
            <a:noFill/>
          </a:ln>
        </p:spPr>
      </p:pic>
      <p:sp>
        <p:nvSpPr>
          <p:cNvPr id="114" name="Google Shape;229;p29"/>
          <p:cNvSpPr/>
          <p:nvPr/>
        </p:nvSpPr>
        <p:spPr>
          <a:xfrm>
            <a:off x="6095880" y="1469160"/>
            <a:ext cx="5495040" cy="5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5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 </a:t>
            </a: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Качественные и количественные результаты: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500" spc="-1" strike="noStrike">
              <a:latin typeface="Arial"/>
            </a:endParaRPr>
          </a:p>
        </p:txBody>
      </p:sp>
      <p:pic>
        <p:nvPicPr>
          <p:cNvPr id="115" name="Google Shape;230;p29" descr=""/>
          <p:cNvPicPr/>
          <p:nvPr/>
        </p:nvPicPr>
        <p:blipFill>
          <a:blip r:embed="rId6"/>
          <a:stretch/>
        </p:blipFill>
        <p:spPr>
          <a:xfrm>
            <a:off x="1072440" y="1825920"/>
            <a:ext cx="4552200" cy="4552200"/>
          </a:xfrm>
          <a:prstGeom prst="rect">
            <a:avLst/>
          </a:prstGeom>
          <a:ln w="0">
            <a:noFill/>
          </a:ln>
        </p:spPr>
      </p:pic>
      <p:pic>
        <p:nvPicPr>
          <p:cNvPr id="116" name="Google Shape;231;p29" descr=""/>
          <p:cNvPicPr/>
          <p:nvPr/>
        </p:nvPicPr>
        <p:blipFill>
          <a:blip r:embed="rId7"/>
          <a:stretch/>
        </p:blipFill>
        <p:spPr>
          <a:xfrm>
            <a:off x="5626080" y="2305440"/>
            <a:ext cx="3467880" cy="2944800"/>
          </a:xfrm>
          <a:prstGeom prst="rect">
            <a:avLst/>
          </a:prstGeom>
          <a:ln w="0">
            <a:noFill/>
          </a:ln>
        </p:spPr>
      </p:pic>
      <p:pic>
        <p:nvPicPr>
          <p:cNvPr id="117" name="Google Shape;232;p29" descr=""/>
          <p:cNvPicPr/>
          <p:nvPr/>
        </p:nvPicPr>
        <p:blipFill>
          <a:blip r:embed="rId8"/>
          <a:stretch/>
        </p:blipFill>
        <p:spPr>
          <a:xfrm>
            <a:off x="9447840" y="2260440"/>
            <a:ext cx="2651040" cy="3034800"/>
          </a:xfrm>
          <a:prstGeom prst="rect">
            <a:avLst/>
          </a:prstGeom>
          <a:ln w="0">
            <a:noFill/>
          </a:ln>
        </p:spPr>
      </p:pic>
      <p:pic>
        <p:nvPicPr>
          <p:cNvPr id="118" name="Google Shape;233;p29" descr=""/>
          <p:cNvPicPr/>
          <p:nvPr/>
        </p:nvPicPr>
        <p:blipFill>
          <a:blip r:embed="rId9"/>
          <a:stretch/>
        </p:blipFill>
        <p:spPr>
          <a:xfrm>
            <a:off x="9360360" y="5340600"/>
            <a:ext cx="2825640" cy="1022040"/>
          </a:xfrm>
          <a:prstGeom prst="rect">
            <a:avLst/>
          </a:prstGeom>
          <a:ln w="0">
            <a:noFill/>
          </a:ln>
        </p:spPr>
      </p:pic>
      <p:sp>
        <p:nvSpPr>
          <p:cNvPr id="119" name="Google Shape;234;p29"/>
          <p:cNvSpPr/>
          <p:nvPr/>
        </p:nvSpPr>
        <p:spPr>
          <a:xfrm>
            <a:off x="1712880" y="725760"/>
            <a:ext cx="8598240" cy="68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Благотворительный проект «Душа с душою говорит» зародился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в 2018 г. , в  2020 г. проект расширился на всю Россию.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0" name="Google Shape;235;p29"/>
          <p:cNvSpPr/>
          <p:nvPr/>
        </p:nvSpPr>
        <p:spPr>
          <a:xfrm>
            <a:off x="718200" y="5731200"/>
            <a:ext cx="52606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Лидеры проекта в 18 регионах России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121" name="Google Shape;236;p29" descr=""/>
          <p:cNvPicPr/>
          <p:nvPr/>
        </p:nvPicPr>
        <p:blipFill>
          <a:blip r:embed="rId10"/>
          <a:stretch/>
        </p:blipFill>
        <p:spPr>
          <a:xfrm>
            <a:off x="5980320" y="5340600"/>
            <a:ext cx="1823400" cy="124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241;p30" descr="C:\Users\Соня\Desktop\Мывместе 2\Шаблон\Элементы\Ресурс 12@2x.png"/>
          <p:cNvPicPr/>
          <p:nvPr/>
        </p:nvPicPr>
        <p:blipFill>
          <a:blip r:embed="rId2"/>
          <a:stretch/>
        </p:blipFill>
        <p:spPr>
          <a:xfrm>
            <a:off x="604800" y="1915200"/>
            <a:ext cx="6672960" cy="3960720"/>
          </a:xfrm>
          <a:prstGeom prst="rect">
            <a:avLst/>
          </a:prstGeom>
          <a:ln w="0">
            <a:noFill/>
          </a:ln>
        </p:spPr>
      </p:pic>
      <p:sp>
        <p:nvSpPr>
          <p:cNvPr id="123" name="Google Shape;242;p30"/>
          <p:cNvSpPr/>
          <p:nvPr/>
        </p:nvSpPr>
        <p:spPr>
          <a:xfrm>
            <a:off x="-27000" y="-38880"/>
            <a:ext cx="12244680" cy="69343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ffffff"/>
                </a:solidFill>
                <a:latin typeface="Montserrat"/>
                <a:ea typeface="Montserrat"/>
              </a:rPr>
              <a:t>органы власти, администрация города, днпартаменты культуры и образования и др.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24" name="Google Shape;243;p30"/>
          <p:cNvSpPr/>
          <p:nvPr/>
        </p:nvSpPr>
        <p:spPr>
          <a:xfrm>
            <a:off x="398880" y="236880"/>
            <a:ext cx="7812000" cy="16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954d"/>
                </a:solidFill>
                <a:latin typeface="Montserrat Black"/>
                <a:ea typeface="Montserrat Black"/>
              </a:rPr>
              <a:t>ПРИЗНАНИЕ И ВОВЛЕЧЕННОСТЬ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954d"/>
                </a:solidFill>
                <a:latin typeface="Montserrat Black"/>
                <a:ea typeface="Montserrat Black"/>
              </a:rPr>
              <a:t>(«ДЕЙСТВУЮЩИЕ ЛИЦА»)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latin typeface="Arial"/>
            </a:endParaRPr>
          </a:p>
        </p:txBody>
      </p:sp>
      <p:pic>
        <p:nvPicPr>
          <p:cNvPr id="125" name="Google Shape;244;p30" descr="C:\Users\Соня\Desktop\Мывместе 2\Шаблон\Элементы\Ресурс 15@2x.png"/>
          <p:cNvPicPr/>
          <p:nvPr/>
        </p:nvPicPr>
        <p:blipFill>
          <a:blip r:embed="rId3"/>
          <a:stretch/>
        </p:blipFill>
        <p:spPr>
          <a:xfrm>
            <a:off x="8089200" y="1340640"/>
            <a:ext cx="3869280" cy="1553760"/>
          </a:xfrm>
          <a:prstGeom prst="rect">
            <a:avLst/>
          </a:prstGeom>
          <a:ln w="0">
            <a:noFill/>
          </a:ln>
        </p:spPr>
      </p:pic>
      <p:sp>
        <p:nvSpPr>
          <p:cNvPr id="126" name="Google Shape;245;p30"/>
          <p:cNvSpPr/>
          <p:nvPr/>
        </p:nvSpPr>
        <p:spPr>
          <a:xfrm>
            <a:off x="8411040" y="1417320"/>
            <a:ext cx="3455640" cy="12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БЛАГОПОЛУЧАТЕЛИ: Пожилые люди и инвалиды, проживающие </a:t>
            </a:r>
            <a:endParaRPr b="0" lang="ru-RU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в домах-интернатах </a:t>
            </a:r>
            <a:endParaRPr b="0" lang="ru-RU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по всей России</a:t>
            </a:r>
            <a:endParaRPr b="0" lang="ru-RU" sz="1700" spc="-1" strike="noStrike">
              <a:latin typeface="Arial"/>
            </a:endParaRPr>
          </a:p>
        </p:txBody>
      </p:sp>
      <p:pic>
        <p:nvPicPr>
          <p:cNvPr id="127" name="Google Shape;246;p30" descr="C:\Users\Соня\Desktop\Мывместе 2\Шаблон\Элементы\Ресурс 15@2x.png"/>
          <p:cNvPicPr/>
          <p:nvPr/>
        </p:nvPicPr>
        <p:blipFill>
          <a:blip r:embed="rId4"/>
          <a:stretch/>
        </p:blipFill>
        <p:spPr>
          <a:xfrm>
            <a:off x="604800" y="1340640"/>
            <a:ext cx="4950360" cy="1553760"/>
          </a:xfrm>
          <a:prstGeom prst="rect">
            <a:avLst/>
          </a:prstGeom>
          <a:ln w="0">
            <a:noFill/>
          </a:ln>
        </p:spPr>
      </p:pic>
      <p:sp>
        <p:nvSpPr>
          <p:cNvPr id="128" name="Google Shape;247;p30"/>
          <p:cNvSpPr/>
          <p:nvPr/>
        </p:nvSpPr>
        <p:spPr>
          <a:xfrm>
            <a:off x="824760" y="1464480"/>
            <a:ext cx="4460040" cy="120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ВОЛОНТЁРЫ: Художники, люди, не безразличные к пожилым и инвалидам</a:t>
            </a:r>
            <a:endParaRPr b="0" lang="ru-RU" sz="17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87"/>
              </a:spcBef>
              <a:buNone/>
              <a:tabLst>
                <a:tab algn="l" pos="0"/>
              </a:tabLst>
            </a:pPr>
            <a:br>
              <a:rPr sz="1700"/>
            </a:br>
            <a:endParaRPr b="0" lang="ru-RU" sz="1700" spc="-1" strike="noStrike">
              <a:latin typeface="Arial"/>
            </a:endParaRPr>
          </a:p>
        </p:txBody>
      </p:sp>
      <p:pic>
        <p:nvPicPr>
          <p:cNvPr id="129" name="Google Shape;248;p30" descr="C:\Users\Соня\Desktop\Мывместе 2\Шаблон\Элементы\Ресурс 15@2x.png"/>
          <p:cNvPicPr/>
          <p:nvPr/>
        </p:nvPicPr>
        <p:blipFill>
          <a:blip r:embed="rId5"/>
          <a:stretch/>
        </p:blipFill>
        <p:spPr>
          <a:xfrm>
            <a:off x="604800" y="3279600"/>
            <a:ext cx="4214880" cy="370080"/>
          </a:xfrm>
          <a:prstGeom prst="rect">
            <a:avLst/>
          </a:prstGeom>
          <a:ln w="0">
            <a:noFill/>
          </a:ln>
        </p:spPr>
      </p:pic>
      <p:sp>
        <p:nvSpPr>
          <p:cNvPr id="130" name="Google Shape;249;p30"/>
          <p:cNvSpPr/>
          <p:nvPr/>
        </p:nvSpPr>
        <p:spPr>
          <a:xfrm>
            <a:off x="1155960" y="3291840"/>
            <a:ext cx="3251520" cy="37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ПАРТНЁРЫ: </a:t>
            </a:r>
            <a:endParaRPr b="0" lang="ru-RU" sz="1700" spc="-1" strike="noStrike">
              <a:latin typeface="Arial"/>
            </a:endParaRPr>
          </a:p>
        </p:txBody>
      </p:sp>
      <p:pic>
        <p:nvPicPr>
          <p:cNvPr id="131" name="Google Shape;250;p30" descr="C:\Users\Соня\Desktop\Мывместе 2\Шаблон\Элементы\Ресурс 15@2x.png"/>
          <p:cNvPicPr/>
          <p:nvPr/>
        </p:nvPicPr>
        <p:blipFill>
          <a:blip r:embed="rId6"/>
          <a:stretch/>
        </p:blipFill>
        <p:spPr>
          <a:xfrm>
            <a:off x="5102640" y="3291840"/>
            <a:ext cx="6912360" cy="370080"/>
          </a:xfrm>
          <a:prstGeom prst="rect">
            <a:avLst/>
          </a:prstGeom>
          <a:ln w="0">
            <a:noFill/>
          </a:ln>
        </p:spPr>
      </p:pic>
      <p:sp>
        <p:nvSpPr>
          <p:cNvPr id="132" name="Google Shape;251;p30"/>
          <p:cNvSpPr/>
          <p:nvPr/>
        </p:nvSpPr>
        <p:spPr>
          <a:xfrm>
            <a:off x="5102640" y="3259800"/>
            <a:ext cx="6912360" cy="37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ИНФОРМАЦИОННАЯ ПОДДЕРЖКА: </a:t>
            </a:r>
            <a:endParaRPr b="0" lang="ru-RU" sz="1700" spc="-1" strike="noStrike">
              <a:latin typeface="Arial"/>
            </a:endParaRPr>
          </a:p>
        </p:txBody>
      </p:sp>
      <p:pic>
        <p:nvPicPr>
          <p:cNvPr id="133" name="Google Shape;252;p30" descr=""/>
          <p:cNvPicPr/>
          <p:nvPr/>
        </p:nvPicPr>
        <p:blipFill>
          <a:blip r:embed="rId7"/>
          <a:stretch/>
        </p:blipFill>
        <p:spPr>
          <a:xfrm>
            <a:off x="6006240" y="1092960"/>
            <a:ext cx="1547640" cy="2183760"/>
          </a:xfrm>
          <a:prstGeom prst="rect">
            <a:avLst/>
          </a:prstGeom>
          <a:ln w="0">
            <a:noFill/>
          </a:ln>
        </p:spPr>
      </p:pic>
      <p:sp>
        <p:nvSpPr>
          <p:cNvPr id="134" name="Google Shape;253;p30"/>
          <p:cNvSpPr/>
          <p:nvPr/>
        </p:nvSpPr>
        <p:spPr>
          <a:xfrm>
            <a:off x="5193720" y="2228760"/>
            <a:ext cx="748440" cy="3704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9138"/>
          </a:solidFill>
          <a:ln w="9525">
            <a:solidFill>
              <a:srgbClr val="e6913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Google Shape;254;p30"/>
          <p:cNvSpPr/>
          <p:nvPr/>
        </p:nvSpPr>
        <p:spPr>
          <a:xfrm rot="10800000">
            <a:off x="7556760" y="2228400"/>
            <a:ext cx="748440" cy="3704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9138"/>
          </a:solidFill>
          <a:ln w="9525">
            <a:solidFill>
              <a:srgbClr val="e6913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Google Shape;255;p30"/>
          <p:cNvSpPr/>
          <p:nvPr/>
        </p:nvSpPr>
        <p:spPr>
          <a:xfrm>
            <a:off x="5166720" y="4497480"/>
            <a:ext cx="6784560" cy="2099520"/>
          </a:xfrm>
          <a:prstGeom prst="rect">
            <a:avLst/>
          </a:prstGeom>
          <a:noFill/>
          <a:ln w="28575">
            <a:solidFill>
              <a:srgbClr val="ff9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e69138"/>
                </a:solidFill>
                <a:latin typeface="Montserrat"/>
                <a:ea typeface="Montserrat"/>
              </a:rPr>
              <a:t>МЕДИА: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137" name="Google Shape;256;p30"/>
          <p:cNvSpPr/>
          <p:nvPr/>
        </p:nvSpPr>
        <p:spPr>
          <a:xfrm>
            <a:off x="5166720" y="3753360"/>
            <a:ext cx="6784560" cy="607680"/>
          </a:xfrm>
          <a:prstGeom prst="rect">
            <a:avLst/>
          </a:prstGeom>
          <a:noFill/>
          <a:ln w="28575">
            <a:solidFill>
              <a:srgbClr val="e6913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e69138"/>
                </a:solidFill>
                <a:latin typeface="Montserrat"/>
                <a:ea typeface="Montserrat"/>
              </a:rPr>
              <a:t>ОРГАНЫ ВЛАСТИ, АДМИНИСТРАЦИЯ ГОРОДА, ДЕПАРТАМЕНТЫ КУЛЬТУРЫ И ОБРАЗОВАНИЯ И ДР.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38" name="Google Shape;257;p30"/>
          <p:cNvSpPr/>
          <p:nvPr/>
        </p:nvSpPr>
        <p:spPr>
          <a:xfrm>
            <a:off x="5285880" y="4844160"/>
            <a:ext cx="6784560" cy="155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&gt; 150 публикаций в интернете.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&gt; 200 упоминаний в социальных сетях.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&gt; 50 статей в газетных региональных изданиях.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&gt; 15 выступлений на радио и телеканалах.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139" name="Google Shape;258;p30" descr=""/>
          <p:cNvPicPr/>
          <p:nvPr/>
        </p:nvPicPr>
        <p:blipFill>
          <a:blip r:embed="rId8"/>
          <a:stretch/>
        </p:blipFill>
        <p:spPr>
          <a:xfrm>
            <a:off x="771120" y="3753360"/>
            <a:ext cx="4214880" cy="290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263;p31" descr="C:\Users\Соня\Desktop\Мывместе 2\Шаблон\Элементы\Ресурс 12@2x.png"/>
          <p:cNvPicPr/>
          <p:nvPr/>
        </p:nvPicPr>
        <p:blipFill>
          <a:blip r:embed="rId2"/>
          <a:stretch/>
        </p:blipFill>
        <p:spPr>
          <a:xfrm>
            <a:off x="604800" y="1915200"/>
            <a:ext cx="6672960" cy="3960720"/>
          </a:xfrm>
          <a:prstGeom prst="rect">
            <a:avLst/>
          </a:prstGeom>
          <a:ln w="0">
            <a:noFill/>
          </a:ln>
        </p:spPr>
      </p:pic>
      <p:sp>
        <p:nvSpPr>
          <p:cNvPr id="141" name="Google Shape;264;p31"/>
          <p:cNvSpPr/>
          <p:nvPr/>
        </p:nvSpPr>
        <p:spPr>
          <a:xfrm>
            <a:off x="42480" y="-38880"/>
            <a:ext cx="12244680" cy="69343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Google Shape;265;p31"/>
          <p:cNvSpPr/>
          <p:nvPr/>
        </p:nvSpPr>
        <p:spPr>
          <a:xfrm>
            <a:off x="3356640" y="0"/>
            <a:ext cx="6320880" cy="70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О ПРОЕКТЕ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700" spc="-1" strike="noStrike">
              <a:latin typeface="Arial"/>
            </a:endParaRPr>
          </a:p>
          <a:p>
            <a:pPr marL="457200" indent="-343080" algn="ctr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Montserrat SemiBold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Художники передают картины в Проект</a:t>
            </a:r>
            <a:endParaRPr b="0" lang="ru-RU" sz="1800" spc="-1" strike="noStrike">
              <a:latin typeface="Arial"/>
            </a:endParaRPr>
          </a:p>
          <a:p>
            <a:pPr marL="457200" indent="-343080" algn="ctr">
              <a:lnSpc>
                <a:spcPct val="100000"/>
              </a:lnSpc>
              <a:buClr>
                <a:srgbClr val="ffffff"/>
              </a:buClr>
              <a:buFont typeface="Montserrat SemiBold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Волонтеры помогают оформить картины и передать их в ДИПИ и ПНИ</a:t>
            </a:r>
            <a:endParaRPr b="0" lang="ru-RU" sz="1800" spc="-1" strike="noStrike">
              <a:latin typeface="Arial"/>
            </a:endParaRPr>
          </a:p>
          <a:p>
            <a:pPr marL="457200" indent="-343080" algn="ctr">
              <a:lnSpc>
                <a:spcPct val="100000"/>
              </a:lnSpc>
              <a:buClr>
                <a:srgbClr val="ffffff"/>
              </a:buClr>
              <a:buFont typeface="Montserrat SemiBold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В ДИПИ и ПНИ проводим вернисаж картин, чтобы проживающие могли выбрать по душе</a:t>
            </a:r>
            <a:endParaRPr b="0" lang="ru-RU" sz="1800" spc="-1" strike="noStrike">
              <a:latin typeface="Arial"/>
            </a:endParaRPr>
          </a:p>
          <a:p>
            <a:pPr marL="457200" indent="-343080" algn="ctr">
              <a:lnSpc>
                <a:spcPct val="100000"/>
              </a:lnSpc>
              <a:buClr>
                <a:srgbClr val="ffffff"/>
              </a:buClr>
              <a:buFont typeface="Montserrat SemiBold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В ДИПИ и ПНИ дополнительно проводим художественные мастер-классы и по возможности устраиваем развлекательную программу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latin typeface="Arial"/>
            </a:endParaRPr>
          </a:p>
        </p:txBody>
      </p:sp>
      <p:pic>
        <p:nvPicPr>
          <p:cNvPr id="143" name="Google Shape;266;p31" descr="C:\Users\Соня\Desktop\Мывместе 2\Шаблон\Элементы\Ресурс 11@2x.png"/>
          <p:cNvPicPr/>
          <p:nvPr/>
        </p:nvPicPr>
        <p:blipFill>
          <a:blip r:embed="rId3"/>
          <a:srcRect l="0" t="0" r="58419" b="40156"/>
          <a:stretch/>
        </p:blipFill>
        <p:spPr>
          <a:xfrm>
            <a:off x="-54000" y="-77760"/>
            <a:ext cx="4441680" cy="3598560"/>
          </a:xfrm>
          <a:prstGeom prst="rect">
            <a:avLst/>
          </a:prstGeom>
          <a:ln w="0">
            <a:noFill/>
          </a:ln>
        </p:spPr>
      </p:pic>
      <p:pic>
        <p:nvPicPr>
          <p:cNvPr id="144" name="Google Shape;267;p31" descr="C:\Users\Соня\Desktop\Мывместе 2\Шаблон\Элементы\Ресурс 2.png"/>
          <p:cNvPicPr/>
          <p:nvPr/>
        </p:nvPicPr>
        <p:blipFill>
          <a:blip r:embed="rId4"/>
          <a:stretch/>
        </p:blipFill>
        <p:spPr>
          <a:xfrm>
            <a:off x="10671120" y="-132480"/>
            <a:ext cx="1573200" cy="2818080"/>
          </a:xfrm>
          <a:prstGeom prst="rect">
            <a:avLst/>
          </a:prstGeom>
          <a:ln w="0">
            <a:noFill/>
          </a:ln>
        </p:spPr>
      </p:pic>
      <p:pic>
        <p:nvPicPr>
          <p:cNvPr id="145" name="Google Shape;268;p31" descr="C:\Users\Соня\Desktop\Мывместе 2\Шаблон\Элементы\Ресурс 15@2x.png"/>
          <p:cNvPicPr/>
          <p:nvPr/>
        </p:nvPicPr>
        <p:blipFill>
          <a:blip r:embed="rId5"/>
          <a:stretch/>
        </p:blipFill>
        <p:spPr>
          <a:xfrm>
            <a:off x="2361600" y="708120"/>
            <a:ext cx="7969320" cy="706680"/>
          </a:xfrm>
          <a:prstGeom prst="rect">
            <a:avLst/>
          </a:prstGeom>
          <a:ln w="0">
            <a:noFill/>
          </a:ln>
        </p:spPr>
      </p:pic>
      <p:sp>
        <p:nvSpPr>
          <p:cNvPr id="146" name="Google Shape;269;p31"/>
          <p:cNvSpPr/>
          <p:nvPr/>
        </p:nvSpPr>
        <p:spPr>
          <a:xfrm>
            <a:off x="2361600" y="708120"/>
            <a:ext cx="7812000" cy="6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ОСНОВНЫЕ МЕРОПРИЯТИЯ, БЮДЖЕТ И ОБОСНОВАНИЕ </a:t>
            </a:r>
            <a:r>
              <a:rPr b="1" lang="ru-RU" sz="1800" spc="-1" strike="noStrike">
                <a:solidFill>
                  <a:srgbClr val="ffffff"/>
                </a:solidFill>
                <a:latin typeface="Montserrat SemiBold"/>
                <a:ea typeface="Montserrat SemiBold"/>
              </a:rPr>
              <a:t>ПЛАНИРУЕМЫХ РАСХОДОВ НА РЕАЛИЗАЦИЮ ПРОЕКТА</a:t>
            </a:r>
            <a:r>
              <a:rPr b="1" lang="ru-RU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47" name="Google Shape;270;p31"/>
          <p:cNvSpPr/>
          <p:nvPr/>
        </p:nvSpPr>
        <p:spPr>
          <a:xfrm>
            <a:off x="538920" y="2219760"/>
            <a:ext cx="4300560" cy="9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Сбор картин. Художники передают картины в проект. Приобретение и подбор рам.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148" name="Google Shape;271;p31" descr=""/>
          <p:cNvPicPr/>
          <p:nvPr/>
        </p:nvPicPr>
        <p:blipFill>
          <a:blip r:embed="rId6"/>
          <a:stretch/>
        </p:blipFill>
        <p:spPr>
          <a:xfrm>
            <a:off x="604800" y="4117320"/>
            <a:ext cx="3981600" cy="2653920"/>
          </a:xfrm>
          <a:prstGeom prst="rect">
            <a:avLst/>
          </a:prstGeom>
          <a:ln w="9525">
            <a:solidFill>
              <a:srgbClr val="ffffff"/>
            </a:solidFill>
            <a:round/>
          </a:ln>
        </p:spPr>
      </p:pic>
      <p:sp>
        <p:nvSpPr>
          <p:cNvPr id="149" name="Google Shape;272;p31"/>
          <p:cNvSpPr/>
          <p:nvPr/>
        </p:nvSpPr>
        <p:spPr>
          <a:xfrm>
            <a:off x="538920" y="2927520"/>
            <a:ext cx="4441680" cy="6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Волонтеры помогают оформить картины к поездке.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50" name="Google Shape;273;p31"/>
          <p:cNvSpPr/>
          <p:nvPr/>
        </p:nvSpPr>
        <p:spPr>
          <a:xfrm>
            <a:off x="505440" y="3411360"/>
            <a:ext cx="4893480" cy="6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Организация поездки, поиск добровольцев, автоволонтеров, художников 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для мастер-классов, артистов.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151" name="Google Shape;274;p31" descr="C:\Users\Соня\Desktop\Мывместе 2\Шаблон\Элементы\Ресурс 15@2x.png"/>
          <p:cNvPicPr/>
          <p:nvPr/>
        </p:nvPicPr>
        <p:blipFill>
          <a:blip r:embed="rId7"/>
          <a:stretch/>
        </p:blipFill>
        <p:spPr>
          <a:xfrm>
            <a:off x="538920" y="1553040"/>
            <a:ext cx="4441680" cy="528120"/>
          </a:xfrm>
          <a:prstGeom prst="rect">
            <a:avLst/>
          </a:prstGeom>
          <a:ln w="0">
            <a:noFill/>
          </a:ln>
        </p:spPr>
      </p:pic>
      <p:sp>
        <p:nvSpPr>
          <p:cNvPr id="152" name="Google Shape;275;p31"/>
          <p:cNvSpPr/>
          <p:nvPr/>
        </p:nvSpPr>
        <p:spPr>
          <a:xfrm>
            <a:off x="604800" y="1633320"/>
            <a:ext cx="435204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ЭТАПЫ ДО ПОЕЗДКИ:</a:t>
            </a:r>
            <a:endParaRPr b="0" lang="ru-RU" sz="1700" spc="-1" strike="noStrike">
              <a:latin typeface="Arial"/>
            </a:endParaRPr>
          </a:p>
        </p:txBody>
      </p:sp>
      <p:pic>
        <p:nvPicPr>
          <p:cNvPr id="153" name="Google Shape;276;p31" descr="C:\Users\Соня\Desktop\Мывместе 2\Шаблон\Элементы\Ресурс 15@2x.png"/>
          <p:cNvPicPr/>
          <p:nvPr/>
        </p:nvPicPr>
        <p:blipFill>
          <a:blip r:embed="rId8"/>
          <a:stretch/>
        </p:blipFill>
        <p:spPr>
          <a:xfrm>
            <a:off x="5285520" y="1534680"/>
            <a:ext cx="5384160" cy="528120"/>
          </a:xfrm>
          <a:prstGeom prst="rect">
            <a:avLst/>
          </a:prstGeom>
          <a:ln w="0">
            <a:noFill/>
          </a:ln>
        </p:spPr>
      </p:pic>
      <p:sp>
        <p:nvSpPr>
          <p:cNvPr id="154" name="Google Shape;277;p31"/>
          <p:cNvSpPr/>
          <p:nvPr/>
        </p:nvSpPr>
        <p:spPr>
          <a:xfrm>
            <a:off x="6669720" y="1576080"/>
            <a:ext cx="398160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700" spc="-1" strike="noStrike">
                <a:solidFill>
                  <a:srgbClr val="ffffff"/>
                </a:solidFill>
                <a:latin typeface="Montserrat"/>
                <a:ea typeface="Montserrat"/>
              </a:rPr>
              <a:t>ПОЕЗДКА: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155" name="Google Shape;278;p31"/>
          <p:cNvSpPr/>
          <p:nvPr/>
        </p:nvSpPr>
        <p:spPr>
          <a:xfrm>
            <a:off x="5221080" y="5580000"/>
            <a:ext cx="6477840" cy="11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90000" indent="-9000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1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проведение вернисажа, мастер-классов, концерта, </a:t>
            </a:r>
            <a:endParaRPr b="0" lang="ru-RU" sz="1100" spc="-1" strike="noStrike">
              <a:latin typeface="Arial"/>
            </a:endParaRPr>
          </a:p>
          <a:p>
            <a:pPr marL="90000" indent="-9000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1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развеска картин на специальные крепления, общение с проживающими, </a:t>
            </a:r>
            <a:endParaRPr b="0" lang="ru-RU" sz="1100" spc="-1" strike="noStrike">
              <a:latin typeface="Arial"/>
            </a:endParaRPr>
          </a:p>
          <a:p>
            <a:pPr marL="90000" indent="-9000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1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работа с отделениями милосердия, </a:t>
            </a:r>
            <a:endParaRPr b="0" lang="ru-RU" sz="1100" spc="-1" strike="noStrike">
              <a:latin typeface="Arial"/>
            </a:endParaRPr>
          </a:p>
          <a:p>
            <a:pPr marL="90000" indent="-90000">
              <a:lnSpc>
                <a:spcPct val="100000"/>
              </a:lnSpc>
              <a:buClr>
                <a:srgbClr val="000000"/>
              </a:buClr>
              <a:buFont typeface="Montserrat SemiBold"/>
              <a:buChar char="-"/>
            </a:pPr>
            <a:r>
              <a:rPr b="0" lang="ru-RU" sz="1100" spc="-1" strike="noStrike">
                <a:solidFill>
                  <a:srgbClr val="000000"/>
                </a:solidFill>
                <a:latin typeface="Montserrat SemiBold"/>
                <a:ea typeface="Montserrat SemiBold"/>
              </a:rPr>
              <a:t>передача памятной таблички проекта администрации домика.</a:t>
            </a:r>
            <a:endParaRPr b="0" lang="ru-RU" sz="1100" spc="-1" strike="noStrike">
              <a:latin typeface="Arial"/>
            </a:endParaRPr>
          </a:p>
        </p:txBody>
      </p:sp>
      <p:pic>
        <p:nvPicPr>
          <p:cNvPr id="156" name="Google Shape;279;p31" descr=""/>
          <p:cNvPicPr/>
          <p:nvPr/>
        </p:nvPicPr>
        <p:blipFill>
          <a:blip r:embed="rId9"/>
          <a:stretch/>
        </p:blipFill>
        <p:spPr>
          <a:xfrm>
            <a:off x="10831320" y="708120"/>
            <a:ext cx="944280" cy="629280"/>
          </a:xfrm>
          <a:prstGeom prst="rect">
            <a:avLst/>
          </a:prstGeom>
          <a:ln w="0">
            <a:noFill/>
          </a:ln>
        </p:spPr>
      </p:pic>
      <p:sp>
        <p:nvSpPr>
          <p:cNvPr id="157" name="Google Shape;280;p31"/>
          <p:cNvSpPr/>
          <p:nvPr/>
        </p:nvSpPr>
        <p:spPr>
          <a:xfrm>
            <a:off x="2407680" y="2700720"/>
            <a:ext cx="182160" cy="2397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54d"/>
          </a:solidFill>
          <a:ln w="9525">
            <a:solidFill>
              <a:srgbClr val="ff954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Google Shape;281;p31"/>
          <p:cNvSpPr/>
          <p:nvPr/>
        </p:nvSpPr>
        <p:spPr>
          <a:xfrm>
            <a:off x="2407680" y="3279960"/>
            <a:ext cx="182160" cy="2397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54d"/>
          </a:solidFill>
          <a:ln w="9525">
            <a:solidFill>
              <a:srgbClr val="ff954d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9" name="Google Shape;282;p31" descr=""/>
          <p:cNvPicPr/>
          <p:nvPr/>
        </p:nvPicPr>
        <p:blipFill>
          <a:blip r:embed="rId10"/>
          <a:stretch/>
        </p:blipFill>
        <p:spPr>
          <a:xfrm>
            <a:off x="5469840" y="2160000"/>
            <a:ext cx="2449080" cy="3265920"/>
          </a:xfrm>
          <a:prstGeom prst="rect">
            <a:avLst/>
          </a:prstGeom>
          <a:ln w="0">
            <a:noFill/>
          </a:ln>
        </p:spPr>
      </p:pic>
      <p:pic>
        <p:nvPicPr>
          <p:cNvPr id="160" name="Google Shape;283;p31" descr=""/>
          <p:cNvPicPr/>
          <p:nvPr/>
        </p:nvPicPr>
        <p:blipFill>
          <a:blip r:embed="rId11"/>
          <a:stretch/>
        </p:blipFill>
        <p:spPr>
          <a:xfrm>
            <a:off x="8235720" y="2220840"/>
            <a:ext cx="2383200" cy="3178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288;p32" descr="C:\Users\Соня\Desktop\Мывместе 2\Шаблон\Элементы\Ресурс 29.png"/>
          <p:cNvPicPr/>
          <p:nvPr/>
        </p:nvPicPr>
        <p:blipFill>
          <a:blip r:embed="rId1"/>
          <a:stretch/>
        </p:blipFill>
        <p:spPr>
          <a:xfrm>
            <a:off x="-108720" y="-80640"/>
            <a:ext cx="12325680" cy="6935400"/>
          </a:xfrm>
          <a:prstGeom prst="rect">
            <a:avLst/>
          </a:prstGeom>
          <a:ln w="0">
            <a:noFill/>
          </a:ln>
        </p:spPr>
      </p:pic>
      <p:sp>
        <p:nvSpPr>
          <p:cNvPr id="162" name="Google Shape;289;p32"/>
          <p:cNvSpPr/>
          <p:nvPr/>
        </p:nvSpPr>
        <p:spPr>
          <a:xfrm>
            <a:off x="7660440" y="4029120"/>
            <a:ext cx="43768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Мы в Тг </a:t>
            </a:r>
            <a:r>
              <a:rPr b="1" lang="ru-RU" sz="1600" spc="-1" strike="noStrike" u="sng">
                <a:solidFill>
                  <a:srgbClr val="0563c1"/>
                </a:solidFill>
                <a:uFillTx/>
                <a:latin typeface="Montserrat"/>
                <a:ea typeface="Montserrat"/>
                <a:hlinkClick r:id="rId2"/>
              </a:rPr>
              <a:t>https://t.me/dusha_s_dushoyu</a:t>
            </a:r>
            <a:r>
              <a:rPr b="1" lang="ru-RU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63" name="Google Shape;290;p32"/>
          <p:cNvSpPr/>
          <p:nvPr/>
        </p:nvSpPr>
        <p:spPr>
          <a:xfrm>
            <a:off x="4381920" y="4963680"/>
            <a:ext cx="3360960" cy="39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Наш сайт </a:t>
            </a:r>
            <a:r>
              <a:rPr b="1" lang="ru-RU" sz="1600" spc="-1" strike="noStrike" u="sng">
                <a:solidFill>
                  <a:srgbClr val="0563c1"/>
                </a:solidFill>
                <a:uFillTx/>
                <a:latin typeface="Montserrat"/>
                <a:ea typeface="Montserrat"/>
                <a:hlinkClick r:id="rId3"/>
              </a:rPr>
              <a:t>https://dusha-art.ru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64" name="Google Shape;291;p32"/>
          <p:cNvSpPr/>
          <p:nvPr/>
        </p:nvSpPr>
        <p:spPr>
          <a:xfrm>
            <a:off x="280800" y="4031280"/>
            <a:ext cx="4709880" cy="7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Мы в Вк </a:t>
            </a:r>
            <a:r>
              <a:rPr b="1" lang="ru-RU" sz="1600" spc="-1" strike="noStrike" u="sng">
                <a:solidFill>
                  <a:srgbClr val="0563c1"/>
                </a:solidFill>
                <a:uFillTx/>
                <a:latin typeface="Montserrat"/>
                <a:ea typeface="Montserrat"/>
                <a:hlinkClick r:id="rId4"/>
              </a:rPr>
              <a:t>https://vk.com/dusha_s_dushoyu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65" name="Google Shape;292;p32" descr=""/>
          <p:cNvPicPr/>
          <p:nvPr/>
        </p:nvPicPr>
        <p:blipFill>
          <a:blip r:embed="rId5"/>
          <a:stretch/>
        </p:blipFill>
        <p:spPr>
          <a:xfrm>
            <a:off x="5286240" y="3251880"/>
            <a:ext cx="1802160" cy="1802160"/>
          </a:xfrm>
          <a:prstGeom prst="rect">
            <a:avLst/>
          </a:prstGeom>
          <a:ln w="0">
            <a:noFill/>
          </a:ln>
        </p:spPr>
      </p:pic>
      <p:pic>
        <p:nvPicPr>
          <p:cNvPr id="166" name="Google Shape;293;p32" descr=""/>
          <p:cNvPicPr/>
          <p:nvPr/>
        </p:nvPicPr>
        <p:blipFill>
          <a:blip r:embed="rId6"/>
          <a:stretch/>
        </p:blipFill>
        <p:spPr>
          <a:xfrm>
            <a:off x="9172800" y="2257920"/>
            <a:ext cx="1802160" cy="1802160"/>
          </a:xfrm>
          <a:prstGeom prst="rect">
            <a:avLst/>
          </a:prstGeom>
          <a:ln w="0">
            <a:noFill/>
          </a:ln>
        </p:spPr>
      </p:pic>
      <p:pic>
        <p:nvPicPr>
          <p:cNvPr id="167" name="Google Shape;294;p32" descr=""/>
          <p:cNvPicPr/>
          <p:nvPr/>
        </p:nvPicPr>
        <p:blipFill>
          <a:blip r:embed="rId7"/>
          <a:stretch/>
        </p:blipFill>
        <p:spPr>
          <a:xfrm>
            <a:off x="1525320" y="2035800"/>
            <a:ext cx="1802160" cy="1802160"/>
          </a:xfrm>
          <a:prstGeom prst="rect">
            <a:avLst/>
          </a:prstGeom>
          <a:ln w="0">
            <a:noFill/>
          </a:ln>
        </p:spPr>
      </p:pic>
      <p:pic>
        <p:nvPicPr>
          <p:cNvPr id="168" name="Google Shape;295;p32" descr=""/>
          <p:cNvPicPr/>
          <p:nvPr/>
        </p:nvPicPr>
        <p:blipFill>
          <a:blip r:embed="rId8"/>
          <a:stretch/>
        </p:blipFill>
        <p:spPr>
          <a:xfrm>
            <a:off x="411480" y="4367160"/>
            <a:ext cx="2202120" cy="2349360"/>
          </a:xfrm>
          <a:prstGeom prst="rect">
            <a:avLst/>
          </a:prstGeom>
          <a:ln w="0">
            <a:noFill/>
          </a:ln>
        </p:spPr>
      </p:pic>
      <p:pic>
        <p:nvPicPr>
          <p:cNvPr id="169" name="Google Shape;296;p32" descr=""/>
          <p:cNvPicPr/>
          <p:nvPr/>
        </p:nvPicPr>
        <p:blipFill>
          <a:blip r:embed="rId9"/>
          <a:stretch/>
        </p:blipFill>
        <p:spPr>
          <a:xfrm>
            <a:off x="9332280" y="4425840"/>
            <a:ext cx="2551680" cy="2349360"/>
          </a:xfrm>
          <a:prstGeom prst="rect">
            <a:avLst/>
          </a:prstGeom>
          <a:ln w="0">
            <a:noFill/>
          </a:ln>
        </p:spPr>
      </p:pic>
      <p:pic>
        <p:nvPicPr>
          <p:cNvPr id="170" name="Google Shape;297;p32" descr=""/>
          <p:cNvPicPr/>
          <p:nvPr/>
        </p:nvPicPr>
        <p:blipFill>
          <a:blip r:embed="rId10"/>
          <a:stretch/>
        </p:blipFill>
        <p:spPr>
          <a:xfrm>
            <a:off x="4555440" y="81000"/>
            <a:ext cx="3080160" cy="3080160"/>
          </a:xfrm>
          <a:prstGeom prst="rect">
            <a:avLst/>
          </a:prstGeom>
          <a:ln w="0">
            <a:noFill/>
          </a:ln>
        </p:spPr>
      </p:pic>
      <p:sp>
        <p:nvSpPr>
          <p:cNvPr id="171" name="Google Shape;298;p32"/>
          <p:cNvSpPr/>
          <p:nvPr/>
        </p:nvSpPr>
        <p:spPr>
          <a:xfrm>
            <a:off x="4298400" y="6016680"/>
            <a:ext cx="3189600" cy="55188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Google Shape;299;p32"/>
          <p:cNvSpPr/>
          <p:nvPr/>
        </p:nvSpPr>
        <p:spPr>
          <a:xfrm>
            <a:off x="4292280" y="6088320"/>
            <a:ext cx="3360960" cy="55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520" spc="-1" strike="noStrike">
                <a:solidFill>
                  <a:srgbClr val="ffffff"/>
                </a:solidFill>
                <a:latin typeface="Montserrat"/>
                <a:ea typeface="Montserrat"/>
              </a:rPr>
              <a:t>ipushkar@dusha-art.ru</a:t>
            </a:r>
            <a:endParaRPr b="0" lang="ru-RU" sz="152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  <a:buNone/>
              <a:tabLst>
                <a:tab algn="l" pos="0"/>
              </a:tabLst>
            </a:pPr>
            <a:br>
              <a:rPr sz="720"/>
            </a:br>
            <a:endParaRPr b="0" lang="ru-RU" sz="72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2023-10-16T09:46:31Z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