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7" r:id="rId20"/>
    <p:sldId id="276" r:id="rId21"/>
    <p:sldId id="278" r:id="rId22"/>
    <p:sldId id="279" r:id="rId23"/>
    <p:sldId id="280" r:id="rId24"/>
    <p:sldId id="281" r:id="rId25"/>
    <p:sldId id="282" r:id="rId26"/>
    <p:sldId id="283" r:id="rId27"/>
    <p:sldId id="284" r:id="rId28"/>
    <p:sldId id="28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6" d="100"/>
          <a:sy n="86" d="100"/>
        </p:scale>
        <p:origin x="47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10/19/2020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10/19/2020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10/19/2020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tel:+74954989697" TargetMode="External"/><Relationship Id="rId2" Type="http://schemas.openxmlformats.org/officeDocument/2006/relationships/hyperlink" Target="tel:+749549896" TargetMode="External"/><Relationship Id="rId1" Type="http://schemas.openxmlformats.org/officeDocument/2006/relationships/slideLayout" Target="../slideLayouts/slideLayout6.xml"/><Relationship Id="rId4" Type="http://schemas.openxmlformats.org/officeDocument/2006/relationships/hyperlink" Target="tel:+74954989698"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base.garant.ru/178405/1d4de6df358849bd0ce3002fa717e45b/#block_51511"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base.garant.ru/178405/1d4de6df358849bd0ce3002fa717e45b/#block_51516" TargetMode="External"/><Relationship Id="rId2" Type="http://schemas.openxmlformats.org/officeDocument/2006/relationships/hyperlink" Target="http://base.garant.ru/178405/1d4de6df358849bd0ce3002fa717e45b/#block_51512"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base.garant.ru/178405/b0d92bc9f5c39ffe3bf207f39ed98e73/#block_52521"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base.garant.ru/178405/74d7c78a3a1e33cef2750a2b7b35d2ed/#block_39000" TargetMode="External"/><Relationship Id="rId2" Type="http://schemas.openxmlformats.org/officeDocument/2006/relationships/hyperlink" Target="http://base.garant.ru/178405/94f5bf092e8d98af576ee351987de4f0/#block_222" TargetMode="External"/><Relationship Id="rId1" Type="http://schemas.openxmlformats.org/officeDocument/2006/relationships/slideLayout" Target="../slideLayouts/slideLayout6.xml"/><Relationship Id="rId5" Type="http://schemas.openxmlformats.org/officeDocument/2006/relationships/hyperlink" Target="http://base.garant.ru/178405/74d7c78a3a1e33cef2750a2b7b35d2ed/#block_23044" TargetMode="External"/><Relationship Id="rId4" Type="http://schemas.openxmlformats.org/officeDocument/2006/relationships/hyperlink" Target="http://base.garant.ru/178405/74d7c78a3a1e33cef2750a2b7b35d2ed/#block_2302"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base.garant.ru/178405/74d7c78a3a1e33cef2750a2b7b35d2ed/#block_23021"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base.garant.ru/74697058/" TargetMode="External"/><Relationship Id="rId2" Type="http://schemas.openxmlformats.org/officeDocument/2006/relationships/hyperlink" Target="http://www.garant.ru/news/1414250/"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base.garant.ru/178405/7b14d2c2dfc862f67bd2c3471bf87b3f/#block_40000"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base.garant.ru/178405/7b14d2c2dfc862f67bd2c3471bf87b3f/#p_887"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base.garant.ru/178405/7b14d2c2dfc862f67bd2c3471bf87b3f/#p_3573918" TargetMode="External"/><Relationship Id="rId2" Type="http://schemas.openxmlformats.org/officeDocument/2006/relationships/hyperlink" Target="http://base.garant.ru/178405/7b14d2c2dfc862f67bd2c3471bf87b3f/#p_1766"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base.garant.ru/178405/7b14d2c2dfc862f67bd2c3471bf87b3f/#p_3573918"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base.garant.ru/178405/7b14d2c2dfc862f67bd2c3471bf87b3f/#p_3573919"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base.garant.ru/178405/7b14d2c2dfc862f67bd2c3471bf87b3f/#block_24262" TargetMode="External"/><Relationship Id="rId2" Type="http://schemas.openxmlformats.org/officeDocument/2006/relationships/hyperlink" Target="http://base.garant.ru/178405/7b14d2c2dfc862f67bd2c3471bf87b3f/#block_2426"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base.garant.ru/178405/e88847e78ccd9fdb54482c7fa15982bf/#block_702" TargetMode="External"/><Relationship Id="rId2" Type="http://schemas.openxmlformats.org/officeDocument/2006/relationships/hyperlink" Target="http://base.garant.ru/178405/802464714d4d10a819efb803557e9689/#block_314"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base.garant.ru/178405/53070549816cbd8f006da724de818c2e/#block_282" TargetMode="External"/><Relationship Id="rId2" Type="http://schemas.openxmlformats.org/officeDocument/2006/relationships/hyperlink" Target="http://base.garant.ru/178405/1b93c134b90c6071b4dc3f495464b753/#p_61"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base.garant.ru/10108000/e314e2ab9fee15680d3063ba04ec3184/#block_328"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base.garant.ru/178405/94f5bf092e8d98af576ee351987de4f0/#block_38000" TargetMode="External"/><Relationship Id="rId2" Type="http://schemas.openxmlformats.org/officeDocument/2006/relationships/hyperlink" Target="http://base.garant.ru/10103000/cfd6802f4ab1cd4e025322c20eb55836/#block_59" TargetMode="External"/><Relationship Id="rId1" Type="http://schemas.openxmlformats.org/officeDocument/2006/relationships/slideLayout" Target="../slideLayouts/slideLayout6.xml"/><Relationship Id="rId4" Type="http://schemas.openxmlformats.org/officeDocument/2006/relationships/hyperlink" Target="http://base.garant.ru/178405/94f5bf092e8d98af576ee351987de4f0/#block_224"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base.garant.ru/178405/802464714d4d10a819efb803557e9689/#block_312"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base.garant.ru/178405/3d3a9e2eb4f30c73ea6671464e2a54b5/#block_1002"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base.garant.ru/178405/802464714d4d10a819efb803557e9689/#block_31"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base.garant.ru/178405/caed1f338455c425853a4f32b00aa739/#block_50000"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base.garant.ru/178405/31c8140a2e1dc585c5111b6d2281821d/#p_1516" TargetMode="External"/><Relationship Id="rId2" Type="http://schemas.openxmlformats.org/officeDocument/2006/relationships/hyperlink" Target="http://base.garant.ru/178405/53925f69af584b25346d0c0b3ee74ea1/#block_41000" TargetMode="External"/><Relationship Id="rId1" Type="http://schemas.openxmlformats.org/officeDocument/2006/relationships/slideLayout" Target="../slideLayouts/slideLayout6.xml"/><Relationship Id="rId4" Type="http://schemas.openxmlformats.org/officeDocument/2006/relationships/hyperlink" Target="http://base.garant.ru/178405/31c8140a2e1dc585c5111b6d2281821d/#block_3810"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base.garant.ru/74697058/"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9BF6CA-B51F-462D-80BA-DA91E407FA47}"/>
              </a:ext>
            </a:extLst>
          </p:cNvPr>
          <p:cNvSpPr>
            <a:spLocks noGrp="1"/>
          </p:cNvSpPr>
          <p:nvPr>
            <p:ph type="ctrTitle"/>
          </p:nvPr>
        </p:nvSpPr>
        <p:spPr>
          <a:xfrm>
            <a:off x="1915128" y="1788454"/>
            <a:ext cx="8361229" cy="2648374"/>
          </a:xfrm>
        </p:spPr>
        <p:txBody>
          <a:bodyPr/>
          <a:lstStyle/>
          <a:p>
            <a:br>
              <a:rPr lang="ru-RU" sz="4400"/>
            </a:br>
            <a:r>
              <a:rPr lang="ru-RU" sz="4400"/>
              <a:t>Семинар для </a:t>
            </a:r>
            <a:r>
              <a:rPr lang="ru-RU" sz="4400" dirty="0"/>
              <a:t>молодежи в рамках проведения призывной компании</a:t>
            </a:r>
          </a:p>
        </p:txBody>
      </p:sp>
    </p:spTree>
    <p:extLst>
      <p:ext uri="{BB962C8B-B14F-4D97-AF65-F5344CB8AC3E}">
        <p14:creationId xmlns:p14="http://schemas.microsoft.com/office/powerpoint/2010/main" val="2377849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777240"/>
          </a:xfrm>
        </p:spPr>
        <p:txBody>
          <a:bodyPr>
            <a:noAutofit/>
          </a:bodyPr>
          <a:lstStyle/>
          <a:p>
            <a:pPr algn="ctr"/>
            <a:r>
              <a:rPr lang="ru-RU" sz="3600" b="1" dirty="0"/>
              <a:t>Особенности осеннего призыва на службу в России </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777240"/>
            <a:ext cx="11376659" cy="5791329"/>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Какие меры профилактики COVID-19 будут предприниматься в ходе проведения осенней призывной кампании?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Те меры, которые уже были успешно апробированы в период весеннего призыва на военную службу. В числе последних:</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проведение термометрии всех прибывающих в военный комиссариат сотрудников, призывников и посетителей (для этого организованы специальные медицинские посты, а призывные и сборные пункты обеспечены бесконтактными термометрами);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использование на призывных и сборных пунктах бактерицидных ламп;</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использование средств индивидуальной защиты (медицинских масок, перчаток);</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применение дезинфицирующих средств;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проведение специальной дезинфекционной обработки автотранспорта, предназначенного для перевозки граждан на призывные и сборные пункты;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7767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777240"/>
          </a:xfrm>
        </p:spPr>
        <p:txBody>
          <a:bodyPr>
            <a:noAutofit/>
          </a:bodyPr>
          <a:lstStyle/>
          <a:p>
            <a:pPr algn="ctr"/>
            <a:r>
              <a:rPr lang="ru-RU" sz="3600" b="1" dirty="0"/>
              <a:t>Особенности осеннего призыва на службу в России </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777240"/>
            <a:ext cx="11376659" cy="5688737"/>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Какие меры профилактики COVID-19 будут предприниматься в ходе проведения осенней призывной кампании?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Те меры, которые уже были успешно апробированы в период весеннего призыва на военную службу. В числе последних:</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на сборных пунктах экспресс-тестирования призывников и представителей воинских частей на наличие новой коронавирусной инфекции;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обеспечение медицинскими масками и дезинфицирующими средствами военнослужащих на весь путь следования при убытии со сборного пункта;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изолированного размещения личного состава воинских команд в залах ожидания железнодорожных вокзалов (аэропортов), исключающее, по возможности, совместное нахождение и контакты с гражданским населением;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проведение карантинных (ограничительных) мероприятий в течение 14 суток с момента прибытия военнослужащих в воинскую часть.</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947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777240"/>
          </a:xfrm>
        </p:spPr>
        <p:txBody>
          <a:bodyPr>
            <a:noAutofit/>
          </a:bodyPr>
          <a:lstStyle/>
          <a:p>
            <a:pPr algn="ctr"/>
            <a:r>
              <a:rPr lang="ru-RU" sz="3600" b="1" dirty="0"/>
              <a:t>Особенности осеннего призыва на службу в России </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630680"/>
            <a:ext cx="11376659" cy="4119076"/>
          </a:xfrm>
          <a:prstGeom prst="rect">
            <a:avLst/>
          </a:prstGeom>
          <a:noFill/>
        </p:spPr>
        <p:txBody>
          <a:bodyPr wrap="square" rtlCol="0">
            <a:spAutoFit/>
          </a:bodyPr>
          <a:lstStyle/>
          <a:p>
            <a:pPr>
              <a:spcAft>
                <a:spcPts val="1275"/>
              </a:spcAft>
            </a:pP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Куда можно обратиться за консультацией по вопросам осеннего призыва?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Свои вопросы и обращения призывники и их родители могут направлять в электронные приемные главнокомандующих видами, командующих родами войск и войсками военных округов на официальном сайте Минобороны России (подраздел "Для граждан" в разделе "Контакты").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Кроме того, с 15 октября запустят прямую линию Главного организационно-мобилизационного управления Генерального штаба Вооруженных Сил РФ по вопросам призыва граждан на военную службу. Звонки будут принимать по вторникам и четвергам с 10.00 до 12.00 по московскому времени по телефонам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8(495) 498-96-96</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8(495) 498-96-97</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8(495) 498-96-98</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069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Медосвидетельствование и психологический отбор призывников</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990600"/>
            <a:ext cx="11376659" cy="5965736"/>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Каких врачей должны пройти призывники?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rPr>
              <a:t>Призывники проходят медосвидетельствование врачами-специалистами – терапевтом, хирургом, невропатологом, психиатром, окулистом, оториноларингологом, стоматологом, а в случае необходимости – врачами других специальностей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 ст. 5.1 Закона № 53-ФЗ</a:t>
            </a:r>
            <a:r>
              <a:rPr lang="ru-RU" sz="2400" dirty="0">
                <a:effectLst/>
                <a:latin typeface="Times New Roman" panose="02020603050405020304" pitchFamily="18" charset="0"/>
                <a:ea typeface="Times New Roman" panose="02020603050405020304" pitchFamily="18" charset="0"/>
              </a:rPr>
              <a:t>).</a:t>
            </a:r>
            <a:br>
              <a:rPr lang="ru-RU" sz="1800" dirty="0">
                <a:effectLst/>
                <a:latin typeface="Times New Roman" panose="02020603050405020304" pitchFamily="18" charset="0"/>
                <a:ea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Какие документы необходимо собрать для медосвидетельствования и заседания призывной комиссии?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Потребуются паспорт (свидетельство о рождении), справка о семейном положении, справка с места работы или учебы, документ об образовании, медицинские документы о состоянии здоровья. Причем, поскольку призывная комиссия выносит решение об освобождении от призыва или о предоставлении отсрочки на основании документов, представленных призывником в призывную комиссию, один раз при первоначальном рассмотрении данного вопроса), медицинские документы, результаты обследований и т. п. целесообразно представить сразу – при первоначальном освидетельствовании.</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22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Медосвидетельствование и психологический отбор призывников</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325880"/>
            <a:ext cx="11376659" cy="4611519"/>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Какие бывают категории годности к военной службе?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По результатам медосвидетельствования выдается заключение о годности гражданина к военной службе по следующим категориям: А – годен к военной службе; Б – годен к военной службе с незначительными ограничениями; В – ограниченно годен к военной службе; Г – временно не годен к военной службе; Д – не годен к военной службе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2 ст. 5.1 Закона № 53-ФЗ</a:t>
            </a:r>
            <a:r>
              <a:rPr lang="ru-RU" sz="2400" dirty="0">
                <a:effectLst/>
                <a:latin typeface="Times New Roman" panose="02020603050405020304" pitchFamily="18" charset="0"/>
                <a:ea typeface="Times New Roman" panose="02020603050405020304" pitchFamily="18" charset="0"/>
              </a:rPr>
              <a:t>).</a:t>
            </a:r>
          </a:p>
          <a:p>
            <a:endParaRPr lang="ru-RU" sz="3200" dirty="0">
              <a:effectLst/>
              <a:latin typeface="Times New Roman" panose="02020603050405020304" pitchFamily="18" charset="0"/>
              <a:ea typeface="Times New Roman" panose="02020603050405020304" pitchFamily="18" charset="0"/>
            </a:endParaRPr>
          </a:p>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Нужно ли призывнику платить за медосвидетельствование?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Нет, финансовое обеспечение медосвидетельствования призываемых на службу граждан осуществляется за счет средств федерального бюджета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 6 ст. 5.1 Закона № 53-ФЗ</a:t>
            </a:r>
            <a:r>
              <a:rPr lang="ru-RU" sz="2400" dirty="0">
                <a:effectLst/>
                <a:latin typeface="Times New Roman" panose="02020603050405020304" pitchFamily="18" charset="0"/>
                <a:ea typeface="Times New Roman" panose="02020603050405020304" pitchFamily="18" charset="0"/>
              </a:rPr>
              <a:t>). </a:t>
            </a:r>
            <a:endParaRPr lang="ru-RU" sz="4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3742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Медосвидетельствование и психологический отбор призывников</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1066800"/>
            <a:ext cx="11376659" cy="5670783"/>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Нужно ли призывникам проходить профессиональный психологических отбор?</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rPr>
              <a:t>Да, требование о прохождении такого отбора распространяется не только на случаи постановки на воинский учет, направления для подготовки по военно-учетным специальностям в общественные объединения или профессиональные образовательные организации, но и на случаи призыва на военную службу или поступления на военную службу по контракту, поступления в мобилизационный людской резерв и т. п.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 ст. 5.2 Закона № 53-ФЗ</a:t>
            </a:r>
            <a:r>
              <a:rPr lang="ru-RU" sz="2400" dirty="0">
                <a:effectLst/>
                <a:latin typeface="Times New Roman" panose="02020603050405020304" pitchFamily="18" charset="0"/>
                <a:ea typeface="Times New Roman" panose="02020603050405020304" pitchFamily="18" charset="0"/>
              </a:rPr>
              <a:t>).</a:t>
            </a:r>
          </a:p>
          <a:p>
            <a:pPr>
              <a:spcAft>
                <a:spcPts val="1275"/>
              </a:spcAft>
            </a:pPr>
            <a:br>
              <a:rPr lang="ru-RU" sz="1800" dirty="0">
                <a:effectLst/>
                <a:latin typeface="Times New Roman" panose="02020603050405020304" pitchFamily="18" charset="0"/>
                <a:ea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Какие заключения выносятся по результатам психологического отбора?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По результатам профессионального психологического отбора выносится одно из следующих заключений о профессиональной пригодности призывника: рекомендуется в первую очередь (первая категория); рекомендуется (вторая категория); рекомендуется условно (третья категория); не рекомендуется (четвертая категория). </a:t>
            </a:r>
            <a:endParaRPr lang="ru-RU"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6521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Медосвидетельствование и психологический отбор призывников</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569720"/>
            <a:ext cx="11376659" cy="4119076"/>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Где и когда проводятся мероприятия по профессиональному психологическому отбору призывников?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В военных комиссариатах в период призыва на военную службу до явки призывника на заседание призывной комиссии.</a:t>
            </a:r>
          </a:p>
          <a:p>
            <a:endParaRPr lang="ru-RU" sz="2400" dirty="0">
              <a:effectLst/>
              <a:latin typeface="Times New Roman" panose="02020603050405020304" pitchFamily="18" charset="0"/>
              <a:ea typeface="Times New Roman" panose="02020603050405020304" pitchFamily="18" charset="0"/>
            </a:endParaRPr>
          </a:p>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Проводится ли психологическое обследование призывников, имеющих освобождение или отсрочку от призыва?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Нет, обследование проводится, только если по итогам изучения отсутствуют основания для предоставления гражданину отсрочки (освобождения) от призыва на военную службу, в том числе по состоянию здоровья.  </a:t>
            </a:r>
            <a:endParaRPr lang="ru-RU" sz="7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6364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487248"/>
            <a:ext cx="11376659" cy="6347892"/>
          </a:xfrm>
          <a:prstGeom prst="rect">
            <a:avLst/>
          </a:prstGeom>
          <a:noFill/>
        </p:spPr>
        <p:txBody>
          <a:bodyPr wrap="square" rtlCol="0">
            <a:spAutoFit/>
          </a:bodyPr>
          <a:lstStyle/>
          <a:p>
            <a:pPr>
              <a:spcAft>
                <a:spcPts val="1275"/>
              </a:spcAft>
            </a:pPr>
            <a:r>
              <a:rPr lang="ru-RU"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Кто не призывается на военную службу?</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200" dirty="0">
                <a:effectLst/>
                <a:latin typeface="Times New Roman" panose="02020603050405020304" pitchFamily="18" charset="0"/>
                <a:ea typeface="Times New Roman" panose="02020603050405020304" pitchFamily="18" charset="0"/>
              </a:rPr>
              <a:t>Граждане, которые: освобождены от исполнения воинской обязанности, призыва на военную службу; имеют отсрочку от призыва на военную службу; не подлежат призыву на военную службу (</a:t>
            </a:r>
            <a:r>
              <a:rPr lang="ru-RU" sz="22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2 ст. 22 Закона № 53-ФЗ</a:t>
            </a:r>
            <a:r>
              <a:rPr lang="ru-RU" sz="2200" dirty="0">
                <a:effectLst/>
                <a:latin typeface="Times New Roman" panose="02020603050405020304" pitchFamily="18" charset="0"/>
                <a:ea typeface="Times New Roman" panose="02020603050405020304" pitchFamily="18" charset="0"/>
              </a:rPr>
              <a:t>).</a:t>
            </a:r>
          </a:p>
          <a:p>
            <a:pPr>
              <a:spcAft>
                <a:spcPts val="1275"/>
              </a:spcAft>
            </a:pPr>
            <a:br>
              <a:rPr lang="ru-RU" sz="2200" dirty="0">
                <a:effectLst/>
                <a:latin typeface="Times New Roman" panose="02020603050405020304" pitchFamily="18" charset="0"/>
                <a:ea typeface="Times New Roman" panose="02020603050405020304" pitchFamily="18" charset="0"/>
              </a:rPr>
            </a:br>
            <a:r>
              <a:rPr lang="ru-RU"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Кого еще не призывают на военную службу?</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200" dirty="0">
                <a:effectLst/>
                <a:latin typeface="Times New Roman" panose="02020603050405020304" pitchFamily="18" charset="0"/>
                <a:ea typeface="Times New Roman" panose="02020603050405020304" pitchFamily="18" charset="0"/>
              </a:rPr>
              <a:t>Граждан: признанных ограниченно годными к военной службе по состоянию здоровья; проходящих или прошедших военную службу в РФ; проходящих или прошедших альтернативную гражданскую службу; прошедших военную службу в другом государстве в случаях, предусмотренных международными договорами РФ (</a:t>
            </a:r>
            <a:r>
              <a:rPr lang="ru-RU" sz="22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 1 ст. 23 Закона № 53-ФЗ</a:t>
            </a:r>
            <a:r>
              <a:rPr lang="ru-RU" sz="2200" dirty="0">
                <a:effectLst/>
                <a:latin typeface="Times New Roman" panose="02020603050405020304" pitchFamily="18" charset="0"/>
                <a:ea typeface="Times New Roman" panose="02020603050405020304" pitchFamily="18" charset="0"/>
              </a:rPr>
              <a:t>). Кроме того, не подлежат призыву на военную службу лица: отбывающие наказание в виде обязательных работ, исправительных работ, ограничения свободы, ареста или лишения свободы; имеющие неснятую или непогашенную судимость за совершение преступления; в отношении которых ведется дознание либо предварительное следствие или уголовное дело в отношении которых передано в суд (</a:t>
            </a:r>
            <a:r>
              <a:rPr lang="ru-RU" sz="22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п. 3 ст. 23 Закона № 53-ФЗ</a:t>
            </a:r>
            <a:r>
              <a:rPr lang="ru-RU" sz="2200" dirty="0">
                <a:effectLst/>
                <a:latin typeface="Times New Roman" panose="02020603050405020304" pitchFamily="18" charset="0"/>
                <a:ea typeface="Times New Roman" panose="02020603050405020304" pitchFamily="18" charset="0"/>
              </a:rPr>
              <a:t>). Освобождаются от исполнения воинской обязанности и граждане, признанные не годными к военной службе по состоянию здоровья (</a:t>
            </a:r>
            <a:r>
              <a:rPr lang="ru-RU" sz="22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п. 4 ст. 23 Закона № 53-ФЗ</a:t>
            </a:r>
            <a:r>
              <a:rPr lang="ru-RU" sz="2200" dirty="0">
                <a:effectLst/>
                <a:latin typeface="Times New Roman" panose="02020603050405020304" pitchFamily="18" charset="0"/>
                <a:ea typeface="Times New Roman" panose="02020603050405020304" pitchFamily="18" charset="0"/>
              </a:rPr>
              <a:t>).</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3358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584528"/>
            <a:ext cx="11376659" cy="4321696"/>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Кто имеет право на освобождение от службы?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Лица: имеющие предусмотренную государственной системой научной аттестации ученую степень; являющиеся сыновьями (родными братьями) военнослужащих, проходивших военную службу по призыву, погибших (умерших) в связи с исполнением ими обязанностей военной службы, и граждан, проходивших военные сборы, погибших (умерших) в связи с исполнением ими обязанностей военной службы в период прохождения военных сборов, либо граждан, умерших вследствие увечья (ранения, травмы, контузии) либо заболевания, полученных в связи с исполнением ими обязанностей военной службы в период прохождения военной службы по призыву, после увольнения со службы или после отчисления с военных сборов или окончания таких сборов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2 ст. 23 Закона № 53-ФЗ</a:t>
            </a:r>
            <a:r>
              <a:rPr lang="ru-RU" sz="2400" dirty="0">
                <a:effectLst/>
                <a:latin typeface="Times New Roman" panose="02020603050405020304" pitchFamily="18" charset="0"/>
                <a:ea typeface="Times New Roman" panose="02020603050405020304" pitchFamily="18" charset="0"/>
              </a:rPr>
              <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9117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510540"/>
            <a:ext cx="11376659" cy="6301725"/>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Кому предоставляется отсрочка от призыва на военную службу?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Гражданам:</a:t>
            </a:r>
          </a:p>
          <a:p>
            <a:pPr marL="342900" lvl="0" indent="-342900">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признанным в установленном порядке временно не годными к военной службе по состоянию здоровья, – на срок до одного года;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занятым постоянным уходом за отцом, матерью, женой, родным братом, родной сестрой, дедушкой, бабушкой или усыновителем, при отсутствии других лиц, обязанных содержать указанных граждан, и при условии, что последние не находятся на полном гособеспечении и по состоянию здоровья нуждаются в постоянном уходе;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являющимся опекуном или попечителем несовершеннолетних родных брата или сестры при отсутствии других лиц, обязанных по закону содержать их;</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имеющим ребенка и воспитывающим его без матери ребенка;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имеющим двух и более детей;</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имеющим ребенка-инвалида в возрасте до трех лет;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0293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C720CF-086C-490E-BDC0-71266E98EBBF}"/>
              </a:ext>
            </a:extLst>
          </p:cNvPr>
          <p:cNvSpPr txBox="1"/>
          <p:nvPr/>
        </p:nvSpPr>
        <p:spPr>
          <a:xfrm>
            <a:off x="715617" y="1168842"/>
            <a:ext cx="11354463" cy="4158190"/>
          </a:xfrm>
          <a:prstGeom prst="rect">
            <a:avLst/>
          </a:prstGeom>
          <a:noFill/>
        </p:spPr>
        <p:txBody>
          <a:bodyPr wrap="square" rtlCol="0">
            <a:spAutoFit/>
          </a:bodyPr>
          <a:lstStyle/>
          <a:p>
            <a:pPr algn="ctr">
              <a:lnSpc>
                <a:spcPts val="2400"/>
              </a:lnSpc>
              <a:spcAft>
                <a:spcPts val="1275"/>
              </a:spcAft>
            </a:pPr>
            <a:r>
              <a:rPr lang="ru-RU" sz="3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Осенний призыв-2020</a:t>
            </a:r>
          </a:p>
          <a:p>
            <a:pPr algn="ctr">
              <a:lnSpc>
                <a:spcPts val="2400"/>
              </a:lnSpc>
              <a:spcAft>
                <a:spcPts val="1275"/>
              </a:spcAft>
            </a:pP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1 октября в России </a:t>
            </a:r>
            <a:r>
              <a:rPr lang="ru-RU" sz="3200" b="1" dirty="0">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стартовала</a:t>
            </a: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 очередная призывная кампания. Согласно </a:t>
            </a:r>
            <a:r>
              <a:rPr lang="ru-RU" sz="3200" b="1" dirty="0">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Указу Президента РФ от 30 сентября 2020 г. № 581</a:t>
            </a: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 в октябре-декабре текущего года на военную службу будут призваны 128 тыс. человек</a:t>
            </a:r>
            <a:r>
              <a:rPr lang="ru-RU" sz="3200" b="1">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07000"/>
              </a:lnSpc>
              <a:spcAft>
                <a:spcPts val="800"/>
              </a:spcAft>
            </a:pPr>
            <a:r>
              <a:rPr lang="ru-RU" sz="3200" b="1">
                <a:effectLst/>
                <a:latin typeface="Times New Roman" panose="02020603050405020304" pitchFamily="18" charset="0"/>
                <a:ea typeface="Calibri" panose="020F0502020204030204" pitchFamily="34" charset="0"/>
                <a:cs typeface="Times New Roman" panose="02020603050405020304" pitchFamily="18" charset="0"/>
              </a:rPr>
              <a:t>Призыв </a:t>
            </a:r>
            <a:r>
              <a:rPr lang="ru-RU" sz="3200" b="1" dirty="0">
                <a:effectLst/>
                <a:latin typeface="Times New Roman" panose="02020603050405020304" pitchFamily="18" charset="0"/>
                <a:ea typeface="Calibri" panose="020F0502020204030204" pitchFamily="34" charset="0"/>
                <a:cs typeface="Times New Roman" panose="02020603050405020304" pitchFamily="18" charset="0"/>
              </a:rPr>
              <a:t>будет организован во всех 85 субъектах РФ.</a:t>
            </a:r>
            <a:endParaRPr lang="ru-RU" sz="3200" b="1"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15626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510540"/>
            <a:ext cx="11376659" cy="5975995"/>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Кому предоставляется отсрочка от призыва на военную службу?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Гражданам: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800"/>
              </a:spcAft>
              <a:buSzPts val="1000"/>
              <a:buFont typeface="Symbol" panose="05050102010706020507" pitchFamily="18" charset="2"/>
              <a:buChar char=""/>
              <a:tabLst>
                <a:tab pos="457200"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поступившим на службу в органы внутренних дел, Государственную противопожарную службу, учреждения и органы уголовно-исполнительной системы, органы принудительного исполнения и таможенные органы сразу после окончания вузов таких органов и учреждений, при наличии у них высшего образования и специальных званий – на время службы в этих органах и учреждениях;</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поступившим в войска национальной гвардии РФ непосредственно по окончании вуза при наличии у них высшего образования и специальных званий – на время службы в указанных войсках;</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имеющим ребенка и жену, срок беременности которой составляет не менее 22 недель;</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избранным депутатами Госдумы, депутатами региональных или муниципальных органов власти или главами муниципальных образований и осуществляющим свои полномочия на постоянной основе, – на срок полномочий в этих органах;</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зарегистрированным в качестве кандидатов на замещаемые посредством прямых выборов должности или на членство в органах госвласти или органах местного самоуправления, – на срок до дня официального опубликования (обнародования) общих результатов выборов включительно, а при досрочном выбытии – до дня выбытия включительно (</a:t>
            </a:r>
            <a:r>
              <a:rPr lang="ru-RU" sz="20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 ст. 24 Закона № 53-ФЗ</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2791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1196340"/>
            <a:ext cx="11376659" cy="4998804"/>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Предоставляется ли отсрочка от призыва на военную службу студентам?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 отсрочкой могут воспользоваться студенты: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800"/>
              </a:spcAft>
              <a:buSzPts val="1000"/>
              <a:buFont typeface="Symbol" panose="05050102010706020507" pitchFamily="18" charset="2"/>
              <a:buChar char=""/>
              <a:tabLst>
                <a:tab pos="457200" algn="l"/>
              </a:tabLst>
            </a:pPr>
            <a:r>
              <a:rPr lang="ru-RU"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ссузов</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(училищ, техникумов, колледжей), обучающиеся по очной форме обучения – в период обучения, но не дольше установленных ФГОС сроков получения среднего профобразования;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вузов, обучающиеся в образовательных организациях и научных организациях по имеющим госаккредитацию программам бакалавриата, специалитета, магистратуры при условии отсутствия диплома бакалавра, специалиста или магистра, – в период освоения образовательных программ, но не свыше установленных ФГОС, образовательными стандартами сроков получения высшего образования по соответствующим программам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подп. "а" п. 2 ст. 24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2339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059180"/>
            <a:ext cx="11376659" cy="4857740"/>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Могут ли студенты получить повторную отсрочку от призыва на военную службу?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 общему правилу, воспользоваться правом на отсрочку обучающиеся могут только один раз. Но есть исключение – если первая отсрочка от призыва на военную службу была предоставлена в связи с обучением по программе бакалавриата, но студент хочет освоить и программу магистратуры, то ему повторно предоставляется отсрочка для продолжения обучения (</a:t>
            </a:r>
            <a:r>
              <a:rPr lang="ru-RU" sz="2400" u="sng"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абз</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 10 подп. "а" п. 2 ст. 24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Имеет ли право на отсрочку студент, воспользовавшийся во время обучения академическим отпуском?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Да, право на отсрочку от призыва на военную службу в данном случае сохраняется (</a:t>
            </a:r>
            <a:r>
              <a:rPr lang="ru-RU" sz="2400" u="sng" dirty="0" err="1">
                <a:solidFill>
                  <a:srgbClr val="0563C1"/>
                </a:solidFill>
                <a:effectLst/>
                <a:latin typeface="Times New Roman" panose="02020603050405020304" pitchFamily="18" charset="0"/>
                <a:ea typeface="Times New Roman" panose="02020603050405020304" pitchFamily="18" charset="0"/>
                <a:hlinkClick r:id="rId3"/>
              </a:rPr>
              <a:t>абз</a:t>
            </a:r>
            <a:r>
              <a:rPr lang="ru-RU" sz="2400" u="sng" dirty="0">
                <a:solidFill>
                  <a:srgbClr val="0563C1"/>
                </a:solidFill>
                <a:effectLst/>
                <a:latin typeface="Times New Roman" panose="02020603050405020304" pitchFamily="18" charset="0"/>
                <a:ea typeface="Times New Roman" panose="02020603050405020304" pitchFamily="18" charset="0"/>
                <a:hlinkClick r:id="rId3"/>
              </a:rPr>
              <a:t>. 15 под. "а" п. 2 ст. 24 Закона № 53-ФЗ</a:t>
            </a:r>
            <a:r>
              <a:rPr lang="ru-RU" sz="2400" dirty="0">
                <a:effectLst/>
                <a:latin typeface="Times New Roman" panose="02020603050405020304" pitchFamily="18" charset="0"/>
                <a:ea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7970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922021" y="1790700"/>
            <a:ext cx="11376659" cy="3952364"/>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Сохраняется ли право на отсрочку от призыва при переводе на другую образовательную программу или в иную образовательную организацию?</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Да, за гражданином, перешедшим в той же образовательной организации с одной образовательной программы на другую, имеющую госаккредитацию образовательную программу того же уровня образования, либо переведенным в другую образовательную организацию для освоения имеющей госаккредитацию образовательной программы того же уровня образования, сохраняется право на отсрочку. Однако это возможно при условии, что общий срок, на который была предоставлена отсрочка для обучения, не увеличивается или увеличивается не более чем на год (</a:t>
            </a:r>
            <a:r>
              <a:rPr lang="ru-RU" sz="2400" u="sng" dirty="0" err="1">
                <a:solidFill>
                  <a:srgbClr val="0563C1"/>
                </a:solidFill>
                <a:effectLst/>
                <a:latin typeface="Times New Roman" panose="02020603050405020304" pitchFamily="18" charset="0"/>
                <a:ea typeface="Times New Roman" panose="02020603050405020304" pitchFamily="18" charset="0"/>
                <a:hlinkClick r:id="rId2"/>
              </a:rPr>
              <a:t>абз</a:t>
            </a:r>
            <a:r>
              <a:rPr lang="ru-RU" sz="2400" u="sng" dirty="0">
                <a:solidFill>
                  <a:srgbClr val="0563C1"/>
                </a:solidFill>
                <a:effectLst/>
                <a:latin typeface="Times New Roman" panose="02020603050405020304" pitchFamily="18" charset="0"/>
                <a:ea typeface="Times New Roman" panose="02020603050405020304" pitchFamily="18" charset="0"/>
                <a:hlinkClick r:id="rId2"/>
              </a:rPr>
              <a:t>. 15 подп. "а" п. 2 ст. 24 Закона № 53-ФЗ</a:t>
            </a:r>
            <a:r>
              <a:rPr lang="ru-RU" sz="2400" dirty="0">
                <a:effectLst/>
                <a:latin typeface="Times New Roman" panose="02020603050405020304" pitchFamily="18" charset="0"/>
                <a:ea typeface="Times New Roman" panose="02020603050405020304" pitchFamily="18" charset="0"/>
              </a:rPr>
              <a:t>).</a:t>
            </a:r>
            <a:endParaRPr lang="ru-RU"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0276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702886"/>
            <a:ext cx="11376659" cy="3213700"/>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Сохраняет ли студент, восстановившийся в образовательной организации после отчисления по инициативе этой организации, право на отсрочку?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Нет, в этом случае право на отсрочку теряется. Именно отчисление по инициативе </a:t>
            </a:r>
            <a:r>
              <a:rPr lang="ru-RU" sz="2400" dirty="0" err="1">
                <a:effectLst/>
                <a:latin typeface="Times New Roman" panose="02020603050405020304" pitchFamily="18" charset="0"/>
                <a:ea typeface="Times New Roman" panose="02020603050405020304" pitchFamily="18" charset="0"/>
              </a:rPr>
              <a:t>ссуза</a:t>
            </a:r>
            <a:r>
              <a:rPr lang="ru-RU" sz="2400" dirty="0">
                <a:effectLst/>
                <a:latin typeface="Times New Roman" panose="02020603050405020304" pitchFamily="18" charset="0"/>
                <a:ea typeface="Times New Roman" panose="02020603050405020304" pitchFamily="18" charset="0"/>
              </a:rPr>
              <a:t> или вуза является исключением из правила, позволяющего обучающимся, восстановившимся в той же образовательной организации, сохранить право на отсрочку от призыва при условии, что срок предоставления отсрочки для обучения в данной образовательной организации не увеличивается (</a:t>
            </a:r>
            <a:r>
              <a:rPr lang="ru-RU" sz="2400" u="sng" dirty="0" err="1">
                <a:solidFill>
                  <a:srgbClr val="0563C1"/>
                </a:solidFill>
                <a:effectLst/>
                <a:latin typeface="Times New Roman" panose="02020603050405020304" pitchFamily="18" charset="0"/>
                <a:ea typeface="Times New Roman" panose="02020603050405020304" pitchFamily="18" charset="0"/>
                <a:hlinkClick r:id="rId2"/>
              </a:rPr>
              <a:t>абз</a:t>
            </a:r>
            <a:r>
              <a:rPr lang="ru-RU" sz="2400" u="sng" dirty="0">
                <a:solidFill>
                  <a:srgbClr val="0563C1"/>
                </a:solidFill>
                <a:effectLst/>
                <a:latin typeface="Times New Roman" panose="02020603050405020304" pitchFamily="18" charset="0"/>
                <a:ea typeface="Times New Roman" panose="02020603050405020304" pitchFamily="18" charset="0"/>
                <a:hlinkClick r:id="rId2"/>
              </a:rPr>
              <a:t>. 16 подп. "а" п. 2 ст. 24 Закона № 53-ФЗ</a:t>
            </a:r>
            <a:r>
              <a:rPr lang="ru-RU" sz="2400" dirty="0">
                <a:effectLst/>
                <a:latin typeface="Times New Roman" panose="02020603050405020304" pitchFamily="18" charset="0"/>
                <a:ea typeface="Times New Roman" panose="02020603050405020304" pitchFamily="18" charset="0"/>
              </a:rPr>
              <a:t>).</a:t>
            </a:r>
            <a:endParaRPr lang="ru-RU" sz="4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386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Освобождение от службы и отсрочка от призыва</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732108"/>
            <a:ext cx="11376659" cy="5393784"/>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Сколько действует отсрочка от призыва для школьников?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Обучающимся по очной форме обучения в организациях, осуществляющих образовательную деятельность по имеющим госаккредитацию образовательным программам среднего общего образования, отсрочка предоставляется на период освоения образовательных программ, но не более установленных ФГОС сроков получения среднего общего образования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подп. "г" п. 2 ст. 24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Могут ли призвать на службу выпускников школы в период между датой окончания школы и датой поступления в вуз?</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Нет, если они успешно прошли государственную итоговую аттестацию по образовательной программе среднего общего образования, то им предоставляется отсрочка на период до 1 октября года прохождения такой аттестации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подп. "г.1" п. 2 ст. 24 Закона № 53-ФЗ</a:t>
            </a:r>
            <a:r>
              <a:rPr lang="ru-RU" sz="2400" dirty="0">
                <a:effectLst/>
                <a:latin typeface="Times New Roman" panose="02020603050405020304" pitchFamily="18" charset="0"/>
                <a:ea typeface="Times New Roman" panose="02020603050405020304" pitchFamily="18" charset="0"/>
              </a:rPr>
              <a:t>).</a:t>
            </a:r>
            <a:endParaRPr lang="ru-RU"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6194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Уклонение от прохождения военной службы</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356360"/>
            <a:ext cx="11376659" cy="4691028"/>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Может ли неявка гражданина по повестке военкомата на мероприятия, связанные с призывом на военную службу, считаться уклонением от нее?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Да, если нет уважительных причин такой неявки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4 ст. 31 Закона № 53-ФЗ</a:t>
            </a:r>
            <a:r>
              <a:rPr lang="ru-RU" sz="2400" dirty="0">
                <a:effectLst/>
                <a:latin typeface="Times New Roman" panose="02020603050405020304" pitchFamily="18" charset="0"/>
                <a:ea typeface="Times New Roman" panose="02020603050405020304" pitchFamily="18" charset="0"/>
              </a:rPr>
              <a:t>). Уважительными причинами считаются: заболевание или увечье гражданина, связанные с утратой трудоспособности; тяжелое состояние здоровья отца, матери, жены, мужа, сына, дочери, родного брата, родной сестры, дедушки, бабушки или усыновителя гражданина либо участие в похоронах указанных лиц; препятствие, возникшее в результате действия непреодолимой силы, или иное обстоятельство, не зависящее от воли гражданина; иные причины, признанные уважительными призывной комиссией, комиссией по первоначальной постановке на воинский учет или судом. Однако наличие уважительной причины неявки должно быть подтверждено документально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 2 ст. 7 Закона № 53-ФЗ</a:t>
            </a:r>
            <a:r>
              <a:rPr lang="ru-RU" sz="2400" dirty="0">
                <a:effectLst/>
                <a:latin typeface="Times New Roman" panose="02020603050405020304" pitchFamily="18" charset="0"/>
                <a:ea typeface="Times New Roman" panose="02020603050405020304" pitchFamily="18" charset="0"/>
              </a:rPr>
              <a:t>).</a:t>
            </a:r>
            <a:endParaRPr lang="ru-RU" sz="7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8786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Уклонение от прохождения военной службы</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750570" y="2286000"/>
            <a:ext cx="11376659" cy="3213700"/>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Кто производит розыск и задержание граждан, уклоняющихся от призыва на военную службу?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Этим занимаются органы внутренних дел в пределах своей компетенции (</a:t>
            </a:r>
            <a:r>
              <a:rPr lang="ru-RU" sz="2400" u="sng" dirty="0" err="1">
                <a:solidFill>
                  <a:srgbClr val="0563C1"/>
                </a:solidFill>
                <a:effectLst/>
                <a:latin typeface="Times New Roman" panose="02020603050405020304" pitchFamily="18" charset="0"/>
                <a:ea typeface="Times New Roman" panose="02020603050405020304" pitchFamily="18" charset="0"/>
                <a:hlinkClick r:id="rId2"/>
              </a:rPr>
              <a:t>абз</a:t>
            </a:r>
            <a:r>
              <a:rPr lang="ru-RU" sz="2400" u="sng" dirty="0">
                <a:solidFill>
                  <a:srgbClr val="0563C1"/>
                </a:solidFill>
                <a:effectLst/>
                <a:latin typeface="Times New Roman" panose="02020603050405020304" pitchFamily="18" charset="0"/>
                <a:ea typeface="Times New Roman" panose="02020603050405020304" pitchFamily="18" charset="0"/>
                <a:hlinkClick r:id="rId2"/>
              </a:rPr>
              <a:t>. 3 п. 3 ст. 4 Закона № 53-ФЗ</a:t>
            </a:r>
            <a:r>
              <a:rPr lang="ru-RU" sz="2400" dirty="0">
                <a:effectLst/>
                <a:latin typeface="Times New Roman" panose="02020603050405020304" pitchFamily="18" charset="0"/>
                <a:ea typeface="Times New Roman" panose="02020603050405020304" pitchFamily="18" charset="0"/>
              </a:rPr>
              <a:t>). В случае уклонения граждан от призыва на военную службу призывная комиссия или военкомат направляют соответствующие материалы руководителю следственного органа Следственного комитета РФ по месту жительства уклониста для решения вопроса о привлечении его к ответственности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 2 ст. 28 Закона № 53-ФЗ</a:t>
            </a:r>
            <a:r>
              <a:rPr lang="ru-RU" sz="2400" dirty="0">
                <a:effectLst/>
                <a:latin typeface="Times New Roman" panose="02020603050405020304" pitchFamily="18" charset="0"/>
                <a:ea typeface="Times New Roman" panose="02020603050405020304" pitchFamily="18" charset="0"/>
              </a:rPr>
              <a:t>).</a:t>
            </a:r>
            <a:endParaRPr lang="ru-RU" sz="8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1505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1356360"/>
          </a:xfrm>
        </p:spPr>
        <p:txBody>
          <a:bodyPr>
            <a:noAutofit/>
          </a:bodyPr>
          <a:lstStyle/>
          <a:p>
            <a:pPr algn="ctr"/>
            <a:r>
              <a:rPr lang="ru-RU" sz="3600" b="1" dirty="0"/>
              <a:t>Уклонение от прохождения военной службы</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1" y="1356360"/>
            <a:ext cx="11376659" cy="4691028"/>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Какая ответственность предусмотрена за уклонение от прохождения военной службы?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 это установлена уголовная ответственность. По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ст. 328 Уголовного кодекса</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уклонение от призыва на военную службу при отсутствии законных оснований для освобождения от нее наказывается штрафом в размере до 200 тыс. руб. или в размере зарплаты или иного дохода осужденного за период до 18 месяцев, либо принудительными работами на срок до двух лет, либо арестом на срок до шести месяцев, либо лишением свободы на срок до двух лет. Более мягкие санкции предусмотрены за уклонение от прохождения альтернативной гражданской службы (штраф в сумме до 80 тыс. руб. или в размере зарплаты или иного дохода осужденного за период до шести месяцев, либо обязательные работы на срок до 480 часов, либо арест на срок до шести месяцев).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0258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447800" y="106680"/>
            <a:ext cx="9601200" cy="777240"/>
          </a:xfrm>
        </p:spPr>
        <p:txBody>
          <a:bodyPr/>
          <a:lstStyle/>
          <a:p>
            <a:pPr algn="ctr"/>
            <a:r>
              <a:rPr lang="ru-RU" dirty="0"/>
              <a:t>Общие положения</a:t>
            </a:r>
          </a:p>
        </p:txBody>
      </p:sp>
      <p:sp>
        <p:nvSpPr>
          <p:cNvPr id="3" name="TextBox 2">
            <a:extLst>
              <a:ext uri="{FF2B5EF4-FFF2-40B4-BE49-F238E27FC236}">
                <a16:creationId xmlns:a16="http://schemas.microsoft.com/office/drawing/2014/main" id="{37A04C76-34A5-4D37-8B6F-D8315EBB189B}"/>
              </a:ext>
            </a:extLst>
          </p:cNvPr>
          <p:cNvSpPr txBox="1"/>
          <p:nvPr/>
        </p:nvSpPr>
        <p:spPr>
          <a:xfrm>
            <a:off x="804673" y="1446859"/>
            <a:ext cx="11289792" cy="5121915"/>
          </a:xfrm>
          <a:prstGeom prst="rect">
            <a:avLst/>
          </a:prstGeom>
          <a:noFill/>
        </p:spPr>
        <p:txBody>
          <a:bodyPr wrap="square" rtlCol="0">
            <a:spAutoFit/>
          </a:bodyPr>
          <a:lstStyle/>
          <a:p>
            <a:pPr>
              <a:lnSpc>
                <a:spcPts val="1350"/>
              </a:lnSpc>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Обязательна ли военная служба по призыву?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Да, защита Отечества является долгом и обязанностью гражданина РФ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ст. 59</a:t>
            </a:r>
          </a:p>
          <a:p>
            <a:pPr>
              <a:lnSpc>
                <a:spcPts val="1350"/>
              </a:lnSpc>
              <a:spcAft>
                <a:spcPts val="1275"/>
              </a:spcAft>
            </a:pP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Конституции Российской Федерации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ts val="1350"/>
              </a:lnSpc>
              <a:spcAft>
                <a:spcPts val="1275"/>
              </a:spcAft>
            </a:pPr>
            <a:endParaRPr lang="ru-RU" sz="3200" dirty="0">
              <a:latin typeface="Times New Roman" panose="02020603050405020304" pitchFamily="18" charset="0"/>
              <a:cs typeface="Times New Roman" panose="02020603050405020304" pitchFamily="18" charset="0"/>
            </a:endParaRPr>
          </a:p>
          <a:p>
            <a:pPr>
              <a:spcAft>
                <a:spcPts val="1275"/>
              </a:spcAft>
            </a:pPr>
            <a:r>
              <a:rPr lang="ru-RU" sz="2400" b="1" dirty="0">
                <a:effectLst/>
                <a:latin typeface="Times New Roman" panose="02020603050405020304" pitchFamily="18" charset="0"/>
                <a:ea typeface="Times New Roman" panose="02020603050405020304" pitchFamily="18" charset="0"/>
              </a:rPr>
              <a:t>Кто подлежит призыву на военную службу?</a:t>
            </a:r>
            <a:endParaRPr lang="ru-RU" sz="2400" b="1" dirty="0">
              <a:latin typeface="Times New Roman" panose="02020603050405020304" pitchFamily="18" charset="0"/>
            </a:endParaRPr>
          </a:p>
          <a:p>
            <a:pPr>
              <a:spcAft>
                <a:spcPts val="1275"/>
              </a:spcAft>
            </a:pPr>
            <a:r>
              <a:rPr lang="ru-RU" sz="2400" dirty="0">
                <a:effectLst/>
                <a:latin typeface="Times New Roman" panose="02020603050405020304" pitchFamily="18" charset="0"/>
                <a:ea typeface="Times New Roman" panose="02020603050405020304" pitchFamily="18" charset="0"/>
              </a:rPr>
              <a:t>Призыву подлежат граждане мужского пола в возрасте от 18 до 27 лет, состоящие или обязанные состоять на воинском учете и не пребывающие в запасе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п. 1 ст. 22 Закона № 53-Ф</a:t>
            </a:r>
            <a:r>
              <a:rPr lang="ru-RU" sz="2400" dirty="0">
                <a:effectLst/>
                <a:latin typeface="Times New Roman" panose="02020603050405020304" pitchFamily="18" charset="0"/>
                <a:ea typeface="Times New Roman" panose="02020603050405020304" pitchFamily="18" charset="0"/>
              </a:rPr>
              <a:t>З).</a:t>
            </a:r>
          </a:p>
          <a:p>
            <a:pPr>
              <a:spcAft>
                <a:spcPts val="1275"/>
              </a:spcAft>
            </a:pP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Может ли быть призван в армию несовершеннолетний?</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Нет, решение о призыве граждан на военную службу может быть принято только после достижения ими возраста 18 лет (</a:t>
            </a:r>
            <a:r>
              <a:rPr lang="ru-RU"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п. 4 ст. ст. 22 Закона № 53-ФЗ</a:t>
            </a:r>
            <a:r>
              <a:rPr lang="ru-RU" sz="2400" dirty="0">
                <a:effectLst/>
                <a:latin typeface="Times New Roman" panose="02020603050405020304" pitchFamily="18" charset="0"/>
                <a:ea typeface="Times New Roman" panose="02020603050405020304" pitchFamily="18" charset="0"/>
              </a:rPr>
              <a:t>).</a:t>
            </a:r>
            <a:endParaRPr lang="ru-RU" sz="3200" dirty="0">
              <a:effectLst/>
              <a:latin typeface="Times New Roman" panose="02020603050405020304" pitchFamily="18" charset="0"/>
              <a:ea typeface="Times New Roman" panose="02020603050405020304" pitchFamily="18" charset="0"/>
            </a:endParaRPr>
          </a:p>
          <a:p>
            <a:pPr>
              <a:spcAft>
                <a:spcPts val="1275"/>
              </a:spcAft>
            </a:pPr>
            <a:endParaRPr lang="ru-RU" sz="2400" dirty="0"/>
          </a:p>
        </p:txBody>
      </p:sp>
    </p:spTree>
    <p:extLst>
      <p:ext uri="{BB962C8B-B14F-4D97-AF65-F5344CB8AC3E}">
        <p14:creationId xmlns:p14="http://schemas.microsoft.com/office/powerpoint/2010/main" val="297054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447800" y="106680"/>
            <a:ext cx="9601200" cy="777240"/>
          </a:xfrm>
        </p:spPr>
        <p:txBody>
          <a:bodyPr/>
          <a:lstStyle/>
          <a:p>
            <a:pPr algn="ctr"/>
            <a:r>
              <a:rPr lang="ru-RU" dirty="0"/>
              <a:t>Общие положения</a:t>
            </a:r>
          </a:p>
        </p:txBody>
      </p:sp>
      <p:sp>
        <p:nvSpPr>
          <p:cNvPr id="3" name="TextBox 2">
            <a:extLst>
              <a:ext uri="{FF2B5EF4-FFF2-40B4-BE49-F238E27FC236}">
                <a16:creationId xmlns:a16="http://schemas.microsoft.com/office/drawing/2014/main" id="{37A04C76-34A5-4D37-8B6F-D8315EBB189B}"/>
              </a:ext>
            </a:extLst>
          </p:cNvPr>
          <p:cNvSpPr txBox="1"/>
          <p:nvPr/>
        </p:nvSpPr>
        <p:spPr>
          <a:xfrm>
            <a:off x="774193" y="883920"/>
            <a:ext cx="11289792" cy="5799023"/>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Может ли повестка о вызове в военкомат быть вручена через родителей, соседей или иных лиц?</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 это не допускается. Повестка о вызове на медосвидетельствование и профессиональный психологический отбор, заседание призывной комиссии или для отправки в воинскую часть для прохождения военной службы должна быть вручена работниками военного комиссариата или по месту работы или учебы призывника руководителями, другими ответственными за военно-учетную работу должностными лицами организаций лично призывнику под расписку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2 ст. 31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Следовательно, повестка, врученная не под расписку (например, брошенная в почтовый ящик), переданная через соседей, родителей (даже под их расписку), не обязывает гражданина явиться в военкомат в назначенный день. Равно как не заменяет повестку и телефонный звонок о вызове в военкомат.</a:t>
            </a: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ru-RU" sz="2400" dirty="0"/>
          </a:p>
        </p:txBody>
      </p:sp>
    </p:spTree>
    <p:extLst>
      <p:ext uri="{BB962C8B-B14F-4D97-AF65-F5344CB8AC3E}">
        <p14:creationId xmlns:p14="http://schemas.microsoft.com/office/powerpoint/2010/main" val="1663244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447800" y="106680"/>
            <a:ext cx="9601200" cy="777240"/>
          </a:xfrm>
        </p:spPr>
        <p:txBody>
          <a:bodyPr/>
          <a:lstStyle/>
          <a:p>
            <a:pPr algn="ctr"/>
            <a:r>
              <a:rPr lang="ru-RU" dirty="0"/>
              <a:t>Общие положения</a:t>
            </a:r>
          </a:p>
        </p:txBody>
      </p:sp>
      <p:sp>
        <p:nvSpPr>
          <p:cNvPr id="3" name="TextBox 2">
            <a:extLst>
              <a:ext uri="{FF2B5EF4-FFF2-40B4-BE49-F238E27FC236}">
                <a16:creationId xmlns:a16="http://schemas.microsoft.com/office/drawing/2014/main" id="{37A04C76-34A5-4D37-8B6F-D8315EBB189B}"/>
              </a:ext>
            </a:extLst>
          </p:cNvPr>
          <p:cNvSpPr txBox="1"/>
          <p:nvPr/>
        </p:nvSpPr>
        <p:spPr>
          <a:xfrm>
            <a:off x="774193" y="883920"/>
            <a:ext cx="11289792" cy="4321696"/>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Надо ли сообщать в военкомат о временном отъезде с места жительства или пребывания?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Да, если такой отъезд гражданина, подлежащего призыву на военную службу, имеет место в период проведения призыва и длится более трех месяцев, то об этом нужно лично сообщить в военный комиссариат. Сделать это надо даже в том случае, если выезд с места жительства или пребывания не подтвержден регистрацией по месту жительства или пребывания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2 ст. 10 Закона № 53-ФЗ</a:t>
            </a:r>
            <a:r>
              <a:rPr lang="ru-RU" sz="2400" dirty="0">
                <a:effectLst/>
                <a:latin typeface="Times New Roman" panose="02020603050405020304" pitchFamily="18" charset="0"/>
                <a:ea typeface="Times New Roman" panose="02020603050405020304" pitchFamily="18" charset="0"/>
              </a:rPr>
              <a:t>). Причем известить можно не только военкомат, но и орган местного самоуправления поселения или орган местного самоуправления городского округа, уполномоченный на осуществление первичного воинского учета.</a:t>
            </a:r>
            <a:br>
              <a:rPr lang="ru-RU" sz="1800" dirty="0">
                <a:effectLst/>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256183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447800" y="106680"/>
            <a:ext cx="9601200" cy="777240"/>
          </a:xfrm>
        </p:spPr>
        <p:txBody>
          <a:bodyPr/>
          <a:lstStyle/>
          <a:p>
            <a:pPr algn="ctr"/>
            <a:r>
              <a:rPr lang="ru-RU" dirty="0"/>
              <a:t>Общие положения</a:t>
            </a:r>
          </a:p>
        </p:txBody>
      </p:sp>
      <p:sp>
        <p:nvSpPr>
          <p:cNvPr id="3" name="TextBox 2">
            <a:extLst>
              <a:ext uri="{FF2B5EF4-FFF2-40B4-BE49-F238E27FC236}">
                <a16:creationId xmlns:a16="http://schemas.microsoft.com/office/drawing/2014/main" id="{37A04C76-34A5-4D37-8B6F-D8315EBB189B}"/>
              </a:ext>
            </a:extLst>
          </p:cNvPr>
          <p:cNvSpPr txBox="1"/>
          <p:nvPr/>
        </p:nvSpPr>
        <p:spPr>
          <a:xfrm>
            <a:off x="774193" y="883920"/>
            <a:ext cx="11289792" cy="5378395"/>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Каковы обязанности граждан, подлежащих призыву на военную службу?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Предусмотрены обязанности: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явиться в указанные в повестке военного комиссариата время и место на медосвидетельствование и профессиональный психологический отбор, заседание призывной комиссии или для отправки в воинскую часть для прохождения военной службы, а также находиться в военном комиссариате до начала военной службы;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300"/>
              </a:spcBef>
              <a:spcAft>
                <a:spcPts val="800"/>
              </a:spcAft>
              <a:buSzPts val="1000"/>
              <a:buFont typeface="Symbol" panose="05050102010706020507" pitchFamily="18" charset="2"/>
              <a:buChar char=""/>
              <a:tabLst>
                <a:tab pos="457200" algn="l"/>
              </a:tabLs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получать повестки военного комиссариата под расписку (такие повестки вручаются гражданам работниками военного комиссариата или по месту работы, учебы руководителями, другими ответственными за военно-учетную работу должностными лицами организаций)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ст. 31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br>
              <a:rPr lang="ru-RU" sz="1800" dirty="0">
                <a:effectLst/>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276845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618489" y="0"/>
            <a:ext cx="9601200" cy="777240"/>
          </a:xfrm>
        </p:spPr>
        <p:txBody>
          <a:bodyPr/>
          <a:lstStyle/>
          <a:p>
            <a:pPr algn="ctr"/>
            <a:r>
              <a:rPr lang="ru-RU" dirty="0"/>
              <a:t>Общие положения</a:t>
            </a:r>
          </a:p>
        </p:txBody>
      </p:sp>
      <p:sp>
        <p:nvSpPr>
          <p:cNvPr id="3" name="TextBox 2">
            <a:extLst>
              <a:ext uri="{FF2B5EF4-FFF2-40B4-BE49-F238E27FC236}">
                <a16:creationId xmlns:a16="http://schemas.microsoft.com/office/drawing/2014/main" id="{37A04C76-34A5-4D37-8B6F-D8315EBB189B}"/>
              </a:ext>
            </a:extLst>
          </p:cNvPr>
          <p:cNvSpPr txBox="1"/>
          <p:nvPr/>
        </p:nvSpPr>
        <p:spPr>
          <a:xfrm>
            <a:off x="685800" y="883920"/>
            <a:ext cx="11506199" cy="6088846"/>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Можно ли пойти служить по контракту, не отслужив по призыву?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 у граждан мужского пола, не пребывающих в запасе и получивших высшее образование, равно как и у тех, кто не пребывает в запасе, но получил среднее профобразование и поступает на военную службу в Вооруженные Силы РФ, войска национальной гвардии, спасательные воинские формирования, Службу внешней разведки РФ и органы государственной охраны, есть право выбора – заключить первый контракт о прохождении военной службы на воинских должностях, подлежащих замещению солдатами и сержантами, на срок два или три года или проходить военную службу по призыву. Первый контракт о прохождении военной службы вправе заключать лица в возрасте от 18 до 40 лет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1-2 ст. 34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Однако заявить о своем желании поступить на военную службу по контракту гражданин может до принятия призывной комиссией решения о его призыве на военную службу. В противном случае</a:t>
            </a:r>
            <a:r>
              <a:rPr lang="ru-RU"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право перейти на службу по контракту возникнет у него не ранее чем через три месяца службы по призыву.</a:t>
            </a:r>
            <a:endParaRPr lang="ru-RU" sz="2400" dirty="0"/>
          </a:p>
        </p:txBody>
      </p:sp>
    </p:spTree>
    <p:extLst>
      <p:ext uri="{BB962C8B-B14F-4D97-AF65-F5344CB8AC3E}">
        <p14:creationId xmlns:p14="http://schemas.microsoft.com/office/powerpoint/2010/main" val="2333824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1618489" y="0"/>
            <a:ext cx="9601200" cy="777240"/>
          </a:xfrm>
        </p:spPr>
        <p:txBody>
          <a:bodyPr/>
          <a:lstStyle/>
          <a:p>
            <a:pPr algn="ctr"/>
            <a:r>
              <a:rPr lang="ru-RU" dirty="0"/>
              <a:t>Сроки призыва на службу</a:t>
            </a:r>
          </a:p>
        </p:txBody>
      </p:sp>
      <p:sp>
        <p:nvSpPr>
          <p:cNvPr id="3" name="TextBox 2">
            <a:extLst>
              <a:ext uri="{FF2B5EF4-FFF2-40B4-BE49-F238E27FC236}">
                <a16:creationId xmlns:a16="http://schemas.microsoft.com/office/drawing/2014/main" id="{37A04C76-34A5-4D37-8B6F-D8315EBB189B}"/>
              </a:ext>
            </a:extLst>
          </p:cNvPr>
          <p:cNvSpPr txBox="1"/>
          <p:nvPr/>
        </p:nvSpPr>
        <p:spPr>
          <a:xfrm>
            <a:off x="685801" y="701040"/>
            <a:ext cx="11506199" cy="6040115"/>
          </a:xfrm>
          <a:prstGeom prst="rect">
            <a:avLst/>
          </a:prstGeom>
          <a:noFill/>
        </p:spPr>
        <p:txBody>
          <a:bodyPr wrap="square" rtlCol="0">
            <a:spAutoFit/>
          </a:bodyPr>
          <a:lstStyle/>
          <a:p>
            <a:pPr>
              <a:spcAft>
                <a:spcPts val="1275"/>
              </a:spcAft>
            </a:pP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Сколько раз в году проходит призывная кампания?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400" dirty="0">
                <a:effectLst/>
                <a:latin typeface="Times New Roman" panose="02020603050405020304" pitchFamily="18" charset="0"/>
                <a:ea typeface="Times New Roman" panose="02020603050405020304" pitchFamily="18" charset="0"/>
              </a:rPr>
              <a:t>По общему правилу, призыв на военную службу граждан, не пребывающих в запасе, осуществляется 2 раза в год – с 1 апреля по 15 июля и с 1 октября по 31 декабря на основании указов Президента РФ (</a:t>
            </a:r>
            <a:r>
              <a:rPr lang="ru-RU" sz="2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 ст. 25 Закона № 53-ФЗ</a:t>
            </a:r>
            <a:r>
              <a:rPr lang="ru-RU" sz="2400" dirty="0">
                <a:effectLst/>
                <a:latin typeface="Times New Roman" panose="02020603050405020304" pitchFamily="18" charset="0"/>
                <a:ea typeface="Times New Roman" panose="02020603050405020304" pitchFamily="18" charset="0"/>
              </a:rPr>
              <a:t>).</a:t>
            </a:r>
          </a:p>
          <a:p>
            <a:pPr>
              <a:spcAft>
                <a:spcPts val="1275"/>
              </a:spcAft>
            </a:pPr>
            <a:b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Какова продолжительность военной службы по призыву и планируется ли ее изменение?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Срок военной службы по призыву составляет 12 месяцев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подп. "д" п. 1 ст. 38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Изменение этого срока Минобороны России не планирует.</a:t>
            </a: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Как исчисляется срок военной службы по призыву?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275"/>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Началом военной службы для призывников считается день присвоения воинского звания рядового, а окончанием – дата исключения военнослужащего из списков личного состава воинской части в день истечения срока его военной службы (</a:t>
            </a:r>
            <a:r>
              <a:rPr lang="ru-RU"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п. 10 ст. 38 Закона № 53-ФЗ</a:t>
            </a: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0118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B2AAA1-630D-44A7-8210-787399E0D755}"/>
              </a:ext>
            </a:extLst>
          </p:cNvPr>
          <p:cNvSpPr>
            <a:spLocks noGrp="1"/>
          </p:cNvSpPr>
          <p:nvPr>
            <p:ph type="title"/>
          </p:nvPr>
        </p:nvSpPr>
        <p:spPr>
          <a:xfrm>
            <a:off x="685801" y="0"/>
            <a:ext cx="11506198" cy="777240"/>
          </a:xfrm>
        </p:spPr>
        <p:txBody>
          <a:bodyPr>
            <a:noAutofit/>
          </a:bodyPr>
          <a:lstStyle/>
          <a:p>
            <a:pPr algn="ctr"/>
            <a:r>
              <a:rPr lang="ru-RU" sz="3600" b="1" dirty="0"/>
              <a:t>Особенности осеннего призыва на службу в России </a:t>
            </a:r>
            <a:br>
              <a:rPr lang="ru-RU" sz="3600" dirty="0"/>
            </a:br>
            <a:endParaRPr lang="ru-RU" sz="3600" dirty="0"/>
          </a:p>
        </p:txBody>
      </p:sp>
      <p:sp>
        <p:nvSpPr>
          <p:cNvPr id="3" name="TextBox 2">
            <a:extLst>
              <a:ext uri="{FF2B5EF4-FFF2-40B4-BE49-F238E27FC236}">
                <a16:creationId xmlns:a16="http://schemas.microsoft.com/office/drawing/2014/main" id="{37A04C76-34A5-4D37-8B6F-D8315EBB189B}"/>
              </a:ext>
            </a:extLst>
          </p:cNvPr>
          <p:cNvSpPr txBox="1"/>
          <p:nvPr/>
        </p:nvSpPr>
        <p:spPr>
          <a:xfrm>
            <a:off x="815340" y="1203960"/>
            <a:ext cx="11247120" cy="4137030"/>
          </a:xfrm>
          <a:prstGeom prst="rect">
            <a:avLst/>
          </a:prstGeom>
          <a:noFill/>
        </p:spPr>
        <p:txBody>
          <a:bodyPr wrap="square" rtlCol="0">
            <a:spAutoFit/>
          </a:bodyPr>
          <a:lstStyle/>
          <a:p>
            <a:pPr>
              <a:spcAft>
                <a:spcPts val="1275"/>
              </a:spcAft>
            </a:pPr>
            <a:r>
              <a:rPr lang="ru-RU" sz="2800" b="1" dirty="0">
                <a:effectLst/>
                <a:latin typeface="Times New Roman" panose="02020603050405020304" pitchFamily="18" charset="0"/>
                <a:ea typeface="Times New Roman" panose="02020603050405020304" pitchFamily="18" charset="0"/>
                <a:cs typeface="Times New Roman" panose="02020603050405020304" pitchFamily="18" charset="0"/>
              </a:rPr>
              <a:t>Смещен ли срок начала осеннего призыва из-за пандемии коронавируса?</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r>
              <a:rPr lang="ru-RU" sz="2800" dirty="0">
                <a:effectLst/>
                <a:latin typeface="Times New Roman" panose="02020603050405020304" pitchFamily="18" charset="0"/>
                <a:ea typeface="Times New Roman" panose="02020603050405020304" pitchFamily="18" charset="0"/>
              </a:rPr>
              <a:t>Нет, в отличие от весеннего призыва, начало которого было перенесено на более позднюю дату из-за распространения новой коронавирусной инфекции, осеннюю призывную кампанию решено провести в общеустановленные сроки – с 1 октября по 31 декабря (Указ Президента РФ от 30 сентября 2020 г. № 581 "</a:t>
            </a:r>
            <a:r>
              <a:rPr lang="ru-RU" sz="28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О призыве в октябре-декабре 2020 г. граждан Российской Федерации на военную службу и об увольнении с военной службы граждан, проходящих военную службу по призыву</a:t>
            </a:r>
            <a:r>
              <a:rPr lang="ru-RU" sz="2800" dirty="0">
                <a:effectLst/>
                <a:latin typeface="Times New Roman" panose="02020603050405020304" pitchFamily="18" charset="0"/>
                <a:ea typeface="Times New Roman" panose="02020603050405020304" pitchFamily="18" charset="0"/>
              </a:rPr>
              <a:t>").</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1331528"/>
      </p:ext>
    </p:extLst>
  </p:cSld>
  <p:clrMapOvr>
    <a:masterClrMapping/>
  </p:clrMapOvr>
</p:sld>
</file>

<file path=ppt/theme/theme1.xml><?xml version="1.0" encoding="utf-8"?>
<a:theme xmlns:a="http://schemas.openxmlformats.org/drawingml/2006/main" name="Уголки">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TM10001105[[fn=Уголки]]</Template>
  <TotalTime>36</TotalTime>
  <Words>3434</Words>
  <Application>Microsoft Office PowerPoint</Application>
  <PresentationFormat>Широкоэкранный</PresentationFormat>
  <Paragraphs>133</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Calibri</vt:lpstr>
      <vt:lpstr>Franklin Gothic Book</vt:lpstr>
      <vt:lpstr>Symbol</vt:lpstr>
      <vt:lpstr>Times New Roman</vt:lpstr>
      <vt:lpstr>Уголки</vt:lpstr>
      <vt:lpstr> Семинар для молодежи в рамках проведения призывной компании</vt:lpstr>
      <vt:lpstr>Презентация PowerPoint</vt:lpstr>
      <vt:lpstr>Общие положения</vt:lpstr>
      <vt:lpstr>Общие положения</vt:lpstr>
      <vt:lpstr>Общие положения</vt:lpstr>
      <vt:lpstr>Общие положения</vt:lpstr>
      <vt:lpstr>Общие положения</vt:lpstr>
      <vt:lpstr>Сроки призыва на службу</vt:lpstr>
      <vt:lpstr>Особенности осеннего призыва на службу в России  </vt:lpstr>
      <vt:lpstr>Особенности осеннего призыва на службу в России  </vt:lpstr>
      <vt:lpstr>Особенности осеннего призыва на службу в России  </vt:lpstr>
      <vt:lpstr>Особенности осеннего призыва на службу в России  </vt:lpstr>
      <vt:lpstr>Медосвидетельствование и психологический отбор призывников </vt:lpstr>
      <vt:lpstr>Медосвидетельствование и психологический отбор призывников </vt:lpstr>
      <vt:lpstr>Медосвидетельствование и психологический отбор призывников </vt:lpstr>
      <vt:lpstr>Медосвидетельствование и психологический отбор призывников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Освобождение от службы и отсрочка от призыва </vt:lpstr>
      <vt:lpstr>Уклонение от прохождения военной службы </vt:lpstr>
      <vt:lpstr>Уклонение от прохождения военной службы </vt:lpstr>
      <vt:lpstr>Уклонение от прохождения военной службы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Круглый стол для молодежи в рамках проведения призывной компании</dc:title>
  <dc:creator>Евгения Журавлева</dc:creator>
  <cp:lastModifiedBy>Евгения Журавлева</cp:lastModifiedBy>
  <cp:revision>6</cp:revision>
  <dcterms:created xsi:type="dcterms:W3CDTF">2020-10-15T11:33:29Z</dcterms:created>
  <dcterms:modified xsi:type="dcterms:W3CDTF">2020-10-19T07:39:27Z</dcterms:modified>
</cp:coreProperties>
</file>