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4" r:id="rId6"/>
    <p:sldId id="263" r:id="rId7"/>
    <p:sldId id="261" r:id="rId8"/>
    <p:sldId id="262" r:id="rId9"/>
    <p:sldId id="269" r:id="rId10"/>
    <p:sldId id="268" r:id="rId11"/>
    <p:sldId id="267" r:id="rId12"/>
    <p:sldId id="273" r:id="rId13"/>
    <p:sldId id="272" r:id="rId14"/>
    <p:sldId id="271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5" autoAdjust="0"/>
  </p:normalViewPr>
  <p:slideViewPr>
    <p:cSldViewPr>
      <p:cViewPr>
        <p:scale>
          <a:sx n="48" d="100"/>
          <a:sy n="48" d="100"/>
        </p:scale>
        <p:origin x="-6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016785476595476"/>
          <c:y val="1.2345679012345678E-2"/>
        </c:manualLayout>
      </c:layout>
      <c:overlay val="0"/>
      <c:txPr>
        <a:bodyPr/>
        <a:lstStyle/>
        <a:p>
          <a:pPr>
            <a:defRPr sz="4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Принимаете ли вы участие в добровольческих инициативах?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Добровольчество -норма жизни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978361428894238"/>
          <c:y val="0.16059605975179028"/>
          <c:w val="0.34536201708826941"/>
          <c:h val="0.461451832409837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 b="1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приняли бы участие в межрегиональном слёте добровольцев СПО 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приняли бы участие в межрегиональном слёте добровольцев СПО 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Да, конечно!Жду с нетерпением!</c:v>
                </c:pt>
                <c:pt idx="1">
                  <c:v>Затрудняюсь ответить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0936149" y="2935149"/>
            <a:ext cx="10551128" cy="4152573"/>
          </a:xfrm>
          <a:custGeom>
            <a:avLst/>
            <a:gdLst/>
            <a:ahLst/>
            <a:cxnLst/>
            <a:rect l="l" t="t" r="r" b="b"/>
            <a:pathLst>
              <a:path w="10551128" h="4152573">
                <a:moveTo>
                  <a:pt x="0" y="0"/>
                </a:moveTo>
                <a:lnTo>
                  <a:pt x="10551129" y="0"/>
                </a:lnTo>
                <a:lnTo>
                  <a:pt x="10551129" y="4152573"/>
                </a:lnTo>
                <a:lnTo>
                  <a:pt x="0" y="4152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019" b="-357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31227" y="0"/>
            <a:ext cx="3791896" cy="4092575"/>
          </a:xfrm>
          <a:custGeom>
            <a:avLst/>
            <a:gdLst/>
            <a:ahLst/>
            <a:cxnLst/>
            <a:rect l="l" t="t" r="r" b="b"/>
            <a:pathLst>
              <a:path w="3791896" h="4092575">
                <a:moveTo>
                  <a:pt x="0" y="0"/>
                </a:moveTo>
                <a:lnTo>
                  <a:pt x="3791895" y="0"/>
                </a:lnTo>
                <a:lnTo>
                  <a:pt x="3791895" y="4092575"/>
                </a:lnTo>
                <a:lnTo>
                  <a:pt x="0" y="4092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066801" y="3771900"/>
            <a:ext cx="1234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 образовательное  учреждение</a:t>
            </a:r>
          </a:p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 </a:t>
            </a:r>
          </a:p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«Крымский многопрофильный колледж»</a:t>
            </a:r>
          </a:p>
          <a:p>
            <a:pPr algn="ctr"/>
            <a:endParaRPr lang="ru-RU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слёт добровольцев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в СПО»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33401" y="495300"/>
            <a:ext cx="15360738" cy="84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Количество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волонтеров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), участвующих в реализации проекта не менее 12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человек, участников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слёта 106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человек. Количество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добровольцев (волонтеров), прошедших образовательные программы (очно и на платформе </a:t>
            </a:r>
            <a:r>
              <a:rPr lang="ru-RU" sz="36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Добро.ру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 в период реализации проекта не менее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120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человек;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Количество партнеров, привлеченных к реализации </a:t>
            </a:r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пректа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не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менее 4-х;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Количество публикаций в социальных сетях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не менее 5;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Качественные изменения - популяризация в среде СПО темы </a:t>
            </a:r>
            <a:r>
              <a:rPr lang="ru-RU" sz="36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волонтерства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; востребованность обучения и использование полученных знаний в работе; приход новых волонтеров в добровольческую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деятельность. </a:t>
            </a:r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Обмен опытом, налаживание социальных связей между всеми участниками. 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96348" y="19878"/>
            <a:ext cx="15228327" cy="912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 ДАЛЬНЕЙШЕГО  РАЗВИТИЯ</a:t>
            </a:r>
          </a:p>
          <a:p>
            <a:pPr algn="ctr"/>
            <a:endParaRPr lang="ru-RU" sz="4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524250" algn="l"/>
              </a:tabLst>
            </a:pP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  <a:cs typeface="Times New Roman"/>
              </a:rPr>
              <a:t>         Консультационное и методическое сопровождение заинтересованных студентов и педагогов СПО, развитие добровольческих объединений на местах, проведение единых добровольческих инициатив во всех СПО республики и на исторических новых территориях.</a:t>
            </a:r>
          </a:p>
          <a:p>
            <a:pPr algn="just">
              <a:spcAft>
                <a:spcPts val="0"/>
              </a:spcAft>
              <a:tabLst>
                <a:tab pos="3524250" algn="l"/>
              </a:tabLst>
            </a:pPr>
            <a:endParaRPr lang="ru-RU" sz="4000" b="1" dirty="0" smtClean="0">
              <a:solidFill>
                <a:schemeClr val="accent6"/>
              </a:solidFill>
              <a:ea typeface="Calibri"/>
              <a:cs typeface="Times New Roman"/>
            </a:endParaRPr>
          </a:p>
          <a:p>
            <a:pPr algn="just"/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           Проект может быть ежегодным событием в сфере добровольчества.</a:t>
            </a:r>
          </a:p>
          <a:p>
            <a:pPr algn="just"/>
            <a:endParaRPr lang="ru-RU" sz="4000" b="1" dirty="0" smtClean="0">
              <a:solidFill>
                <a:schemeClr val="accent6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         Его можно будет трансформировать, расширять географию проекта, а также можно в будущем при наличии финансовых средств трансформировать в двухдневный форум.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863051" y="1636294"/>
            <a:ext cx="871330" cy="644141"/>
          </a:xfrm>
          <a:prstGeom prst="star5">
            <a:avLst>
              <a:gd name="adj" fmla="val 2747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57470" y="5093064"/>
            <a:ext cx="871330" cy="644141"/>
          </a:xfrm>
          <a:prstGeom prst="star5">
            <a:avLst>
              <a:gd name="adj" fmla="val 2747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63051" y="6958309"/>
            <a:ext cx="871330" cy="644141"/>
          </a:xfrm>
          <a:prstGeom prst="star5">
            <a:avLst>
              <a:gd name="adj" fmla="val 2747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3962399" y="190500"/>
            <a:ext cx="75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 ПРОЕКТА</a:t>
            </a:r>
            <a:endParaRPr lang="ru-RU" sz="4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r="501" b="48600"/>
          <a:stretch/>
        </p:blipFill>
        <p:spPr>
          <a:xfrm>
            <a:off x="685800" y="1250097"/>
            <a:ext cx="2956891" cy="4008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390"/>
          <a:stretch/>
        </p:blipFill>
        <p:spPr>
          <a:xfrm>
            <a:off x="4650244" y="1571923"/>
            <a:ext cx="7082511" cy="547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" b="50000"/>
          <a:stretch/>
        </p:blipFill>
        <p:spPr>
          <a:xfrm>
            <a:off x="12493228" y="834598"/>
            <a:ext cx="1995488" cy="3905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82" y="4999963"/>
            <a:ext cx="3024187" cy="3332633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295400" y="5258961"/>
            <a:ext cx="1143000" cy="7989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6210301"/>
            <a:ext cx="418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Будыхин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962400" y="6533466"/>
            <a:ext cx="2057400" cy="8960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7371665"/>
            <a:ext cx="442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Вероника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267200" y="5658430"/>
            <a:ext cx="4191000" cy="26741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5400" y="805544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Айтан</a:t>
            </a:r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Мерьем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394075" y="5917528"/>
            <a:ext cx="2590800" cy="21308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86400" y="792206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Ульяна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2801600" y="7694830"/>
            <a:ext cx="1378744" cy="36061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448801" y="7922062"/>
            <a:ext cx="485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Зинченко Вероника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859000" y="3254529"/>
            <a:ext cx="205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 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</a:t>
            </a:r>
            <a:endParaRPr lang="ru-RU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14488716" y="2171700"/>
            <a:ext cx="1090259" cy="10828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609600" y="419100"/>
            <a:ext cx="169926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календарного плана реализации проекта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1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оргкомитета, разработка алгоритма его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работы.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2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Планирование работы в рамках Проекта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3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закупок.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4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Привлечение заинтересованных лиц к участию в Проекте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5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Привлечение студентов СПО  к участию в мероприятиях в рамках Проекта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6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Информирование ОУ СПО о Проекте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7 Привлечение Партнеров.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8 Формирование волонтерского корпуса.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</a:rPr>
              <a:t>9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Заявочный этап.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10 Проведение слёта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11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Анализ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реализации проекта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.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Сдача отчётности.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533400" y="419100"/>
            <a:ext cx="1726694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ПО ВИДАМ РАСХОДОВ</a:t>
            </a:r>
          </a:p>
          <a:p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Закупка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работ и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услуг: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Услуги дизайнера;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</a:rPr>
              <a:t>- Кофе 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брейк </a:t>
            </a:r>
            <a:r>
              <a:rPr lang="ru-RU" sz="3600" b="1" dirty="0">
                <a:solidFill>
                  <a:schemeClr val="accent6"/>
                </a:solidFill>
                <a:latin typeface="Times New Roman"/>
                <a:ea typeface="Times New Roman"/>
              </a:rPr>
              <a:t>для гостей, 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спикеров;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Услуги </a:t>
            </a:r>
            <a:r>
              <a:rPr lang="ru-RU" sz="3600" b="1" dirty="0">
                <a:solidFill>
                  <a:schemeClr val="accent6"/>
                </a:solidFill>
                <a:latin typeface="Times New Roman"/>
                <a:ea typeface="Times New Roman"/>
              </a:rPr>
              <a:t>по организации 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питания. </a:t>
            </a:r>
          </a:p>
          <a:p>
            <a:r>
              <a:rPr lang="ru-RU" sz="4000" b="1" dirty="0">
                <a:solidFill>
                  <a:schemeClr val="accent6"/>
                </a:solidFill>
                <a:latin typeface="Times New Roman"/>
                <a:ea typeface="Times New Roman"/>
              </a:rPr>
              <a:t>Закупка непроизводственных активов, нематериальных активов, материальных запасов и основных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средств: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Вода;</a:t>
            </a:r>
            <a:endParaRPr lang="ru-RU" sz="3600" b="1" dirty="0">
              <a:solidFill>
                <a:schemeClr val="accent6"/>
              </a:solidFill>
            </a:endParaRP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Баннеры;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Футболки;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Блокноты;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Ручка шариковая;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</a:t>
            </a:r>
            <a:r>
              <a:rPr lang="ru-RU" sz="3600" b="1" dirty="0" err="1" smtClean="0">
                <a:solidFill>
                  <a:schemeClr val="accent6"/>
                </a:solidFill>
                <a:latin typeface="Times New Roman"/>
                <a:ea typeface="Times New Roman"/>
              </a:rPr>
              <a:t>Бейджи</a:t>
            </a:r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;</a:t>
            </a:r>
          </a:p>
          <a:p>
            <a:r>
              <a:rPr lang="ru-RU" sz="3600" b="1" dirty="0" smtClean="0">
                <a:solidFill>
                  <a:schemeClr val="accent6"/>
                </a:solidFill>
                <a:latin typeface="Times New Roman"/>
                <a:ea typeface="Times New Roman"/>
              </a:rPr>
              <a:t>- МФУ.</a:t>
            </a:r>
          </a:p>
        </p:txBody>
      </p:sp>
    </p:spTree>
    <p:extLst>
      <p:ext uri="{BB962C8B-B14F-4D97-AF65-F5344CB8AC3E}">
        <p14:creationId xmlns:p14="http://schemas.microsoft.com/office/powerpoint/2010/main" val="6546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5007" r="10584" b="11617"/>
          <a:stretch/>
        </p:blipFill>
        <p:spPr bwMode="auto">
          <a:xfrm>
            <a:off x="2362900" y="495300"/>
            <a:ext cx="12586890" cy="6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7505700"/>
            <a:ext cx="488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ВСТРЕЧИ!</a:t>
            </a:r>
            <a:endParaRPr lang="ru-RU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143000" y="647700"/>
            <a:ext cx="14751139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обмена опытом среди добровольцев, обучающихся в СПО,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привлекательности идеи добровольчества среди молодежи, посредством проведения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слёта. Приобщение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 к взаимодействию с социально ориентированными некоммерческими организациями, благотворительными фондами и другими организациями, осуществляющими добровольческую деятельность.</a:t>
            </a:r>
          </a:p>
          <a:p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676400" y="800100"/>
            <a:ext cx="14401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оргкомитета, определение алгоритмов его работы и правил для участников слёта, информирование целевой группы слёта;</a:t>
            </a: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Привлечение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 участию в слёте добровольческих объединений, социально ориентированных некоммерческих организаций, благотворительных фондов, добровольцев; организация и проведение мероприятий в рамках проекта.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3429000" y="8763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 ПРОЕКТА</a:t>
            </a:r>
            <a:endParaRPr lang="ru-RU" sz="4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 t="24402" r="7833" b="4215"/>
          <a:stretch/>
        </p:blipFill>
        <p:spPr bwMode="auto">
          <a:xfrm>
            <a:off x="3983148" y="1745397"/>
            <a:ext cx="9346393" cy="674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2479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исторические территории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117855"/>
            <a:ext cx="3984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7505700"/>
            <a:ext cx="380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447800" y="876300"/>
            <a:ext cx="14249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 МЕРОПРИЯТИЯ</a:t>
            </a:r>
          </a:p>
          <a:p>
            <a:pPr algn="ctr"/>
            <a:endParaRPr lang="ru-RU" sz="48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  <a:cs typeface="Arial"/>
              </a:rPr>
              <a:t>Слёт «Добро в СПО»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</a:rPr>
              <a:t>это образовательный слёт, предлагающий участникам серию лекций, мастер-классов и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</a:rPr>
              <a:t>практических семинаров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</a:rPr>
              <a:t>. Его деятельность направлена на повышение уровня практических навыков и формирование коммуникационных связей волонтеров обучающихся в СПО Республики Крым и на исторических территориях.</a:t>
            </a:r>
            <a:endParaRPr lang="ru-RU" sz="4000" b="1" u="sng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98152078"/>
              </p:ext>
            </p:extLst>
          </p:nvPr>
        </p:nvGraphicFramePr>
        <p:xfrm>
          <a:off x="533399" y="2171700"/>
          <a:ext cx="15697201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266700"/>
            <a:ext cx="11201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u="sng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целевой аудитории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2526425"/>
              </p:ext>
            </p:extLst>
          </p:nvPr>
        </p:nvGraphicFramePr>
        <p:xfrm>
          <a:off x="793661" y="2095500"/>
          <a:ext cx="1551313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266700"/>
            <a:ext cx="1173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 </a:t>
            </a:r>
            <a:r>
              <a:rPr lang="ru-RU" sz="4800" b="1" u="sng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40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целевой аудитории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685800" y="266700"/>
            <a:ext cx="153924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</a:t>
            </a:r>
          </a:p>
          <a:p>
            <a:pPr algn="just"/>
            <a:endParaRPr lang="ru-RU" sz="4000" b="1" dirty="0" smtClean="0">
              <a:solidFill>
                <a:schemeClr val="accent6"/>
              </a:solidFill>
              <a:latin typeface="Times New Roman"/>
              <a:ea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</a:rPr>
              <a:t>Наш проект актуален и востребован у  нашей целевой аудитории. Слёт добровольцев это возможность  обучения, переподготовки и обмена опытом среди волонтеров – важное средство повышения эффективности деятельности, и создание единой информационной среды.</a:t>
            </a:r>
            <a:r>
              <a:rPr lang="ru-RU" sz="4000" dirty="0" smtClean="0">
                <a:latin typeface="Times New Roman"/>
                <a:ea typeface="Arial"/>
              </a:rPr>
              <a:t> </a:t>
            </a:r>
            <a:r>
              <a:rPr lang="ru-RU" sz="4000" b="1" dirty="0" smtClean="0">
                <a:solidFill>
                  <a:schemeClr val="accent6"/>
                </a:solidFill>
                <a:latin typeface="Times New Roman"/>
                <a:ea typeface="Arial"/>
              </a:rPr>
              <a:t>Компетенция </a:t>
            </a:r>
            <a:r>
              <a:rPr lang="ru-RU" sz="4000" b="1" dirty="0">
                <a:solidFill>
                  <a:schemeClr val="accent6"/>
                </a:solidFill>
                <a:latin typeface="Times New Roman"/>
                <a:ea typeface="Arial"/>
              </a:rPr>
              <a:t>и мотивация добровольцев, два важных фактора, которые всегда нужно учитывать при работе с ними. 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94139" y="0"/>
            <a:ext cx="2393861" cy="2583683"/>
          </a:xfrm>
          <a:custGeom>
            <a:avLst/>
            <a:gdLst/>
            <a:ahLst/>
            <a:cxnLst/>
            <a:rect l="l" t="t" r="r" b="b"/>
            <a:pathLst>
              <a:path w="2393861" h="2583683">
                <a:moveTo>
                  <a:pt x="0" y="0"/>
                </a:moveTo>
                <a:lnTo>
                  <a:pt x="2393861" y="0"/>
                </a:lnTo>
                <a:lnTo>
                  <a:pt x="2393861" y="2583683"/>
                </a:lnTo>
                <a:lnTo>
                  <a:pt x="0" y="2583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70897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8" y="0"/>
                </a:lnTo>
                <a:lnTo>
                  <a:pt x="577089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41795" y="8846086"/>
            <a:ext cx="5770897" cy="2881828"/>
          </a:xfrm>
          <a:custGeom>
            <a:avLst/>
            <a:gdLst/>
            <a:ahLst/>
            <a:cxnLst/>
            <a:rect l="l" t="t" r="r" b="b"/>
            <a:pathLst>
              <a:path w="5770897" h="2881828">
                <a:moveTo>
                  <a:pt x="0" y="0"/>
                </a:moveTo>
                <a:lnTo>
                  <a:pt x="5770897" y="0"/>
                </a:lnTo>
                <a:lnTo>
                  <a:pt x="5770897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12692" y="8846086"/>
            <a:ext cx="975308" cy="2881828"/>
          </a:xfrm>
          <a:custGeom>
            <a:avLst/>
            <a:gdLst/>
            <a:ahLst/>
            <a:cxnLst/>
            <a:rect l="l" t="t" r="r" b="b"/>
            <a:pathLst>
              <a:path w="975308" h="2881828">
                <a:moveTo>
                  <a:pt x="0" y="0"/>
                </a:moveTo>
                <a:lnTo>
                  <a:pt x="975308" y="0"/>
                </a:lnTo>
                <a:lnTo>
                  <a:pt x="975308" y="2881828"/>
                </a:lnTo>
                <a:lnTo>
                  <a:pt x="0" y="288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1700"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2133600" y="800099"/>
            <a:ext cx="131064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</a:t>
            </a:r>
          </a:p>
          <a:p>
            <a:pPr algn="ctr"/>
            <a:endParaRPr lang="ru-RU" sz="4800" b="1" u="sng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Студенты, обучающиеся по программам СПО в Республике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Крым, г. Севастополь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 на новых исторических территориях. Возраст 15-20 лет. Педагоги, курирующие добровольческую деятельность в </a:t>
            </a:r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образовательных учреждениях СПО, заинтересованные в развитии добровольчества.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621</Words>
  <Application>Microsoft Office PowerPoint</Application>
  <PresentationFormat>Произвольный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Orange Square Shapes Simple Geometric Presentation</dc:title>
  <dc:creator>Admin</dc:creator>
  <cp:lastModifiedBy>RePack by Diakov</cp:lastModifiedBy>
  <cp:revision>24</cp:revision>
  <dcterms:created xsi:type="dcterms:W3CDTF">2006-08-16T00:00:00Z</dcterms:created>
  <dcterms:modified xsi:type="dcterms:W3CDTF">2025-05-27T09:23:24Z</dcterms:modified>
  <dc:identifier>DAGciQ4aQtw</dc:identifier>
</cp:coreProperties>
</file>