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20"/>
    <a:srgbClr val="92D050"/>
    <a:srgbClr val="BAEB6C"/>
    <a:srgbClr val="A3BB7C"/>
    <a:srgbClr val="456E5C"/>
    <a:srgbClr val="456F5D"/>
    <a:srgbClr val="B0BA16"/>
    <a:srgbClr val="1C2629"/>
    <a:srgbClr val="FFFFFF"/>
    <a:srgbClr val="649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9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1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92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98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30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3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3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3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AD3B-9820-497E-8370-067FE6292195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1914-DDD4-483C-9971-85896A1C7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8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mailto:hmaosyn@mail.ru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7340" y="6482727"/>
            <a:ext cx="9144000" cy="502920"/>
          </a:xfrm>
        </p:spPr>
        <p:txBody>
          <a:bodyPr>
            <a:norm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Ханты-Мансийск, 2022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07" y="290505"/>
            <a:ext cx="1263017" cy="1255649"/>
          </a:xfrm>
          <a:prstGeom prst="rect">
            <a:avLst/>
          </a:prstGeom>
          <a:effectLst>
            <a:glow rad="254000">
              <a:srgbClr val="92D050">
                <a:alpha val="64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532460" y="702885"/>
            <a:ext cx="2536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Неправительственный экологический фонд имени В. И. Вернадского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1708" y="618247"/>
            <a:ext cx="2640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«Межшкольный учебный комбинат»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40" y="370340"/>
            <a:ext cx="1244230" cy="1095981"/>
          </a:xfrm>
          <a:prstGeom prst="rect">
            <a:avLst/>
          </a:prstGeom>
          <a:effectLst>
            <a:glow rad="266700">
              <a:srgbClr val="92D050">
                <a:alpha val="59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84" y="3429989"/>
            <a:ext cx="4652709" cy="3190817"/>
          </a:xfrm>
          <a:prstGeom prst="rect">
            <a:avLst/>
          </a:prstGeom>
          <a:ln>
            <a:noFill/>
          </a:ln>
          <a:effectLst>
            <a:glow rad="254000">
              <a:srgbClr val="92D050">
                <a:alpha val="66000"/>
              </a:srgb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85409" y="1541058"/>
            <a:ext cx="89478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 </a:t>
            </a:r>
            <a:r>
              <a:rPr lang="ru-RU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Всероссийский конкурс </a:t>
            </a:r>
          </a:p>
          <a:p>
            <a:pPr algn="ctr"/>
            <a:r>
              <a:rPr lang="ru-RU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«Лучший </a:t>
            </a:r>
            <a:r>
              <a:rPr lang="ru-RU" sz="3200" b="1" dirty="0" err="1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эковолонтерский</a:t>
            </a:r>
            <a:r>
              <a:rPr lang="ru-RU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отряд»</a:t>
            </a:r>
          </a:p>
          <a:p>
            <a:pPr algn="ctr"/>
            <a:r>
              <a:rPr lang="ru-RU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Номинация конкурса: «</a:t>
            </a:r>
            <a:r>
              <a:rPr lang="ru-RU" sz="3200" b="1" dirty="0" err="1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Эковолонтеры</a:t>
            </a:r>
            <a:r>
              <a:rPr lang="ru-RU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города!»</a:t>
            </a:r>
          </a:p>
          <a:p>
            <a:pPr algn="ctr"/>
            <a:r>
              <a:rPr lang="ru-RU" sz="3200" b="1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Волонтерское объединения «ЭКОскоп»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600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00" y="3023484"/>
            <a:ext cx="3982993" cy="3685931"/>
          </a:xfrm>
          <a:prstGeom prst="rect">
            <a:avLst/>
          </a:prstGeom>
          <a:effectLst>
            <a:glow rad="215900">
              <a:srgbClr val="FFFF00">
                <a:alpha val="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0728" y="412687"/>
            <a:ext cx="5163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</a:t>
            </a:r>
            <a:r>
              <a:rPr lang="ru-RU" sz="4000" b="1" dirty="0" smtClean="0">
                <a:ln w="25400" cmpd="sng">
                  <a:solidFill>
                    <a:schemeClr val="tx1">
                      <a:lumMod val="95000"/>
                      <a:lumOff val="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за</a:t>
            </a:r>
            <a:r>
              <a:rPr lang="ru-RU" sz="4000" b="1" dirty="0" smtClean="0">
                <a:ln w="25400" cmpd="sng">
                  <a:solidFill>
                    <a:schemeClr val="tx1">
                      <a:lumMod val="95000"/>
                      <a:lumOff val="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внимание!</a:t>
            </a:r>
            <a:endParaRPr lang="ru-RU" sz="4000" dirty="0">
              <a:ln w="25400" cmpd="sng">
                <a:solidFill>
                  <a:schemeClr val="tx1">
                    <a:lumMod val="50000"/>
                    <a:lumOff val="50000"/>
                    <a:alpha val="82000"/>
                  </a:schemeClr>
                </a:solidFill>
                <a:prstDash val="solid"/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2583" y="1269158"/>
            <a:ext cx="7297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выполнили:</a:t>
            </a:r>
          </a:p>
          <a:p>
            <a:pPr algn="ctr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волонтерского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 «ЭКОскоп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дополнительного образования</a:t>
            </a:r>
          </a:p>
          <a:p>
            <a:pPr algn="ctr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Аксёнова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Ульяна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 </a:t>
            </a:r>
            <a:r>
              <a:rPr lang="ru-RU" dirty="0" err="1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Слинкина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</a:p>
          <a:p>
            <a:pPr algn="ctr"/>
            <a:r>
              <a:rPr lang="ru-RU" dirty="0" err="1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err="1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телефон 8(3467) 33 20 68 (доб. 10), </a:t>
            </a:r>
            <a:r>
              <a:rPr lang="en-US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hmaosyn@mail.ru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6" y="450176"/>
            <a:ext cx="1244230" cy="1095981"/>
          </a:xfrm>
          <a:prstGeom prst="rect">
            <a:avLst/>
          </a:prstGeom>
          <a:effectLst>
            <a:glow rad="254000">
              <a:srgbClr val="92D050">
                <a:alpha val="49000"/>
              </a:srgb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72" y="412687"/>
            <a:ext cx="1252663" cy="1245356"/>
          </a:xfrm>
          <a:prstGeom prst="rect">
            <a:avLst/>
          </a:prstGeom>
          <a:effectLst>
            <a:glow rad="254000">
              <a:srgbClr val="92D050">
                <a:alpha val="5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96166" y="1647870"/>
            <a:ext cx="2640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«Межшкольный учебный комбинат»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4898" y="1817147"/>
            <a:ext cx="2536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Неправительственный экологический фонд имени В. И. Вернадского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11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77" y="284832"/>
            <a:ext cx="706673" cy="706673"/>
          </a:xfrm>
        </p:spPr>
      </p:pic>
      <p:sp>
        <p:nvSpPr>
          <p:cNvPr id="4" name="Прямоугольник 3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871" y="321081"/>
            <a:ext cx="11512429" cy="7470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5400" cmpd="sng">
                  <a:solidFill>
                    <a:schemeClr val="tx1">
                      <a:lumMod val="65000"/>
                      <a:lumOff val="3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Волонтёрское объединение "ЭК     скоп</a:t>
            </a:r>
            <a:r>
              <a:rPr lang="ru-RU" sz="5400" b="1" cap="none" spc="0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"</a:t>
            </a:r>
            <a:endParaRPr lang="ru-RU" sz="5400" b="1" cap="none" spc="0" dirty="0">
              <a:ln w="25400" cmpd="sng">
                <a:solidFill>
                  <a:schemeClr val="tx1">
                    <a:lumMod val="50000"/>
                    <a:lumOff val="50000"/>
                    <a:alpha val="82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21" y="1443841"/>
            <a:ext cx="5557757" cy="4168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AEB6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12872" y="1443841"/>
            <a:ext cx="5775493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/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деятельности: 2019 год.</a:t>
            </a:r>
          </a:p>
          <a:p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- педагог </a:t>
            </a:r>
          </a:p>
          <a:p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</a:t>
            </a: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Ульяна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en-US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hmaosyn@mail.ru</a:t>
            </a:r>
            <a:endParaRPr lang="en-US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участников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Калашникова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Ксения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</a:t>
            </a: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Полина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</a:endParaRPr>
          </a:p>
          <a:p>
            <a:pPr marL="342900" indent="-342900">
              <a:buFontTx/>
              <a:buAutoNum type="arabicPeriod"/>
            </a:pP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Вторушина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Дарья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 err="1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Гарбуз</a:t>
            </a: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Крючкова Юлия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Аксарин 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Матвей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err="1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Зенкова</a:t>
            </a: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Карина</a:t>
            </a:r>
          </a:p>
          <a:p>
            <a:pPr marL="342900" indent="-342900">
              <a:buAutoNum type="arabicPeriod"/>
            </a:pPr>
            <a:r>
              <a:rPr lang="ru-RU" dirty="0" smtClean="0">
                <a:ln w="0">
                  <a:noFill/>
                </a:ln>
                <a:solidFill>
                  <a:srgbClr val="003320"/>
                </a:solidFill>
                <a:effectLst>
                  <a:outerShdw sx="1000" sy="1000" algn="ctr" rotWithShape="0">
                    <a:schemeClr val="bg1"/>
                  </a:outerShdw>
                  <a:reflection endPos="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Чернов Павел</a:t>
            </a:r>
            <a:endParaRPr lang="ru-RU" dirty="0">
              <a:ln w="0">
                <a:noFill/>
              </a:ln>
              <a:solidFill>
                <a:srgbClr val="003320"/>
              </a:solidFill>
              <a:effectLst>
                <a:outerShdw sx="1000" sy="1000" algn="ctr" rotWithShape="0">
                  <a:schemeClr val="bg1"/>
                </a:outerShdw>
                <a:reflection endPos="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08" y="3409792"/>
            <a:ext cx="3755417" cy="3139720"/>
          </a:xfrm>
          <a:prstGeom prst="rect">
            <a:avLst/>
          </a:prstGeom>
          <a:noFill/>
          <a:effectLst>
            <a:glow rad="254000">
              <a:srgbClr val="92D050">
                <a:alpha val="6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13253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346" y="1044378"/>
            <a:ext cx="7226300" cy="5129212"/>
          </a:xfrm>
        </p:spPr>
        <p:txBody>
          <a:bodyPr>
            <a:normAutofit fontScale="85000" lnSpcReduction="20000"/>
          </a:bodyPr>
          <a:lstStyle/>
          <a:p>
            <a:pPr marL="0" indent="444500" algn="just">
              <a:buNone/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волонтерского объединения «ЭКОскоп» направлена на благоустройство улиц, озеленение парков, зеленых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участков,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животным, поддержание в чистоте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природных территорий.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принимала участие в различных конкурсах, акциях и форумах городского, окружного и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уровней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как: </a:t>
            </a: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"Весна и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птицы«;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"Зелёная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Весна«;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день посадки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мероприятия в защиту животных для младшего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уборок в лесопарковой территории природного парка "Самаровский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чугас«;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форуме «Ханты-Мансийск - территория добра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«Посади свой кедр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«ЮграПлоггинг2022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многие другие акции и </a:t>
            </a:r>
            <a:r>
              <a:rPr lang="ru-RU" sz="2000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мероприятия.</a:t>
            </a:r>
            <a:endParaRPr lang="ru-RU" sz="2000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готовы помочь природе и любимому городу!</a:t>
            </a:r>
            <a:endParaRPr lang="ru-RU" sz="2000" b="1" i="0" dirty="0" smtClean="0">
              <a:solidFill>
                <a:srgbClr val="0033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640" y="1805425"/>
            <a:ext cx="4589574" cy="3607118"/>
          </a:xfrm>
          <a:prstGeom prst="rect">
            <a:avLst/>
          </a:prstGeom>
          <a:effectLst>
            <a:glow rad="254000">
              <a:srgbClr val="92D050">
                <a:alpha val="64000"/>
              </a:srgb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26233" y="0"/>
            <a:ext cx="642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Наша</a:t>
            </a:r>
            <a:r>
              <a:rPr lang="ru-RU" sz="4800" b="1" dirty="0" smtClean="0">
                <a:ln w="25400" cmpd="sng">
                  <a:solidFill>
                    <a:schemeClr val="tx1">
                      <a:lumMod val="95000"/>
                      <a:lumOff val="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48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деятельность</a:t>
            </a:r>
            <a:r>
              <a:rPr lang="ru-RU" sz="4800" b="1" dirty="0" smtClean="0">
                <a:ln w="25400" cmpd="sng">
                  <a:solidFill>
                    <a:schemeClr val="tx1">
                      <a:lumMod val="95000"/>
                      <a:lumOff val="5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6034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16" y="3788183"/>
            <a:ext cx="4036291" cy="3027218"/>
          </a:xfrm>
          <a:prstGeom prst="rect">
            <a:avLst/>
          </a:prstGeom>
          <a:ln>
            <a:noFill/>
          </a:ln>
          <a:effectLst>
            <a:glow rad="127000">
              <a:srgbClr val="FFFF00">
                <a:alpha val="7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32" y="481392"/>
            <a:ext cx="3059514" cy="3482317"/>
          </a:xfrm>
          <a:prstGeom prst="rect">
            <a:avLst/>
          </a:prstGeom>
          <a:ln>
            <a:noFill/>
          </a:ln>
          <a:effectLst>
            <a:glow rad="114300">
              <a:srgbClr val="92D050">
                <a:alpha val="78000"/>
              </a:srgb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72" y="757491"/>
            <a:ext cx="3016828" cy="2262621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1000"/>
              </a:srgb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43" y="3056379"/>
            <a:ext cx="3557855" cy="2668391"/>
          </a:xfrm>
          <a:prstGeom prst="rect">
            <a:avLst/>
          </a:prstGeom>
          <a:ln>
            <a:noFill/>
          </a:ln>
          <a:effectLst>
            <a:glow rad="127000">
              <a:srgbClr val="92D050">
                <a:alpha val="77000"/>
              </a:srgbClr>
            </a:glo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264411" y="6266092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«ЮграПлоггинг2022»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6314" y="5576371"/>
            <a:ext cx="3261911" cy="369332"/>
          </a:xfrm>
          <a:prstGeom prst="rect">
            <a:avLst/>
          </a:prstGeom>
          <a:noFill/>
          <a:effectLst>
            <a:glow rad="127000">
              <a:srgbClr val="003320"/>
            </a:glo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«Дед мороз в гостях у котиков»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941" y="116749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«Зеленая Весна»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0120" y="410378"/>
            <a:ext cx="379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зимующим птицам»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219" y="237392"/>
            <a:ext cx="60727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«ЮграПлоггинг2022» - забег на</a:t>
            </a:r>
          </a:p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определенную дистанцию, совмещённый со сбором разного, в основном пластикового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мусора;</a:t>
            </a:r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субботник «Зеленая Весна»</a:t>
            </a:r>
          </a:p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проект Неправительственного экологического фонда имени </a:t>
            </a:r>
            <a:r>
              <a:rPr lang="ru-RU" dirty="0" err="1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В.И.Вернадского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новогоднего </a:t>
            </a:r>
          </a:p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«Дед Мороз в гостях у котиков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зимующим птицам»</a:t>
            </a:r>
          </a:p>
          <a:p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скворечников из подручного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материала;</a:t>
            </a:r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9" y="4401909"/>
            <a:ext cx="2496158" cy="1885986"/>
          </a:xfrm>
          <a:prstGeom prst="rect">
            <a:avLst/>
          </a:prstGeom>
          <a:effectLst>
            <a:glow rad="101600">
              <a:srgbClr val="003320">
                <a:alpha val="46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3577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84" y="4400911"/>
            <a:ext cx="2897777" cy="2582840"/>
          </a:xfrm>
          <a:prstGeom prst="rect">
            <a:avLst/>
          </a:prstGeom>
          <a:effectLst>
            <a:glow rad="254000">
              <a:srgbClr val="92D050">
                <a:alpha val="65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00628" y="107434"/>
            <a:ext cx="6388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Акция «ЮграПлоггинг2022»</a:t>
            </a:r>
            <a:endParaRPr lang="ru-RU" sz="4000" dirty="0">
              <a:ln w="25400" cmpd="sng">
                <a:solidFill>
                  <a:schemeClr val="tx1">
                    <a:lumMod val="50000"/>
                    <a:lumOff val="50000"/>
                    <a:alpha val="82000"/>
                  </a:schemeClr>
                </a:solidFill>
                <a:prstDash val="solid"/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91" y="815320"/>
            <a:ext cx="66924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dirty="0" err="1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Плоггинг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забег на определенную дистанцию, совмещённый со сбором разного, в основном пластикового мусора. Этот вид спорта, пришедший к нам из Скандинавии, помогает поддерживать себя в форме и заботиться об окружающей среде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/>
          </a:p>
          <a:p>
            <a:pPr indent="444500" algn="just"/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мая 2022 года ребята из волонтерского объединения «ЭКОскоп» МБУДО «Межшкольный учебный комбинат» приняли участие в акции «ЮграПлоггинг2022» на площадке спортивно-досугового центра на границах улиц Анны Коньковой и Георгия Величко. Протяженность трассы составила 3 км. Силами волонтеров было собранно 11 кг.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мусора.</a:t>
            </a:r>
            <a:endParaRPr lang="ru-RU" dirty="0" smtClean="0"/>
          </a:p>
          <a:p>
            <a:pPr indent="444500" algn="just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включено в программу мероприятий Международной экологической акции «Спасти и сохранить».</a:t>
            </a:r>
          </a:p>
        </p:txBody>
      </p:sp>
      <p:pic>
        <p:nvPicPr>
          <p:cNvPr id="2052" name="Picture 4" descr="http://mukhm.ru/wp-content/uploads/2022/05/img-c089801da1c170c60cde72814ad50af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974">
            <a:off x="8139486" y="3798627"/>
            <a:ext cx="3566269" cy="2674701"/>
          </a:xfrm>
          <a:prstGeom prst="rect">
            <a:avLst/>
          </a:prstGeom>
          <a:ln>
            <a:noFill/>
          </a:ln>
          <a:effectLst>
            <a:glow rad="254000">
              <a:srgbClr val="FFFF00">
                <a:alpha val="65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ukhm.ru/wp-content/uploads/2022/05/img-5d9a1b4360d384f1f998a5dfdb43c3b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454">
            <a:off x="7505781" y="1115764"/>
            <a:ext cx="3566269" cy="2674702"/>
          </a:xfrm>
          <a:prstGeom prst="rect">
            <a:avLst/>
          </a:prstGeom>
          <a:ln>
            <a:noFill/>
          </a:ln>
          <a:effectLst>
            <a:glow rad="254000">
              <a:srgbClr val="92D050">
                <a:alpha val="65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5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3367" y="-3314"/>
            <a:ext cx="8694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Международная акция «Сад Памяти»</a:t>
            </a:r>
            <a:endParaRPr lang="ru-RU" sz="4000" dirty="0">
              <a:ln w="25400" cmpd="sng">
                <a:solidFill>
                  <a:schemeClr val="tx1">
                    <a:lumMod val="50000"/>
                    <a:lumOff val="50000"/>
                    <a:alpha val="82000"/>
                  </a:schemeClr>
                </a:solidFill>
                <a:prstDash val="solid"/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412" y="768457"/>
            <a:ext cx="68722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4988" algn="just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мая 2022 года в рамках Международной акции «Сад Памяти», волонтёрское экологическое объединение «ЭКОскоп» приняло участие в высадке памятных деревьев в Парке Победы города Ханты-Мансийска. Силами волонтеров было высажено 12 саженцев берёзы.</a:t>
            </a:r>
          </a:p>
          <a:p>
            <a:pPr indent="534988" algn="just"/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«Сад памяти» – это место, где можно передать историю своей семьи детям и внукам, куда можно приходить чтить своих павших родственников. Это не просто акция, а закладывание новой традиции, которая призвана сохранить подвиг предков в веках.</a:t>
            </a:r>
          </a:p>
          <a:p>
            <a:pPr indent="534988" algn="just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объединения «ЭКОскоп» почтили память погибших, увековечив имена, поступки героев войны.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2972">
            <a:off x="9367735" y="1261862"/>
            <a:ext cx="2699652" cy="2024739"/>
          </a:xfrm>
          <a:prstGeom prst="rect">
            <a:avLst/>
          </a:prstGeom>
          <a:ln>
            <a:noFill/>
          </a:ln>
          <a:effectLst>
            <a:glow rad="127000">
              <a:srgbClr val="FFFF00">
                <a:alpha val="61000"/>
              </a:srgb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9850">
            <a:off x="7131890" y="1181666"/>
            <a:ext cx="2699656" cy="2024742"/>
          </a:xfrm>
          <a:prstGeom prst="rect">
            <a:avLst/>
          </a:prstGeom>
          <a:ln>
            <a:noFill/>
          </a:ln>
          <a:effectLst>
            <a:glow rad="127000">
              <a:srgbClr val="92D050">
                <a:alpha val="64000"/>
              </a:srgb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80" y="4066442"/>
            <a:ext cx="3309884" cy="2322090"/>
          </a:xfrm>
          <a:prstGeom prst="rect">
            <a:avLst/>
          </a:prstGeom>
          <a:effectLst>
            <a:glow rad="254000">
              <a:srgbClr val="92D050">
                <a:alpha val="65000"/>
              </a:srgb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208">
            <a:off x="9633406" y="3582906"/>
            <a:ext cx="2062836" cy="2877542"/>
          </a:xfrm>
          <a:prstGeom prst="rect">
            <a:avLst/>
          </a:prstGeom>
          <a:ln>
            <a:noFill/>
          </a:ln>
          <a:effectLst>
            <a:glow rad="254000">
              <a:srgbClr val="92D050">
                <a:alpha val="66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982">
            <a:off x="7177475" y="3574245"/>
            <a:ext cx="2055850" cy="2877541"/>
          </a:xfrm>
          <a:prstGeom prst="rect">
            <a:avLst/>
          </a:prstGeom>
          <a:ln>
            <a:noFill/>
          </a:ln>
          <a:effectLst>
            <a:glow rad="254000">
              <a:srgbClr val="FFFF00">
                <a:alpha val="63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54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626" y="0"/>
            <a:ext cx="111661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XXVI </a:t>
            </a:r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Международный экологический </a:t>
            </a:r>
          </a:p>
          <a:p>
            <a:pPr algn="ctr"/>
            <a:r>
              <a:rPr lang="ru-RU" sz="4000" b="1" dirty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</a:t>
            </a:r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елевизионный фестиваль «Спасти и сохранить» </a:t>
            </a:r>
            <a:endParaRPr lang="ru-RU" sz="4000" dirty="0">
              <a:ln w="25400" cmpd="sng">
                <a:solidFill>
                  <a:schemeClr val="tx1">
                    <a:lumMod val="50000"/>
                    <a:lumOff val="50000"/>
                    <a:alpha val="82000"/>
                  </a:schemeClr>
                </a:solidFill>
                <a:prstDash val="solid"/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3900" y="2819400"/>
            <a:ext cx="21717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8871" y="1502806"/>
            <a:ext cx="60210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 fontAlgn="base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С 1 по 3 июня 2022 года столица Югры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принимала журналистов-экологов.</a:t>
            </a:r>
            <a:endParaRPr lang="ru-RU" dirty="0" smtClean="0">
              <a:solidFill>
                <a:srgbClr val="00332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indent="444500" algn="just" fontAlgn="base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Впервые в 2022 году на фестивале была открыта детская </a:t>
            </a:r>
            <a:r>
              <a:rPr lang="ru-RU" dirty="0" err="1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медиашкола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. Команда МБУДО «Межшкольного учебного комбината» так же вошла в состав участников, в стороне и не остались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волонтёры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объединения «ЭКОскоп» и стали активными участниками мероприятия. Ребята посетили мастер-классы по операторскому искусству и видеографике, создавали анимационные ролики и контент на экологическую тематику в социальных сетях.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98" y="1593940"/>
            <a:ext cx="2896745" cy="2172559"/>
          </a:xfrm>
          <a:prstGeom prst="rect">
            <a:avLst/>
          </a:prstGeom>
          <a:ln>
            <a:noFill/>
          </a:ln>
          <a:effectLst>
            <a:glow rad="254000">
              <a:srgbClr val="92D050">
                <a:alpha val="61000"/>
              </a:srgb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22" y="4259070"/>
            <a:ext cx="2896746" cy="2172559"/>
          </a:xfrm>
          <a:prstGeom prst="rect">
            <a:avLst/>
          </a:prstGeom>
          <a:ln>
            <a:noFill/>
          </a:ln>
          <a:effectLst>
            <a:glow rad="254000">
              <a:srgbClr val="92D050">
                <a:alpha val="64000"/>
              </a:srgb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65261"/>
          <a:stretch/>
        </p:blipFill>
        <p:spPr>
          <a:xfrm>
            <a:off x="10341995" y="1593940"/>
            <a:ext cx="1349829" cy="2172826"/>
          </a:xfrm>
          <a:prstGeom prst="rect">
            <a:avLst/>
          </a:prstGeom>
          <a:ln>
            <a:noFill/>
          </a:ln>
          <a:effectLst>
            <a:glow rad="254000">
              <a:srgbClr val="92D050">
                <a:alpha val="50000"/>
              </a:srgb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1" y="4642127"/>
            <a:ext cx="8216537" cy="2066972"/>
          </a:xfrm>
          <a:prstGeom prst="rect">
            <a:avLst/>
          </a:prstGeom>
          <a:effectLst>
            <a:glow rad="254000">
              <a:srgbClr val="FFFF00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9291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7790" y="0"/>
            <a:ext cx="61742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Акция «Посади свой кедр»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8158" y="877704"/>
            <a:ext cx="6588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2022 года в рамках XIX Международной экологической акции «Спасти и сохранить» и акции «Марш парков - 2022» состоялось </a:t>
            </a:r>
            <a:r>
              <a:rPr lang="ru-RU" dirty="0" err="1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–просветительское мероприятие «Посади свой кедр». </a:t>
            </a:r>
          </a:p>
          <a:p>
            <a:pPr algn="just">
              <a:tabLst>
                <a:tab pos="444500" algn="l"/>
              </a:tabLst>
            </a:pP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Педагоги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«Межшкольного учебного комбината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тесном взаимодействии со специалистами «Природного парка Самаровский чугас» и ООО «Газпромнефть - </a:t>
            </a:r>
            <a:r>
              <a:rPr lang="ru-RU" dirty="0" err="1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Хантос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природного парка в районе Холодного лога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осуществили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посадку 100 саженцев Сосны сибирской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кедровой.</a:t>
            </a:r>
            <a:endParaRPr lang="ru-RU" dirty="0">
              <a:solidFill>
                <a:srgbClr val="0033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just"/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участники волонтерского объединения «ЭКОскоп»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ентра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направленности «Межшкольного учебного </a:t>
            </a:r>
            <a:r>
              <a:rPr lang="ru-RU" dirty="0" smtClean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комбината» взяли </a:t>
            </a:r>
            <a:r>
              <a:rPr lang="ru-RU" dirty="0">
                <a:solidFill>
                  <a:srgbClr val="0033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себя шефство по уходу и мониторингу высаженной «Аллеи Межшкольного учебного комбината».</a:t>
            </a:r>
            <a:endParaRPr lang="ru-RU" i="0" dirty="0">
              <a:solidFill>
                <a:srgbClr val="0033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27" y="978765"/>
            <a:ext cx="3241644" cy="4322192"/>
          </a:xfrm>
          <a:prstGeom prst="rect">
            <a:avLst/>
          </a:prstGeom>
          <a:ln>
            <a:noFill/>
          </a:ln>
          <a:effectLst>
            <a:glow rad="241300">
              <a:srgbClr val="92D050">
                <a:alpha val="67000"/>
              </a:srgb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06" y="4060060"/>
            <a:ext cx="2683917" cy="2683917"/>
          </a:xfrm>
          <a:prstGeom prst="rect">
            <a:avLst/>
          </a:prstGeom>
          <a:effectLst>
            <a:glow rad="330200">
              <a:srgbClr val="92D050">
                <a:alpha val="96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192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image-22-09-22-10-24-1.heic"/>
          <p:cNvSpPr>
            <a:spLocks noChangeAspect="1" noChangeArrowheads="1"/>
          </p:cNvSpPr>
          <p:nvPr/>
        </p:nvSpPr>
        <p:spPr bwMode="auto">
          <a:xfrm>
            <a:off x="155574" y="-144463"/>
            <a:ext cx="2499035" cy="24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4" y="960051"/>
            <a:ext cx="2089047" cy="3085588"/>
          </a:xfrm>
          <a:prstGeom prst="rect">
            <a:avLst/>
          </a:prstGeom>
          <a:effectLst>
            <a:glow rad="254000">
              <a:srgbClr val="92D050">
                <a:alpha val="64000"/>
              </a:srgb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64" y="960051"/>
            <a:ext cx="2167265" cy="3080771"/>
          </a:xfrm>
          <a:prstGeom prst="rect">
            <a:avLst/>
          </a:prstGeom>
          <a:effectLst>
            <a:glow rad="254000">
              <a:srgbClr val="92D050">
                <a:alpha val="65000"/>
              </a:srgb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39" y="930351"/>
            <a:ext cx="2071106" cy="3080771"/>
          </a:xfrm>
          <a:prstGeom prst="rect">
            <a:avLst/>
          </a:prstGeom>
          <a:effectLst>
            <a:glow rad="254000">
              <a:srgbClr val="FFFF00">
                <a:alpha val="65000"/>
              </a:srgbClr>
            </a:glo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441090" y="66913"/>
            <a:ext cx="9066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25400" cmpd="sng">
                  <a:solidFill>
                    <a:schemeClr val="tx1">
                      <a:lumMod val="50000"/>
                      <a:lumOff val="50000"/>
                      <a:alpha val="82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Результаты деятельности</a:t>
            </a:r>
            <a:endParaRPr lang="ru-RU" dirty="0">
              <a:ln w="25400" cmpd="sng">
                <a:solidFill>
                  <a:schemeClr val="tx1">
                    <a:lumMod val="50000"/>
                    <a:lumOff val="50000"/>
                    <a:alpha val="82000"/>
                  </a:schemeClr>
                </a:solidFill>
                <a:prstDash val="solid"/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00" y="4297737"/>
            <a:ext cx="3212135" cy="2325612"/>
          </a:xfrm>
          <a:prstGeom prst="rect">
            <a:avLst/>
          </a:prstGeom>
          <a:effectLst>
            <a:glow rad="254000">
              <a:srgbClr val="FFFF00">
                <a:alpha val="63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2589" r="2615"/>
          <a:stretch/>
        </p:blipFill>
        <p:spPr>
          <a:xfrm>
            <a:off x="7870453" y="4297737"/>
            <a:ext cx="3242383" cy="232561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72" y="925644"/>
            <a:ext cx="2165387" cy="311517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03" y="960050"/>
            <a:ext cx="2323078" cy="308956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467" y="4297738"/>
            <a:ext cx="3099615" cy="232561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888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3317</TotalTime>
  <Words>607</Words>
  <Application>Microsoft Office PowerPoint</Application>
  <PresentationFormat>Широкоэкранный</PresentationFormat>
  <Paragraphs>78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MingLiU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КуликоваТС</dc:creator>
  <cp:lastModifiedBy>User</cp:lastModifiedBy>
  <cp:revision>101</cp:revision>
  <dcterms:created xsi:type="dcterms:W3CDTF">2022-10-06T04:03:37Z</dcterms:created>
  <dcterms:modified xsi:type="dcterms:W3CDTF">2022-10-20T10:18:41Z</dcterms:modified>
</cp:coreProperties>
</file>