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63" r:id="rId5"/>
    <p:sldId id="262" r:id="rId6"/>
    <p:sldId id="264" r:id="rId7"/>
    <p:sldId id="261" r:id="rId8"/>
    <p:sldId id="265" r:id="rId9"/>
    <p:sldId id="266" r:id="rId10"/>
    <p:sldId id="267" r:id="rId11"/>
    <p:sldId id="268" r:id="rId12"/>
    <p:sldId id="259" r:id="rId1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1C41"/>
    <a:srgbClr val="0000FF"/>
    <a:srgbClr val="0C13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74" d="100"/>
          <a:sy n="74" d="100"/>
        </p:scale>
        <p:origin x="57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E764A14B-54FB-44E4-A5E2-6501D4F7BCFE}" type="datetimeFigureOut">
              <a:rPr lang="ru-RU" smtClean="0"/>
              <a:pPr/>
              <a:t>29.11.2023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1733E381-E278-4AC2-8807-FEFBD528AC89}" type="slidenum">
              <a:rPr lang="ru-RU" smtClean="0"/>
              <a:pPr/>
              <a:t>‹#›</a:t>
            </a:fld>
            <a:endParaRPr lang="ru-RU" dirty="0"/>
          </a:p>
        </p:txBody>
      </p:sp>
    </p:spTree>
    <p:extLst>
      <p:ext uri="{BB962C8B-B14F-4D97-AF65-F5344CB8AC3E}">
        <p14:creationId xmlns:p14="http://schemas.microsoft.com/office/powerpoint/2010/main" val="3255068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E764A14B-54FB-44E4-A5E2-6501D4F7BCFE}" type="datetimeFigureOut">
              <a:rPr lang="ru-RU" smtClean="0"/>
              <a:pPr/>
              <a:t>29.11.2023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1733E381-E278-4AC2-8807-FEFBD528AC89}" type="slidenum">
              <a:rPr lang="ru-RU" smtClean="0"/>
              <a:pPr/>
              <a:t>‹#›</a:t>
            </a:fld>
            <a:endParaRPr lang="ru-RU" dirty="0"/>
          </a:p>
        </p:txBody>
      </p:sp>
    </p:spTree>
    <p:extLst>
      <p:ext uri="{BB962C8B-B14F-4D97-AF65-F5344CB8AC3E}">
        <p14:creationId xmlns:p14="http://schemas.microsoft.com/office/powerpoint/2010/main" val="1250569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E764A14B-54FB-44E4-A5E2-6501D4F7BCFE}" type="datetimeFigureOut">
              <a:rPr lang="ru-RU" smtClean="0"/>
              <a:pPr/>
              <a:t>29.11.2023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1733E381-E278-4AC2-8807-FEFBD528AC89}" type="slidenum">
              <a:rPr lang="ru-RU" smtClean="0"/>
              <a:pPr/>
              <a:t>‹#›</a:t>
            </a:fld>
            <a:endParaRPr lang="ru-RU" dirty="0"/>
          </a:p>
        </p:txBody>
      </p:sp>
    </p:spTree>
    <p:extLst>
      <p:ext uri="{BB962C8B-B14F-4D97-AF65-F5344CB8AC3E}">
        <p14:creationId xmlns:p14="http://schemas.microsoft.com/office/powerpoint/2010/main" val="740331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E764A14B-54FB-44E4-A5E2-6501D4F7BCFE}" type="datetimeFigureOut">
              <a:rPr lang="ru-RU" smtClean="0"/>
              <a:pPr/>
              <a:t>29.11.2023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1733E381-E278-4AC2-8807-FEFBD528AC89}" type="slidenum">
              <a:rPr lang="ru-RU" smtClean="0"/>
              <a:pPr/>
              <a:t>‹#›</a:t>
            </a:fld>
            <a:endParaRPr lang="ru-RU" dirty="0"/>
          </a:p>
        </p:txBody>
      </p:sp>
    </p:spTree>
    <p:extLst>
      <p:ext uri="{BB962C8B-B14F-4D97-AF65-F5344CB8AC3E}">
        <p14:creationId xmlns:p14="http://schemas.microsoft.com/office/powerpoint/2010/main" val="1274700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E764A14B-54FB-44E4-A5E2-6501D4F7BCFE}" type="datetimeFigureOut">
              <a:rPr lang="ru-RU" smtClean="0"/>
              <a:pPr/>
              <a:t>29.11.2023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1733E381-E278-4AC2-8807-FEFBD528AC89}" type="slidenum">
              <a:rPr lang="ru-RU" smtClean="0"/>
              <a:pPr/>
              <a:t>‹#›</a:t>
            </a:fld>
            <a:endParaRPr lang="ru-RU" dirty="0"/>
          </a:p>
        </p:txBody>
      </p:sp>
    </p:spTree>
    <p:extLst>
      <p:ext uri="{BB962C8B-B14F-4D97-AF65-F5344CB8AC3E}">
        <p14:creationId xmlns:p14="http://schemas.microsoft.com/office/powerpoint/2010/main" val="3698847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E764A14B-54FB-44E4-A5E2-6501D4F7BCFE}" type="datetimeFigureOut">
              <a:rPr lang="ru-RU" smtClean="0"/>
              <a:pPr/>
              <a:t>29.11.2023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1733E381-E278-4AC2-8807-FEFBD528AC89}" type="slidenum">
              <a:rPr lang="ru-RU" smtClean="0"/>
              <a:pPr/>
              <a:t>‹#›</a:t>
            </a:fld>
            <a:endParaRPr lang="ru-RU" dirty="0"/>
          </a:p>
        </p:txBody>
      </p:sp>
    </p:spTree>
    <p:extLst>
      <p:ext uri="{BB962C8B-B14F-4D97-AF65-F5344CB8AC3E}">
        <p14:creationId xmlns:p14="http://schemas.microsoft.com/office/powerpoint/2010/main" val="2010042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E764A14B-54FB-44E4-A5E2-6501D4F7BCFE}" type="datetimeFigureOut">
              <a:rPr lang="ru-RU" smtClean="0"/>
              <a:pPr/>
              <a:t>29.11.2023</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1733E381-E278-4AC2-8807-FEFBD528AC89}" type="slidenum">
              <a:rPr lang="ru-RU" smtClean="0"/>
              <a:pPr/>
              <a:t>‹#›</a:t>
            </a:fld>
            <a:endParaRPr lang="ru-RU" dirty="0"/>
          </a:p>
        </p:txBody>
      </p:sp>
    </p:spTree>
    <p:extLst>
      <p:ext uri="{BB962C8B-B14F-4D97-AF65-F5344CB8AC3E}">
        <p14:creationId xmlns:p14="http://schemas.microsoft.com/office/powerpoint/2010/main" val="4140600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E764A14B-54FB-44E4-A5E2-6501D4F7BCFE}" type="datetimeFigureOut">
              <a:rPr lang="ru-RU" smtClean="0"/>
              <a:pPr/>
              <a:t>29.11.2023</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1733E381-E278-4AC2-8807-FEFBD528AC89}" type="slidenum">
              <a:rPr lang="ru-RU" smtClean="0"/>
              <a:pPr/>
              <a:t>‹#›</a:t>
            </a:fld>
            <a:endParaRPr lang="ru-RU" dirty="0"/>
          </a:p>
        </p:txBody>
      </p:sp>
    </p:spTree>
    <p:extLst>
      <p:ext uri="{BB962C8B-B14F-4D97-AF65-F5344CB8AC3E}">
        <p14:creationId xmlns:p14="http://schemas.microsoft.com/office/powerpoint/2010/main" val="2010404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764A14B-54FB-44E4-A5E2-6501D4F7BCFE}" type="datetimeFigureOut">
              <a:rPr lang="ru-RU" smtClean="0"/>
              <a:pPr/>
              <a:t>29.11.2023</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1733E381-E278-4AC2-8807-FEFBD528AC89}" type="slidenum">
              <a:rPr lang="ru-RU" smtClean="0"/>
              <a:pPr/>
              <a:t>‹#›</a:t>
            </a:fld>
            <a:endParaRPr lang="ru-RU" dirty="0"/>
          </a:p>
        </p:txBody>
      </p:sp>
    </p:spTree>
    <p:extLst>
      <p:ext uri="{BB962C8B-B14F-4D97-AF65-F5344CB8AC3E}">
        <p14:creationId xmlns:p14="http://schemas.microsoft.com/office/powerpoint/2010/main" val="3340131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E764A14B-54FB-44E4-A5E2-6501D4F7BCFE}" type="datetimeFigureOut">
              <a:rPr lang="ru-RU" smtClean="0"/>
              <a:pPr/>
              <a:t>29.11.2023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1733E381-E278-4AC2-8807-FEFBD528AC89}" type="slidenum">
              <a:rPr lang="ru-RU" smtClean="0"/>
              <a:pPr/>
              <a:t>‹#›</a:t>
            </a:fld>
            <a:endParaRPr lang="ru-RU" dirty="0"/>
          </a:p>
        </p:txBody>
      </p:sp>
    </p:spTree>
    <p:extLst>
      <p:ext uri="{BB962C8B-B14F-4D97-AF65-F5344CB8AC3E}">
        <p14:creationId xmlns:p14="http://schemas.microsoft.com/office/powerpoint/2010/main" val="3715964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E764A14B-54FB-44E4-A5E2-6501D4F7BCFE}" type="datetimeFigureOut">
              <a:rPr lang="ru-RU" smtClean="0"/>
              <a:pPr/>
              <a:t>29.11.2023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1733E381-E278-4AC2-8807-FEFBD528AC89}" type="slidenum">
              <a:rPr lang="ru-RU" smtClean="0"/>
              <a:pPr/>
              <a:t>‹#›</a:t>
            </a:fld>
            <a:endParaRPr lang="ru-RU" dirty="0"/>
          </a:p>
        </p:txBody>
      </p:sp>
    </p:spTree>
    <p:extLst>
      <p:ext uri="{BB962C8B-B14F-4D97-AF65-F5344CB8AC3E}">
        <p14:creationId xmlns:p14="http://schemas.microsoft.com/office/powerpoint/2010/main" val="1965177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64A14B-54FB-44E4-A5E2-6501D4F7BCFE}" type="datetimeFigureOut">
              <a:rPr lang="ru-RU" smtClean="0"/>
              <a:pPr/>
              <a:t>29.11.2023</a:t>
            </a:fld>
            <a:endParaRPr lang="ru-RU" dirty="0"/>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33E381-E278-4AC2-8807-FEFBD528AC89}" type="slidenum">
              <a:rPr lang="ru-RU" smtClean="0"/>
              <a:pPr/>
              <a:t>‹#›</a:t>
            </a:fld>
            <a:endParaRPr lang="ru-RU" dirty="0"/>
          </a:p>
        </p:txBody>
      </p:sp>
    </p:spTree>
    <p:extLst>
      <p:ext uri="{BB962C8B-B14F-4D97-AF65-F5344CB8AC3E}">
        <p14:creationId xmlns:p14="http://schemas.microsoft.com/office/powerpoint/2010/main" val="22750215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Рисунок 35"/>
          <p:cNvPicPr>
            <a:picLocks noChangeAspect="1"/>
          </p:cNvPicPr>
          <p:nvPr/>
        </p:nvPicPr>
        <p:blipFill rotWithShape="1">
          <a:blip r:embed="rId2" cstate="print">
            <a:extLst>
              <a:ext uri="{28A0092B-C50C-407E-A947-70E740481C1C}">
                <a14:useLocalDpi xmlns:a14="http://schemas.microsoft.com/office/drawing/2010/main" val="0"/>
              </a:ext>
            </a:extLst>
          </a:blip>
          <a:srcRect l="36" r="25890"/>
          <a:stretch/>
        </p:blipFill>
        <p:spPr>
          <a:xfrm>
            <a:off x="0" y="0"/>
            <a:ext cx="12192000" cy="6858000"/>
          </a:xfrm>
          <a:prstGeom prst="rect">
            <a:avLst/>
          </a:prstGeom>
        </p:spPr>
      </p:pic>
      <p:sp>
        <p:nvSpPr>
          <p:cNvPr id="2" name="Заголовок 1"/>
          <p:cNvSpPr>
            <a:spLocks noGrp="1"/>
          </p:cNvSpPr>
          <p:nvPr>
            <p:ph type="ctrTitle"/>
          </p:nvPr>
        </p:nvSpPr>
        <p:spPr>
          <a:xfrm>
            <a:off x="811194" y="1259457"/>
            <a:ext cx="10707156" cy="5063705"/>
          </a:xfrm>
        </p:spPr>
        <p:txBody>
          <a:bodyPr anchor="ctr">
            <a:normAutofit fontScale="90000"/>
          </a:bodyPr>
          <a:lstStyle/>
          <a:p>
            <a:pPr>
              <a:lnSpc>
                <a:spcPct val="100000"/>
              </a:lnSpc>
            </a:pPr>
            <a:r>
              <a:rPr lang="ru-RU" sz="2800" b="1" dirty="0">
                <a:solidFill>
                  <a:schemeClr val="bg1"/>
                </a:solidFill>
                <a:latin typeface="Montserrat" panose="00000500000000000000" pitchFamily="2" charset="-52"/>
                <a:ea typeface="Roboto" panose="02000000000000000000" pitchFamily="2" charset="0"/>
                <a:cs typeface="Roboto" panose="02000000000000000000" pitchFamily="2" charset="0"/>
              </a:rPr>
              <a:t/>
            </a:r>
            <a:br>
              <a:rPr lang="ru-RU" sz="2800" b="1" dirty="0">
                <a:solidFill>
                  <a:schemeClr val="bg1"/>
                </a:solidFill>
                <a:latin typeface="Montserrat" panose="00000500000000000000" pitchFamily="2" charset="-52"/>
                <a:ea typeface="Roboto" panose="02000000000000000000" pitchFamily="2" charset="0"/>
                <a:cs typeface="Roboto" panose="02000000000000000000" pitchFamily="2" charset="0"/>
              </a:rPr>
            </a:br>
            <a:r>
              <a:rPr lang="ru-RU" sz="2800" b="1" dirty="0">
                <a:solidFill>
                  <a:schemeClr val="bg1"/>
                </a:solidFill>
                <a:latin typeface="Montserrat" panose="00000500000000000000" pitchFamily="2" charset="-52"/>
                <a:ea typeface="Roboto" panose="02000000000000000000" pitchFamily="2" charset="0"/>
                <a:cs typeface="Roboto" panose="02000000000000000000" pitchFamily="2" charset="0"/>
              </a:rPr>
              <a:t/>
            </a:r>
            <a:br>
              <a:rPr lang="ru-RU" sz="2800" b="1" dirty="0">
                <a:solidFill>
                  <a:schemeClr val="bg1"/>
                </a:solidFill>
                <a:latin typeface="Montserrat" panose="00000500000000000000" pitchFamily="2" charset="-52"/>
                <a:ea typeface="Roboto" panose="02000000000000000000" pitchFamily="2" charset="0"/>
                <a:cs typeface="Roboto" panose="02000000000000000000" pitchFamily="2" charset="0"/>
              </a:rPr>
            </a:br>
            <a:r>
              <a:rPr lang="ru-RU" sz="2000" dirty="0">
                <a:solidFill>
                  <a:schemeClr val="bg1"/>
                </a:solidFill>
                <a:latin typeface="Montserrat" panose="00000500000000000000"/>
                <a:ea typeface="Roboto" panose="02000000000000000000" pitchFamily="2" charset="0"/>
                <a:cs typeface="Roboto" panose="02000000000000000000" pitchFamily="2" charset="0"/>
              </a:rPr>
              <a:t> </a:t>
            </a:r>
            <a:br>
              <a:rPr lang="ru-RU" sz="2000" dirty="0">
                <a:solidFill>
                  <a:schemeClr val="bg1"/>
                </a:solidFill>
                <a:latin typeface="Montserrat" panose="00000500000000000000"/>
                <a:ea typeface="Roboto" panose="02000000000000000000" pitchFamily="2" charset="0"/>
                <a:cs typeface="Roboto" panose="02000000000000000000" pitchFamily="2" charset="0"/>
              </a:rPr>
            </a:br>
            <a:r>
              <a:rPr lang="ru-RU" sz="2000" dirty="0">
                <a:solidFill>
                  <a:schemeClr val="bg1"/>
                </a:solidFill>
                <a:latin typeface="Montserrat" panose="00000500000000000000"/>
                <a:ea typeface="Roboto" panose="02000000000000000000" pitchFamily="2" charset="0"/>
                <a:cs typeface="Roboto" panose="02000000000000000000" pitchFamily="2" charset="0"/>
              </a:rPr>
              <a:t/>
            </a:r>
            <a:br>
              <a:rPr lang="ru-RU" sz="2000" dirty="0">
                <a:solidFill>
                  <a:schemeClr val="bg1"/>
                </a:solidFill>
                <a:latin typeface="Montserrat" panose="00000500000000000000"/>
                <a:ea typeface="Roboto" panose="02000000000000000000" pitchFamily="2" charset="0"/>
                <a:cs typeface="Roboto" panose="02000000000000000000" pitchFamily="2" charset="0"/>
              </a:rPr>
            </a:br>
            <a:r>
              <a:rPr lang="ru-RU" sz="2000" dirty="0">
                <a:solidFill>
                  <a:schemeClr val="bg1"/>
                </a:solidFill>
                <a:latin typeface="Montserrat" panose="00000500000000000000"/>
                <a:ea typeface="Roboto" panose="02000000000000000000" pitchFamily="2" charset="0"/>
                <a:cs typeface="Roboto" panose="02000000000000000000" pitchFamily="2" charset="0"/>
              </a:rPr>
              <a:t/>
            </a:r>
            <a:br>
              <a:rPr lang="ru-RU" sz="2000" dirty="0">
                <a:solidFill>
                  <a:schemeClr val="bg1"/>
                </a:solidFill>
                <a:latin typeface="Montserrat" panose="00000500000000000000"/>
                <a:ea typeface="Roboto" panose="02000000000000000000" pitchFamily="2" charset="0"/>
                <a:cs typeface="Roboto" panose="02000000000000000000" pitchFamily="2" charset="0"/>
              </a:rPr>
            </a:br>
            <a:r>
              <a:rPr lang="ru-RU" sz="3100" dirty="0">
                <a:solidFill>
                  <a:schemeClr val="bg1"/>
                </a:solidFill>
                <a:latin typeface="+mn-lt"/>
                <a:ea typeface="Roboto" panose="02000000000000000000" pitchFamily="2" charset="0"/>
                <a:cs typeface="Times New Roman" panose="02020603050405020304" pitchFamily="18" charset="0"/>
              </a:rPr>
              <a:t/>
            </a:r>
            <a:br>
              <a:rPr lang="ru-RU" sz="3100" dirty="0">
                <a:solidFill>
                  <a:schemeClr val="bg1"/>
                </a:solidFill>
                <a:latin typeface="+mn-lt"/>
                <a:ea typeface="Roboto" panose="02000000000000000000" pitchFamily="2" charset="0"/>
                <a:cs typeface="Times New Roman" panose="02020603050405020304" pitchFamily="18" charset="0"/>
              </a:rPr>
            </a:br>
            <a:r>
              <a:rPr lang="ru-RU" sz="3100" dirty="0">
                <a:solidFill>
                  <a:schemeClr val="bg1"/>
                </a:solidFill>
                <a:latin typeface="+mn-lt"/>
                <a:ea typeface="Roboto" panose="02000000000000000000" pitchFamily="2" charset="0"/>
                <a:cs typeface="Times New Roman" panose="02020603050405020304" pitchFamily="18" charset="0"/>
              </a:rPr>
              <a:t>Штаб </a:t>
            </a:r>
            <a:r>
              <a:rPr lang="ru-RU" sz="3100" dirty="0" smtClean="0">
                <a:solidFill>
                  <a:schemeClr val="bg1"/>
                </a:solidFill>
                <a:latin typeface="+mn-lt"/>
                <a:ea typeface="Roboto" panose="02000000000000000000" pitchFamily="2" charset="0"/>
                <a:cs typeface="Times New Roman" panose="02020603050405020304" pitchFamily="18" charset="0"/>
              </a:rPr>
              <a:t>Комитета </a:t>
            </a:r>
            <a:r>
              <a:rPr lang="ru-RU" sz="3100" dirty="0">
                <a:solidFill>
                  <a:schemeClr val="bg1"/>
                </a:solidFill>
                <a:latin typeface="+mn-lt"/>
                <a:ea typeface="Roboto" panose="02000000000000000000" pitchFamily="2" charset="0"/>
                <a:cs typeface="Times New Roman" panose="02020603050405020304" pitchFamily="18" charset="0"/>
              </a:rPr>
              <a:t>семей воинов </a:t>
            </a:r>
            <a:r>
              <a:rPr lang="ru-RU" sz="3100" dirty="0" smtClean="0">
                <a:solidFill>
                  <a:schemeClr val="bg1"/>
                </a:solidFill>
                <a:latin typeface="+mn-lt"/>
                <a:ea typeface="Roboto" panose="02000000000000000000" pitchFamily="2" charset="0"/>
                <a:cs typeface="Times New Roman" panose="02020603050405020304" pitchFamily="18" charset="0"/>
              </a:rPr>
              <a:t>Отечества </a:t>
            </a:r>
            <a:r>
              <a:rPr lang="ru-RU" sz="3100" dirty="0">
                <a:solidFill>
                  <a:schemeClr val="bg1"/>
                </a:solidFill>
                <a:latin typeface="+mn-lt"/>
                <a:ea typeface="Roboto" panose="02000000000000000000" pitchFamily="2" charset="0"/>
                <a:cs typeface="Times New Roman" panose="02020603050405020304" pitchFamily="18" charset="0"/>
              </a:rPr>
              <a:t>Краснодарского края</a:t>
            </a:r>
            <a:br>
              <a:rPr lang="ru-RU" sz="3100" dirty="0">
                <a:solidFill>
                  <a:schemeClr val="bg1"/>
                </a:solidFill>
                <a:latin typeface="+mn-lt"/>
                <a:ea typeface="Roboto" panose="02000000000000000000" pitchFamily="2" charset="0"/>
                <a:cs typeface="Times New Roman" panose="02020603050405020304" pitchFamily="18" charset="0"/>
              </a:rPr>
            </a:br>
            <a:r>
              <a:rPr lang="ru-RU" sz="2200" dirty="0">
                <a:solidFill>
                  <a:schemeClr val="bg1"/>
                </a:solidFill>
                <a:ea typeface="Roboto" panose="02000000000000000000" pitchFamily="2" charset="0"/>
                <a:cs typeface="Times New Roman" panose="02020603050405020304" pitchFamily="18" charset="0"/>
              </a:rPr>
              <a:t/>
            </a:r>
            <a:br>
              <a:rPr lang="ru-RU" sz="2200" dirty="0">
                <a:solidFill>
                  <a:schemeClr val="bg1"/>
                </a:solidFill>
                <a:ea typeface="Roboto" panose="02000000000000000000" pitchFamily="2" charset="0"/>
                <a:cs typeface="Times New Roman" panose="02020603050405020304" pitchFamily="18" charset="0"/>
              </a:rPr>
            </a:br>
            <a:r>
              <a:rPr lang="ru-RU" sz="2200" dirty="0">
                <a:solidFill>
                  <a:schemeClr val="bg1"/>
                </a:solidFill>
                <a:latin typeface="+mn-lt"/>
                <a:ea typeface="Roboto" panose="02000000000000000000" pitchFamily="2" charset="0"/>
                <a:cs typeface="Times New Roman" panose="02020603050405020304" pitchFamily="18" charset="0"/>
              </a:rPr>
              <a:t/>
            </a:r>
            <a:br>
              <a:rPr lang="ru-RU" sz="2200" dirty="0">
                <a:solidFill>
                  <a:schemeClr val="bg1"/>
                </a:solidFill>
                <a:latin typeface="+mn-lt"/>
                <a:ea typeface="Roboto" panose="02000000000000000000" pitchFamily="2" charset="0"/>
                <a:cs typeface="Times New Roman" panose="02020603050405020304" pitchFamily="18" charset="0"/>
              </a:rPr>
            </a:br>
            <a:r>
              <a:rPr lang="ru-RU" sz="2200" dirty="0" smtClean="0">
                <a:solidFill>
                  <a:schemeClr val="bg1"/>
                </a:solidFill>
                <a:latin typeface="+mn-lt"/>
                <a:ea typeface="Roboto" panose="02000000000000000000" pitchFamily="2" charset="0"/>
                <a:cs typeface="Times New Roman" panose="02020603050405020304" pitchFamily="18" charset="0"/>
              </a:rPr>
              <a:t>Руководитель: </a:t>
            </a:r>
            <a:r>
              <a:rPr lang="ru-RU" sz="2200" dirty="0" err="1" smtClean="0">
                <a:solidFill>
                  <a:schemeClr val="bg1"/>
                </a:solidFill>
                <a:latin typeface="+mn-lt"/>
                <a:ea typeface="Roboto" panose="02000000000000000000" pitchFamily="2" charset="0"/>
                <a:cs typeface="Times New Roman" panose="02020603050405020304" pitchFamily="18" charset="0"/>
              </a:rPr>
              <a:t>Недилько</a:t>
            </a:r>
            <a:r>
              <a:rPr lang="ru-RU" sz="2200" dirty="0" smtClean="0">
                <a:solidFill>
                  <a:schemeClr val="bg1"/>
                </a:solidFill>
                <a:latin typeface="+mn-lt"/>
                <a:ea typeface="Roboto" panose="02000000000000000000" pitchFamily="2" charset="0"/>
                <a:cs typeface="Times New Roman" panose="02020603050405020304" pitchFamily="18" charset="0"/>
              </a:rPr>
              <a:t> </a:t>
            </a:r>
            <a:r>
              <a:rPr lang="ru-RU" sz="2200" dirty="0">
                <a:solidFill>
                  <a:schemeClr val="bg1"/>
                </a:solidFill>
                <a:latin typeface="+mn-lt"/>
                <a:ea typeface="Roboto" panose="02000000000000000000" pitchFamily="2" charset="0"/>
                <a:cs typeface="Times New Roman" panose="02020603050405020304" pitchFamily="18" charset="0"/>
              </a:rPr>
              <a:t>Светлана Александровна</a:t>
            </a:r>
            <a:br>
              <a:rPr lang="ru-RU" sz="2200" dirty="0">
                <a:solidFill>
                  <a:schemeClr val="bg1"/>
                </a:solidFill>
                <a:latin typeface="+mn-lt"/>
                <a:ea typeface="Roboto" panose="02000000000000000000" pitchFamily="2" charset="0"/>
                <a:cs typeface="Times New Roman" panose="02020603050405020304" pitchFamily="18" charset="0"/>
              </a:rPr>
            </a:br>
            <a:r>
              <a:rPr lang="ru-RU" sz="2200" dirty="0">
                <a:solidFill>
                  <a:schemeClr val="bg1"/>
                </a:solidFill>
                <a:latin typeface="+mn-lt"/>
                <a:ea typeface="Roboto" panose="02000000000000000000" pitchFamily="2" charset="0"/>
                <a:cs typeface="Times New Roman" panose="02020603050405020304" pitchFamily="18" charset="0"/>
              </a:rPr>
              <a:t/>
            </a:r>
            <a:br>
              <a:rPr lang="ru-RU" sz="2200" dirty="0">
                <a:solidFill>
                  <a:schemeClr val="bg1"/>
                </a:solidFill>
                <a:latin typeface="+mn-lt"/>
                <a:ea typeface="Roboto" panose="02000000000000000000" pitchFamily="2" charset="0"/>
                <a:cs typeface="Times New Roman" panose="02020603050405020304" pitchFamily="18" charset="0"/>
              </a:rPr>
            </a:br>
            <a:r>
              <a:rPr lang="ru-RU" sz="2200" dirty="0">
                <a:solidFill>
                  <a:schemeClr val="bg1"/>
                </a:solidFill>
                <a:latin typeface="+mn-lt"/>
                <a:ea typeface="Roboto" panose="02000000000000000000" pitchFamily="2" charset="0"/>
                <a:cs typeface="Times New Roman" panose="02020603050405020304" pitchFamily="18" charset="0"/>
              </a:rPr>
              <a:t/>
            </a:r>
            <a:br>
              <a:rPr lang="ru-RU" sz="2200" dirty="0">
                <a:solidFill>
                  <a:schemeClr val="bg1"/>
                </a:solidFill>
                <a:latin typeface="+mn-lt"/>
                <a:ea typeface="Roboto" panose="02000000000000000000" pitchFamily="2" charset="0"/>
                <a:cs typeface="Times New Roman" panose="02020603050405020304" pitchFamily="18" charset="0"/>
              </a:rPr>
            </a:br>
            <a:r>
              <a:rPr lang="ru-RU" sz="2200" dirty="0">
                <a:solidFill>
                  <a:schemeClr val="bg1"/>
                </a:solidFill>
                <a:latin typeface="+mn-lt"/>
                <a:ea typeface="Roboto" panose="02000000000000000000" pitchFamily="2" charset="0"/>
                <a:cs typeface="Times New Roman" panose="02020603050405020304" pitchFamily="18" charset="0"/>
              </a:rPr>
              <a:t/>
            </a:r>
            <a:br>
              <a:rPr lang="ru-RU" sz="2200" dirty="0">
                <a:solidFill>
                  <a:schemeClr val="bg1"/>
                </a:solidFill>
                <a:latin typeface="+mn-lt"/>
                <a:ea typeface="Roboto" panose="02000000000000000000" pitchFamily="2" charset="0"/>
                <a:cs typeface="Times New Roman" panose="02020603050405020304" pitchFamily="18" charset="0"/>
              </a:rPr>
            </a:br>
            <a:r>
              <a:rPr lang="ru-RU" sz="2200" dirty="0" smtClean="0">
                <a:solidFill>
                  <a:schemeClr val="bg1"/>
                </a:solidFill>
                <a:latin typeface="+mn-lt"/>
                <a:ea typeface="Roboto" panose="02000000000000000000" pitchFamily="2" charset="0"/>
                <a:cs typeface="Times New Roman" panose="02020603050405020304" pitchFamily="18" charset="0"/>
              </a:rPr>
              <a:t>28</a:t>
            </a:r>
            <a:r>
              <a:rPr lang="ru-RU" sz="2200" dirty="0" smtClean="0">
                <a:solidFill>
                  <a:schemeClr val="bg1"/>
                </a:solidFill>
                <a:latin typeface="+mn-lt"/>
                <a:ea typeface="Roboto" panose="02000000000000000000" pitchFamily="2" charset="0"/>
                <a:cs typeface="Times New Roman" panose="02020603050405020304" pitchFamily="18" charset="0"/>
              </a:rPr>
              <a:t>.11. </a:t>
            </a:r>
            <a:r>
              <a:rPr lang="ru-RU" sz="2200" dirty="0" smtClean="0">
                <a:solidFill>
                  <a:schemeClr val="bg1"/>
                </a:solidFill>
                <a:latin typeface="+mn-lt"/>
                <a:ea typeface="Roboto" panose="02000000000000000000" pitchFamily="2" charset="0"/>
                <a:cs typeface="Times New Roman" panose="02020603050405020304" pitchFamily="18" charset="0"/>
              </a:rPr>
              <a:t>2023 </a:t>
            </a:r>
            <a:r>
              <a:rPr lang="ru-RU" sz="2200" dirty="0">
                <a:solidFill>
                  <a:schemeClr val="bg1"/>
                </a:solidFill>
                <a:latin typeface="+mn-lt"/>
                <a:ea typeface="Roboto" panose="02000000000000000000" pitchFamily="2" charset="0"/>
                <a:cs typeface="Times New Roman" panose="02020603050405020304" pitchFamily="18" charset="0"/>
              </a:rPr>
              <a:t>г.</a:t>
            </a:r>
            <a:br>
              <a:rPr lang="ru-RU" sz="2200" dirty="0">
                <a:solidFill>
                  <a:schemeClr val="bg1"/>
                </a:solidFill>
                <a:latin typeface="+mn-lt"/>
                <a:ea typeface="Roboto" panose="02000000000000000000" pitchFamily="2" charset="0"/>
                <a:cs typeface="Times New Roman" panose="02020603050405020304" pitchFamily="18" charset="0"/>
              </a:rPr>
            </a:br>
            <a:r>
              <a:rPr lang="ru-RU" sz="2800" dirty="0">
                <a:solidFill>
                  <a:schemeClr val="bg1"/>
                </a:solidFill>
                <a:latin typeface="Montserrat" panose="00000500000000000000" pitchFamily="2" charset="-52"/>
                <a:ea typeface="Roboto" panose="02000000000000000000" pitchFamily="2" charset="0"/>
                <a:cs typeface="Roboto" panose="02000000000000000000" pitchFamily="2" charset="0"/>
              </a:rPr>
              <a:t/>
            </a:r>
            <a:br>
              <a:rPr lang="ru-RU" sz="2800" dirty="0">
                <a:solidFill>
                  <a:schemeClr val="bg1"/>
                </a:solidFill>
                <a:latin typeface="Montserrat" panose="00000500000000000000" pitchFamily="2" charset="-52"/>
                <a:ea typeface="Roboto" panose="02000000000000000000" pitchFamily="2" charset="0"/>
                <a:cs typeface="Roboto" panose="02000000000000000000" pitchFamily="2" charset="0"/>
              </a:rPr>
            </a:br>
            <a:r>
              <a:rPr lang="ru-RU" sz="2800" b="1" dirty="0">
                <a:solidFill>
                  <a:schemeClr val="bg1"/>
                </a:solidFill>
                <a:latin typeface="Montserrat" panose="00000500000000000000" pitchFamily="2" charset="-52"/>
                <a:ea typeface="Roboto" panose="02000000000000000000" pitchFamily="2" charset="0"/>
                <a:cs typeface="Roboto" panose="02000000000000000000" pitchFamily="2" charset="0"/>
              </a:rPr>
              <a:t/>
            </a:r>
            <a:br>
              <a:rPr lang="ru-RU" sz="2800" b="1" dirty="0">
                <a:solidFill>
                  <a:schemeClr val="bg1"/>
                </a:solidFill>
                <a:latin typeface="Montserrat" panose="00000500000000000000" pitchFamily="2" charset="-52"/>
                <a:ea typeface="Roboto" panose="02000000000000000000" pitchFamily="2" charset="0"/>
                <a:cs typeface="Roboto" panose="02000000000000000000" pitchFamily="2" charset="0"/>
              </a:rPr>
            </a:br>
            <a:endParaRPr lang="ru-RU" sz="2000" dirty="0">
              <a:solidFill>
                <a:schemeClr val="bg1"/>
              </a:solidFill>
              <a:latin typeface="Montserrat" panose="00000500000000000000" pitchFamily="2" charset="-52"/>
              <a:ea typeface="Roboto" panose="02000000000000000000" pitchFamily="2" charset="0"/>
              <a:cs typeface="Roboto" panose="02000000000000000000" pitchFamily="2" charset="0"/>
            </a:endParaRPr>
          </a:p>
        </p:txBody>
      </p:sp>
      <p:pic>
        <p:nvPicPr>
          <p:cNvPr id="39" name="Рисунок 38"/>
          <p:cNvPicPr>
            <a:picLocks noChangeAspect="1"/>
          </p:cNvPicPr>
          <p:nvPr/>
        </p:nvPicPr>
        <p:blipFill rotWithShape="1">
          <a:blip r:embed="rId3" cstate="print">
            <a:extLst>
              <a:ext uri="{28A0092B-C50C-407E-A947-70E740481C1C}">
                <a14:useLocalDpi xmlns:a14="http://schemas.microsoft.com/office/drawing/2010/main" val="0"/>
              </a:ext>
            </a:extLst>
          </a:blip>
          <a:srcRect r="69320"/>
          <a:stretch/>
        </p:blipFill>
        <p:spPr>
          <a:xfrm>
            <a:off x="549727" y="408305"/>
            <a:ext cx="887653" cy="810099"/>
          </a:xfrm>
          <a:prstGeom prst="rect">
            <a:avLst/>
          </a:prstGeom>
        </p:spPr>
      </p:pic>
      <p:sp>
        <p:nvSpPr>
          <p:cNvPr id="7" name="Заголовок 1"/>
          <p:cNvSpPr txBox="1">
            <a:spLocks/>
          </p:cNvSpPr>
          <p:nvPr/>
        </p:nvSpPr>
        <p:spPr>
          <a:xfrm>
            <a:off x="1255021" y="65903"/>
            <a:ext cx="9177317" cy="9590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ru-RU" sz="1600" b="1" dirty="0">
              <a:solidFill>
                <a:schemeClr val="bg1"/>
              </a:solidFill>
              <a:latin typeface="Times New Roman" panose="02020603050405020304" pitchFamily="18" charset="0"/>
              <a:cs typeface="Times New Roman" panose="02020603050405020304" pitchFamily="18" charset="0"/>
            </a:endParaRPr>
          </a:p>
        </p:txBody>
      </p:sp>
      <p:sp>
        <p:nvSpPr>
          <p:cNvPr id="6" name="Заголовок 1"/>
          <p:cNvSpPr txBox="1">
            <a:spLocks/>
          </p:cNvSpPr>
          <p:nvPr/>
        </p:nvSpPr>
        <p:spPr>
          <a:xfrm>
            <a:off x="1407421" y="218303"/>
            <a:ext cx="9177317" cy="9590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ru-RU" sz="2000" dirty="0">
              <a:solidFill>
                <a:schemeClr val="bg1"/>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3111131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Рисунок 35"/>
          <p:cNvPicPr>
            <a:picLocks noChangeAspect="1"/>
          </p:cNvPicPr>
          <p:nvPr/>
        </p:nvPicPr>
        <p:blipFill rotWithShape="1">
          <a:blip r:embed="rId2" cstate="print">
            <a:extLst>
              <a:ext uri="{28A0092B-C50C-407E-A947-70E740481C1C}">
                <a14:useLocalDpi xmlns:a14="http://schemas.microsoft.com/office/drawing/2010/main" val="0"/>
              </a:ext>
            </a:extLst>
          </a:blip>
          <a:srcRect l="36" r="25890"/>
          <a:stretch/>
        </p:blipFill>
        <p:spPr>
          <a:xfrm>
            <a:off x="88191" y="0"/>
            <a:ext cx="12192000" cy="6858000"/>
          </a:xfrm>
          <a:prstGeom prst="rect">
            <a:avLst/>
          </a:prstGeom>
        </p:spPr>
      </p:pic>
      <p:sp>
        <p:nvSpPr>
          <p:cNvPr id="2" name="Заголовок 1"/>
          <p:cNvSpPr>
            <a:spLocks noGrp="1"/>
          </p:cNvSpPr>
          <p:nvPr>
            <p:ph type="title"/>
          </p:nvPr>
        </p:nvSpPr>
        <p:spPr>
          <a:xfrm>
            <a:off x="1020932" y="1024952"/>
            <a:ext cx="10326518" cy="892626"/>
          </a:xfrm>
        </p:spPr>
        <p:txBody>
          <a:bodyPr anchor="ctr">
            <a:noAutofit/>
          </a:bodyPr>
          <a:lstStyle/>
          <a:p>
            <a:pPr algn="ctr"/>
            <a:r>
              <a:rPr lang="ru-RU" sz="2000" dirty="0">
                <a:solidFill>
                  <a:schemeClr val="bg1"/>
                </a:solidFill>
                <a:latin typeface="+mn-lt"/>
                <a:ea typeface="Roboto" panose="02000000000000000000" pitchFamily="2" charset="0"/>
                <a:cs typeface="Roboto" panose="02000000000000000000" pitchFamily="2" charset="0"/>
              </a:rPr>
              <a:t> </a:t>
            </a:r>
            <a:r>
              <a:rPr lang="ru-RU" sz="2400" dirty="0">
                <a:solidFill>
                  <a:schemeClr val="bg1"/>
                </a:solidFill>
                <a:ea typeface="Roboto" panose="02000000000000000000" pitchFamily="2" charset="0"/>
                <a:cs typeface="Times New Roman" panose="02020603050405020304" pitchFamily="18" charset="0"/>
              </a:rPr>
              <a:t>Деятельность штаба Комитета семей воинов Отечества Краснодарского края</a:t>
            </a:r>
            <a:endParaRPr lang="ru-RU" sz="2400" dirty="0">
              <a:solidFill>
                <a:schemeClr val="bg1"/>
              </a:solidFill>
              <a:latin typeface="+mn-lt"/>
              <a:ea typeface="Roboto" panose="02000000000000000000" pitchFamily="2" charset="0"/>
              <a:cs typeface="Roboto" panose="02000000000000000000" pitchFamily="2" charset="0"/>
            </a:endParaRPr>
          </a:p>
        </p:txBody>
      </p:sp>
      <p:sp>
        <p:nvSpPr>
          <p:cNvPr id="3" name="Текст 2"/>
          <p:cNvSpPr>
            <a:spLocks noGrp="1"/>
          </p:cNvSpPr>
          <p:nvPr>
            <p:ph type="body" idx="1"/>
          </p:nvPr>
        </p:nvSpPr>
        <p:spPr>
          <a:xfrm>
            <a:off x="5832829" y="1661174"/>
            <a:ext cx="5988121" cy="5054783"/>
          </a:xfrm>
        </p:spPr>
        <p:txBody>
          <a:bodyPr>
            <a:normAutofit/>
          </a:bodyPr>
          <a:lstStyle/>
          <a:p>
            <a:pPr algn="just"/>
            <a:endParaRPr lang="ru-RU" sz="2600" dirty="0">
              <a:solidFill>
                <a:schemeClr val="bg1"/>
              </a:solidFill>
            </a:endParaRPr>
          </a:p>
          <a:p>
            <a:pPr algn="ctr"/>
            <a:r>
              <a:rPr lang="ru-RU" dirty="0" smtClean="0">
                <a:solidFill>
                  <a:schemeClr val="bg1"/>
                </a:solidFill>
              </a:rPr>
              <a:t>4. Сотрудничество с Краснодарским краевым  военным госпиталем, военной поликлиникой и отправка грузов в зову СВО</a:t>
            </a:r>
          </a:p>
          <a:p>
            <a:pPr algn="ctr"/>
            <a:r>
              <a:rPr lang="ru-RU" dirty="0">
                <a:solidFill>
                  <a:schemeClr val="bg1"/>
                </a:solidFill>
              </a:rPr>
              <a:t/>
            </a:r>
            <a:br>
              <a:rPr lang="ru-RU" dirty="0">
                <a:solidFill>
                  <a:schemeClr val="bg1"/>
                </a:solidFill>
              </a:rPr>
            </a:br>
            <a:r>
              <a:rPr lang="ru-RU" dirty="0">
                <a:solidFill>
                  <a:schemeClr val="bg1"/>
                </a:solidFill>
              </a:rPr>
              <a:t/>
            </a:r>
            <a:br>
              <a:rPr lang="ru-RU" dirty="0">
                <a:solidFill>
                  <a:schemeClr val="bg1"/>
                </a:solidFill>
              </a:rPr>
            </a:br>
            <a:r>
              <a:rPr lang="ru-RU" dirty="0">
                <a:solidFill>
                  <a:schemeClr val="bg1"/>
                </a:solidFill>
              </a:rPr>
              <a:t/>
            </a:r>
            <a:br>
              <a:rPr lang="ru-RU" dirty="0">
                <a:solidFill>
                  <a:schemeClr val="bg1"/>
                </a:solidFill>
              </a:rPr>
            </a:br>
            <a:endParaRPr lang="ru-RU" dirty="0">
              <a:solidFill>
                <a:schemeClr val="bg1"/>
              </a:solidFill>
            </a:endParaRPr>
          </a:p>
        </p:txBody>
      </p:sp>
      <p:pic>
        <p:nvPicPr>
          <p:cNvPr id="39" name="Рисунок 38"/>
          <p:cNvPicPr>
            <a:picLocks noChangeAspect="1"/>
          </p:cNvPicPr>
          <p:nvPr/>
        </p:nvPicPr>
        <p:blipFill rotWithShape="1">
          <a:blip r:embed="rId3" cstate="print">
            <a:extLst>
              <a:ext uri="{28A0092B-C50C-407E-A947-70E740481C1C}">
                <a14:useLocalDpi xmlns:a14="http://schemas.microsoft.com/office/drawing/2010/main" val="0"/>
              </a:ext>
            </a:extLst>
          </a:blip>
          <a:srcRect r="69320"/>
          <a:stretch/>
        </p:blipFill>
        <p:spPr>
          <a:xfrm>
            <a:off x="367368" y="65903"/>
            <a:ext cx="887653" cy="810099"/>
          </a:xfrm>
          <a:prstGeom prst="rect">
            <a:avLst/>
          </a:prstGeom>
        </p:spPr>
      </p:pic>
      <p:sp>
        <p:nvSpPr>
          <p:cNvPr id="7" name="Заголовок 1"/>
          <p:cNvSpPr txBox="1">
            <a:spLocks/>
          </p:cNvSpPr>
          <p:nvPr/>
        </p:nvSpPr>
        <p:spPr>
          <a:xfrm>
            <a:off x="1890943" y="142043"/>
            <a:ext cx="8948691" cy="8829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ru-RU" sz="2000" dirty="0">
              <a:solidFill>
                <a:schemeClr val="bg1"/>
              </a:solidFill>
              <a:effectLst>
                <a:outerShdw blurRad="38100" dist="38100" dir="2700000" algn="tl">
                  <a:srgbClr val="000000">
                    <a:alpha val="43137"/>
                  </a:srgbClr>
                </a:outerShdw>
              </a:effectLst>
              <a:latin typeface="+mn-lt"/>
            </a:endParaRPr>
          </a:p>
        </p:txBody>
      </p:sp>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477" y="2116993"/>
            <a:ext cx="3259913" cy="24449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Рисунок 5"/>
          <p:cNvPicPr>
            <a:picLocks noChangeAspect="1"/>
          </p:cNvPicPr>
          <p:nvPr/>
        </p:nvPicPr>
        <p:blipFill>
          <a:blip r:embed="rId5"/>
          <a:stretch>
            <a:fillRect/>
          </a:stretch>
        </p:blipFill>
        <p:spPr>
          <a:xfrm>
            <a:off x="3397354" y="3264569"/>
            <a:ext cx="3459624" cy="25947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47795" y="4096516"/>
            <a:ext cx="3492588" cy="261944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303165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Рисунок 35"/>
          <p:cNvPicPr>
            <a:picLocks noChangeAspect="1"/>
          </p:cNvPicPr>
          <p:nvPr/>
        </p:nvPicPr>
        <p:blipFill rotWithShape="1">
          <a:blip r:embed="rId2" cstate="print">
            <a:extLst>
              <a:ext uri="{28A0092B-C50C-407E-A947-70E740481C1C}">
                <a14:useLocalDpi xmlns:a14="http://schemas.microsoft.com/office/drawing/2010/main" val="0"/>
              </a:ext>
            </a:extLst>
          </a:blip>
          <a:srcRect l="36" r="25890"/>
          <a:stretch/>
        </p:blipFill>
        <p:spPr>
          <a:xfrm>
            <a:off x="0" y="0"/>
            <a:ext cx="12192000" cy="6858000"/>
          </a:xfrm>
          <a:prstGeom prst="rect">
            <a:avLst/>
          </a:prstGeom>
        </p:spPr>
      </p:pic>
      <p:sp>
        <p:nvSpPr>
          <p:cNvPr id="2" name="Заголовок 1"/>
          <p:cNvSpPr>
            <a:spLocks noGrp="1"/>
          </p:cNvSpPr>
          <p:nvPr>
            <p:ph type="title"/>
          </p:nvPr>
        </p:nvSpPr>
        <p:spPr>
          <a:xfrm>
            <a:off x="1020932" y="1024952"/>
            <a:ext cx="10326518" cy="892626"/>
          </a:xfrm>
        </p:spPr>
        <p:txBody>
          <a:bodyPr anchor="ctr">
            <a:noAutofit/>
          </a:bodyPr>
          <a:lstStyle/>
          <a:p>
            <a:pPr algn="ctr"/>
            <a:r>
              <a:rPr lang="ru-RU" sz="2000" dirty="0">
                <a:solidFill>
                  <a:schemeClr val="bg1"/>
                </a:solidFill>
                <a:latin typeface="+mn-lt"/>
                <a:ea typeface="Roboto" panose="02000000000000000000" pitchFamily="2" charset="0"/>
                <a:cs typeface="Roboto" panose="02000000000000000000" pitchFamily="2" charset="0"/>
              </a:rPr>
              <a:t> </a:t>
            </a:r>
            <a:r>
              <a:rPr lang="ru-RU" sz="2400" dirty="0">
                <a:solidFill>
                  <a:schemeClr val="bg1"/>
                </a:solidFill>
                <a:ea typeface="Roboto" panose="02000000000000000000" pitchFamily="2" charset="0"/>
                <a:cs typeface="Times New Roman" panose="02020603050405020304" pitchFamily="18" charset="0"/>
              </a:rPr>
              <a:t>Деятельность штаба Комитета семей воинов Отечества Краснодарского края</a:t>
            </a:r>
            <a:endParaRPr lang="ru-RU" sz="2400" dirty="0">
              <a:solidFill>
                <a:schemeClr val="bg1"/>
              </a:solidFill>
              <a:latin typeface="+mn-lt"/>
              <a:ea typeface="Roboto" panose="02000000000000000000" pitchFamily="2" charset="0"/>
              <a:cs typeface="Roboto" panose="02000000000000000000" pitchFamily="2" charset="0"/>
            </a:endParaRPr>
          </a:p>
        </p:txBody>
      </p:sp>
      <p:sp>
        <p:nvSpPr>
          <p:cNvPr id="3" name="Текст 2"/>
          <p:cNvSpPr>
            <a:spLocks noGrp="1"/>
          </p:cNvSpPr>
          <p:nvPr>
            <p:ph type="body" idx="1"/>
          </p:nvPr>
        </p:nvSpPr>
        <p:spPr>
          <a:xfrm>
            <a:off x="635581" y="1470929"/>
            <a:ext cx="5988121" cy="5054783"/>
          </a:xfrm>
        </p:spPr>
        <p:txBody>
          <a:bodyPr>
            <a:normAutofit/>
          </a:bodyPr>
          <a:lstStyle/>
          <a:p>
            <a:pPr algn="just"/>
            <a:endParaRPr lang="ru-RU" sz="2600" dirty="0">
              <a:solidFill>
                <a:schemeClr val="bg1"/>
              </a:solidFill>
            </a:endParaRPr>
          </a:p>
          <a:p>
            <a:pPr algn="just"/>
            <a:r>
              <a:rPr lang="ru-RU" dirty="0" smtClean="0">
                <a:solidFill>
                  <a:schemeClr val="bg1"/>
                </a:solidFill>
              </a:rPr>
              <a:t>5. Проводятся спортивные мероприятия </a:t>
            </a:r>
          </a:p>
          <a:p>
            <a:pPr algn="just"/>
            <a:endParaRPr lang="ru-RU" dirty="0">
              <a:solidFill>
                <a:schemeClr val="bg1"/>
              </a:solidFill>
            </a:endParaRPr>
          </a:p>
          <a:p>
            <a:pPr algn="just"/>
            <a:endParaRPr lang="ru-RU" dirty="0" smtClean="0">
              <a:solidFill>
                <a:schemeClr val="bg1"/>
              </a:solidFill>
            </a:endParaRPr>
          </a:p>
          <a:p>
            <a:pPr algn="just"/>
            <a:endParaRPr lang="ru-RU" dirty="0">
              <a:solidFill>
                <a:schemeClr val="bg1"/>
              </a:solidFill>
            </a:endParaRPr>
          </a:p>
          <a:p>
            <a:pPr algn="just"/>
            <a:endParaRPr lang="ru-RU" dirty="0" smtClean="0">
              <a:solidFill>
                <a:schemeClr val="bg1"/>
              </a:solidFill>
            </a:endParaRPr>
          </a:p>
          <a:p>
            <a:pPr algn="just"/>
            <a:r>
              <a:rPr lang="ru-RU" dirty="0" smtClean="0">
                <a:solidFill>
                  <a:schemeClr val="bg1"/>
                </a:solidFill>
              </a:rPr>
              <a:t>6. Выдаются билеты в театры, </a:t>
            </a:r>
          </a:p>
          <a:p>
            <a:pPr algn="just"/>
            <a:r>
              <a:rPr lang="ru-RU" dirty="0" smtClean="0">
                <a:solidFill>
                  <a:schemeClr val="bg1"/>
                </a:solidFill>
              </a:rPr>
              <a:t>цирк, кукольный театр и </a:t>
            </a:r>
            <a:r>
              <a:rPr lang="ru-RU" dirty="0" err="1" smtClean="0">
                <a:solidFill>
                  <a:schemeClr val="bg1"/>
                </a:solidFill>
              </a:rPr>
              <a:t>д.р</a:t>
            </a:r>
            <a:r>
              <a:rPr lang="ru-RU" dirty="0" smtClean="0">
                <a:solidFill>
                  <a:schemeClr val="bg1"/>
                </a:solidFill>
              </a:rPr>
              <a:t>.</a:t>
            </a:r>
            <a:endParaRPr lang="ru-RU" dirty="0">
              <a:solidFill>
                <a:schemeClr val="bg1"/>
              </a:solidFill>
            </a:endParaRPr>
          </a:p>
        </p:txBody>
      </p:sp>
      <p:pic>
        <p:nvPicPr>
          <p:cNvPr id="39" name="Рисунок 38"/>
          <p:cNvPicPr>
            <a:picLocks noChangeAspect="1"/>
          </p:cNvPicPr>
          <p:nvPr/>
        </p:nvPicPr>
        <p:blipFill rotWithShape="1">
          <a:blip r:embed="rId3" cstate="print">
            <a:extLst>
              <a:ext uri="{28A0092B-C50C-407E-A947-70E740481C1C}">
                <a14:useLocalDpi xmlns:a14="http://schemas.microsoft.com/office/drawing/2010/main" val="0"/>
              </a:ext>
            </a:extLst>
          </a:blip>
          <a:srcRect r="69320"/>
          <a:stretch/>
        </p:blipFill>
        <p:spPr>
          <a:xfrm>
            <a:off x="367368" y="65903"/>
            <a:ext cx="887653" cy="810099"/>
          </a:xfrm>
          <a:prstGeom prst="rect">
            <a:avLst/>
          </a:prstGeom>
        </p:spPr>
      </p:pic>
      <p:sp>
        <p:nvSpPr>
          <p:cNvPr id="7" name="Заголовок 1"/>
          <p:cNvSpPr txBox="1">
            <a:spLocks/>
          </p:cNvSpPr>
          <p:nvPr/>
        </p:nvSpPr>
        <p:spPr>
          <a:xfrm>
            <a:off x="1890943" y="142043"/>
            <a:ext cx="8948691" cy="8829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ru-RU" sz="2000" dirty="0">
              <a:solidFill>
                <a:schemeClr val="bg1"/>
              </a:solidFill>
              <a:effectLst>
                <a:outerShdw blurRad="38100" dist="38100" dir="2700000" algn="tl">
                  <a:srgbClr val="000000">
                    <a:alpha val="43137"/>
                  </a:srgbClr>
                </a:outerShdw>
              </a:effectLst>
              <a:latin typeface="+mn-lt"/>
            </a:endParaRPr>
          </a:p>
        </p:txBody>
      </p:sp>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69420" y="4312486"/>
            <a:ext cx="3030937" cy="227320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39864" y="2465195"/>
            <a:ext cx="2237919" cy="29838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74837" y="1711429"/>
            <a:ext cx="3104996" cy="232874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865779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Рисунок 35"/>
          <p:cNvPicPr>
            <a:picLocks noChangeAspect="1"/>
          </p:cNvPicPr>
          <p:nvPr/>
        </p:nvPicPr>
        <p:blipFill rotWithShape="1">
          <a:blip r:embed="rId2" cstate="print">
            <a:extLst>
              <a:ext uri="{28A0092B-C50C-407E-A947-70E740481C1C}">
                <a14:useLocalDpi xmlns:a14="http://schemas.microsoft.com/office/drawing/2010/main" val="0"/>
              </a:ext>
            </a:extLst>
          </a:blip>
          <a:srcRect l="36" r="25890"/>
          <a:stretch/>
        </p:blipFill>
        <p:spPr>
          <a:xfrm>
            <a:off x="0" y="0"/>
            <a:ext cx="12192000" cy="6858000"/>
          </a:xfrm>
          <a:prstGeom prst="rect">
            <a:avLst/>
          </a:prstGeom>
        </p:spPr>
      </p:pic>
      <p:pic>
        <p:nvPicPr>
          <p:cNvPr id="39" name="Рисунок 38"/>
          <p:cNvPicPr>
            <a:picLocks noChangeAspect="1"/>
          </p:cNvPicPr>
          <p:nvPr/>
        </p:nvPicPr>
        <p:blipFill rotWithShape="1">
          <a:blip r:embed="rId3" cstate="print">
            <a:extLst>
              <a:ext uri="{28A0092B-C50C-407E-A947-70E740481C1C}">
                <a14:useLocalDpi xmlns:a14="http://schemas.microsoft.com/office/drawing/2010/main" val="0"/>
              </a:ext>
            </a:extLst>
          </a:blip>
          <a:srcRect r="69320"/>
          <a:stretch/>
        </p:blipFill>
        <p:spPr>
          <a:xfrm>
            <a:off x="367368" y="65903"/>
            <a:ext cx="887653" cy="810099"/>
          </a:xfrm>
          <a:prstGeom prst="rect">
            <a:avLst/>
          </a:prstGeom>
        </p:spPr>
      </p:pic>
      <p:sp>
        <p:nvSpPr>
          <p:cNvPr id="4" name="Текст 3"/>
          <p:cNvSpPr>
            <a:spLocks noGrp="1"/>
          </p:cNvSpPr>
          <p:nvPr>
            <p:ph type="body" idx="1"/>
          </p:nvPr>
        </p:nvSpPr>
        <p:spPr>
          <a:xfrm>
            <a:off x="1162974" y="1177352"/>
            <a:ext cx="6268136" cy="4334806"/>
          </a:xfrm>
        </p:spPr>
        <p:txBody>
          <a:bodyPr>
            <a:normAutofit/>
          </a:bodyPr>
          <a:lstStyle/>
          <a:p>
            <a:pPr algn="ctr"/>
            <a:endParaRPr lang="ru-RU" b="1" dirty="0">
              <a:solidFill>
                <a:schemeClr val="bg1"/>
              </a:solidFill>
              <a:latin typeface="Montserrat" panose="00000500000000000000"/>
            </a:endParaRPr>
          </a:p>
          <a:p>
            <a:pPr algn="ctr"/>
            <a:r>
              <a:rPr lang="ru-RU" b="1" dirty="0" smtClean="0">
                <a:solidFill>
                  <a:schemeClr val="bg1"/>
                </a:solidFill>
                <a:cs typeface="Times New Roman" panose="02020603050405020304" pitchFamily="18" charset="0"/>
              </a:rPr>
              <a:t>Подписывайтесь на наши официальные  социальные сети, чтоб быть в курсе деятельности</a:t>
            </a:r>
          </a:p>
          <a:p>
            <a:pPr algn="ctr"/>
            <a:r>
              <a:rPr lang="ru-RU" b="1" dirty="0" smtClean="0">
                <a:solidFill>
                  <a:schemeClr val="bg1"/>
                </a:solidFill>
                <a:cs typeface="Times New Roman" panose="02020603050405020304" pitchFamily="18" charset="0"/>
              </a:rPr>
              <a:t> ШТАБА КСВО Краснодарского края</a:t>
            </a:r>
            <a:r>
              <a:rPr lang="ru-RU" sz="2000" b="1" dirty="0" smtClean="0">
                <a:solidFill>
                  <a:schemeClr val="bg1"/>
                </a:solidFill>
                <a:cs typeface="Times New Roman" panose="02020603050405020304" pitchFamily="18" charset="0"/>
              </a:rPr>
              <a:t>.</a:t>
            </a:r>
          </a:p>
          <a:p>
            <a:pPr algn="ctr"/>
            <a:endParaRPr lang="ru-RU" sz="2000" b="1" dirty="0">
              <a:solidFill>
                <a:schemeClr val="bg1"/>
              </a:solidFill>
              <a:cs typeface="Times New Roman" panose="02020603050405020304" pitchFamily="18" charset="0"/>
            </a:endParaRPr>
          </a:p>
          <a:p>
            <a:pPr algn="ctr"/>
            <a:endParaRPr lang="ru-RU" sz="2000" b="1" dirty="0" smtClean="0">
              <a:solidFill>
                <a:schemeClr val="bg1"/>
              </a:solidFill>
              <a:cs typeface="Times New Roman" panose="02020603050405020304" pitchFamily="18" charset="0"/>
            </a:endParaRPr>
          </a:p>
          <a:p>
            <a:pPr algn="ctr"/>
            <a:endParaRPr lang="ru-RU" sz="2000" b="1" dirty="0">
              <a:solidFill>
                <a:schemeClr val="bg1"/>
              </a:solidFill>
              <a:cs typeface="Times New Roman" panose="02020603050405020304" pitchFamily="18" charset="0"/>
            </a:endParaRPr>
          </a:p>
          <a:p>
            <a:pPr algn="ctr"/>
            <a:r>
              <a:rPr lang="ru-RU" sz="2000" b="1" dirty="0" smtClean="0">
                <a:solidFill>
                  <a:schemeClr val="bg1"/>
                </a:solidFill>
                <a:cs typeface="Times New Roman" panose="02020603050405020304" pitchFamily="18" charset="0"/>
              </a:rPr>
              <a:t>СПАСИБО </a:t>
            </a:r>
            <a:r>
              <a:rPr lang="ru-RU" sz="2000" b="1" dirty="0">
                <a:solidFill>
                  <a:schemeClr val="bg1"/>
                </a:solidFill>
                <a:cs typeface="Times New Roman" panose="02020603050405020304" pitchFamily="18" charset="0"/>
              </a:rPr>
              <a:t>ЗА ВНИМАНИЕ!</a:t>
            </a:r>
          </a:p>
        </p:txBody>
      </p:sp>
      <p:sp>
        <p:nvSpPr>
          <p:cNvPr id="6" name="Заголовок 1"/>
          <p:cNvSpPr txBox="1">
            <a:spLocks/>
          </p:cNvSpPr>
          <p:nvPr/>
        </p:nvSpPr>
        <p:spPr>
          <a:xfrm>
            <a:off x="1407421" y="218303"/>
            <a:ext cx="9177317" cy="9590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ru-RU" sz="2000" dirty="0">
              <a:solidFill>
                <a:schemeClr val="bg1"/>
              </a:solidFill>
              <a:latin typeface="+mn-lt"/>
            </a:endParaRP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6877" y="614639"/>
            <a:ext cx="2620261" cy="50329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856592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Рисунок 35"/>
          <p:cNvPicPr>
            <a:picLocks noChangeAspect="1"/>
          </p:cNvPicPr>
          <p:nvPr/>
        </p:nvPicPr>
        <p:blipFill rotWithShape="1">
          <a:blip r:embed="rId2" cstate="print">
            <a:extLst>
              <a:ext uri="{28A0092B-C50C-407E-A947-70E740481C1C}">
                <a14:useLocalDpi xmlns:a14="http://schemas.microsoft.com/office/drawing/2010/main" val="0"/>
              </a:ext>
            </a:extLst>
          </a:blip>
          <a:srcRect l="36" r="25890"/>
          <a:stretch/>
        </p:blipFill>
        <p:spPr>
          <a:xfrm>
            <a:off x="0" y="0"/>
            <a:ext cx="12192000" cy="6858000"/>
          </a:xfrm>
          <a:prstGeom prst="rect">
            <a:avLst/>
          </a:prstGeom>
        </p:spPr>
      </p:pic>
      <p:sp>
        <p:nvSpPr>
          <p:cNvPr id="2" name="Заголовок 1"/>
          <p:cNvSpPr>
            <a:spLocks noGrp="1"/>
          </p:cNvSpPr>
          <p:nvPr>
            <p:ph type="title"/>
          </p:nvPr>
        </p:nvSpPr>
        <p:spPr>
          <a:xfrm>
            <a:off x="1020932" y="1024952"/>
            <a:ext cx="10326518" cy="892626"/>
          </a:xfrm>
        </p:spPr>
        <p:txBody>
          <a:bodyPr anchor="ctr">
            <a:noAutofit/>
          </a:bodyPr>
          <a:lstStyle/>
          <a:p>
            <a:pPr algn="ctr"/>
            <a:r>
              <a:rPr lang="ru-RU" sz="2000" dirty="0">
                <a:solidFill>
                  <a:schemeClr val="bg1"/>
                </a:solidFill>
                <a:latin typeface="+mn-lt"/>
                <a:ea typeface="Roboto" panose="02000000000000000000" pitchFamily="2" charset="0"/>
                <a:cs typeface="Roboto" panose="02000000000000000000" pitchFamily="2" charset="0"/>
              </a:rPr>
              <a:t> </a:t>
            </a:r>
            <a:r>
              <a:rPr lang="ru-RU" sz="2400" dirty="0">
                <a:solidFill>
                  <a:schemeClr val="bg1"/>
                </a:solidFill>
                <a:ea typeface="Roboto" panose="02000000000000000000" pitchFamily="2" charset="0"/>
                <a:cs typeface="Times New Roman" panose="02020603050405020304" pitchFamily="18" charset="0"/>
              </a:rPr>
              <a:t>Деятельность штаба Комитета семей воинов Отечества Краснодарского края</a:t>
            </a:r>
            <a:endParaRPr lang="ru-RU" sz="2400" dirty="0">
              <a:solidFill>
                <a:schemeClr val="bg1"/>
              </a:solidFill>
              <a:latin typeface="+mn-lt"/>
              <a:ea typeface="Roboto" panose="02000000000000000000" pitchFamily="2" charset="0"/>
              <a:cs typeface="Roboto" panose="02000000000000000000" pitchFamily="2" charset="0"/>
            </a:endParaRPr>
          </a:p>
        </p:txBody>
      </p:sp>
      <p:sp>
        <p:nvSpPr>
          <p:cNvPr id="3" name="Текст 2"/>
          <p:cNvSpPr>
            <a:spLocks noGrp="1"/>
          </p:cNvSpPr>
          <p:nvPr>
            <p:ph type="body" idx="1"/>
          </p:nvPr>
        </p:nvSpPr>
        <p:spPr>
          <a:xfrm>
            <a:off x="574895" y="1805823"/>
            <a:ext cx="6757818" cy="4568947"/>
          </a:xfrm>
        </p:spPr>
        <p:txBody>
          <a:bodyPr>
            <a:normAutofit fontScale="85000" lnSpcReduction="10000"/>
          </a:bodyPr>
          <a:lstStyle/>
          <a:p>
            <a:endParaRPr lang="ru-RU" dirty="0"/>
          </a:p>
          <a:p>
            <a:pPr algn="just"/>
            <a:r>
              <a:rPr lang="ru-RU" dirty="0">
                <a:solidFill>
                  <a:schemeClr val="bg1"/>
                </a:solidFill>
              </a:rPr>
              <a:t>1. 20 января этого года создан штаб Комитета Семей Воинов Отечества в Краснодарском крае. Руководителем штаба является Недилько Светлана Александровна, а заместитель Белокобыльская Наталья Геннадьевна</a:t>
            </a:r>
            <a:r>
              <a:rPr lang="ru-RU" dirty="0"/>
              <a:t>.</a:t>
            </a:r>
            <a:endParaRPr lang="ru-RU" dirty="0">
              <a:solidFill>
                <a:schemeClr val="bg1"/>
              </a:solidFill>
            </a:endParaRPr>
          </a:p>
          <a:p>
            <a:pPr algn="just"/>
            <a:r>
              <a:rPr lang="ru-RU" dirty="0">
                <a:solidFill>
                  <a:schemeClr val="bg1"/>
                </a:solidFill>
              </a:rPr>
              <a:t>2. Деятельность Штаба КСВО заключается в поддержке семей воинов Отечества – военнослужащих СВО, их семей и близких родственников для сохранения или восстановления их физического, психического и духовного здоровья, личностного и социального статуса.</a:t>
            </a:r>
          </a:p>
          <a:p>
            <a:pPr algn="just"/>
            <a:r>
              <a:rPr lang="ru-RU" dirty="0">
                <a:solidFill>
                  <a:schemeClr val="bg1"/>
                </a:solidFill>
              </a:rPr>
              <a:t>3. Штаб осуществляет деятельность в таких направлениях, как: юридическая, психологическая, гуманитарная и консультационная помощь. Штаб КСВО сотрудничает с 44 муниципалитетами Краснодарского края и каждый день принимает обращения по всему краю.</a:t>
            </a:r>
          </a:p>
          <a:p>
            <a:pPr marL="457200" indent="-457200" algn="just">
              <a:buFont typeface="+mj-lt"/>
              <a:buAutoNum type="arabicPeriod"/>
            </a:pPr>
            <a:endParaRPr lang="ru-RU" sz="1800" dirty="0">
              <a:solidFill>
                <a:schemeClr val="bg1"/>
              </a:solidFill>
              <a:ea typeface="Roboto" panose="02000000000000000000" pitchFamily="2" charset="0"/>
              <a:cs typeface="Roboto" panose="02000000000000000000" pitchFamily="2" charset="0"/>
            </a:endParaRPr>
          </a:p>
          <a:p>
            <a:pPr marL="457200" indent="-457200" algn="ctr">
              <a:buFont typeface="+mj-lt"/>
              <a:buAutoNum type="arabicPeriod"/>
            </a:pPr>
            <a:endParaRPr lang="ru-RU" sz="1800" dirty="0"/>
          </a:p>
          <a:p>
            <a:pPr algn="ctr"/>
            <a:endParaRPr lang="ru-RU" sz="1800" dirty="0">
              <a:solidFill>
                <a:schemeClr val="bg1"/>
              </a:solidFill>
              <a:ea typeface="Roboto" panose="02000000000000000000" pitchFamily="2" charset="0"/>
              <a:cs typeface="Roboto" panose="02000000000000000000" pitchFamily="2" charset="0"/>
            </a:endParaRPr>
          </a:p>
        </p:txBody>
      </p:sp>
      <p:pic>
        <p:nvPicPr>
          <p:cNvPr id="39" name="Рисунок 38"/>
          <p:cNvPicPr>
            <a:picLocks noChangeAspect="1"/>
          </p:cNvPicPr>
          <p:nvPr/>
        </p:nvPicPr>
        <p:blipFill rotWithShape="1">
          <a:blip r:embed="rId3" cstate="print">
            <a:extLst>
              <a:ext uri="{28A0092B-C50C-407E-A947-70E740481C1C}">
                <a14:useLocalDpi xmlns:a14="http://schemas.microsoft.com/office/drawing/2010/main" val="0"/>
              </a:ext>
            </a:extLst>
          </a:blip>
          <a:srcRect r="69320"/>
          <a:stretch/>
        </p:blipFill>
        <p:spPr>
          <a:xfrm>
            <a:off x="367368" y="65903"/>
            <a:ext cx="887653" cy="810099"/>
          </a:xfrm>
          <a:prstGeom prst="rect">
            <a:avLst/>
          </a:prstGeom>
        </p:spPr>
      </p:pic>
      <p:sp>
        <p:nvSpPr>
          <p:cNvPr id="7" name="Заголовок 1"/>
          <p:cNvSpPr txBox="1">
            <a:spLocks/>
          </p:cNvSpPr>
          <p:nvPr/>
        </p:nvSpPr>
        <p:spPr>
          <a:xfrm>
            <a:off x="1890943" y="142043"/>
            <a:ext cx="8948691" cy="8829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ru-RU" sz="2000" dirty="0">
              <a:solidFill>
                <a:schemeClr val="bg1"/>
              </a:solidFill>
              <a:effectLst>
                <a:outerShdw blurRad="38100" dist="38100" dir="2700000" algn="tl">
                  <a:srgbClr val="000000">
                    <a:alpha val="43137"/>
                  </a:srgbClr>
                </a:outerShdw>
              </a:effectLst>
              <a:latin typeface="+mn-lt"/>
            </a:endParaRPr>
          </a:p>
        </p:txBody>
      </p:sp>
      <p:pic>
        <p:nvPicPr>
          <p:cNvPr id="5" name="Рисунок 4">
            <a:extLst>
              <a:ext uri="{FF2B5EF4-FFF2-40B4-BE49-F238E27FC236}">
                <a16:creationId xmlns="" xmlns:a16="http://schemas.microsoft.com/office/drawing/2014/main" id="{A6C19B45-E6F7-493D-AA4A-C84CD569F4F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555731" y="1774449"/>
            <a:ext cx="4014737" cy="48725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603954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Рисунок 35"/>
          <p:cNvPicPr>
            <a:picLocks noChangeAspect="1"/>
          </p:cNvPicPr>
          <p:nvPr/>
        </p:nvPicPr>
        <p:blipFill rotWithShape="1">
          <a:blip r:embed="rId2" cstate="print">
            <a:extLst>
              <a:ext uri="{28A0092B-C50C-407E-A947-70E740481C1C}">
                <a14:useLocalDpi xmlns:a14="http://schemas.microsoft.com/office/drawing/2010/main" val="0"/>
              </a:ext>
            </a:extLst>
          </a:blip>
          <a:srcRect l="36" r="25890"/>
          <a:stretch/>
        </p:blipFill>
        <p:spPr>
          <a:xfrm>
            <a:off x="0" y="0"/>
            <a:ext cx="12192000" cy="6858000"/>
          </a:xfrm>
          <a:prstGeom prst="rect">
            <a:avLst/>
          </a:prstGeom>
        </p:spPr>
      </p:pic>
      <p:sp>
        <p:nvSpPr>
          <p:cNvPr id="2" name="Заголовок 1"/>
          <p:cNvSpPr>
            <a:spLocks noGrp="1"/>
          </p:cNvSpPr>
          <p:nvPr>
            <p:ph type="title"/>
          </p:nvPr>
        </p:nvSpPr>
        <p:spPr>
          <a:xfrm>
            <a:off x="1020932" y="1024952"/>
            <a:ext cx="10326518" cy="892626"/>
          </a:xfrm>
        </p:spPr>
        <p:txBody>
          <a:bodyPr anchor="ctr">
            <a:noAutofit/>
          </a:bodyPr>
          <a:lstStyle/>
          <a:p>
            <a:pPr algn="ctr"/>
            <a:r>
              <a:rPr lang="ru-RU" sz="2000" dirty="0">
                <a:solidFill>
                  <a:schemeClr val="bg1"/>
                </a:solidFill>
                <a:latin typeface="+mn-lt"/>
                <a:ea typeface="Roboto" panose="02000000000000000000" pitchFamily="2" charset="0"/>
                <a:cs typeface="Roboto" panose="02000000000000000000" pitchFamily="2" charset="0"/>
              </a:rPr>
              <a:t> </a:t>
            </a:r>
            <a:r>
              <a:rPr lang="ru-RU" sz="2400" dirty="0">
                <a:solidFill>
                  <a:schemeClr val="bg1"/>
                </a:solidFill>
                <a:ea typeface="Roboto" panose="02000000000000000000" pitchFamily="2" charset="0"/>
                <a:cs typeface="Times New Roman" panose="02020603050405020304" pitchFamily="18" charset="0"/>
              </a:rPr>
              <a:t>Деятельность штаба Комитета семей воинов Отечества Краснодарского края</a:t>
            </a:r>
            <a:endParaRPr lang="ru-RU" sz="2400" dirty="0">
              <a:solidFill>
                <a:schemeClr val="bg1"/>
              </a:solidFill>
              <a:latin typeface="+mn-lt"/>
              <a:ea typeface="Roboto" panose="02000000000000000000" pitchFamily="2" charset="0"/>
              <a:cs typeface="Roboto" panose="02000000000000000000" pitchFamily="2" charset="0"/>
            </a:endParaRPr>
          </a:p>
        </p:txBody>
      </p:sp>
      <p:sp>
        <p:nvSpPr>
          <p:cNvPr id="3" name="Текст 2"/>
          <p:cNvSpPr>
            <a:spLocks noGrp="1"/>
          </p:cNvSpPr>
          <p:nvPr>
            <p:ph type="body" idx="1"/>
          </p:nvPr>
        </p:nvSpPr>
        <p:spPr>
          <a:xfrm>
            <a:off x="5722152" y="1784227"/>
            <a:ext cx="6381734" cy="4626097"/>
          </a:xfrm>
        </p:spPr>
        <p:txBody>
          <a:bodyPr>
            <a:normAutofit fontScale="70000" lnSpcReduction="20000"/>
          </a:bodyPr>
          <a:lstStyle/>
          <a:p>
            <a:endParaRPr lang="ru-RU" sz="2200" dirty="0"/>
          </a:p>
          <a:p>
            <a:pPr marL="342900" indent="-342900" algn="just">
              <a:lnSpc>
                <a:spcPct val="120000"/>
              </a:lnSpc>
              <a:buAutoNum type="arabicPeriod"/>
            </a:pPr>
            <a:r>
              <a:rPr lang="ru-RU" sz="2600" dirty="0">
                <a:solidFill>
                  <a:schemeClr val="bg1"/>
                </a:solidFill>
              </a:rPr>
              <a:t>Нуждающаяся в поддержке семья военнослужащего или сам военнослужащий всегда может обратиться в Штаб КСВО и получить оперативную поддержку и помощь. В рамках данного проекта волонтёры-координаторы оперативно и безошибочно оказывают помощь каждому обратившемуся военнослужащему или его семье. Направляют их в нужные инстанции, информируют о мерах поддержки.</a:t>
            </a:r>
          </a:p>
          <a:p>
            <a:pPr marL="342900" indent="-342900" algn="just">
              <a:lnSpc>
                <a:spcPct val="120000"/>
              </a:lnSpc>
              <a:buAutoNum type="arabicPeriod"/>
            </a:pPr>
            <a:r>
              <a:rPr lang="ru-RU" sz="2600" dirty="0">
                <a:solidFill>
                  <a:schemeClr val="bg1"/>
                </a:solidFill>
              </a:rPr>
              <a:t>С 1 июня 2023 года начала работать «горячая линия» Комитета семей воинов Отечества Краснодарского края. С понедельника по пятницу, с 10-00 до 18-00, семьи военнослужащих, чьи сыновья и мужья выполняют свой долг в зоне СВО могут обратиться за помощью и консультацией по телефону - 8(968)555-12-34</a:t>
            </a:r>
          </a:p>
        </p:txBody>
      </p:sp>
      <p:pic>
        <p:nvPicPr>
          <p:cNvPr id="39" name="Рисунок 38"/>
          <p:cNvPicPr>
            <a:picLocks noChangeAspect="1"/>
          </p:cNvPicPr>
          <p:nvPr/>
        </p:nvPicPr>
        <p:blipFill rotWithShape="1">
          <a:blip r:embed="rId3" cstate="print">
            <a:extLst>
              <a:ext uri="{28A0092B-C50C-407E-A947-70E740481C1C}">
                <a14:useLocalDpi xmlns:a14="http://schemas.microsoft.com/office/drawing/2010/main" val="0"/>
              </a:ext>
            </a:extLst>
          </a:blip>
          <a:srcRect r="69320"/>
          <a:stretch/>
        </p:blipFill>
        <p:spPr>
          <a:xfrm>
            <a:off x="367368" y="65903"/>
            <a:ext cx="887653" cy="810099"/>
          </a:xfrm>
          <a:prstGeom prst="rect">
            <a:avLst/>
          </a:prstGeom>
        </p:spPr>
      </p:pic>
      <p:sp>
        <p:nvSpPr>
          <p:cNvPr id="7" name="Заголовок 1"/>
          <p:cNvSpPr txBox="1">
            <a:spLocks/>
          </p:cNvSpPr>
          <p:nvPr/>
        </p:nvSpPr>
        <p:spPr>
          <a:xfrm>
            <a:off x="1890943" y="142043"/>
            <a:ext cx="8948691" cy="8829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ru-RU" sz="2000" dirty="0">
              <a:solidFill>
                <a:schemeClr val="bg1"/>
              </a:solidFill>
              <a:effectLst>
                <a:outerShdw blurRad="38100" dist="38100" dir="2700000" algn="tl">
                  <a:srgbClr val="000000">
                    <a:alpha val="43137"/>
                  </a:srgbClr>
                </a:outerShdw>
              </a:effectLst>
              <a:latin typeface="+mn-lt"/>
            </a:endParaRPr>
          </a:p>
        </p:txBody>
      </p:sp>
      <p:pic>
        <p:nvPicPr>
          <p:cNvPr id="4" name="Рисунок 3">
            <a:extLst>
              <a:ext uri="{FF2B5EF4-FFF2-40B4-BE49-F238E27FC236}">
                <a16:creationId xmlns="" xmlns:a16="http://schemas.microsoft.com/office/drawing/2014/main" id="{07553A0F-1A67-4BBA-9730-D09F315738F8}"/>
              </a:ext>
            </a:extLst>
          </p:cNvPr>
          <p:cNvPicPr>
            <a:picLocks noChangeAspect="1"/>
          </p:cNvPicPr>
          <p:nvPr/>
        </p:nvPicPr>
        <p:blipFill rotWithShape="1">
          <a:blip r:embed="rId4" cstate="print"/>
          <a:srcRect l="13405" t="-2332" r="6131" b="22223"/>
          <a:stretch/>
        </p:blipFill>
        <p:spPr>
          <a:xfrm>
            <a:off x="88114" y="2198441"/>
            <a:ext cx="5722152" cy="379766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138630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Рисунок 35"/>
          <p:cNvPicPr>
            <a:picLocks noChangeAspect="1"/>
          </p:cNvPicPr>
          <p:nvPr/>
        </p:nvPicPr>
        <p:blipFill rotWithShape="1">
          <a:blip r:embed="rId2" cstate="print">
            <a:extLst>
              <a:ext uri="{28A0092B-C50C-407E-A947-70E740481C1C}">
                <a14:useLocalDpi xmlns:a14="http://schemas.microsoft.com/office/drawing/2010/main" val="0"/>
              </a:ext>
            </a:extLst>
          </a:blip>
          <a:srcRect l="36" r="25890"/>
          <a:stretch/>
        </p:blipFill>
        <p:spPr>
          <a:xfrm>
            <a:off x="0" y="0"/>
            <a:ext cx="12192000" cy="6858000"/>
          </a:xfrm>
          <a:prstGeom prst="rect">
            <a:avLst/>
          </a:prstGeom>
        </p:spPr>
      </p:pic>
      <p:pic>
        <p:nvPicPr>
          <p:cNvPr id="4" name="Рисунок 3"/>
          <p:cNvPicPr>
            <a:picLocks noChangeAspect="1"/>
          </p:cNvPicPr>
          <p:nvPr/>
        </p:nvPicPr>
        <p:blipFill>
          <a:blip r:embed="rId3"/>
          <a:stretch>
            <a:fillRect/>
          </a:stretch>
        </p:blipFill>
        <p:spPr>
          <a:xfrm>
            <a:off x="7763331" y="4198201"/>
            <a:ext cx="3289040" cy="246678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Заголовок 1"/>
          <p:cNvSpPr>
            <a:spLocks noGrp="1"/>
          </p:cNvSpPr>
          <p:nvPr>
            <p:ph type="title"/>
          </p:nvPr>
        </p:nvSpPr>
        <p:spPr>
          <a:xfrm>
            <a:off x="1020932" y="1024952"/>
            <a:ext cx="10326518" cy="892626"/>
          </a:xfrm>
        </p:spPr>
        <p:txBody>
          <a:bodyPr anchor="ctr">
            <a:noAutofit/>
          </a:bodyPr>
          <a:lstStyle/>
          <a:p>
            <a:pPr algn="ctr"/>
            <a:r>
              <a:rPr lang="ru-RU" sz="2000" dirty="0">
                <a:solidFill>
                  <a:schemeClr val="bg1"/>
                </a:solidFill>
                <a:latin typeface="+mn-lt"/>
                <a:ea typeface="Roboto" panose="02000000000000000000" pitchFamily="2" charset="0"/>
                <a:cs typeface="Roboto" panose="02000000000000000000" pitchFamily="2" charset="0"/>
              </a:rPr>
              <a:t> </a:t>
            </a:r>
            <a:r>
              <a:rPr lang="ru-RU" sz="2400" dirty="0">
                <a:solidFill>
                  <a:schemeClr val="bg1"/>
                </a:solidFill>
                <a:ea typeface="Roboto" panose="02000000000000000000" pitchFamily="2" charset="0"/>
                <a:cs typeface="Times New Roman" panose="02020603050405020304" pitchFamily="18" charset="0"/>
              </a:rPr>
              <a:t>Деятельность штаба Комитета семей воинов Отечества Краснодарского края</a:t>
            </a:r>
            <a:endParaRPr lang="ru-RU" sz="2400" dirty="0">
              <a:solidFill>
                <a:schemeClr val="bg1"/>
              </a:solidFill>
              <a:latin typeface="+mn-lt"/>
              <a:ea typeface="Roboto" panose="02000000000000000000" pitchFamily="2" charset="0"/>
              <a:cs typeface="Roboto" panose="02000000000000000000" pitchFamily="2" charset="0"/>
            </a:endParaRPr>
          </a:p>
        </p:txBody>
      </p:sp>
      <p:sp>
        <p:nvSpPr>
          <p:cNvPr id="3" name="Текст 2"/>
          <p:cNvSpPr>
            <a:spLocks noGrp="1"/>
          </p:cNvSpPr>
          <p:nvPr>
            <p:ph type="body" idx="1"/>
          </p:nvPr>
        </p:nvSpPr>
        <p:spPr>
          <a:xfrm>
            <a:off x="635581" y="1470929"/>
            <a:ext cx="5988121" cy="5054783"/>
          </a:xfrm>
        </p:spPr>
        <p:txBody>
          <a:bodyPr>
            <a:normAutofit fontScale="92500" lnSpcReduction="20000"/>
          </a:bodyPr>
          <a:lstStyle/>
          <a:p>
            <a:pPr algn="just"/>
            <a:endParaRPr lang="ru-RU" sz="2600" dirty="0">
              <a:solidFill>
                <a:schemeClr val="bg1"/>
              </a:solidFill>
            </a:endParaRPr>
          </a:p>
          <a:p>
            <a:pPr marL="457200" indent="-457200" algn="just">
              <a:buFont typeface="+mj-lt"/>
              <a:buAutoNum type="arabicPeriod"/>
            </a:pPr>
            <a:r>
              <a:rPr lang="ru-RU" dirty="0">
                <a:solidFill>
                  <a:schemeClr val="bg1"/>
                </a:solidFill>
              </a:rPr>
              <a:t>Подготовлено совместно с ГКУ КК "</a:t>
            </a:r>
            <a:r>
              <a:rPr lang="ru-RU" dirty="0" err="1">
                <a:solidFill>
                  <a:schemeClr val="bg1"/>
                </a:solidFill>
              </a:rPr>
              <a:t>ГосЮрБюро</a:t>
            </a:r>
            <a:r>
              <a:rPr lang="ru-RU" dirty="0">
                <a:solidFill>
                  <a:schemeClr val="bg1"/>
                </a:solidFill>
              </a:rPr>
              <a:t> Краснодарского края" - "Информация для военнослужащих, ветеранов боевых действий, проживающих на территории Краснодарского края и  членов их семей" в которой отражены все проблемные вопросы</a:t>
            </a:r>
          </a:p>
          <a:p>
            <a:pPr marL="457200" indent="-457200" algn="just">
              <a:buFont typeface="+mj-lt"/>
              <a:buAutoNum type="arabicPeriod"/>
            </a:pPr>
            <a:endParaRPr lang="ru-RU" dirty="0">
              <a:solidFill>
                <a:schemeClr val="bg1"/>
              </a:solidFill>
            </a:endParaRPr>
          </a:p>
          <a:p>
            <a:pPr marL="457200" indent="-457200" algn="just">
              <a:buFont typeface="+mj-lt"/>
              <a:buAutoNum type="arabicPeriod"/>
            </a:pPr>
            <a:r>
              <a:rPr lang="ru-RU" dirty="0">
                <a:solidFill>
                  <a:schemeClr val="bg1"/>
                </a:solidFill>
              </a:rPr>
              <a:t>В рамках деятельности КСВО для членов семей КСВО: - организована психологическая помощь в виде арт-терапии для жен и матерей военнослужащих СВО, для детей мастер-классы по плетению феничек, по основам рисования, игровые мероприятия "Морской бой" , сбор гуманитарной помощи  для бойцов, для детей-инвалидов  в Луганске- музыкальные игрушки.</a:t>
            </a:r>
          </a:p>
        </p:txBody>
      </p:sp>
      <p:pic>
        <p:nvPicPr>
          <p:cNvPr id="39" name="Рисунок 38"/>
          <p:cNvPicPr>
            <a:picLocks noChangeAspect="1"/>
          </p:cNvPicPr>
          <p:nvPr/>
        </p:nvPicPr>
        <p:blipFill rotWithShape="1">
          <a:blip r:embed="rId4" cstate="print">
            <a:extLst>
              <a:ext uri="{28A0092B-C50C-407E-A947-70E740481C1C}">
                <a14:useLocalDpi xmlns:a14="http://schemas.microsoft.com/office/drawing/2010/main" val="0"/>
              </a:ext>
            </a:extLst>
          </a:blip>
          <a:srcRect r="69320"/>
          <a:stretch/>
        </p:blipFill>
        <p:spPr>
          <a:xfrm>
            <a:off x="367368" y="65903"/>
            <a:ext cx="887653" cy="810099"/>
          </a:xfrm>
          <a:prstGeom prst="rect">
            <a:avLst/>
          </a:prstGeom>
        </p:spPr>
      </p:pic>
      <p:sp>
        <p:nvSpPr>
          <p:cNvPr id="7" name="Заголовок 1"/>
          <p:cNvSpPr txBox="1">
            <a:spLocks/>
          </p:cNvSpPr>
          <p:nvPr/>
        </p:nvSpPr>
        <p:spPr>
          <a:xfrm>
            <a:off x="1890943" y="142043"/>
            <a:ext cx="8948691" cy="8829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ru-RU" sz="2000" dirty="0">
              <a:solidFill>
                <a:schemeClr val="bg1"/>
              </a:solidFill>
              <a:effectLst>
                <a:outerShdw blurRad="38100" dist="38100" dir="2700000" algn="tl">
                  <a:srgbClr val="000000">
                    <a:alpha val="43137"/>
                  </a:srgbClr>
                </a:outerShdw>
              </a:effectLst>
              <a:latin typeface="+mn-lt"/>
            </a:endParaRPr>
          </a:p>
        </p:txBody>
      </p:sp>
      <p:pic>
        <p:nvPicPr>
          <p:cNvPr id="6" name="Рисунок 5">
            <a:extLst>
              <a:ext uri="{FF2B5EF4-FFF2-40B4-BE49-F238E27FC236}">
                <a16:creationId xmlns="" xmlns:a16="http://schemas.microsoft.com/office/drawing/2014/main" id="{5B6AD0AD-7586-404E-B13B-6E43CE7A10AA}"/>
              </a:ext>
            </a:extLst>
          </p:cNvPr>
          <p:cNvPicPr>
            <a:picLocks noChangeAspect="1"/>
          </p:cNvPicPr>
          <p:nvPr/>
        </p:nvPicPr>
        <p:blipFill>
          <a:blip r:embed="rId5" cstate="print"/>
          <a:stretch>
            <a:fillRect/>
          </a:stretch>
        </p:blipFill>
        <p:spPr>
          <a:xfrm>
            <a:off x="7467715" y="1711933"/>
            <a:ext cx="3430921" cy="228638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786013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Рисунок 35"/>
          <p:cNvPicPr>
            <a:picLocks noChangeAspect="1"/>
          </p:cNvPicPr>
          <p:nvPr/>
        </p:nvPicPr>
        <p:blipFill rotWithShape="1">
          <a:blip r:embed="rId2" cstate="print">
            <a:extLst>
              <a:ext uri="{28A0092B-C50C-407E-A947-70E740481C1C}">
                <a14:useLocalDpi xmlns:a14="http://schemas.microsoft.com/office/drawing/2010/main" val="0"/>
              </a:ext>
            </a:extLst>
          </a:blip>
          <a:srcRect l="36" r="25890"/>
          <a:stretch/>
        </p:blipFill>
        <p:spPr>
          <a:xfrm>
            <a:off x="0" y="0"/>
            <a:ext cx="12192000" cy="6858000"/>
          </a:xfrm>
          <a:prstGeom prst="rect">
            <a:avLst/>
          </a:prstGeom>
        </p:spPr>
      </p:pic>
      <p:sp>
        <p:nvSpPr>
          <p:cNvPr id="2" name="Заголовок 1"/>
          <p:cNvSpPr>
            <a:spLocks noGrp="1"/>
          </p:cNvSpPr>
          <p:nvPr>
            <p:ph type="title"/>
          </p:nvPr>
        </p:nvSpPr>
        <p:spPr>
          <a:xfrm>
            <a:off x="1020932" y="1024952"/>
            <a:ext cx="10326518" cy="892626"/>
          </a:xfrm>
        </p:spPr>
        <p:txBody>
          <a:bodyPr anchor="ctr">
            <a:noAutofit/>
          </a:bodyPr>
          <a:lstStyle/>
          <a:p>
            <a:pPr algn="ctr"/>
            <a:r>
              <a:rPr lang="ru-RU" sz="2000" dirty="0">
                <a:solidFill>
                  <a:schemeClr val="bg1"/>
                </a:solidFill>
                <a:latin typeface="+mn-lt"/>
                <a:ea typeface="Roboto" panose="02000000000000000000" pitchFamily="2" charset="0"/>
                <a:cs typeface="Roboto" panose="02000000000000000000" pitchFamily="2" charset="0"/>
              </a:rPr>
              <a:t> </a:t>
            </a:r>
            <a:r>
              <a:rPr lang="ru-RU" sz="2400" dirty="0">
                <a:solidFill>
                  <a:schemeClr val="bg1"/>
                </a:solidFill>
                <a:ea typeface="Roboto" panose="02000000000000000000" pitchFamily="2" charset="0"/>
                <a:cs typeface="Times New Roman" panose="02020603050405020304" pitchFamily="18" charset="0"/>
              </a:rPr>
              <a:t>Деятельность штаба Комитета семей воинов Отечества Краснодарского края</a:t>
            </a:r>
            <a:endParaRPr lang="ru-RU" sz="2400" dirty="0">
              <a:solidFill>
                <a:schemeClr val="bg1"/>
              </a:solidFill>
              <a:latin typeface="+mn-lt"/>
              <a:ea typeface="Roboto" panose="02000000000000000000" pitchFamily="2" charset="0"/>
              <a:cs typeface="Roboto" panose="02000000000000000000" pitchFamily="2" charset="0"/>
            </a:endParaRPr>
          </a:p>
        </p:txBody>
      </p:sp>
      <p:sp>
        <p:nvSpPr>
          <p:cNvPr id="3" name="Текст 2"/>
          <p:cNvSpPr>
            <a:spLocks noGrp="1"/>
          </p:cNvSpPr>
          <p:nvPr>
            <p:ph type="body" idx="1"/>
          </p:nvPr>
        </p:nvSpPr>
        <p:spPr>
          <a:xfrm>
            <a:off x="6096000" y="1585229"/>
            <a:ext cx="5988121" cy="5054783"/>
          </a:xfrm>
        </p:spPr>
        <p:txBody>
          <a:bodyPr>
            <a:normAutofit fontScale="92500" lnSpcReduction="10000"/>
          </a:bodyPr>
          <a:lstStyle/>
          <a:p>
            <a:pPr algn="just"/>
            <a:endParaRPr lang="ru-RU" sz="2600" dirty="0">
              <a:solidFill>
                <a:schemeClr val="bg1"/>
              </a:solidFill>
            </a:endParaRPr>
          </a:p>
          <a:p>
            <a:pPr marL="457200" indent="-457200" algn="just">
              <a:buFont typeface="+mj-lt"/>
              <a:buAutoNum type="arabicPeriod"/>
            </a:pPr>
            <a:r>
              <a:rPr lang="ru-RU" dirty="0">
                <a:solidFill>
                  <a:schemeClr val="bg1"/>
                </a:solidFill>
              </a:rPr>
              <a:t>5 июля, прошло заседание штаба КСВО Краснодарского края с участием депутата Госдумы Костенко Н.В. </a:t>
            </a:r>
          </a:p>
          <a:p>
            <a:pPr algn="just"/>
            <a:r>
              <a:rPr lang="ru-RU" dirty="0">
                <a:solidFill>
                  <a:schemeClr val="bg1"/>
                </a:solidFill>
              </a:rPr>
              <a:t>- С какими проблемами чаще всего приходят участники СВО и их родные, есть ли трудности в их решении. Наталья Костенко попросила оперативно сообщать ей о тех проблемных вопросах в деле поддержки бойцов и их семей, которые требуют проработки на федеральном уровне.</a:t>
            </a:r>
          </a:p>
          <a:p>
            <a:pPr algn="just"/>
            <a:r>
              <a:rPr lang="ru-RU" dirty="0">
                <a:solidFill>
                  <a:schemeClr val="bg1"/>
                </a:solidFill>
              </a:rPr>
              <a:t>- Главными целями сейчас считается: улучшение мер поддержки семей воинов, а так же  возможность создания общего алгоритма оказания мер поддержи участникам СВО и их семьям.</a:t>
            </a:r>
          </a:p>
          <a:p>
            <a:pPr marL="457200" indent="-457200" algn="ctr">
              <a:buFont typeface="+mj-lt"/>
              <a:buAutoNum type="arabicPeriod"/>
            </a:pPr>
            <a:endParaRPr lang="ru-RU" sz="1800" dirty="0">
              <a:solidFill>
                <a:schemeClr val="bg1"/>
              </a:solidFill>
              <a:ea typeface="Roboto" panose="02000000000000000000" pitchFamily="2" charset="0"/>
              <a:cs typeface="Roboto" panose="02000000000000000000" pitchFamily="2" charset="0"/>
            </a:endParaRPr>
          </a:p>
        </p:txBody>
      </p:sp>
      <p:pic>
        <p:nvPicPr>
          <p:cNvPr id="39" name="Рисунок 38"/>
          <p:cNvPicPr>
            <a:picLocks noChangeAspect="1"/>
          </p:cNvPicPr>
          <p:nvPr/>
        </p:nvPicPr>
        <p:blipFill rotWithShape="1">
          <a:blip r:embed="rId3" cstate="print">
            <a:extLst>
              <a:ext uri="{28A0092B-C50C-407E-A947-70E740481C1C}">
                <a14:useLocalDpi xmlns:a14="http://schemas.microsoft.com/office/drawing/2010/main" val="0"/>
              </a:ext>
            </a:extLst>
          </a:blip>
          <a:srcRect r="69320"/>
          <a:stretch/>
        </p:blipFill>
        <p:spPr>
          <a:xfrm>
            <a:off x="367368" y="65903"/>
            <a:ext cx="887653" cy="810099"/>
          </a:xfrm>
          <a:prstGeom prst="rect">
            <a:avLst/>
          </a:prstGeom>
        </p:spPr>
      </p:pic>
      <p:sp>
        <p:nvSpPr>
          <p:cNvPr id="7" name="Заголовок 1"/>
          <p:cNvSpPr txBox="1">
            <a:spLocks/>
          </p:cNvSpPr>
          <p:nvPr/>
        </p:nvSpPr>
        <p:spPr>
          <a:xfrm>
            <a:off x="1890943" y="142043"/>
            <a:ext cx="8948691" cy="8829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ru-RU" sz="2000" dirty="0">
              <a:solidFill>
                <a:schemeClr val="bg1"/>
              </a:solidFill>
              <a:effectLst>
                <a:outerShdw blurRad="38100" dist="38100" dir="2700000" algn="tl">
                  <a:srgbClr val="000000">
                    <a:alpha val="43137"/>
                  </a:srgbClr>
                </a:outerShdw>
              </a:effectLst>
              <a:latin typeface="+mn-lt"/>
            </a:endParaRPr>
          </a:p>
        </p:txBody>
      </p:sp>
      <p:pic>
        <p:nvPicPr>
          <p:cNvPr id="4" name="Рисунок 3">
            <a:extLst>
              <a:ext uri="{FF2B5EF4-FFF2-40B4-BE49-F238E27FC236}">
                <a16:creationId xmlns="" xmlns:a16="http://schemas.microsoft.com/office/drawing/2014/main" id="{3D0C6C2E-14D6-4719-B911-36F6B38186D2}"/>
              </a:ext>
            </a:extLst>
          </p:cNvPr>
          <p:cNvPicPr>
            <a:picLocks noChangeAspect="1"/>
          </p:cNvPicPr>
          <p:nvPr/>
        </p:nvPicPr>
        <p:blipFill rotWithShape="1">
          <a:blip r:embed="rId4"/>
          <a:srcRect l="9104" t="20324"/>
          <a:stretch/>
        </p:blipFill>
        <p:spPr>
          <a:xfrm>
            <a:off x="247869" y="2225752"/>
            <a:ext cx="5740252" cy="37737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3605986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Рисунок 35"/>
          <p:cNvPicPr>
            <a:picLocks noChangeAspect="1"/>
          </p:cNvPicPr>
          <p:nvPr/>
        </p:nvPicPr>
        <p:blipFill rotWithShape="1">
          <a:blip r:embed="rId2" cstate="print">
            <a:extLst>
              <a:ext uri="{28A0092B-C50C-407E-A947-70E740481C1C}">
                <a14:useLocalDpi xmlns:a14="http://schemas.microsoft.com/office/drawing/2010/main" val="0"/>
              </a:ext>
            </a:extLst>
          </a:blip>
          <a:srcRect l="36" r="25890"/>
          <a:stretch/>
        </p:blipFill>
        <p:spPr>
          <a:xfrm>
            <a:off x="0" y="0"/>
            <a:ext cx="12192000" cy="6858000"/>
          </a:xfrm>
          <a:prstGeom prst="rect">
            <a:avLst/>
          </a:prstGeom>
        </p:spPr>
      </p:pic>
      <p:sp>
        <p:nvSpPr>
          <p:cNvPr id="2" name="Заголовок 1"/>
          <p:cNvSpPr>
            <a:spLocks noGrp="1"/>
          </p:cNvSpPr>
          <p:nvPr>
            <p:ph type="title"/>
          </p:nvPr>
        </p:nvSpPr>
        <p:spPr>
          <a:xfrm>
            <a:off x="1020932" y="1024952"/>
            <a:ext cx="10326518" cy="892626"/>
          </a:xfrm>
        </p:spPr>
        <p:txBody>
          <a:bodyPr anchor="ctr">
            <a:noAutofit/>
          </a:bodyPr>
          <a:lstStyle/>
          <a:p>
            <a:pPr algn="ctr"/>
            <a:r>
              <a:rPr lang="ru-RU" sz="2000" dirty="0">
                <a:solidFill>
                  <a:schemeClr val="bg1"/>
                </a:solidFill>
                <a:latin typeface="+mn-lt"/>
                <a:ea typeface="Roboto" panose="02000000000000000000" pitchFamily="2" charset="0"/>
                <a:cs typeface="Roboto" panose="02000000000000000000" pitchFamily="2" charset="0"/>
              </a:rPr>
              <a:t> </a:t>
            </a:r>
            <a:r>
              <a:rPr lang="ru-RU" sz="2400" dirty="0">
                <a:solidFill>
                  <a:schemeClr val="bg1"/>
                </a:solidFill>
                <a:ea typeface="Roboto" panose="02000000000000000000" pitchFamily="2" charset="0"/>
                <a:cs typeface="Times New Roman" panose="02020603050405020304" pitchFamily="18" charset="0"/>
              </a:rPr>
              <a:t>Деятельность штаба Комитета семей воинов Отечества Краснодарского края</a:t>
            </a:r>
            <a:endParaRPr lang="ru-RU" sz="2400" dirty="0">
              <a:solidFill>
                <a:schemeClr val="bg1"/>
              </a:solidFill>
              <a:latin typeface="+mn-lt"/>
              <a:ea typeface="Roboto" panose="02000000000000000000" pitchFamily="2" charset="0"/>
              <a:cs typeface="Roboto" panose="02000000000000000000" pitchFamily="2" charset="0"/>
            </a:endParaRPr>
          </a:p>
        </p:txBody>
      </p:sp>
      <p:sp>
        <p:nvSpPr>
          <p:cNvPr id="3" name="Текст 2"/>
          <p:cNvSpPr>
            <a:spLocks noGrp="1"/>
          </p:cNvSpPr>
          <p:nvPr>
            <p:ph type="body" idx="1"/>
          </p:nvPr>
        </p:nvSpPr>
        <p:spPr>
          <a:xfrm>
            <a:off x="680853" y="1762783"/>
            <a:ext cx="6645346" cy="4814375"/>
          </a:xfrm>
        </p:spPr>
        <p:txBody>
          <a:bodyPr>
            <a:normAutofit/>
          </a:bodyPr>
          <a:lstStyle/>
          <a:p>
            <a:pPr algn="just"/>
            <a:endParaRPr lang="ru-RU" sz="2600" dirty="0">
              <a:solidFill>
                <a:schemeClr val="bg1"/>
              </a:solidFill>
            </a:endParaRPr>
          </a:p>
          <a:p>
            <a:pPr marL="457200" indent="-457200" algn="just">
              <a:buFont typeface="+mj-lt"/>
              <a:buAutoNum type="arabicPeriod"/>
            </a:pPr>
            <a:r>
              <a:rPr lang="ru-RU" dirty="0">
                <a:solidFill>
                  <a:schemeClr val="bg1"/>
                </a:solidFill>
                <a:ea typeface="Roboto" panose="02000000000000000000" pitchFamily="2" charset="0"/>
                <a:cs typeface="Roboto" panose="02000000000000000000" pitchFamily="2" charset="0"/>
              </a:rPr>
              <a:t>По ходатайству руководителя КСВО Краснодарского края урегулируется юридический вопрос - земли под мемориалом памяти воинов СВО в п. Знаменский.</a:t>
            </a:r>
          </a:p>
          <a:p>
            <a:pPr marL="457200" indent="-457200" algn="just">
              <a:buFont typeface="+mj-lt"/>
              <a:buAutoNum type="arabicPeriod"/>
            </a:pPr>
            <a:r>
              <a:rPr lang="ru-RU" dirty="0">
                <a:solidFill>
                  <a:schemeClr val="bg1"/>
                </a:solidFill>
                <a:ea typeface="Roboto" panose="02000000000000000000" pitchFamily="2" charset="0"/>
                <a:cs typeface="Roboto" panose="02000000000000000000" pitchFamily="2" charset="0"/>
              </a:rPr>
              <a:t>Штаб КСВО принимает участие в другими организациями по плетению маскировочных сетей</a:t>
            </a:r>
          </a:p>
          <a:p>
            <a:pPr marL="457200" indent="-457200" algn="just">
              <a:buFont typeface="+mj-lt"/>
              <a:buAutoNum type="arabicPeriod"/>
            </a:pPr>
            <a:r>
              <a:rPr lang="ru-RU" dirty="0">
                <a:solidFill>
                  <a:schemeClr val="bg1"/>
                </a:solidFill>
                <a:ea typeface="Roboto" panose="02000000000000000000" pitchFamily="2" charset="0"/>
                <a:cs typeface="Roboto" panose="02000000000000000000" pitchFamily="2" charset="0"/>
              </a:rPr>
              <a:t>Под руководство руководителя КСВО - расширен перечень благо получателей на 50 поездок в транспорте для контрактников и добровольцы в Краснодаре.</a:t>
            </a:r>
          </a:p>
        </p:txBody>
      </p:sp>
      <p:pic>
        <p:nvPicPr>
          <p:cNvPr id="39" name="Рисунок 38"/>
          <p:cNvPicPr>
            <a:picLocks noChangeAspect="1"/>
          </p:cNvPicPr>
          <p:nvPr/>
        </p:nvPicPr>
        <p:blipFill rotWithShape="1">
          <a:blip r:embed="rId3" cstate="print">
            <a:extLst>
              <a:ext uri="{28A0092B-C50C-407E-A947-70E740481C1C}">
                <a14:useLocalDpi xmlns:a14="http://schemas.microsoft.com/office/drawing/2010/main" val="0"/>
              </a:ext>
            </a:extLst>
          </a:blip>
          <a:srcRect r="69320"/>
          <a:stretch/>
        </p:blipFill>
        <p:spPr>
          <a:xfrm>
            <a:off x="367368" y="65903"/>
            <a:ext cx="887653" cy="810099"/>
          </a:xfrm>
          <a:prstGeom prst="rect">
            <a:avLst/>
          </a:prstGeom>
        </p:spPr>
      </p:pic>
      <p:sp>
        <p:nvSpPr>
          <p:cNvPr id="7" name="Заголовок 1"/>
          <p:cNvSpPr txBox="1">
            <a:spLocks/>
          </p:cNvSpPr>
          <p:nvPr/>
        </p:nvSpPr>
        <p:spPr>
          <a:xfrm>
            <a:off x="1890943" y="142043"/>
            <a:ext cx="8948691" cy="8829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ru-RU" sz="2000" dirty="0">
              <a:solidFill>
                <a:schemeClr val="bg1"/>
              </a:solidFill>
              <a:effectLst>
                <a:outerShdw blurRad="38100" dist="38100" dir="2700000" algn="tl">
                  <a:srgbClr val="000000">
                    <a:alpha val="43137"/>
                  </a:srgbClr>
                </a:outerShdw>
              </a:effectLst>
              <a:latin typeface="+mn-lt"/>
            </a:endParaRPr>
          </a:p>
        </p:txBody>
      </p:sp>
      <p:pic>
        <p:nvPicPr>
          <p:cNvPr id="4" name="Рисунок 3">
            <a:extLst>
              <a:ext uri="{FF2B5EF4-FFF2-40B4-BE49-F238E27FC236}">
                <a16:creationId xmlns="" xmlns:a16="http://schemas.microsoft.com/office/drawing/2014/main" id="{3D0C6C2E-14D6-4719-B911-36F6B38186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900365" y="1762782"/>
            <a:ext cx="3610782" cy="48143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97989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Рисунок 35"/>
          <p:cNvPicPr>
            <a:picLocks noChangeAspect="1"/>
          </p:cNvPicPr>
          <p:nvPr/>
        </p:nvPicPr>
        <p:blipFill rotWithShape="1">
          <a:blip r:embed="rId2" cstate="print">
            <a:extLst>
              <a:ext uri="{28A0092B-C50C-407E-A947-70E740481C1C}">
                <a14:useLocalDpi xmlns:a14="http://schemas.microsoft.com/office/drawing/2010/main" val="0"/>
              </a:ext>
            </a:extLst>
          </a:blip>
          <a:srcRect l="36" r="25890"/>
          <a:stretch/>
        </p:blipFill>
        <p:spPr>
          <a:xfrm>
            <a:off x="0" y="0"/>
            <a:ext cx="12192000" cy="6858000"/>
          </a:xfrm>
          <a:prstGeom prst="rect">
            <a:avLst/>
          </a:prstGeom>
        </p:spPr>
      </p:pic>
      <p:sp>
        <p:nvSpPr>
          <p:cNvPr id="2" name="Заголовок 1"/>
          <p:cNvSpPr>
            <a:spLocks noGrp="1"/>
          </p:cNvSpPr>
          <p:nvPr>
            <p:ph type="title"/>
          </p:nvPr>
        </p:nvSpPr>
        <p:spPr>
          <a:xfrm>
            <a:off x="1020932" y="1024952"/>
            <a:ext cx="10326518" cy="892626"/>
          </a:xfrm>
        </p:spPr>
        <p:txBody>
          <a:bodyPr anchor="ctr">
            <a:noAutofit/>
          </a:bodyPr>
          <a:lstStyle/>
          <a:p>
            <a:pPr algn="ctr"/>
            <a:r>
              <a:rPr lang="ru-RU" sz="2000" dirty="0">
                <a:solidFill>
                  <a:schemeClr val="bg1"/>
                </a:solidFill>
                <a:latin typeface="+mn-lt"/>
                <a:ea typeface="Roboto" panose="02000000000000000000" pitchFamily="2" charset="0"/>
                <a:cs typeface="Roboto" panose="02000000000000000000" pitchFamily="2" charset="0"/>
              </a:rPr>
              <a:t> </a:t>
            </a:r>
            <a:r>
              <a:rPr lang="ru-RU" sz="2400" dirty="0">
                <a:solidFill>
                  <a:schemeClr val="bg1"/>
                </a:solidFill>
                <a:ea typeface="Roboto" panose="02000000000000000000" pitchFamily="2" charset="0"/>
                <a:cs typeface="Times New Roman" panose="02020603050405020304" pitchFamily="18" charset="0"/>
              </a:rPr>
              <a:t>Деятельность штаба Комитета семей воинов Отечества Краснодарского края</a:t>
            </a:r>
            <a:endParaRPr lang="ru-RU" sz="2400" dirty="0">
              <a:solidFill>
                <a:schemeClr val="bg1"/>
              </a:solidFill>
              <a:latin typeface="+mn-lt"/>
              <a:ea typeface="Roboto" panose="02000000000000000000" pitchFamily="2" charset="0"/>
              <a:cs typeface="Roboto" panose="02000000000000000000" pitchFamily="2" charset="0"/>
            </a:endParaRPr>
          </a:p>
        </p:txBody>
      </p:sp>
      <p:sp>
        <p:nvSpPr>
          <p:cNvPr id="3" name="Текст 2"/>
          <p:cNvSpPr>
            <a:spLocks noGrp="1"/>
          </p:cNvSpPr>
          <p:nvPr>
            <p:ph type="body" idx="1"/>
          </p:nvPr>
        </p:nvSpPr>
        <p:spPr>
          <a:xfrm>
            <a:off x="5832829" y="1661174"/>
            <a:ext cx="5988121" cy="5054783"/>
          </a:xfrm>
        </p:spPr>
        <p:txBody>
          <a:bodyPr>
            <a:normAutofit fontScale="85000" lnSpcReduction="20000"/>
          </a:bodyPr>
          <a:lstStyle/>
          <a:p>
            <a:pPr algn="just"/>
            <a:endParaRPr lang="ru-RU" sz="2600" dirty="0">
              <a:solidFill>
                <a:schemeClr val="bg1"/>
              </a:solidFill>
            </a:endParaRPr>
          </a:p>
          <a:p>
            <a:pPr marL="457200" indent="-457200" algn="just">
              <a:lnSpc>
                <a:spcPct val="120000"/>
              </a:lnSpc>
              <a:buFont typeface="+mj-lt"/>
              <a:buAutoNum type="arabicPeriod"/>
            </a:pPr>
            <a:r>
              <a:rPr lang="ru-RU" sz="2600" dirty="0">
                <a:solidFill>
                  <a:schemeClr val="bg1"/>
                </a:solidFill>
              </a:rPr>
              <a:t>Основные вопросы, с которыми чаще всего обращаются в Штаб КСВО с просьбой их разрешения: поиск давно не выходившего на связь военнослужащего, оказание более квалифицированной медицинской помощи раненному военнослужащему, освобождение из плена, вопросы социальных выплат, льготы членам семьи, запросы на оказание медицинской, материальной помощи, предоставление кредитных каникул, перевод на бюджетную основу в учебных учреждениях и многое другое.</a:t>
            </a:r>
          </a:p>
          <a:p>
            <a:pPr marL="457200" indent="-457200" algn="ctr">
              <a:buFont typeface="+mj-lt"/>
              <a:buAutoNum type="arabicPeriod"/>
            </a:pPr>
            <a:endParaRPr lang="ru-RU" dirty="0">
              <a:solidFill>
                <a:schemeClr val="bg1"/>
              </a:solidFill>
            </a:endParaRPr>
          </a:p>
          <a:p>
            <a:pPr marL="457200" indent="-457200" algn="ctr">
              <a:buFont typeface="+mj-lt"/>
              <a:buAutoNum type="arabicPeriod"/>
            </a:pPr>
            <a:endParaRPr lang="ru-RU" sz="1800" dirty="0">
              <a:solidFill>
                <a:schemeClr val="bg1"/>
              </a:solidFill>
              <a:ea typeface="Roboto" panose="02000000000000000000" pitchFamily="2" charset="0"/>
              <a:cs typeface="Roboto" panose="02000000000000000000" pitchFamily="2" charset="0"/>
            </a:endParaRPr>
          </a:p>
        </p:txBody>
      </p:sp>
      <p:pic>
        <p:nvPicPr>
          <p:cNvPr id="39" name="Рисунок 38"/>
          <p:cNvPicPr>
            <a:picLocks noChangeAspect="1"/>
          </p:cNvPicPr>
          <p:nvPr/>
        </p:nvPicPr>
        <p:blipFill rotWithShape="1">
          <a:blip r:embed="rId3" cstate="print">
            <a:extLst>
              <a:ext uri="{28A0092B-C50C-407E-A947-70E740481C1C}">
                <a14:useLocalDpi xmlns:a14="http://schemas.microsoft.com/office/drawing/2010/main" val="0"/>
              </a:ext>
            </a:extLst>
          </a:blip>
          <a:srcRect r="69320"/>
          <a:stretch/>
        </p:blipFill>
        <p:spPr>
          <a:xfrm>
            <a:off x="367368" y="65903"/>
            <a:ext cx="887653" cy="810099"/>
          </a:xfrm>
          <a:prstGeom prst="rect">
            <a:avLst/>
          </a:prstGeom>
        </p:spPr>
      </p:pic>
      <p:sp>
        <p:nvSpPr>
          <p:cNvPr id="7" name="Заголовок 1"/>
          <p:cNvSpPr txBox="1">
            <a:spLocks/>
          </p:cNvSpPr>
          <p:nvPr/>
        </p:nvSpPr>
        <p:spPr>
          <a:xfrm>
            <a:off x="1890943" y="142043"/>
            <a:ext cx="8948691" cy="8829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ru-RU" sz="2000" dirty="0">
              <a:solidFill>
                <a:schemeClr val="bg1"/>
              </a:solidFill>
              <a:effectLst>
                <a:outerShdw blurRad="38100" dist="38100" dir="2700000" algn="tl">
                  <a:srgbClr val="000000">
                    <a:alpha val="43137"/>
                  </a:srgbClr>
                </a:outerShdw>
              </a:effectLst>
              <a:latin typeface="+mn-lt"/>
            </a:endParaRPr>
          </a:p>
        </p:txBody>
      </p:sp>
      <p:pic>
        <p:nvPicPr>
          <p:cNvPr id="8" name="Рисунок 7">
            <a:extLst>
              <a:ext uri="{FF2B5EF4-FFF2-40B4-BE49-F238E27FC236}">
                <a16:creationId xmlns="" xmlns:a16="http://schemas.microsoft.com/office/drawing/2014/main" id="{C045660C-47B8-46D9-98DF-335E8039A933}"/>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44550" y="2088631"/>
            <a:ext cx="4988279" cy="42095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77032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Рисунок 35"/>
          <p:cNvPicPr>
            <a:picLocks noChangeAspect="1"/>
          </p:cNvPicPr>
          <p:nvPr/>
        </p:nvPicPr>
        <p:blipFill rotWithShape="1">
          <a:blip r:embed="rId2" cstate="print">
            <a:extLst>
              <a:ext uri="{28A0092B-C50C-407E-A947-70E740481C1C}">
                <a14:useLocalDpi xmlns:a14="http://schemas.microsoft.com/office/drawing/2010/main" val="0"/>
              </a:ext>
            </a:extLst>
          </a:blip>
          <a:srcRect l="36" r="25890"/>
          <a:stretch/>
        </p:blipFill>
        <p:spPr>
          <a:xfrm>
            <a:off x="88191" y="0"/>
            <a:ext cx="12192000" cy="6858000"/>
          </a:xfrm>
          <a:prstGeom prst="rect">
            <a:avLst/>
          </a:prstGeom>
        </p:spPr>
      </p:pic>
      <p:sp>
        <p:nvSpPr>
          <p:cNvPr id="2" name="Заголовок 1"/>
          <p:cNvSpPr>
            <a:spLocks noGrp="1"/>
          </p:cNvSpPr>
          <p:nvPr>
            <p:ph type="title"/>
          </p:nvPr>
        </p:nvSpPr>
        <p:spPr>
          <a:xfrm>
            <a:off x="1020932" y="1024952"/>
            <a:ext cx="10326518" cy="892626"/>
          </a:xfrm>
        </p:spPr>
        <p:txBody>
          <a:bodyPr anchor="ctr">
            <a:noAutofit/>
          </a:bodyPr>
          <a:lstStyle/>
          <a:p>
            <a:pPr algn="ctr"/>
            <a:r>
              <a:rPr lang="ru-RU" sz="2000" dirty="0">
                <a:solidFill>
                  <a:schemeClr val="bg1"/>
                </a:solidFill>
                <a:latin typeface="+mn-lt"/>
                <a:ea typeface="Roboto" panose="02000000000000000000" pitchFamily="2" charset="0"/>
                <a:cs typeface="Roboto" panose="02000000000000000000" pitchFamily="2" charset="0"/>
              </a:rPr>
              <a:t> </a:t>
            </a:r>
            <a:r>
              <a:rPr lang="ru-RU" sz="2400" dirty="0">
                <a:solidFill>
                  <a:schemeClr val="bg1"/>
                </a:solidFill>
                <a:ea typeface="Roboto" panose="02000000000000000000" pitchFamily="2" charset="0"/>
                <a:cs typeface="Times New Roman" panose="02020603050405020304" pitchFamily="18" charset="0"/>
              </a:rPr>
              <a:t>Деятельность штаба Комитета семей воинов Отечества Краснодарского края</a:t>
            </a:r>
            <a:endParaRPr lang="ru-RU" sz="2400" dirty="0">
              <a:solidFill>
                <a:schemeClr val="bg1"/>
              </a:solidFill>
              <a:latin typeface="+mn-lt"/>
              <a:ea typeface="Roboto" panose="02000000000000000000" pitchFamily="2" charset="0"/>
              <a:cs typeface="Roboto" panose="02000000000000000000" pitchFamily="2" charset="0"/>
            </a:endParaRPr>
          </a:p>
        </p:txBody>
      </p:sp>
      <p:sp>
        <p:nvSpPr>
          <p:cNvPr id="3" name="Текст 2"/>
          <p:cNvSpPr>
            <a:spLocks noGrp="1"/>
          </p:cNvSpPr>
          <p:nvPr>
            <p:ph type="body" idx="1"/>
          </p:nvPr>
        </p:nvSpPr>
        <p:spPr>
          <a:xfrm>
            <a:off x="5832829" y="1661174"/>
            <a:ext cx="5988121" cy="5054783"/>
          </a:xfrm>
        </p:spPr>
        <p:txBody>
          <a:bodyPr>
            <a:normAutofit/>
          </a:bodyPr>
          <a:lstStyle/>
          <a:p>
            <a:pPr algn="just"/>
            <a:endParaRPr lang="ru-RU" sz="2600" dirty="0">
              <a:solidFill>
                <a:schemeClr val="bg1"/>
              </a:solidFill>
            </a:endParaRPr>
          </a:p>
          <a:p>
            <a:pPr algn="ctr"/>
            <a:r>
              <a:rPr lang="ru-RU" dirty="0" smtClean="0">
                <a:solidFill>
                  <a:schemeClr val="bg1"/>
                </a:solidFill>
              </a:rPr>
              <a:t>2. Создан волонтерский отряд  Штаба КСВО</a:t>
            </a:r>
          </a:p>
          <a:p>
            <a:pPr algn="ctr"/>
            <a:r>
              <a:rPr lang="ru-RU" dirty="0">
                <a:solidFill>
                  <a:schemeClr val="bg1"/>
                </a:solidFill>
              </a:rPr>
              <a:t>Проект направлен на социально-гражданское и духовно-нравственное  развитие молодежи и подростков. </a:t>
            </a:r>
          </a:p>
          <a:p>
            <a:pPr algn="ctr"/>
            <a:r>
              <a:rPr lang="ru-RU" dirty="0">
                <a:solidFill>
                  <a:schemeClr val="bg1"/>
                </a:solidFill>
              </a:rPr>
              <a:t>На осознание собственного национального достоинства, воспитание чувства патриотизма и гордости за свою страну.</a:t>
            </a:r>
          </a:p>
          <a:p>
            <a:pPr algn="ctr"/>
            <a:endParaRPr lang="ru-RU" dirty="0">
              <a:solidFill>
                <a:schemeClr val="bg1"/>
              </a:solidFill>
            </a:endParaRPr>
          </a:p>
        </p:txBody>
      </p:sp>
      <p:pic>
        <p:nvPicPr>
          <p:cNvPr id="39" name="Рисунок 38"/>
          <p:cNvPicPr>
            <a:picLocks noChangeAspect="1"/>
          </p:cNvPicPr>
          <p:nvPr/>
        </p:nvPicPr>
        <p:blipFill rotWithShape="1">
          <a:blip r:embed="rId3" cstate="print">
            <a:extLst>
              <a:ext uri="{28A0092B-C50C-407E-A947-70E740481C1C}">
                <a14:useLocalDpi xmlns:a14="http://schemas.microsoft.com/office/drawing/2010/main" val="0"/>
              </a:ext>
            </a:extLst>
          </a:blip>
          <a:srcRect r="69320"/>
          <a:stretch/>
        </p:blipFill>
        <p:spPr>
          <a:xfrm>
            <a:off x="367368" y="65903"/>
            <a:ext cx="887653" cy="810099"/>
          </a:xfrm>
          <a:prstGeom prst="rect">
            <a:avLst/>
          </a:prstGeom>
        </p:spPr>
      </p:pic>
      <p:sp>
        <p:nvSpPr>
          <p:cNvPr id="7" name="Заголовок 1"/>
          <p:cNvSpPr txBox="1">
            <a:spLocks/>
          </p:cNvSpPr>
          <p:nvPr/>
        </p:nvSpPr>
        <p:spPr>
          <a:xfrm>
            <a:off x="1890943" y="142043"/>
            <a:ext cx="8948691" cy="8829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ru-RU" sz="2000" dirty="0">
              <a:solidFill>
                <a:schemeClr val="bg1"/>
              </a:solidFill>
              <a:effectLst>
                <a:outerShdw blurRad="38100" dist="38100" dir="2700000" algn="tl">
                  <a:srgbClr val="000000">
                    <a:alpha val="43137"/>
                  </a:srgbClr>
                </a:outerShdw>
              </a:effectLst>
              <a:latin typeface="+mn-lt"/>
            </a:endParaRP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7002" y="1797807"/>
            <a:ext cx="3646972" cy="273522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7369" y="3185944"/>
            <a:ext cx="2259922" cy="338988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23185" y="3429000"/>
            <a:ext cx="2445833" cy="32611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805375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Рисунок 35"/>
          <p:cNvPicPr>
            <a:picLocks noChangeAspect="1"/>
          </p:cNvPicPr>
          <p:nvPr/>
        </p:nvPicPr>
        <p:blipFill rotWithShape="1">
          <a:blip r:embed="rId2" cstate="print">
            <a:extLst>
              <a:ext uri="{28A0092B-C50C-407E-A947-70E740481C1C}">
                <a14:useLocalDpi xmlns:a14="http://schemas.microsoft.com/office/drawing/2010/main" val="0"/>
              </a:ext>
            </a:extLst>
          </a:blip>
          <a:srcRect l="36" r="25890"/>
          <a:stretch/>
        </p:blipFill>
        <p:spPr>
          <a:xfrm>
            <a:off x="88191" y="0"/>
            <a:ext cx="12192000" cy="6858000"/>
          </a:xfrm>
          <a:prstGeom prst="rect">
            <a:avLst/>
          </a:prstGeom>
        </p:spPr>
      </p:pic>
      <p:sp>
        <p:nvSpPr>
          <p:cNvPr id="2" name="Заголовок 1"/>
          <p:cNvSpPr>
            <a:spLocks noGrp="1"/>
          </p:cNvSpPr>
          <p:nvPr>
            <p:ph type="title"/>
          </p:nvPr>
        </p:nvSpPr>
        <p:spPr>
          <a:xfrm>
            <a:off x="1020932" y="1024952"/>
            <a:ext cx="10326518" cy="892626"/>
          </a:xfrm>
        </p:spPr>
        <p:txBody>
          <a:bodyPr anchor="ctr">
            <a:noAutofit/>
          </a:bodyPr>
          <a:lstStyle/>
          <a:p>
            <a:pPr algn="ctr"/>
            <a:r>
              <a:rPr lang="ru-RU" sz="2000" dirty="0">
                <a:solidFill>
                  <a:schemeClr val="bg1"/>
                </a:solidFill>
                <a:latin typeface="+mn-lt"/>
                <a:ea typeface="Roboto" panose="02000000000000000000" pitchFamily="2" charset="0"/>
                <a:cs typeface="Roboto" panose="02000000000000000000" pitchFamily="2" charset="0"/>
              </a:rPr>
              <a:t> </a:t>
            </a:r>
            <a:r>
              <a:rPr lang="ru-RU" sz="2400" dirty="0">
                <a:solidFill>
                  <a:schemeClr val="bg1"/>
                </a:solidFill>
                <a:ea typeface="Roboto" panose="02000000000000000000" pitchFamily="2" charset="0"/>
                <a:cs typeface="Times New Roman" panose="02020603050405020304" pitchFamily="18" charset="0"/>
              </a:rPr>
              <a:t>Деятельность штаба Комитета семей воинов Отечества Краснодарского края</a:t>
            </a:r>
            <a:endParaRPr lang="ru-RU" sz="2400" dirty="0">
              <a:solidFill>
                <a:schemeClr val="bg1"/>
              </a:solidFill>
              <a:latin typeface="+mn-lt"/>
              <a:ea typeface="Roboto" panose="02000000000000000000" pitchFamily="2" charset="0"/>
              <a:cs typeface="Roboto" panose="02000000000000000000" pitchFamily="2" charset="0"/>
            </a:endParaRPr>
          </a:p>
        </p:txBody>
      </p:sp>
      <p:sp>
        <p:nvSpPr>
          <p:cNvPr id="3" name="Текст 2"/>
          <p:cNvSpPr>
            <a:spLocks noGrp="1"/>
          </p:cNvSpPr>
          <p:nvPr>
            <p:ph type="body" idx="1"/>
          </p:nvPr>
        </p:nvSpPr>
        <p:spPr>
          <a:xfrm>
            <a:off x="5832829" y="1661174"/>
            <a:ext cx="5988121" cy="5054783"/>
          </a:xfrm>
        </p:spPr>
        <p:txBody>
          <a:bodyPr>
            <a:normAutofit fontScale="77500" lnSpcReduction="20000"/>
          </a:bodyPr>
          <a:lstStyle/>
          <a:p>
            <a:pPr algn="just"/>
            <a:endParaRPr lang="ru-RU" sz="2600" dirty="0">
              <a:solidFill>
                <a:schemeClr val="bg1"/>
              </a:solidFill>
            </a:endParaRPr>
          </a:p>
          <a:p>
            <a:pPr algn="ctr"/>
            <a:r>
              <a:rPr lang="ru-RU" dirty="0" smtClean="0">
                <a:solidFill>
                  <a:schemeClr val="bg1"/>
                </a:solidFill>
              </a:rPr>
              <a:t>3. Награждение </a:t>
            </a:r>
            <a:r>
              <a:rPr lang="ru-RU" dirty="0">
                <a:solidFill>
                  <a:schemeClr val="bg1"/>
                </a:solidFill>
              </a:rPr>
              <a:t>медалями «Отец солдата»</a:t>
            </a:r>
            <a:br>
              <a:rPr lang="ru-RU" dirty="0">
                <a:solidFill>
                  <a:schemeClr val="bg1"/>
                </a:solidFill>
              </a:rPr>
            </a:br>
            <a:r>
              <a:rPr lang="ru-RU" dirty="0">
                <a:solidFill>
                  <a:schemeClr val="bg1"/>
                </a:solidFill>
              </a:rPr>
              <a:t/>
            </a:r>
            <a:br>
              <a:rPr lang="ru-RU" dirty="0">
                <a:solidFill>
                  <a:schemeClr val="bg1"/>
                </a:solidFill>
              </a:rPr>
            </a:br>
            <a:r>
              <a:rPr lang="ru-RU" dirty="0">
                <a:solidFill>
                  <a:schemeClr val="bg1"/>
                </a:solidFill>
              </a:rPr>
              <a:t/>
            </a:r>
            <a:br>
              <a:rPr lang="ru-RU" dirty="0">
                <a:solidFill>
                  <a:schemeClr val="bg1"/>
                </a:solidFill>
              </a:rPr>
            </a:br>
            <a:r>
              <a:rPr lang="ru-RU" dirty="0">
                <a:solidFill>
                  <a:schemeClr val="bg1"/>
                </a:solidFill>
              </a:rPr>
              <a:t>Эта награда даётся тем, кто воспитал защитников Отечества, отличившихся в боевых действиях, а также участникам специальной военной операции, кто вышел на поле боя вместе со своими </a:t>
            </a:r>
            <a:r>
              <a:rPr lang="ru-RU" dirty="0" smtClean="0">
                <a:solidFill>
                  <a:schemeClr val="bg1"/>
                </a:solidFill>
              </a:rPr>
              <a:t>сыновьями.</a:t>
            </a:r>
          </a:p>
          <a:p>
            <a:pPr algn="ctr"/>
            <a:r>
              <a:rPr lang="ru-RU" dirty="0">
                <a:solidFill>
                  <a:schemeClr val="bg1"/>
                </a:solidFill>
              </a:rPr>
              <a:t/>
            </a:r>
            <a:br>
              <a:rPr lang="ru-RU" dirty="0">
                <a:solidFill>
                  <a:schemeClr val="bg1"/>
                </a:solidFill>
              </a:rPr>
            </a:br>
            <a:r>
              <a:rPr lang="ru-RU" dirty="0" smtClean="0">
                <a:solidFill>
                  <a:schemeClr val="bg1"/>
                </a:solidFill>
              </a:rPr>
              <a:t>Заявлено </a:t>
            </a:r>
            <a:r>
              <a:rPr lang="ru-RU" dirty="0">
                <a:solidFill>
                  <a:schemeClr val="bg1"/>
                </a:solidFill>
              </a:rPr>
              <a:t>более 70 кандидатур на награждение этой медалью из всех муниципалитетов Краснодарского края.</a:t>
            </a:r>
            <a:br>
              <a:rPr lang="ru-RU" dirty="0">
                <a:solidFill>
                  <a:schemeClr val="bg1"/>
                </a:solidFill>
              </a:rPr>
            </a:br>
            <a:r>
              <a:rPr lang="ru-RU" dirty="0">
                <a:solidFill>
                  <a:schemeClr val="bg1"/>
                </a:solidFill>
              </a:rPr>
              <a:t/>
            </a:r>
            <a:br>
              <a:rPr lang="ru-RU" dirty="0">
                <a:solidFill>
                  <a:schemeClr val="bg1"/>
                </a:solidFill>
              </a:rPr>
            </a:br>
            <a:r>
              <a:rPr lang="ru-RU" dirty="0">
                <a:solidFill>
                  <a:schemeClr val="bg1"/>
                </a:solidFill>
              </a:rPr>
              <a:t>В декабре в Краснодаре состоится торжественное награждение. Дата будет объявлена дополнительно.</a:t>
            </a:r>
            <a:br>
              <a:rPr lang="ru-RU" dirty="0">
                <a:solidFill>
                  <a:schemeClr val="bg1"/>
                </a:solidFill>
              </a:rPr>
            </a:br>
            <a:r>
              <a:rPr lang="ru-RU" dirty="0">
                <a:solidFill>
                  <a:schemeClr val="bg1"/>
                </a:solidFill>
              </a:rPr>
              <a:t/>
            </a:r>
            <a:br>
              <a:rPr lang="ru-RU" dirty="0">
                <a:solidFill>
                  <a:schemeClr val="bg1"/>
                </a:solidFill>
              </a:rPr>
            </a:br>
            <a:r>
              <a:rPr lang="ru-RU" dirty="0">
                <a:solidFill>
                  <a:schemeClr val="bg1"/>
                </a:solidFill>
              </a:rPr>
              <a:t>Так, один вид медали вручается за воспитание защитника Отечества, другой - за воспитание защитника Отечества и личный пример. </a:t>
            </a:r>
            <a:r>
              <a:rPr lang="ru-RU" dirty="0" smtClean="0">
                <a:solidFill>
                  <a:schemeClr val="bg1"/>
                </a:solidFill>
              </a:rPr>
              <a:t>Награждение уже прошло на территории Крыма, Севастополя, Азова, новых территориях и прямо на передовой.</a:t>
            </a:r>
            <a:endParaRPr lang="ru-RU" dirty="0">
              <a:solidFill>
                <a:schemeClr val="bg1"/>
              </a:solidFill>
            </a:endParaRPr>
          </a:p>
        </p:txBody>
      </p:sp>
      <p:pic>
        <p:nvPicPr>
          <p:cNvPr id="39" name="Рисунок 38"/>
          <p:cNvPicPr>
            <a:picLocks noChangeAspect="1"/>
          </p:cNvPicPr>
          <p:nvPr/>
        </p:nvPicPr>
        <p:blipFill rotWithShape="1">
          <a:blip r:embed="rId3" cstate="print">
            <a:extLst>
              <a:ext uri="{28A0092B-C50C-407E-A947-70E740481C1C}">
                <a14:useLocalDpi xmlns:a14="http://schemas.microsoft.com/office/drawing/2010/main" val="0"/>
              </a:ext>
            </a:extLst>
          </a:blip>
          <a:srcRect r="69320"/>
          <a:stretch/>
        </p:blipFill>
        <p:spPr>
          <a:xfrm>
            <a:off x="367368" y="65903"/>
            <a:ext cx="887653" cy="810099"/>
          </a:xfrm>
          <a:prstGeom prst="rect">
            <a:avLst/>
          </a:prstGeom>
        </p:spPr>
      </p:pic>
      <p:sp>
        <p:nvSpPr>
          <p:cNvPr id="7" name="Заголовок 1"/>
          <p:cNvSpPr txBox="1">
            <a:spLocks/>
          </p:cNvSpPr>
          <p:nvPr/>
        </p:nvSpPr>
        <p:spPr>
          <a:xfrm>
            <a:off x="1890943" y="142043"/>
            <a:ext cx="8948691" cy="8829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ru-RU" sz="2000" dirty="0">
              <a:solidFill>
                <a:schemeClr val="bg1"/>
              </a:solidFill>
              <a:effectLst>
                <a:outerShdw blurRad="38100" dist="38100" dir="2700000" algn="tl">
                  <a:srgbClr val="000000">
                    <a:alpha val="43137"/>
                  </a:srgbClr>
                </a:outerShdw>
              </a:effectLst>
              <a:latin typeface="+mn-lt"/>
            </a:endParaRP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0754" y="2066528"/>
            <a:ext cx="3197775" cy="42689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660902984"/>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1288</TotalTime>
  <Words>599</Words>
  <Application>Microsoft Office PowerPoint</Application>
  <PresentationFormat>Широкоэкранный</PresentationFormat>
  <Paragraphs>58</Paragraphs>
  <Slides>12</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12</vt:i4>
      </vt:variant>
    </vt:vector>
  </HeadingPairs>
  <TitlesOfParts>
    <vt:vector size="19" baseType="lpstr">
      <vt:lpstr>Arial</vt:lpstr>
      <vt:lpstr>Calibri</vt:lpstr>
      <vt:lpstr>Calibri Light</vt:lpstr>
      <vt:lpstr>Montserrat</vt:lpstr>
      <vt:lpstr>Roboto</vt:lpstr>
      <vt:lpstr>Times New Roman</vt:lpstr>
      <vt:lpstr>Тема Office</vt:lpstr>
      <vt:lpstr>       Штаб Комитета семей воинов Отечества Краснодарского края   Руководитель: Недилько Светлана Александровна    28.11. 2023 г.   </vt:lpstr>
      <vt:lpstr> Деятельность штаба Комитета семей воинов Отечества Краснодарского края</vt:lpstr>
      <vt:lpstr> Деятельность штаба Комитета семей воинов Отечества Краснодарского края</vt:lpstr>
      <vt:lpstr> Деятельность штаба Комитета семей воинов Отечества Краснодарского края</vt:lpstr>
      <vt:lpstr> Деятельность штаба Комитета семей воинов Отечества Краснодарского края</vt:lpstr>
      <vt:lpstr> Деятельность штаба Комитета семей воинов Отечества Краснодарского края</vt:lpstr>
      <vt:lpstr> Деятельность штаба Комитета семей воинов Отечества Краснодарского края</vt:lpstr>
      <vt:lpstr> Деятельность штаба Комитета семей воинов Отечества Краснодарского края</vt:lpstr>
      <vt:lpstr> Деятельность штаба Комитета семей воинов Отечества Краснодарского края</vt:lpstr>
      <vt:lpstr> Деятельность штаба Комитета семей воинов Отечества Краснодарского края</vt:lpstr>
      <vt:lpstr> Деятельность штаба Комитета семей воинов Отечества Краснодарского края</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ПОЛИТИЧЕСКИЙ БЛОК</dc:title>
  <dc:creator>user</dc:creator>
  <cp:lastModifiedBy>User</cp:lastModifiedBy>
  <cp:revision>116</cp:revision>
  <dcterms:created xsi:type="dcterms:W3CDTF">2020-10-16T10:31:21Z</dcterms:created>
  <dcterms:modified xsi:type="dcterms:W3CDTF">2023-11-29T10:01:38Z</dcterms:modified>
</cp:coreProperties>
</file>