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99" r:id="rId5"/>
    <p:sldId id="307" r:id="rId6"/>
    <p:sldId id="303" r:id="rId7"/>
    <p:sldId id="260" r:id="rId8"/>
    <p:sldId id="315" r:id="rId9"/>
    <p:sldId id="264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irce" panose="020B0604020202020204" charset="-52"/>
      <p:regular r:id="rId16"/>
    </p:embeddedFont>
    <p:embeddedFont>
      <p:font typeface="Circe Bold" panose="020B0604020202020204" charset="-52"/>
      <p:bold r:id="rId17"/>
    </p:embeddedFont>
    <p:embeddedFont>
      <p:font typeface="Circe Extra Bold" panose="020B0604020202020204" charset="0"/>
      <p:bold r:id="rId18"/>
    </p:embeddedFont>
    <p:embeddedFont>
      <p:font typeface="Circe ExtraBold" panose="020B0604020202020204" charset="-52"/>
      <p:bold r:id="rId19"/>
    </p:embeddedFont>
    <p:embeddedFont>
      <p:font typeface="Circe Light" panose="020B0604020202020204" charset="-52"/>
      <p:regular r:id="rId20"/>
    </p:embeddedFont>
    <p:embeddedFont>
      <p:font typeface="Montserrat" panose="020B0604020202020204" charset="-52"/>
      <p:regular r:id="rId21"/>
      <p:bold r:id="rId22"/>
      <p:italic r:id="rId23"/>
    </p:embeddedFont>
    <p:embeddedFont>
      <p:font typeface="Montserrat Black" panose="020B0604020202020204" charset="-52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761"/>
    <a:srgbClr val="D03274"/>
    <a:srgbClr val="D3CFE9"/>
    <a:srgbClr val="D61965"/>
    <a:srgbClr val="D9A0C8"/>
    <a:srgbClr val="B82767"/>
    <a:srgbClr val="65236F"/>
    <a:srgbClr val="FEB859"/>
    <a:srgbClr val="641B53"/>
    <a:srgbClr val="38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44" y="84"/>
      </p:cViewPr>
      <p:guideLst>
        <p:guide orient="horz" pos="2205"/>
        <p:guide pos="3863"/>
        <p:guide orient="horz" pos="3816"/>
        <p:guide orient="horz" pos="1003"/>
        <p:guide pos="2570"/>
        <p:guide orient="horz" pos="1298"/>
        <p:guide orient="horz" pos="1684"/>
        <p:guide orient="horz" pos="2341"/>
        <p:guide pos="5133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17.09.2020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18.ru/school/rtsdo/" TargetMode="External"/><Relationship Id="rId2" Type="http://schemas.openxmlformats.org/officeDocument/2006/relationships/hyperlink" Target="http://mari-el.gov.ru/minsoc/d_savino/Pages/main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fondgrazhdanin" TargetMode="External"/><Relationship Id="rId4" Type="http://schemas.openxmlformats.org/officeDocument/2006/relationships/hyperlink" Target="http://mari-el.gov.ru/minsoc/Pages/main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fondgrazhdanin?w=wall-168173332_231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vk.com/margarita_zhirova?w=wall262227313_644%2Fa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jpg"/><Relationship Id="rId5" Type="http://schemas.openxmlformats.org/officeDocument/2006/relationships/hyperlink" Target="https://www.marpravda.ru/news/vsja-respyblika/v-mariy-el-shkolnitsa-vyigrala-grant-na-razvitie-tvorchestva-detey-s-ovz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liderkomandayunyh1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FD69B0A-A38D-4CB1-82F1-058342C6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7" y="-972645"/>
            <a:ext cx="12191238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12847" y="-972645"/>
            <a:ext cx="12407123" cy="8007311"/>
            <a:chOff x="-12847" y="-972645"/>
            <a:chExt cx="12662094" cy="80073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2847" y="-972645"/>
              <a:ext cx="12662094" cy="8007311"/>
              <a:chOff x="-235047" y="-1017995"/>
              <a:chExt cx="12662094" cy="800731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5794189"/>
                <a:ext cx="12192000" cy="1063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Circe" panose="020B0502020203020203" pitchFamily="34" charset="-52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8298" y="5742844"/>
                <a:ext cx="1246472" cy="1246472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8162" y="5966168"/>
                <a:ext cx="734804" cy="734804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3561" y="6048071"/>
                <a:ext cx="1048469" cy="557228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620" y="5993064"/>
                <a:ext cx="1153062" cy="648662"/>
              </a:xfrm>
              <a:prstGeom prst="rect">
                <a:avLst/>
              </a:prstGeom>
            </p:spPr>
          </p:pic>
          <p:pic>
            <p:nvPicPr>
              <p:cNvPr id="1028" name="Picture 4" descr="Картинки по запросу РДШ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1851" y="6041180"/>
                <a:ext cx="521431" cy="600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0509" y="5922246"/>
                <a:ext cx="822648" cy="822648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4466" y="5721202"/>
                <a:ext cx="1224735" cy="1224735"/>
              </a:xfrm>
              <a:prstGeom prst="rect">
                <a:avLst/>
              </a:prstGeom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6C6CCDE-DD09-42AE-B302-B2B8C8C92F55}"/>
                  </a:ext>
                </a:extLst>
              </p:cNvPr>
              <p:cNvSpPr/>
              <p:nvPr/>
            </p:nvSpPr>
            <p:spPr>
              <a:xfrm>
                <a:off x="-235047" y="-1017995"/>
                <a:ext cx="12662094" cy="6842536"/>
              </a:xfrm>
              <a:prstGeom prst="rect">
                <a:avLst/>
              </a:prstGeom>
              <a:gradFill>
                <a:gsLst>
                  <a:gs pos="0">
                    <a:srgbClr val="AD1761">
                      <a:alpha val="75000"/>
                    </a:srgbClr>
                  </a:gs>
                  <a:gs pos="100000">
                    <a:srgbClr val="002060">
                      <a:alpha val="75000"/>
                    </a:srgbClr>
                  </a:gs>
                </a:gsLst>
                <a:lin ang="7200000" scaled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 dirty="0">
                  <a:solidFill>
                    <a:schemeClr val="bg1"/>
                  </a:solidFill>
                  <a:effectLst>
                    <a:glow rad="127000">
                      <a:srgbClr val="6545BF"/>
                    </a:glow>
                  </a:effectLst>
                  <a:latin typeface="Circe" panose="020B0502020203020203" pitchFamily="34" charset="-52"/>
                </a:endParaRPr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FDEF87EF-3BD2-4BE9-8EF2-86624F3FC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0152" y="-164644"/>
                <a:ext cx="2682301" cy="2714860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732240" y="4082880"/>
              <a:ext cx="660631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АВТОР ПРОЕКТА: </a:t>
              </a:r>
              <a:b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Жирова Маргарита </a:t>
              </a:r>
              <a:r>
                <a:rPr lang="ru-RU" sz="2800" dirty="0" err="1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Прано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732240" y="2673350"/>
              <a:ext cx="9533127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НОМИНАЦИЯ: </a:t>
              </a:r>
            </a:p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«Вдохновлённые  искусством»</a:t>
              </a:r>
            </a:p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 (возрастная категория от 14 до 17 лет)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9218649-47E9-455B-AC22-6860FB14F137}"/>
                </a:ext>
              </a:extLst>
            </p:cNvPr>
            <p:cNvSpPr/>
            <p:nvPr/>
          </p:nvSpPr>
          <p:spPr>
            <a:xfrm>
              <a:off x="732241" y="1564684"/>
              <a:ext cx="83618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«ДОРОГА  В  ТВОРЧЕСТВО»</a:t>
              </a:r>
              <a:endParaRPr lang="ru-RU" sz="3200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42A684-A6A5-41AD-A220-B2691EDE47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102" y="2725620"/>
            <a:ext cx="1901947" cy="24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62936" y="40173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3. Создание модели взаимодействия с детьми-инвалидами средствами искусства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2936" y="48772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4. Трансляция результатов проекта</a:t>
            </a:r>
          </a:p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2936" y="2395527"/>
            <a:ext cx="10943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1. Создание условий для музыкального творчества детей-инвалидов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2936" y="3080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2. Организация совместной деятельности детей-инвалидов и их здоровых сверстников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D9859-CFF9-4AA1-A042-4843345D3A18}"/>
              </a:ext>
            </a:extLst>
          </p:cNvPr>
          <p:cNvSpPr txBox="1"/>
          <p:nvPr/>
        </p:nvSpPr>
        <p:spPr>
          <a:xfrm>
            <a:off x="573937" y="998558"/>
            <a:ext cx="1147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проекта: Предоставление возможности детям-инвалидам, проживающим в Республике Марий Эл, самореализоваться в творчестве с рамках совместной деятельности с волонтерами сверстниками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B19231-8091-4126-ACB8-4BB8C9D14E38}"/>
              </a:ext>
            </a:extLst>
          </p:cNvPr>
          <p:cNvSpPr/>
          <p:nvPr/>
        </p:nvSpPr>
        <p:spPr>
          <a:xfrm>
            <a:off x="262854" y="5498145"/>
            <a:ext cx="98353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Целевая группа: </a:t>
            </a:r>
            <a: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Дети-инвалиды в возрасте от 10 до 17 лет, проживающие в семьях и в домах-интернатах на территории городов Йошкар-Олы, Волжска, Козьмодемьянска, </a:t>
            </a:r>
            <a:r>
              <a:rPr lang="ru-RU" b="1" dirty="0" err="1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Юринского</a:t>
            </a:r>
            <a: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Килемарского</a:t>
            </a:r>
            <a: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Параньгинского</a:t>
            </a:r>
            <a: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Моркинского</a:t>
            </a:r>
            <a: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 и Оршанского районов  Республики Марий Эл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9ABFBE-FF33-47BC-AF21-D2E9F4C47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287" y="2599374"/>
            <a:ext cx="4304296" cy="287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B049BD-4806-47B7-BCDF-8602A11FCE01}"/>
              </a:ext>
            </a:extLst>
          </p:cNvPr>
          <p:cNvSpPr/>
          <p:nvPr/>
        </p:nvSpPr>
        <p:spPr>
          <a:xfrm>
            <a:off x="462935" y="1860754"/>
            <a:ext cx="10943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1800" dirty="0">
                <a:solidFill>
                  <a:schemeClr val="bg1"/>
                </a:solidFill>
                <a:latin typeface="Circe" panose="020B0604020202020204" charset="-52"/>
                <a:ea typeface="Calibri" panose="020F0502020204030204" pitchFamily="34" charset="0"/>
                <a:cs typeface="Circe Extra Bold" panose="020B0604020202020204" charset="0"/>
              </a:rPr>
              <a:t>:</a:t>
            </a:r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037015" y="-2241930"/>
            <a:ext cx="6068294" cy="12314452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F3EBC-398C-4F37-B2BC-1559FB62CB0E}"/>
              </a:ext>
            </a:extLst>
          </p:cNvPr>
          <p:cNvSpPr/>
          <p:nvPr/>
        </p:nvSpPr>
        <p:spPr>
          <a:xfrm>
            <a:off x="-204537" y="1798425"/>
            <a:ext cx="12613299" cy="340838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45895" y="1765990"/>
            <a:ext cx="2446106" cy="3847656"/>
          </a:xfrm>
          <a:prstGeom prst="rect">
            <a:avLst/>
          </a:prstGeom>
          <a:gradFill>
            <a:gsLst>
              <a:gs pos="100000">
                <a:srgbClr val="D40D53">
                  <a:alpha val="60000"/>
                </a:srgbClr>
              </a:gs>
              <a:gs pos="0">
                <a:srgbClr val="D40D53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7203" y="1773320"/>
            <a:ext cx="2435552" cy="4203532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4379" y="1750574"/>
            <a:ext cx="2441476" cy="4958570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00606" y="1773320"/>
            <a:ext cx="2402019" cy="4192508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74964" y="1765990"/>
            <a:ext cx="2472867" cy="4943154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46375" y="2246844"/>
            <a:ext cx="1609730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286666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514325" y="2093670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1144" y="1785585"/>
            <a:ext cx="2438400" cy="780691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4110" y="1776392"/>
            <a:ext cx="2442633" cy="780691"/>
          </a:xfrm>
          <a:prstGeom prst="rect">
            <a:avLst/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71298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143342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765990"/>
            <a:ext cx="2438400" cy="780691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B58EA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4549" y="1765990"/>
            <a:ext cx="2438400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2229" y="1786271"/>
            <a:ext cx="2395213" cy="759224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7"/>
            <a:ext cx="79239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 И МЕТОДЫ РЕАЛИЗАЦИИ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729623"/>
            <a:ext cx="244070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35699" y="2724822"/>
            <a:ext cx="243497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77031" y="2687342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2022-2025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830794" y="2738957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712974" y="2724822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КОГДА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-18353" y="3075825"/>
            <a:ext cx="242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 с сфере организации совместного творчества (ДПИ и ИЗО) с детьми-инвалидами, обучение волонтерского корпуса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51908" y="1855016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428927" y="186394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СЕЙЧАС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05973" y="184832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214347" y="1865283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694532" y="1805978"/>
            <a:ext cx="242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БУДЕТ ПОСЛЕ РЕАЛИЗАЦИИ ПРОЕКТА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6F5235-0677-479D-83E2-8E355213B16E}"/>
              </a:ext>
            </a:extLst>
          </p:cNvPr>
          <p:cNvSpPr/>
          <p:nvPr/>
        </p:nvSpPr>
        <p:spPr>
          <a:xfrm>
            <a:off x="2431840" y="3066115"/>
            <a:ext cx="2426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Проект,  направленный на развитие творчества детей-инвалидов в совместной работе со здоровыми сверстниками, съемка видеоклипов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AB95D0-C92A-4185-91FC-42EBE07E57F6}"/>
              </a:ext>
            </a:extLst>
          </p:cNvPr>
          <p:cNvSpPr/>
          <p:nvPr/>
        </p:nvSpPr>
        <p:spPr>
          <a:xfrm>
            <a:off x="4859323" y="3069780"/>
            <a:ext cx="2426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Тиражирование проекта, повышение навыков волонтеров в сфере музыкального творчества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64D4F5-1A66-4374-B27B-1EC166AE5A55}"/>
              </a:ext>
            </a:extLst>
          </p:cNvPr>
          <p:cNvSpPr/>
          <p:nvPr/>
        </p:nvSpPr>
        <p:spPr>
          <a:xfrm>
            <a:off x="7284336" y="3079612"/>
            <a:ext cx="2426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проекта и новые проекты с использованием созданной базы, увеличение волонтерского корпуса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E925DF-C5A1-450B-AE88-6AC1BC347C1A}"/>
              </a:ext>
            </a:extLst>
          </p:cNvPr>
          <p:cNvSpPr/>
          <p:nvPr/>
        </p:nvSpPr>
        <p:spPr>
          <a:xfrm>
            <a:off x="9641189" y="3059101"/>
            <a:ext cx="2654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Социализированные дети-инвалиды, подготовленные к работе с инвалидами волонтеры, повышение уровня принятия обществом 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185949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09997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12" y="4969168"/>
            <a:ext cx="379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cs typeface="Circe Extra Bold" panose="020B0604020202020204" charset="0"/>
              </a:rPr>
              <a:t>Рекомендации </a:t>
            </a:r>
            <a:endParaRPr lang="ru-RU" sz="2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01360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1646847-0A55-4417-848D-28A092432B02}"/>
              </a:ext>
            </a:extLst>
          </p:cNvPr>
          <p:cNvSpPr/>
          <p:nvPr/>
        </p:nvSpPr>
        <p:spPr>
          <a:xfrm>
            <a:off x="0" y="37054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ОБЩИЕ РЕКОМЕНДАЦИИ ПО СОСТАВЛЕНИЮ СМЕТЫ</a:t>
            </a:r>
            <a:endParaRPr lang="ru-RU" sz="2800" dirty="0">
              <a:solidFill>
                <a:schemeClr val="bg1"/>
              </a:solidFill>
              <a:effectLst/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338295" y="212318"/>
            <a:ext cx="13753546" cy="7543700"/>
            <a:chOff x="-1033748" y="-159802"/>
            <a:chExt cx="13753546" cy="7543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-14289" y="-159802"/>
              <a:ext cx="12220576" cy="6858000"/>
            </a:xfrm>
            <a:prstGeom prst="rect">
              <a:avLst/>
            </a:prstGeom>
            <a:gradFill>
              <a:gsLst>
                <a:gs pos="0">
                  <a:srgbClr val="AD1761">
                    <a:alpha val="76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37025" y="4860283"/>
              <a:ext cx="12394298" cy="25236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1BA8688-6947-42E1-9CE5-F6BA6A89BA6A}"/>
                </a:ext>
              </a:extLst>
            </p:cNvPr>
            <p:cNvSpPr/>
            <p:nvPr/>
          </p:nvSpPr>
          <p:spPr>
            <a:xfrm>
              <a:off x="-1033748" y="-159802"/>
              <a:ext cx="13391021" cy="1358656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18EF5188-9822-40BE-8757-C8A6B2B94E3C}"/>
                </a:ext>
              </a:extLst>
            </p:cNvPr>
            <p:cNvSpPr/>
            <p:nvPr/>
          </p:nvSpPr>
          <p:spPr>
            <a:xfrm>
              <a:off x="-671223" y="4445398"/>
              <a:ext cx="13391021" cy="492762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799180" y="2238517"/>
            <a:ext cx="99845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БЛАГОПОЛУЧАТЕЛИ: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1 этап – более 150 проживающих в доме-интернате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2 этап – 16 детей-инвалидов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3 этап – 32 ребенка-инвалида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799180" y="415434"/>
            <a:ext cx="9984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Добровольцы проекта: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Отряд «Волонтеры особого назначения» – 57 чел.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Волонтеры проекта «Дорога в творчество» – 35 чел.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2308394" y="4899199"/>
            <a:ext cx="56847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ПАРТНЕРЫ: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-246484" y="5433612"/>
            <a:ext cx="1392550" cy="1359928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hlinkClick r:id="rId2"/>
              </a:rPr>
              <a:t>Дом-интернат «Солнышко</a:t>
            </a:r>
            <a:r>
              <a:rPr lang="ru-RU" sz="11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2526555" y="5430854"/>
            <a:ext cx="1403704" cy="1329816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hlinkClick r:id="rId3"/>
              </a:rPr>
              <a:t>ЦДО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hlinkClick r:id="rId3"/>
              </a:rPr>
              <a:t>ГАОУ РМЭ «Лицей Бауманский»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02001" y="5427120"/>
            <a:ext cx="1364629" cy="1359927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  <a:hlinkClick r:id="rId4"/>
              </a:rPr>
              <a:t>Минсоц</a:t>
            </a:r>
            <a:r>
              <a:rPr lang="ru-RU" sz="1100" dirty="0">
                <a:solidFill>
                  <a:schemeClr val="tx1"/>
                </a:solidFill>
                <a:hlinkClick r:id="rId4"/>
              </a:rPr>
              <a:t> защиты Республики Марий Эл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79242" y="5325385"/>
            <a:ext cx="15663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Проведение совместных мероприятий, репетиций, концертов, помощь педагогов интерната по  разучиванию </a:t>
            </a:r>
            <a:r>
              <a:rPr lang="ru-RU" sz="1400" dirty="0">
                <a:solidFill>
                  <a:schemeClr val="bg1"/>
                </a:solidFill>
              </a:rPr>
              <a:t>репертуара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45524" y="5300094"/>
            <a:ext cx="16106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Работа с учащимися Центра дистанционного образования, совместная организация концертов, помощь в сопровождении </a:t>
            </a:r>
            <a:r>
              <a:rPr lang="ru-RU" sz="1400" dirty="0">
                <a:solidFill>
                  <a:schemeClr val="bg1"/>
                </a:solidFill>
              </a:rPr>
              <a:t>на мероприятия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787702" y="5323436"/>
            <a:ext cx="196632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Разрешение на посещение дома-интерната «Солнышко» в рамках Соглашения с Фондом «</a:t>
            </a:r>
            <a:r>
              <a:rPr lang="ru-RU" sz="1300" dirty="0" err="1">
                <a:solidFill>
                  <a:schemeClr val="bg1"/>
                </a:solidFill>
              </a:rPr>
              <a:t>ГражданИн</a:t>
            </a:r>
            <a:r>
              <a:rPr lang="ru-RU" sz="1300" dirty="0">
                <a:solidFill>
                  <a:schemeClr val="bg1"/>
                </a:solidFill>
              </a:rPr>
              <a:t>», совместное участие и организация мероприятий в рамках декады инвалидов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AB7FCD6-0AE0-401E-8E39-E917D0B08844}"/>
              </a:ext>
            </a:extLst>
          </p:cNvPr>
          <p:cNvSpPr/>
          <p:nvPr/>
        </p:nvSpPr>
        <p:spPr>
          <a:xfrm>
            <a:off x="8754029" y="5408980"/>
            <a:ext cx="1431445" cy="1359927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hlinkClick r:id="rId5"/>
              </a:rPr>
              <a:t>Фонд «</a:t>
            </a:r>
            <a:r>
              <a:rPr lang="ru-RU" sz="1100" dirty="0" err="1">
                <a:solidFill>
                  <a:schemeClr val="tx1"/>
                </a:solidFill>
                <a:hlinkClick r:id="rId5"/>
              </a:rPr>
              <a:t>ГражданИн</a:t>
            </a:r>
            <a:r>
              <a:rPr lang="ru-RU" sz="11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326ABE-9975-4C25-B07F-E580788F801D}"/>
              </a:ext>
            </a:extLst>
          </p:cNvPr>
          <p:cNvSpPr/>
          <p:nvPr/>
        </p:nvSpPr>
        <p:spPr>
          <a:xfrm>
            <a:off x="10185475" y="5407760"/>
            <a:ext cx="171626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Предоставление помещения для обустройства студии звукозаписи, помощь в осуществлении поездок в районы и города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752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289923-9CCB-44C3-99F8-23913B47EFE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D1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9F9D19-87F7-488A-9401-163896B55D25}"/>
              </a:ext>
            </a:extLst>
          </p:cNvPr>
          <p:cNvSpPr/>
          <p:nvPr/>
        </p:nvSpPr>
        <p:spPr>
          <a:xfrm rot="5400000">
            <a:off x="3266875" y="-2056396"/>
            <a:ext cx="5538066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326268" y="1660067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74F1E3F-6C90-4869-B1A8-7458C1D69B5F}"/>
              </a:ext>
            </a:extLst>
          </p:cNvPr>
          <p:cNvSpPr/>
          <p:nvPr/>
        </p:nvSpPr>
        <p:spPr>
          <a:xfrm>
            <a:off x="-927806" y="-101793"/>
            <a:ext cx="13391021" cy="1616779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2656832" y="563305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КОЛИЧЕСТВЕННЫЕ ПОКАЗАТЕЛИ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-113129" y="1684368"/>
            <a:ext cx="4296819" cy="975814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5018" y="1670142"/>
            <a:ext cx="368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dirty="0">
                <a:solidFill>
                  <a:srgbClr val="423768"/>
                </a:solidFill>
                <a:latin typeface="Circe Bold" panose="020B0602020203020203"/>
              </a:rPr>
              <a:t>)</a:t>
            </a:r>
            <a:endParaRPr lang="ru-RU" sz="1600" dirty="0">
              <a:solidFill>
                <a:srgbClr val="423768"/>
              </a:solidFill>
              <a:latin typeface="Circe Bold" panose="020B0602020203020203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-448029" y="1513185"/>
            <a:ext cx="4707196" cy="14533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-574685" y="3609197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-713232" y="3438015"/>
            <a:ext cx="4972399" cy="148471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0" y="306182"/>
            <a:ext cx="950675" cy="950675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-574685" y="5266995"/>
            <a:ext cx="4758375" cy="1443826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-713232" y="5111815"/>
            <a:ext cx="4972399" cy="198670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003142" y="1703569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864595" y="1532387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8003142" y="3596167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864595" y="3424985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8007148" y="5594896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868601" y="5423714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705932" y="5586575"/>
            <a:ext cx="2568638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578822" y="5416492"/>
            <a:ext cx="3000010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282138" y="5083826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03803" y="1892029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Волонтеров / 35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325685" y="3898745"/>
            <a:ext cx="432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Детей-инвалидов / 32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2951" y="5734729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Наставников / 8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68398" y="1790604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курсов / 8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19279" y="3565535"/>
            <a:ext cx="486303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Видеоклипов / 32</a:t>
            </a:r>
          </a:p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Национальных песен / 5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346720" y="5665743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образований / 7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96715" y="5771312"/>
            <a:ext cx="2761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Студий звукозаписи / 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EBF6D1-5D58-4CFF-8080-094912B4C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19578" r="13223" b="4443"/>
          <a:stretch/>
        </p:blipFill>
        <p:spPr>
          <a:xfrm>
            <a:off x="4499988" y="2074058"/>
            <a:ext cx="3115820" cy="177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98">
            <a:extLst>
              <a:ext uri="{FF2B5EF4-FFF2-40B4-BE49-F238E27FC236}">
                <a16:creationId xmlns:a16="http://schemas.microsoft.com/office/drawing/2014/main" id="{36AE71A7-3955-43A4-A641-C48C5A80DF8E}"/>
              </a:ext>
            </a:extLst>
          </p:cNvPr>
          <p:cNvSpPr/>
          <p:nvPr/>
        </p:nvSpPr>
        <p:spPr>
          <a:xfrm>
            <a:off x="4596715" y="4051756"/>
            <a:ext cx="2757427" cy="534353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2F0702-2CA7-4E3B-8CF7-5379CA211A10}"/>
              </a:ext>
            </a:extLst>
          </p:cNvPr>
          <p:cNvSpPr/>
          <p:nvPr/>
        </p:nvSpPr>
        <p:spPr>
          <a:xfrm>
            <a:off x="4603396" y="4098633"/>
            <a:ext cx="276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Репетиции онлайн</a:t>
            </a:r>
          </a:p>
        </p:txBody>
      </p:sp>
    </p:spTree>
    <p:extLst>
      <p:ext uri="{BB962C8B-B14F-4D97-AF65-F5344CB8AC3E}">
        <p14:creationId xmlns:p14="http://schemas.microsoft.com/office/powerpoint/2010/main" val="101469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199021" y="-35778"/>
            <a:ext cx="13391022" cy="7060691"/>
            <a:chOff x="-1199021" y="-35777"/>
            <a:chExt cx="13391022" cy="700567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8136429" y="-35777"/>
              <a:ext cx="4055572" cy="68580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70705" y="0"/>
              <a:ext cx="8307133" cy="6969893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6E7DC76-5C45-4E7C-BE1F-8EFC2A8A1A6F}"/>
                </a:ext>
              </a:extLst>
            </p:cNvPr>
            <p:cNvSpPr/>
            <p:nvPr/>
          </p:nvSpPr>
          <p:spPr>
            <a:xfrm>
              <a:off x="-1199021" y="16876"/>
              <a:ext cx="9335449" cy="1049431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64442" y="1935471"/>
            <a:ext cx="587638" cy="512842"/>
            <a:chOff x="319864" y="1670105"/>
            <a:chExt cx="706858" cy="616888"/>
          </a:xfrm>
        </p:grpSpPr>
        <p:sp>
          <p:nvSpPr>
            <p:cNvPr id="14" name="Овал 13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49547" y="2726601"/>
            <a:ext cx="571323" cy="518398"/>
            <a:chOff x="377332" y="2853438"/>
            <a:chExt cx="687234" cy="623571"/>
          </a:xfrm>
        </p:grpSpPr>
        <p:sp>
          <p:nvSpPr>
            <p:cNvPr id="17" name="Овал 16"/>
            <p:cNvSpPr/>
            <p:nvPr/>
          </p:nvSpPr>
          <p:spPr>
            <a:xfrm>
              <a:off x="377332" y="2853438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107" y="2921681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49547" y="3496980"/>
            <a:ext cx="569153" cy="510573"/>
            <a:chOff x="377331" y="3679275"/>
            <a:chExt cx="684624" cy="614159"/>
          </a:xfrm>
        </p:grpSpPr>
        <p:sp>
          <p:nvSpPr>
            <p:cNvPr id="20" name="Овал 19"/>
            <p:cNvSpPr/>
            <p:nvPr/>
          </p:nvSpPr>
          <p:spPr>
            <a:xfrm>
              <a:off x="377331" y="367927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496" y="3738106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59353" y="4308442"/>
            <a:ext cx="559181" cy="511050"/>
            <a:chOff x="377330" y="4480021"/>
            <a:chExt cx="672628" cy="614732"/>
          </a:xfrm>
        </p:grpSpPr>
        <p:sp>
          <p:nvSpPr>
            <p:cNvPr id="23" name="Овал 22"/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2EB95E-9A1C-43EC-A8FB-A0A1A82AD4DB}"/>
              </a:ext>
            </a:extLst>
          </p:cNvPr>
          <p:cNvSpPr/>
          <p:nvPr/>
        </p:nvSpPr>
        <p:spPr>
          <a:xfrm>
            <a:off x="825843" y="271325"/>
            <a:ext cx="73105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Circe Extra Bold" panose="020B0604020202020204" charset="0"/>
                <a:cs typeface="Circe Extra Bold" panose="020B0604020202020204" charset="0"/>
              </a:rPr>
              <a:t>КАЧЕСТВЕННЫЕ ПОКАЗАТЕЛИ</a:t>
            </a:r>
            <a:endParaRPr lang="ru-RU" sz="2500" dirty="0">
              <a:solidFill>
                <a:schemeClr val="bg1"/>
              </a:solidFill>
              <a:latin typeface="Circe Extra Bold" panose="020B0604020202020204" charset="0"/>
              <a:cs typeface="Circe Extra Bold" panose="020B060402020202020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73378" y="5101422"/>
            <a:ext cx="559181" cy="511050"/>
            <a:chOff x="377330" y="4480021"/>
            <a:chExt cx="672628" cy="614732"/>
          </a:xfrm>
        </p:grpSpPr>
        <p:sp>
          <p:nvSpPr>
            <p:cNvPr id="30" name="Овал 29"/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389432" y="4357827"/>
            <a:ext cx="6975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числа волонтеров и наставников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A82AD-5F6F-41C8-9B9A-9137D81C9811}"/>
              </a:ext>
            </a:extLst>
          </p:cNvPr>
          <p:cNvSpPr txBox="1"/>
          <p:nvPr/>
        </p:nvSpPr>
        <p:spPr>
          <a:xfrm>
            <a:off x="8086660" y="17289"/>
            <a:ext cx="384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Официальный логотип проекта (разработан волонтером проекта)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FD002-9F46-499B-8B22-A89706786918}"/>
              </a:ext>
            </a:extLst>
          </p:cNvPr>
          <p:cNvSpPr txBox="1"/>
          <p:nvPr/>
        </p:nvSpPr>
        <p:spPr>
          <a:xfrm>
            <a:off x="8318847" y="5488375"/>
            <a:ext cx="2265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 преданиям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пение жар-птицы исцеляет больных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и возвращает зрение слепым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E5A18B-6493-4E6C-9253-0C6B92F98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46" y="607576"/>
            <a:ext cx="3769343" cy="486772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5605ED-4704-4337-80E5-CD465B2639A6}"/>
              </a:ext>
            </a:extLst>
          </p:cNvPr>
          <p:cNvSpPr/>
          <p:nvPr/>
        </p:nvSpPr>
        <p:spPr>
          <a:xfrm>
            <a:off x="1386943" y="1697265"/>
            <a:ext cx="6975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детей-инвалидов, вовлеченных в совместный творческий процесс со здоровыми сверстниками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60AC4C-B62B-4336-969A-90BA1233859D}"/>
              </a:ext>
            </a:extLst>
          </p:cNvPr>
          <p:cNvSpPr/>
          <p:nvPr/>
        </p:nvSpPr>
        <p:spPr>
          <a:xfrm>
            <a:off x="1388014" y="2814111"/>
            <a:ext cx="6975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Душевное обогащение всех  участников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0CC561-703D-43AF-984D-8F5E711C77A7}"/>
              </a:ext>
            </a:extLst>
          </p:cNvPr>
          <p:cNvSpPr/>
          <p:nvPr/>
        </p:nvSpPr>
        <p:spPr>
          <a:xfrm>
            <a:off x="1389432" y="3450565"/>
            <a:ext cx="6975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Оборудованные студий звукозаписи, возможность их использования в новых волонтерских проектах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AC46C3-3916-45D9-874E-1ABEEFE961E6}"/>
              </a:ext>
            </a:extLst>
          </p:cNvPr>
          <p:cNvSpPr/>
          <p:nvPr/>
        </p:nvSpPr>
        <p:spPr>
          <a:xfrm>
            <a:off x="1352080" y="4993524"/>
            <a:ext cx="6975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взаимодействия между волонтерами и учреждениями социальной сферы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C5E45E-7AE5-4858-B66C-2DF82CC3AA2E}"/>
              </a:ext>
            </a:extLst>
          </p:cNvPr>
          <p:cNvSpPr/>
          <p:nvPr/>
        </p:nvSpPr>
        <p:spPr>
          <a:xfrm>
            <a:off x="1370837" y="5871157"/>
            <a:ext cx="6975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Создание модели взаимодействия с детьми-инвалидами средствами искусства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F7E1D05-FEE2-4E3B-A1E0-A116F9215504}"/>
              </a:ext>
            </a:extLst>
          </p:cNvPr>
          <p:cNvGrpSpPr/>
          <p:nvPr/>
        </p:nvGrpSpPr>
        <p:grpSpPr>
          <a:xfrm>
            <a:off x="773931" y="5929897"/>
            <a:ext cx="559181" cy="511050"/>
            <a:chOff x="377330" y="4480021"/>
            <a:chExt cx="672628" cy="614732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EA18C18E-F1F5-40FC-B30E-88F0D8CE4C62}"/>
                </a:ext>
              </a:extLst>
            </p:cNvPr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19D8AD-BE03-4AE4-A83B-A47C0947D940}"/>
                </a:ext>
              </a:extLst>
            </p:cNvPr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79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150C479F-5BFA-4429-A854-3F7229F7ADDC}"/>
              </a:ext>
            </a:extLst>
          </p:cNvPr>
          <p:cNvSpPr/>
          <p:nvPr/>
        </p:nvSpPr>
        <p:spPr>
          <a:xfrm rot="18603341">
            <a:off x="10133686" y="-855335"/>
            <a:ext cx="2519884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C7340F3-2FE4-44F3-81FA-92BC853C7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57"/>
          <a:stretch/>
        </p:blipFill>
        <p:spPr>
          <a:xfrm>
            <a:off x="10434304" y="2941100"/>
            <a:ext cx="3396562" cy="201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B23581-13AF-4536-8160-88A8EDF3FAE5}"/>
              </a:ext>
            </a:extLst>
          </p:cNvPr>
          <p:cNvSpPr/>
          <p:nvPr/>
        </p:nvSpPr>
        <p:spPr>
          <a:xfrm>
            <a:off x="6386814" y="5375044"/>
            <a:ext cx="3972767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latin typeface="Montserrat" panose="00000500000000000000" pitchFamily="2" charset="-52"/>
              </a:rPr>
              <a:t>«</a:t>
            </a:r>
            <a:r>
              <a:rPr lang="ru-RU" sz="1270" dirty="0" err="1">
                <a:latin typeface="Montserrat" panose="00000500000000000000" pitchFamily="2" charset="-52"/>
              </a:rPr>
              <a:t>ВКонтакте</a:t>
            </a:r>
            <a:r>
              <a:rPr lang="ru-RU" sz="1270" dirty="0">
                <a:latin typeface="Montserrat" panose="00000500000000000000" pitchFamily="2" charset="-52"/>
              </a:rPr>
              <a:t>» - 21 интернет-публикация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6139935" y="4905928"/>
            <a:ext cx="438774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Упоминания в социальных сетях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78" y="5466854"/>
            <a:ext cx="101937" cy="10001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19EC410-2C68-4E11-8686-99F69951B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2" y="5812140"/>
            <a:ext cx="101937" cy="10001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D7A06DD-4C6B-4364-8FB3-ACB869602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91" y="6107654"/>
            <a:ext cx="101937" cy="1000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6CEFAC-5776-451D-9EBA-E5257BFEA84E}"/>
              </a:ext>
            </a:extLst>
          </p:cNvPr>
          <p:cNvSpPr/>
          <p:nvPr/>
        </p:nvSpPr>
        <p:spPr>
          <a:xfrm>
            <a:off x="172576" y="999256"/>
            <a:ext cx="2693924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Упоминания в СМИ</a:t>
            </a:r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6D7D49F9-20C9-4092-A14D-62357A6AC068}"/>
              </a:ext>
            </a:extLst>
          </p:cNvPr>
          <p:cNvGrpSpPr/>
          <p:nvPr/>
        </p:nvGrpSpPr>
        <p:grpSpPr>
          <a:xfrm rot="21067591" flipH="1">
            <a:off x="-348481" y="5119924"/>
            <a:ext cx="13702753" cy="2715215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E47C8B6A-C55F-4E15-BBD7-C0B7259D96D8}"/>
              </a:ext>
            </a:extLst>
          </p:cNvPr>
          <p:cNvSpPr/>
          <p:nvPr/>
        </p:nvSpPr>
        <p:spPr>
          <a:xfrm>
            <a:off x="4952350" y="-359269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rgbClr val="B82767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0E0C713-2215-4993-94B6-0A5727A7CB11}"/>
              </a:ext>
            </a:extLst>
          </p:cNvPr>
          <p:cNvSpPr/>
          <p:nvPr/>
        </p:nvSpPr>
        <p:spPr>
          <a:xfrm>
            <a:off x="448629" y="1439695"/>
            <a:ext cx="3880844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latin typeface="Montserrat" panose="00000500000000000000" pitchFamily="2" charset="-52"/>
                <a:hlinkClick r:id="rId5"/>
              </a:rPr>
              <a:t>Статья в газете «Марийская правда» </a:t>
            </a:r>
            <a:endParaRPr lang="ru-RU" sz="1270" dirty="0">
              <a:latin typeface="Montserrat" panose="00000500000000000000" pitchFamily="2" charset="-52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567509C-D264-434F-81ED-DD0C4D3A5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6" y="1549877"/>
            <a:ext cx="101937" cy="100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F3E6040-997F-4CD1-8F76-BDFAE2480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3" y="1994586"/>
            <a:ext cx="101937" cy="10001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AB41F4D-75CA-40F3-9C99-A9B2C8405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2" y="2383243"/>
            <a:ext cx="101937" cy="1000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0C3194-500F-48E7-BE9E-55CCC4C7AE19}"/>
              </a:ext>
            </a:extLst>
          </p:cNvPr>
          <p:cNvSpPr/>
          <p:nvPr/>
        </p:nvSpPr>
        <p:spPr>
          <a:xfrm>
            <a:off x="1726118" y="271423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tserrat Black" panose="00000A00000000000000" pitchFamily="2" charset="-52"/>
              </a:rPr>
              <a:t>ИНФОРМАЦИОННАЯ ОТК</a:t>
            </a:r>
            <a:r>
              <a:rPr lang="ru-RU" sz="28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РЫТОСТЬ</a:t>
            </a:r>
            <a:endParaRPr lang="ru-RU" sz="254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3891F9-027B-421A-96BA-582EF0CA7065}"/>
              </a:ext>
            </a:extLst>
          </p:cNvPr>
          <p:cNvSpPr/>
          <p:nvPr/>
        </p:nvSpPr>
        <p:spPr>
          <a:xfrm>
            <a:off x="448629" y="1873698"/>
            <a:ext cx="388084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latin typeface="Montserrat" panose="00000500000000000000" pitchFamily="2" charset="-52"/>
                <a:hlinkClick r:id="rId7"/>
              </a:rPr>
              <a:t>Статья в газете «Молодежная жизнь в Марий Эл»</a:t>
            </a:r>
            <a:endParaRPr lang="ru-RU" sz="1270" dirty="0"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648E8C-BA38-4829-A2FB-74F9AC8597D8}"/>
              </a:ext>
            </a:extLst>
          </p:cNvPr>
          <p:cNvSpPr/>
          <p:nvPr/>
        </p:nvSpPr>
        <p:spPr>
          <a:xfrm>
            <a:off x="448629" y="2310841"/>
            <a:ext cx="388084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latin typeface="Montserrat" panose="00000500000000000000" pitchFamily="2" charset="-52"/>
                <a:hlinkClick r:id="rId8"/>
              </a:rPr>
              <a:t>О проекте «Раскрашу мир цветным карандашом»</a:t>
            </a:r>
            <a:endParaRPr lang="ru-RU" sz="1270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97D54C-8CC7-47DA-80F1-5C7FEC01AF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" y="3131863"/>
            <a:ext cx="3625702" cy="267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26414AF-D972-4370-B11D-D3BC99BEA79A}"/>
              </a:ext>
            </a:extLst>
          </p:cNvPr>
          <p:cNvSpPr/>
          <p:nvPr/>
        </p:nvSpPr>
        <p:spPr>
          <a:xfrm>
            <a:off x="6386815" y="5714630"/>
            <a:ext cx="3972767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latin typeface="Montserrat" panose="00000500000000000000" pitchFamily="2" charset="-52"/>
              </a:rPr>
              <a:t>«</a:t>
            </a:r>
            <a:r>
              <a:rPr lang="en-US" sz="1270" dirty="0">
                <a:latin typeface="Montserrat" panose="00000500000000000000" pitchFamily="2" charset="-52"/>
              </a:rPr>
              <a:t>Facebook</a:t>
            </a:r>
            <a:r>
              <a:rPr lang="ru-RU" sz="1270" dirty="0">
                <a:latin typeface="Montserrat" panose="00000500000000000000" pitchFamily="2" charset="-52"/>
              </a:rPr>
              <a:t>»  -</a:t>
            </a:r>
            <a:r>
              <a:rPr lang="en-US" sz="1270" dirty="0">
                <a:latin typeface="Montserrat" panose="00000500000000000000" pitchFamily="2" charset="-52"/>
              </a:rPr>
              <a:t>13</a:t>
            </a:r>
            <a:r>
              <a:rPr lang="ru-RU" sz="1270" dirty="0">
                <a:latin typeface="Montserrat" panose="00000500000000000000" pitchFamily="2" charset="-52"/>
              </a:rPr>
              <a:t> интернет-публикаций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532C0BE-1FE3-46EF-B4B0-B5DAF6DCCF5E}"/>
              </a:ext>
            </a:extLst>
          </p:cNvPr>
          <p:cNvSpPr/>
          <p:nvPr/>
        </p:nvSpPr>
        <p:spPr>
          <a:xfrm>
            <a:off x="6423714" y="6013777"/>
            <a:ext cx="3972767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latin typeface="Montserrat" panose="00000500000000000000" pitchFamily="2" charset="-52"/>
              </a:rPr>
              <a:t>В газетах – 4 статьи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B0BF9C2-3D82-4FE1-B574-42B7C41A89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0151"/>
          <a:stretch/>
        </p:blipFill>
        <p:spPr>
          <a:xfrm>
            <a:off x="3536705" y="3761921"/>
            <a:ext cx="2188650" cy="293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6C0D923-E621-46EB-A0F2-181F742B03B6}"/>
              </a:ext>
            </a:extLst>
          </p:cNvPr>
          <p:cNvSpPr/>
          <p:nvPr/>
        </p:nvSpPr>
        <p:spPr>
          <a:xfrm>
            <a:off x="1867406" y="6833801"/>
            <a:ext cx="4901106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b="1" dirty="0">
                <a:solidFill>
                  <a:srgbClr val="AD1761"/>
                </a:solidFill>
                <a:latin typeface="Montserrat" panose="00000500000000000000" pitchFamily="2" charset="-52"/>
              </a:rPr>
              <a:t>С рэпером Романом Рублёвым (ребенок-инвалид)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C10377B-CF6D-4503-8B0D-DB620646C1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41" y="1010455"/>
            <a:ext cx="5735134" cy="3110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357D00B-C5CC-46F3-9FDD-01E21717D92F}"/>
              </a:ext>
            </a:extLst>
          </p:cNvPr>
          <p:cNvSpPr/>
          <p:nvPr/>
        </p:nvSpPr>
        <p:spPr>
          <a:xfrm>
            <a:off x="5804958" y="4296183"/>
            <a:ext cx="4901106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>
                <a:solidFill>
                  <a:srgbClr val="AD1761"/>
                </a:solidFill>
                <a:latin typeface="Montserrat" panose="00000500000000000000" pitchFamily="2" charset="-52"/>
              </a:rPr>
              <a:t>Гала-концерт Республиканского инклюзивного детского творчества фестиваля «</a:t>
            </a:r>
            <a:r>
              <a:rPr lang="ru-RU" sz="1270" b="1" dirty="0" err="1">
                <a:solidFill>
                  <a:srgbClr val="AD1761"/>
                </a:solidFill>
                <a:latin typeface="Montserrat" panose="00000500000000000000" pitchFamily="2" charset="-52"/>
              </a:rPr>
              <a:t>Гусельки</a:t>
            </a:r>
            <a:r>
              <a:rPr lang="ru-RU" sz="1270" b="1" dirty="0">
                <a:solidFill>
                  <a:srgbClr val="AD1761"/>
                </a:solidFill>
                <a:latin typeface="Montserrat" panose="00000500000000000000" pitchFamily="2" charset="-52"/>
              </a:rPr>
              <a:t>»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42BA241-C882-46FC-85A9-FE1FB941ECD5}"/>
              </a:ext>
            </a:extLst>
          </p:cNvPr>
          <p:cNvSpPr/>
          <p:nvPr/>
        </p:nvSpPr>
        <p:spPr>
          <a:xfrm>
            <a:off x="594728" y="5978930"/>
            <a:ext cx="2623839" cy="2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b="1" dirty="0">
                <a:solidFill>
                  <a:srgbClr val="AD1761"/>
                </a:solidFill>
                <a:latin typeface="Montserrat" panose="00000500000000000000" pitchFamily="2" charset="-52"/>
              </a:rPr>
              <a:t>Основная команда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5871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D2EF5D-520F-4B50-A81B-45F99357F232}"/>
              </a:ext>
            </a:extLst>
          </p:cNvPr>
          <p:cNvSpPr/>
          <p:nvPr/>
        </p:nvSpPr>
        <p:spPr>
          <a:xfrm>
            <a:off x="1970597" y="239513"/>
            <a:ext cx="9374017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>
                <a:solidFill>
                  <a:srgbClr val="B82767"/>
                </a:solidFill>
                <a:latin typeface="Montserrat" panose="00000500000000000000" pitchFamily="2" charset="-52"/>
              </a:rPr>
              <a:t>ЦЕЛЕСООБРАЗОНОСТЬ БЮДЖЕТА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1907530" y="-1129252"/>
            <a:ext cx="15695415" cy="10658536"/>
            <a:chOff x="-1168976" y="-1384479"/>
            <a:chExt cx="15695415" cy="1065853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:a16="http://schemas.microsoft.com/office/drawing/2014/main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70597" y="1074327"/>
            <a:ext cx="4098571" cy="463022"/>
            <a:chOff x="1970016" y="1997327"/>
            <a:chExt cx="4098571" cy="463022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506868" y="2050883"/>
            <a:ext cx="5108183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1976426" y="1074327"/>
            <a:ext cx="1285929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95 350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506869" y="1077012"/>
            <a:ext cx="5084354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grpSp>
        <p:nvGrpSpPr>
          <p:cNvPr id="72" name="Группа 71"/>
          <p:cNvGrpSpPr/>
          <p:nvPr/>
        </p:nvGrpSpPr>
        <p:grpSpPr>
          <a:xfrm>
            <a:off x="1296177" y="1015895"/>
            <a:ext cx="587638" cy="512841"/>
            <a:chOff x="377332" y="2027353"/>
            <a:chExt cx="706858" cy="616887"/>
          </a:xfrm>
        </p:grpSpPr>
        <p:sp>
          <p:nvSpPr>
            <p:cNvPr id="73" name="Овал 72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314343" y="1940501"/>
            <a:ext cx="587638" cy="512841"/>
            <a:chOff x="377332" y="2027353"/>
            <a:chExt cx="706858" cy="616887"/>
          </a:xfrm>
        </p:grpSpPr>
        <p:sp>
          <p:nvSpPr>
            <p:cNvPr id="76" name="Овал 75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334860" y="2916901"/>
            <a:ext cx="587638" cy="512841"/>
            <a:chOff x="377332" y="2027353"/>
            <a:chExt cx="706858" cy="616887"/>
          </a:xfrm>
        </p:grpSpPr>
        <p:sp>
          <p:nvSpPr>
            <p:cNvPr id="79" name="Овал 78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345803" y="3864842"/>
            <a:ext cx="587638" cy="512841"/>
            <a:chOff x="377332" y="2027353"/>
            <a:chExt cx="706858" cy="616887"/>
          </a:xfrm>
        </p:grpSpPr>
        <p:sp>
          <p:nvSpPr>
            <p:cNvPr id="82" name="Овал 8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334860" y="4837572"/>
            <a:ext cx="587638" cy="512841"/>
            <a:chOff x="377332" y="2027353"/>
            <a:chExt cx="706858" cy="616887"/>
          </a:xfrm>
        </p:grpSpPr>
        <p:sp>
          <p:nvSpPr>
            <p:cNvPr id="85" name="Овал 84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015109" y="2972966"/>
            <a:ext cx="4098571" cy="463022"/>
            <a:chOff x="1970016" y="1997327"/>
            <a:chExt cx="4098571" cy="463022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011116" y="3937964"/>
            <a:ext cx="4098571" cy="463022"/>
            <a:chOff x="1970016" y="1997327"/>
            <a:chExt cx="4098571" cy="463022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011116" y="4832271"/>
            <a:ext cx="4098571" cy="463022"/>
            <a:chOff x="1970016" y="1997327"/>
            <a:chExt cx="4098571" cy="463022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506870" y="3041731"/>
            <a:ext cx="5108184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483477" y="4000113"/>
            <a:ext cx="5131577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483479" y="4887391"/>
            <a:ext cx="5131578" cy="46302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18121" y="2023220"/>
            <a:ext cx="1390124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103 100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105556" y="2962163"/>
            <a:ext cx="1257075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71 600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98404" y="3910412"/>
            <a:ext cx="1491114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229 950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136714" y="4808198"/>
            <a:ext cx="1521570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255 000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506868" y="1056298"/>
            <a:ext cx="508435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Съемка видеоклипов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483477" y="2030294"/>
            <a:ext cx="5131577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Студии звукозаписи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506869" y="3039358"/>
            <a:ext cx="5108183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Трансляция результатов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506869" y="4011355"/>
            <a:ext cx="5084353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Образовательные курсы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506869" y="4877297"/>
            <a:ext cx="5108185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>
                <a:solidFill>
                  <a:schemeClr val="bg1"/>
                </a:solidFill>
                <a:latin typeface="Montserrat" panose="00000500000000000000" pitchFamily="2" charset="-52"/>
              </a:rPr>
              <a:t>Собственные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174344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6B301D97-74DF-43DC-84E9-0DD987C2F454}"/>
              </a:ext>
            </a:extLst>
          </p:cNvPr>
          <p:cNvSpPr/>
          <p:nvPr/>
        </p:nvSpPr>
        <p:spPr>
          <a:xfrm>
            <a:off x="-925396" y="-1649408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2018779" y="2872282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55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0" y="5398355"/>
            <a:ext cx="6934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КОНТАКТЫ ПРОЕКТА: </a:t>
            </a:r>
            <a:b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hlinkClick r:id="rId3"/>
              </a:rPr>
              <a:t>Лидер-команда юных «12»</a:t>
            </a: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</a:rPr>
              <a:t>8 (964) 864-21-52</a:t>
            </a: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4174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17204</TotalTime>
  <Words>587</Words>
  <Application>Microsoft Office PowerPoint</Application>
  <PresentationFormat>Широкоэкранный</PresentationFormat>
  <Paragraphs>111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Circe Bold</vt:lpstr>
      <vt:lpstr>Circe Extra Bold</vt:lpstr>
      <vt:lpstr>Montserrat</vt:lpstr>
      <vt:lpstr>Montserrat Black</vt:lpstr>
      <vt:lpstr>Calibri</vt:lpstr>
      <vt:lpstr>Circe ExtraBold</vt:lpstr>
      <vt:lpstr>Circe Light</vt:lpstr>
      <vt:lpstr>Arial</vt:lpstr>
      <vt:lpstr>Circe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Маргарита Жирова</cp:lastModifiedBy>
  <cp:revision>412</cp:revision>
  <cp:lastPrinted>2020-06-22T09:36:24Z</cp:lastPrinted>
  <dcterms:created xsi:type="dcterms:W3CDTF">2020-01-22T13:17:43Z</dcterms:created>
  <dcterms:modified xsi:type="dcterms:W3CDTF">2020-09-17T10:38:37Z</dcterms:modified>
</cp:coreProperties>
</file>