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2.svg" ContentType="image/svg+xml"/>
  <Override PartName="/ppt/media/image134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52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8288000" cy="10287000"/>
  <p:notesSz cx="6858000" cy="9144000"/>
  <p:embeddedFontLst>
    <p:embeddedFont>
      <p:font typeface="Cambria Bold" panose="02040803050406030204"/>
      <p:bold r:id="rId30"/>
    </p:embeddedFont>
    <p:embeddedFont>
      <p:font typeface="Arimo Bold" panose="020B0704020202020204"/>
      <p:bold r:id="rId31"/>
    </p:embeddedFont>
    <p:embeddedFont>
      <p:font typeface="Montserrat Bold" panose="00000800000000000000"/>
      <p:bold r:id="rId32"/>
    </p:embeddedFont>
    <p:embeddedFont>
      <p:font typeface="Montserrat" panose="00000500000000000000"/>
      <p:regular r:id="rId33"/>
    </p:embeddedFont>
    <p:embeddedFont>
      <p:font typeface="Canva Sans" panose="020B0503030501040103"/>
      <p:regular r:id="rId34"/>
    </p:embeddedFont>
    <p:embeddedFont>
      <p:font typeface="Arimo" panose="020B0604020202020204"/>
      <p:regular r:id="rId35"/>
    </p:embeddedFont>
    <p:embeddedFont>
      <p:font typeface="Poppins Bold" panose="00000800000000000000"/>
      <p:bold r:id="rId36"/>
    </p:embeddedFont>
    <p:embeddedFont>
      <p:font typeface="Canva Sans Bold" panose="020B0803030501040103"/>
      <p:bold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  <p:embeddedFont>
      <p:font typeface="League Spartan" panose="00000800000000000000"/>
      <p:bold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4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font" Target="fonts/font13.fntdata"/><Relationship Id="rId41" Type="http://schemas.openxmlformats.org/officeDocument/2006/relationships/font" Target="fonts/font12.fntdata"/><Relationship Id="rId40" Type="http://schemas.openxmlformats.org/officeDocument/2006/relationships/font" Target="fonts/font11.fntdata"/><Relationship Id="rId4" Type="http://schemas.openxmlformats.org/officeDocument/2006/relationships/slide" Target="slides/slide2.xml"/><Relationship Id="rId39" Type="http://schemas.openxmlformats.org/officeDocument/2006/relationships/font" Target="fonts/font10.fntdata"/><Relationship Id="rId38" Type="http://schemas.openxmlformats.org/officeDocument/2006/relationships/font" Target="fonts/font9.fntdata"/><Relationship Id="rId37" Type="http://schemas.openxmlformats.org/officeDocument/2006/relationships/font" Target="fonts/font8.fntdata"/><Relationship Id="rId36" Type="http://schemas.openxmlformats.org/officeDocument/2006/relationships/font" Target="fonts/font7.fntdata"/><Relationship Id="rId35" Type="http://schemas.openxmlformats.org/officeDocument/2006/relationships/font" Target="fonts/font6.fntdata"/><Relationship Id="rId34" Type="http://schemas.openxmlformats.org/officeDocument/2006/relationships/font" Target="fonts/font5.fntdata"/><Relationship Id="rId33" Type="http://schemas.openxmlformats.org/officeDocument/2006/relationships/font" Target="fonts/font4.fntdata"/><Relationship Id="rId32" Type="http://schemas.openxmlformats.org/officeDocument/2006/relationships/font" Target="fonts/font3.fntdata"/><Relationship Id="rId31" Type="http://schemas.openxmlformats.org/officeDocument/2006/relationships/font" Target="fonts/font2.fntdata"/><Relationship Id="rId30" Type="http://schemas.openxmlformats.org/officeDocument/2006/relationships/font" Target="fonts/font1.fntdata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svg"/><Relationship Id="rId8" Type="http://schemas.openxmlformats.org/officeDocument/2006/relationships/image" Target="../media/image15.png"/><Relationship Id="rId7" Type="http://schemas.openxmlformats.org/officeDocument/2006/relationships/image" Target="../media/image14.svg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3" Type="http://schemas.openxmlformats.org/officeDocument/2006/relationships/image" Target="../media/image6.png"/><Relationship Id="rId24" Type="http://schemas.openxmlformats.org/officeDocument/2006/relationships/slideLayout" Target="../slideLayouts/slideLayout7.xml"/><Relationship Id="rId23" Type="http://schemas.openxmlformats.org/officeDocument/2006/relationships/image" Target="../media/image30.svg"/><Relationship Id="rId22" Type="http://schemas.openxmlformats.org/officeDocument/2006/relationships/image" Target="../media/image29.png"/><Relationship Id="rId21" Type="http://schemas.openxmlformats.org/officeDocument/2006/relationships/image" Target="../media/image28.svg"/><Relationship Id="rId20" Type="http://schemas.openxmlformats.org/officeDocument/2006/relationships/image" Target="../media/image27.png"/><Relationship Id="rId2" Type="http://schemas.openxmlformats.org/officeDocument/2006/relationships/image" Target="../media/image5.png"/><Relationship Id="rId19" Type="http://schemas.openxmlformats.org/officeDocument/2006/relationships/image" Target="../media/image26.svg"/><Relationship Id="rId18" Type="http://schemas.openxmlformats.org/officeDocument/2006/relationships/image" Target="../media/image25.png"/><Relationship Id="rId17" Type="http://schemas.openxmlformats.org/officeDocument/2006/relationships/image" Target="../media/image24.svg"/><Relationship Id="rId16" Type="http://schemas.openxmlformats.org/officeDocument/2006/relationships/image" Target="../media/image23.png"/><Relationship Id="rId15" Type="http://schemas.openxmlformats.org/officeDocument/2006/relationships/image" Target="../media/image22.svg"/><Relationship Id="rId14" Type="http://schemas.openxmlformats.org/officeDocument/2006/relationships/image" Target="../media/image21.png"/><Relationship Id="rId13" Type="http://schemas.openxmlformats.org/officeDocument/2006/relationships/image" Target="../media/image20.svg"/><Relationship Id="rId12" Type="http://schemas.openxmlformats.org/officeDocument/2006/relationships/image" Target="../media/image19.png"/><Relationship Id="rId11" Type="http://schemas.openxmlformats.org/officeDocument/2006/relationships/image" Target="../media/image18.svg"/><Relationship Id="rId10" Type="http://schemas.openxmlformats.org/officeDocument/2006/relationships/image" Target="../media/image17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Relationship Id="rId3" Type="http://schemas.openxmlformats.org/officeDocument/2006/relationships/image" Target="../media/image31.pn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40.svg"/><Relationship Id="rId7" Type="http://schemas.openxmlformats.org/officeDocument/2006/relationships/image" Target="../media/image39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svg"/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46.svg"/><Relationship Id="rId13" Type="http://schemas.openxmlformats.org/officeDocument/2006/relationships/image" Target="../media/image45.png"/><Relationship Id="rId12" Type="http://schemas.openxmlformats.org/officeDocument/2006/relationships/image" Target="../media/image44.svg"/><Relationship Id="rId11" Type="http://schemas.openxmlformats.org/officeDocument/2006/relationships/image" Target="../media/image43.png"/><Relationship Id="rId10" Type="http://schemas.openxmlformats.org/officeDocument/2006/relationships/image" Target="../media/image42.sv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2.sv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svg"/><Relationship Id="rId7" Type="http://schemas.openxmlformats.org/officeDocument/2006/relationships/image" Target="../media/image58.png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Relationship Id="rId3" Type="http://schemas.openxmlformats.org/officeDocument/2006/relationships/image" Target="../media/image54.jpeg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72.svg"/><Relationship Id="rId21" Type="http://schemas.openxmlformats.org/officeDocument/2006/relationships/image" Target="../media/image71.png"/><Relationship Id="rId20" Type="http://schemas.openxmlformats.org/officeDocument/2006/relationships/image" Target="../media/image42.svg"/><Relationship Id="rId2" Type="http://schemas.openxmlformats.org/officeDocument/2006/relationships/image" Target="../media/image53.png"/><Relationship Id="rId19" Type="http://schemas.openxmlformats.org/officeDocument/2006/relationships/image" Target="../media/image70.png"/><Relationship Id="rId18" Type="http://schemas.openxmlformats.org/officeDocument/2006/relationships/image" Target="../media/image69.svg"/><Relationship Id="rId17" Type="http://schemas.openxmlformats.org/officeDocument/2006/relationships/image" Target="../media/image68.png"/><Relationship Id="rId16" Type="http://schemas.openxmlformats.org/officeDocument/2006/relationships/image" Target="../media/image67.svg"/><Relationship Id="rId15" Type="http://schemas.openxmlformats.org/officeDocument/2006/relationships/image" Target="../media/image66.png"/><Relationship Id="rId14" Type="http://schemas.openxmlformats.org/officeDocument/2006/relationships/image" Target="../media/image65.svg"/><Relationship Id="rId13" Type="http://schemas.openxmlformats.org/officeDocument/2006/relationships/image" Target="../media/image64.png"/><Relationship Id="rId12" Type="http://schemas.openxmlformats.org/officeDocument/2006/relationships/image" Target="../media/image63.svg"/><Relationship Id="rId11" Type="http://schemas.openxmlformats.org/officeDocument/2006/relationships/image" Target="../media/image62.png"/><Relationship Id="rId10" Type="http://schemas.openxmlformats.org/officeDocument/2006/relationships/image" Target="../media/image61.svg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9.png"/><Relationship Id="rId8" Type="http://schemas.openxmlformats.org/officeDocument/2006/relationships/image" Target="../media/image78.svg"/><Relationship Id="rId7" Type="http://schemas.openxmlformats.org/officeDocument/2006/relationships/image" Target="../media/image77.png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4.svg"/><Relationship Id="rId3" Type="http://schemas.openxmlformats.org/officeDocument/2006/relationships/image" Target="../media/image73.png"/><Relationship Id="rId2" Type="http://schemas.openxmlformats.org/officeDocument/2006/relationships/image" Target="../media/image6.png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83.svg"/><Relationship Id="rId13" Type="http://schemas.openxmlformats.org/officeDocument/2006/relationships/image" Target="../media/image82.png"/><Relationship Id="rId12" Type="http://schemas.openxmlformats.org/officeDocument/2006/relationships/image" Target="../media/image67.svg"/><Relationship Id="rId11" Type="http://schemas.openxmlformats.org/officeDocument/2006/relationships/image" Target="../media/image81.png"/><Relationship Id="rId10" Type="http://schemas.openxmlformats.org/officeDocument/2006/relationships/image" Target="../media/image80.sv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9.jpeg"/><Relationship Id="rId8" Type="http://schemas.openxmlformats.org/officeDocument/2006/relationships/image" Target="../media/image88.png"/><Relationship Id="rId7" Type="http://schemas.openxmlformats.org/officeDocument/2006/relationships/image" Target="../media/image87.png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52.svg"/><Relationship Id="rId3" Type="http://schemas.openxmlformats.org/officeDocument/2006/relationships/image" Target="../media/image84.pn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0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1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4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9.jpeg"/><Relationship Id="rId7" Type="http://schemas.openxmlformats.org/officeDocument/2006/relationships/image" Target="../media/image98.jpeg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3.jpeg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7.jpeg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3.jpeg"/><Relationship Id="rId8" Type="http://schemas.openxmlformats.org/officeDocument/2006/relationships/image" Target="../media/image112.jpeg"/><Relationship Id="rId7" Type="http://schemas.openxmlformats.org/officeDocument/2006/relationships/image" Target="../media/image4.jpeg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Relationship Id="rId3" Type="http://schemas.openxmlformats.org/officeDocument/2006/relationships/image" Target="../media/image108.jpe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8.jpeg"/><Relationship Id="rId8" Type="http://schemas.openxmlformats.org/officeDocument/2006/relationships/image" Target="../media/image117.jpeg"/><Relationship Id="rId7" Type="http://schemas.openxmlformats.org/officeDocument/2006/relationships/image" Target="../media/image4.jpeg"/><Relationship Id="rId6" Type="http://schemas.openxmlformats.org/officeDocument/2006/relationships/image" Target="../media/image116.jpeg"/><Relationship Id="rId5" Type="http://schemas.openxmlformats.org/officeDocument/2006/relationships/image" Target="../media/image115.jpeg"/><Relationship Id="rId4" Type="http://schemas.openxmlformats.org/officeDocument/2006/relationships/image" Target="../media/image56.jpeg"/><Relationship Id="rId3" Type="http://schemas.openxmlformats.org/officeDocument/2006/relationships/image" Target="../media/image114.jpe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2.jpeg"/><Relationship Id="rId8" Type="http://schemas.openxmlformats.org/officeDocument/2006/relationships/image" Target="../media/image121.jpeg"/><Relationship Id="rId7" Type="http://schemas.openxmlformats.org/officeDocument/2006/relationships/image" Target="../media/image4.jpeg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57.jpeg"/><Relationship Id="rId3" Type="http://schemas.openxmlformats.org/officeDocument/2006/relationships/image" Target="../media/image54.jpeg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jpeg"/><Relationship Id="rId8" Type="http://schemas.openxmlformats.org/officeDocument/2006/relationships/image" Target="../media/image128.jpeg"/><Relationship Id="rId7" Type="http://schemas.openxmlformats.org/officeDocument/2006/relationships/image" Target="../media/image127.jpeg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Relationship Id="rId3" Type="http://schemas.openxmlformats.org/officeDocument/2006/relationships/image" Target="../media/image123.jpeg"/><Relationship Id="rId2" Type="http://schemas.openxmlformats.org/officeDocument/2006/relationships/image" Target="../media/image53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32.png"/><Relationship Id="rId11" Type="http://schemas.openxmlformats.org/officeDocument/2006/relationships/image" Target="../media/image131.jpeg"/><Relationship Id="rId10" Type="http://schemas.openxmlformats.org/officeDocument/2006/relationships/image" Target="../media/image130.jpeg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34.svg"/><Relationship Id="rId4" Type="http://schemas.openxmlformats.org/officeDocument/2006/relationships/image" Target="../media/image133.png"/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168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344805" y="220589"/>
            <a:ext cx="1787576" cy="891864"/>
            <a:chOff x="0" y="0"/>
            <a:chExt cx="2383434" cy="11891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83409" cy="1189101"/>
            </a:xfrm>
            <a:custGeom>
              <a:avLst/>
              <a:gdLst/>
              <a:ahLst/>
              <a:cxnLst/>
              <a:rect l="l" t="t" r="r" b="b"/>
              <a:pathLst>
                <a:path w="2383409" h="1189101">
                  <a:moveTo>
                    <a:pt x="0" y="0"/>
                  </a:moveTo>
                  <a:lnTo>
                    <a:pt x="2383409" y="0"/>
                  </a:lnTo>
                  <a:lnTo>
                    <a:pt x="2383409" y="1189101"/>
                  </a:lnTo>
                  <a:lnTo>
                    <a:pt x="0" y="1189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r="-1" b="-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0">
            <a:off x="232106" y="8197355"/>
            <a:ext cx="6123158" cy="812349"/>
            <a:chOff x="0" y="0"/>
            <a:chExt cx="8136367" cy="10794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36337" cy="1079488"/>
            </a:xfrm>
            <a:custGeom>
              <a:avLst/>
              <a:gdLst/>
              <a:ahLst/>
              <a:cxnLst/>
              <a:rect l="l" t="t" r="r" b="b"/>
              <a:pathLst>
                <a:path w="8136337" h="1079488">
                  <a:moveTo>
                    <a:pt x="0" y="0"/>
                  </a:moveTo>
                  <a:lnTo>
                    <a:pt x="8136337" y="0"/>
                  </a:lnTo>
                  <a:lnTo>
                    <a:pt x="8136337" y="1079488"/>
                  </a:lnTo>
                  <a:lnTo>
                    <a:pt x="0" y="10794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" name="Group 6"/>
          <p:cNvGrpSpPr/>
          <p:nvPr/>
        </p:nvGrpSpPr>
        <p:grpSpPr>
          <a:xfrm rot="0">
            <a:off x="232106" y="9219741"/>
            <a:ext cx="6123158" cy="812349"/>
            <a:chOff x="0" y="0"/>
            <a:chExt cx="8136367" cy="10794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36337" cy="1079488"/>
            </a:xfrm>
            <a:custGeom>
              <a:avLst/>
              <a:gdLst/>
              <a:ahLst/>
              <a:cxnLst/>
              <a:rect l="l" t="t" r="r" b="b"/>
              <a:pathLst>
                <a:path w="8136337" h="1079488">
                  <a:moveTo>
                    <a:pt x="0" y="0"/>
                  </a:moveTo>
                  <a:lnTo>
                    <a:pt x="8136337" y="0"/>
                  </a:lnTo>
                  <a:lnTo>
                    <a:pt x="8136337" y="1079488"/>
                  </a:lnTo>
                  <a:lnTo>
                    <a:pt x="0" y="10794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/>
          <p:nvPr/>
        </p:nvGrpSpPr>
        <p:grpSpPr>
          <a:xfrm rot="0">
            <a:off x="232106" y="6067346"/>
            <a:ext cx="6123158" cy="812349"/>
            <a:chOff x="0" y="0"/>
            <a:chExt cx="8136367" cy="10794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36337" cy="1079488"/>
            </a:xfrm>
            <a:custGeom>
              <a:avLst/>
              <a:gdLst/>
              <a:ahLst/>
              <a:cxnLst/>
              <a:rect l="l" t="t" r="r" b="b"/>
              <a:pathLst>
                <a:path w="8136337" h="1079488">
                  <a:moveTo>
                    <a:pt x="0" y="0"/>
                  </a:moveTo>
                  <a:lnTo>
                    <a:pt x="8136337" y="0"/>
                  </a:lnTo>
                  <a:lnTo>
                    <a:pt x="8136337" y="1079488"/>
                  </a:lnTo>
                  <a:lnTo>
                    <a:pt x="0" y="107948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" name="Group 10"/>
          <p:cNvGrpSpPr/>
          <p:nvPr/>
        </p:nvGrpSpPr>
        <p:grpSpPr>
          <a:xfrm rot="0">
            <a:off x="232106" y="7127832"/>
            <a:ext cx="6123158" cy="859974"/>
            <a:chOff x="0" y="0"/>
            <a:chExt cx="7469195" cy="104901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469168" cy="1049070"/>
            </a:xfrm>
            <a:custGeom>
              <a:avLst/>
              <a:gdLst/>
              <a:ahLst/>
              <a:cxnLst/>
              <a:rect l="l" t="t" r="r" b="b"/>
              <a:pathLst>
                <a:path w="7469168" h="1049070">
                  <a:moveTo>
                    <a:pt x="0" y="0"/>
                  </a:moveTo>
                  <a:lnTo>
                    <a:pt x="7469168" y="0"/>
                  </a:lnTo>
                  <a:lnTo>
                    <a:pt x="7469168" y="1049070"/>
                  </a:lnTo>
                  <a:lnTo>
                    <a:pt x="0" y="104907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 rot="0">
            <a:off x="478405" y="666521"/>
            <a:ext cx="5246370" cy="524637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15160" t="-36880" b="-16666"/>
              </a:stretch>
            </a:blipFill>
            <a:ln w="285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 rot="0">
            <a:off x="7549200" y="1028700"/>
            <a:ext cx="9064419" cy="10479520"/>
            <a:chOff x="0" y="0"/>
            <a:chExt cx="7469195" cy="86352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469168" cy="8635308"/>
            </a:xfrm>
            <a:custGeom>
              <a:avLst/>
              <a:gdLst/>
              <a:ahLst/>
              <a:cxnLst/>
              <a:rect l="l" t="t" r="r" b="b"/>
              <a:pathLst>
                <a:path w="7469168" h="8635308">
                  <a:moveTo>
                    <a:pt x="1114911" y="0"/>
                  </a:moveTo>
                  <a:lnTo>
                    <a:pt x="6354257" y="0"/>
                  </a:lnTo>
                  <a:cubicBezTo>
                    <a:pt x="6970006" y="0"/>
                    <a:pt x="7469168" y="499163"/>
                    <a:pt x="7469168" y="1114911"/>
                  </a:cubicBezTo>
                  <a:lnTo>
                    <a:pt x="7469168" y="7520396"/>
                  </a:lnTo>
                  <a:cubicBezTo>
                    <a:pt x="7469168" y="7816090"/>
                    <a:pt x="7351705" y="8099671"/>
                    <a:pt x="7142618" y="8308758"/>
                  </a:cubicBezTo>
                  <a:cubicBezTo>
                    <a:pt x="6933532" y="8517844"/>
                    <a:pt x="6649950" y="8635308"/>
                    <a:pt x="6354257" y="8635308"/>
                  </a:cubicBezTo>
                  <a:lnTo>
                    <a:pt x="1114911" y="8635308"/>
                  </a:lnTo>
                  <a:cubicBezTo>
                    <a:pt x="499163" y="8635308"/>
                    <a:pt x="0" y="8136145"/>
                    <a:pt x="0" y="7520396"/>
                  </a:cubicBezTo>
                  <a:lnTo>
                    <a:pt x="0" y="1114911"/>
                  </a:lnTo>
                  <a:cubicBezTo>
                    <a:pt x="0" y="499163"/>
                    <a:pt x="499163" y="0"/>
                    <a:pt x="111491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6" name="Freeform 16"/>
          <p:cNvSpPr/>
          <p:nvPr/>
        </p:nvSpPr>
        <p:spPr>
          <a:xfrm>
            <a:off x="7865358" y="4789270"/>
            <a:ext cx="8479447" cy="5497730"/>
          </a:xfrm>
          <a:custGeom>
            <a:avLst/>
            <a:gdLst/>
            <a:ahLst/>
            <a:cxnLst/>
            <a:rect l="l" t="t" r="r" b="b"/>
            <a:pathLst>
              <a:path w="8479447" h="5497730">
                <a:moveTo>
                  <a:pt x="0" y="0"/>
                </a:moveTo>
                <a:lnTo>
                  <a:pt x="8479447" y="0"/>
                </a:lnTo>
                <a:lnTo>
                  <a:pt x="8479447" y="5497730"/>
                </a:lnTo>
                <a:lnTo>
                  <a:pt x="0" y="5497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8486140" y="1722120"/>
            <a:ext cx="7190740" cy="2400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6685" b="1">
                <a:solidFill>
                  <a:srgbClr val="000000"/>
                </a:solidFill>
                <a:latin typeface="Cambria Bold" panose="02040803050406030204"/>
                <a:ea typeface="Cambria Bold" panose="02040803050406030204"/>
                <a:cs typeface="Cambria Bold" panose="02040803050406030204"/>
                <a:sym typeface="Cambria Bold" panose="02040803050406030204"/>
              </a:rPr>
              <a:t>SAMTA </a:t>
            </a:r>
            <a:endParaRPr lang="en-US" sz="6685" b="1">
              <a:solidFill>
                <a:srgbClr val="000000"/>
              </a:solidFill>
              <a:latin typeface="Cambria Bold" panose="02040803050406030204"/>
              <a:ea typeface="Cambria Bold" panose="02040803050406030204"/>
              <a:cs typeface="Cambria Bold" panose="02040803050406030204"/>
              <a:sym typeface="Cambria Bold" panose="02040803050406030204"/>
            </a:endParaRPr>
          </a:p>
          <a:p>
            <a:pPr algn="ctr">
              <a:lnSpc>
                <a:spcPts val="9360"/>
              </a:lnSpc>
            </a:pPr>
            <a:r>
              <a:rPr lang="en-US" sz="6685" b="1">
                <a:solidFill>
                  <a:srgbClr val="000000"/>
                </a:solidFill>
                <a:latin typeface="Cambria Bold" panose="02040803050406030204"/>
                <a:ea typeface="Cambria Bold" panose="02040803050406030204"/>
                <a:cs typeface="Cambria Bold" panose="02040803050406030204"/>
                <a:sym typeface="Cambria Bold" panose="02040803050406030204"/>
              </a:rPr>
              <a:t>NYAY KENDRA</a:t>
            </a:r>
            <a:endParaRPr lang="en-US" sz="6685" b="1">
              <a:solidFill>
                <a:srgbClr val="000000"/>
              </a:solidFill>
              <a:latin typeface="Cambria Bold" panose="02040803050406030204"/>
              <a:ea typeface="Cambria Bold" panose="02040803050406030204"/>
              <a:cs typeface="Cambria Bold" panose="02040803050406030204"/>
              <a:sym typeface="Cambria Bold" panose="02040803050406030204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35417" y="8359280"/>
            <a:ext cx="3716536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Cambria Bold" panose="02040803050406030204"/>
                <a:ea typeface="Cambria Bold" panose="02040803050406030204"/>
                <a:cs typeface="Cambria Bold" panose="02040803050406030204"/>
                <a:sym typeface="Cambria Bold" panose="02040803050406030204"/>
              </a:rPr>
              <a:t>REGION: CHANDIGARH</a:t>
            </a:r>
            <a:endParaRPr lang="en-US" sz="2800" b="1">
              <a:solidFill>
                <a:srgbClr val="000000"/>
              </a:solidFill>
              <a:latin typeface="Cambria Bold" panose="02040803050406030204"/>
              <a:ea typeface="Cambria Bold" panose="02040803050406030204"/>
              <a:cs typeface="Cambria Bold" panose="02040803050406030204"/>
              <a:sym typeface="Cambria Bold" panose="02040803050406030204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934810" y="9400229"/>
            <a:ext cx="2717750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Cambria Bold" panose="02040803050406030204"/>
                <a:ea typeface="Cambria Bold" panose="02040803050406030204"/>
                <a:cs typeface="Cambria Bold" panose="02040803050406030204"/>
                <a:sym typeface="Cambria Bold" panose="02040803050406030204"/>
              </a:rPr>
              <a:t>COUNTRY: INDIA</a:t>
            </a:r>
            <a:endParaRPr lang="en-US" sz="2800" b="1">
              <a:solidFill>
                <a:srgbClr val="000000"/>
              </a:solidFill>
              <a:latin typeface="Cambria Bold" panose="02040803050406030204"/>
              <a:ea typeface="Cambria Bold" panose="02040803050406030204"/>
              <a:cs typeface="Cambria Bold" panose="02040803050406030204"/>
              <a:sym typeface="Cambria Bold" panose="02040803050406030204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275635" y="6194756"/>
            <a:ext cx="2170807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Cambria Bold" panose="02040803050406030204"/>
                <a:ea typeface="Cambria Bold" panose="02040803050406030204"/>
                <a:cs typeface="Cambria Bold" panose="02040803050406030204"/>
                <a:sym typeface="Cambria Bold" panose="02040803050406030204"/>
              </a:rPr>
              <a:t>ANKITA RANI</a:t>
            </a:r>
            <a:endParaRPr lang="en-US" sz="2800" b="1">
              <a:solidFill>
                <a:srgbClr val="000000"/>
              </a:solidFill>
              <a:latin typeface="Cambria Bold" panose="02040803050406030204"/>
              <a:ea typeface="Cambria Bold" panose="02040803050406030204"/>
              <a:cs typeface="Cambria Bold" panose="02040803050406030204"/>
              <a:sym typeface="Cambria Bold" panose="02040803050406030204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32106" y="7250146"/>
            <a:ext cx="6257865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000000"/>
                </a:solidFill>
                <a:latin typeface="Cambria Bold" panose="02040803050406030204"/>
                <a:ea typeface="Cambria Bold" panose="02040803050406030204"/>
                <a:cs typeface="Cambria Bold" panose="02040803050406030204"/>
                <a:sym typeface="Cambria Bold" panose="02040803050406030204"/>
              </a:rPr>
              <a:t>NOMINATION: HUMAN ASSISTANCE </a:t>
            </a:r>
            <a:endParaRPr lang="en-US" sz="2800" b="1">
              <a:solidFill>
                <a:srgbClr val="000000"/>
              </a:solidFill>
              <a:latin typeface="Cambria Bold" panose="02040803050406030204"/>
              <a:ea typeface="Cambria Bold" panose="02040803050406030204"/>
              <a:cs typeface="Cambria Bold" panose="02040803050406030204"/>
              <a:sym typeface="Cambria Bold" panose="02040803050406030204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144000" y="4186799"/>
            <a:ext cx="6093496" cy="429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0"/>
              </a:lnSpc>
            </a:pPr>
            <a:r>
              <a:rPr lang="en-US" sz="2495" b="1">
                <a:solidFill>
                  <a:srgbClr val="000000"/>
                </a:solidFill>
                <a:latin typeface="Arimo Bold" panose="020B0704020202020204"/>
                <a:ea typeface="Arimo Bold" panose="020B0704020202020204"/>
                <a:cs typeface="Arimo Bold" panose="020B0704020202020204"/>
                <a:sym typeface="Arimo Bold" panose="020B0704020202020204"/>
              </a:rPr>
              <a:t>Drop In Centre for LGBTQ+ Community</a:t>
            </a:r>
            <a:endParaRPr lang="en-US" sz="2495" b="1">
              <a:solidFill>
                <a:srgbClr val="000000"/>
              </a:solidFill>
              <a:latin typeface="Arimo Bold" panose="020B0704020202020204"/>
              <a:ea typeface="Arimo Bold" panose="020B0704020202020204"/>
              <a:cs typeface="Arimo Bold" panose="020B0704020202020204"/>
              <a:sym typeface="Arimo Bold" panose="020B07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My roles &amp; Contribution 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3355506" y="6857142"/>
            <a:ext cx="4725999" cy="3248557"/>
          </a:xfrm>
          <a:custGeom>
            <a:avLst/>
            <a:gdLst/>
            <a:ahLst/>
            <a:cxnLst/>
            <a:rect l="l" t="t" r="r" b="b"/>
            <a:pathLst>
              <a:path w="4725999" h="3248557">
                <a:moveTo>
                  <a:pt x="0" y="0"/>
                </a:moveTo>
                <a:lnTo>
                  <a:pt x="4725999" y="0"/>
                </a:lnTo>
                <a:lnTo>
                  <a:pt x="4725999" y="3248557"/>
                </a:lnTo>
                <a:lnTo>
                  <a:pt x="0" y="32485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 cap="sq">
            <a:solidFill>
              <a:srgbClr val="F47F4A"/>
            </a:solidFill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1254636" y="1832996"/>
            <a:ext cx="6826869" cy="4296105"/>
          </a:xfrm>
          <a:custGeom>
            <a:avLst/>
            <a:gdLst/>
            <a:ahLst/>
            <a:cxnLst/>
            <a:rect l="l" t="t" r="r" b="b"/>
            <a:pathLst>
              <a:path w="6826869" h="4296105">
                <a:moveTo>
                  <a:pt x="0" y="0"/>
                </a:moveTo>
                <a:lnTo>
                  <a:pt x="6826869" y="0"/>
                </a:lnTo>
                <a:lnTo>
                  <a:pt x="6826869" y="4296105"/>
                </a:lnTo>
                <a:lnTo>
                  <a:pt x="0" y="42961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F47F4A"/>
            </a:solidFill>
            <a:prstDash val="solid"/>
            <a:miter/>
          </a:ln>
        </p:spPr>
      </p:sp>
      <p:sp>
        <p:nvSpPr>
          <p:cNvPr id="13" name="Freeform 13"/>
          <p:cNvSpPr/>
          <p:nvPr/>
        </p:nvSpPr>
        <p:spPr>
          <a:xfrm>
            <a:off x="10298498" y="5819312"/>
            <a:ext cx="3367182" cy="3086325"/>
          </a:xfrm>
          <a:custGeom>
            <a:avLst/>
            <a:gdLst/>
            <a:ahLst/>
            <a:cxnLst/>
            <a:rect l="l" t="t" r="r" b="b"/>
            <a:pathLst>
              <a:path w="3367182" h="3086325">
                <a:moveTo>
                  <a:pt x="0" y="0"/>
                </a:moveTo>
                <a:lnTo>
                  <a:pt x="3367181" y="0"/>
                </a:lnTo>
                <a:lnTo>
                  <a:pt x="3367181" y="3086325"/>
                </a:lnTo>
                <a:lnTo>
                  <a:pt x="0" y="308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910" t="-19000" r="-6341" b="-60289"/>
            </a:stretch>
          </a:blipFill>
          <a:ln w="38100" cap="sq">
            <a:solidFill>
              <a:srgbClr val="F47F4A"/>
            </a:solidFill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>
            <a:off x="8611828" y="2543338"/>
            <a:ext cx="2547856" cy="3161735"/>
          </a:xfrm>
          <a:custGeom>
            <a:avLst/>
            <a:gdLst/>
            <a:ahLst/>
            <a:cxnLst/>
            <a:rect l="l" t="t" r="r" b="b"/>
            <a:pathLst>
              <a:path w="2547856" h="3161735">
                <a:moveTo>
                  <a:pt x="0" y="0"/>
                </a:moveTo>
                <a:lnTo>
                  <a:pt x="2547856" y="0"/>
                </a:lnTo>
                <a:lnTo>
                  <a:pt x="2547856" y="3161736"/>
                </a:lnTo>
                <a:lnTo>
                  <a:pt x="0" y="31617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4937" r="-38960"/>
            </a:stretch>
          </a:blipFill>
          <a:ln w="38100" cap="sq">
            <a:solidFill>
              <a:srgbClr val="F47F4A"/>
            </a:solidFill>
            <a:prstDash val="solid"/>
            <a:miter/>
          </a:ln>
        </p:spPr>
      </p:sp>
      <p:sp>
        <p:nvSpPr>
          <p:cNvPr id="15" name="TextBox 15"/>
          <p:cNvSpPr txBox="1"/>
          <p:nvPr/>
        </p:nvSpPr>
        <p:spPr>
          <a:xfrm>
            <a:off x="566702" y="2158950"/>
            <a:ext cx="7949876" cy="7598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0"/>
              </a:lnSpc>
            </a:pP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“Youth Face of the Project”</a:t>
            </a:r>
            <a:endParaRPr lang="en-US" sz="2470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ctr">
              <a:lnSpc>
                <a:spcPts val="3210"/>
              </a:lnSpc>
            </a:pPr>
          </a:p>
          <a:p>
            <a:pPr marL="533400" lvl="1" indent="-266700" algn="l">
              <a:lnSpc>
                <a:spcPts val="3210"/>
              </a:lnSpc>
              <a:buFont typeface="Arial" panose="020B0604020202020204"/>
              <a:buChar char="•"/>
            </a:pP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Social Development Officer (Hon.)</a:t>
            </a:r>
            <a:r>
              <a:rPr lang="en-US" sz="247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– Supporting planning, implementation, outreach and coordination.</a:t>
            </a:r>
            <a:endParaRPr lang="en-US" sz="247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533400" lvl="1" indent="-266700" algn="l">
              <a:lnSpc>
                <a:spcPts val="3210"/>
              </a:lnSpc>
              <a:buFont typeface="Arial" panose="020B0604020202020204"/>
              <a:buChar char="•"/>
            </a:pP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Community Mobilisation</a:t>
            </a:r>
            <a:r>
              <a:rPr lang="en-US" sz="247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– Connecting volunteers, beneficiaries and local stakeholders. </a:t>
            </a:r>
            <a:endParaRPr lang="en-US" sz="247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533400" lvl="1" indent="-266700" algn="l">
              <a:lnSpc>
                <a:spcPts val="3210"/>
              </a:lnSpc>
              <a:buFont typeface="Arial" panose="020B0604020202020204"/>
              <a:buChar char="•"/>
            </a:pP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Partnership Development</a:t>
            </a:r>
            <a:r>
              <a:rPr lang="en-US" sz="247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– Building collaborations with NGOs, institutions and government stakeholders.</a:t>
            </a:r>
            <a:endParaRPr lang="en-US" sz="247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533400" lvl="1" indent="-266700" algn="l">
              <a:lnSpc>
                <a:spcPts val="3210"/>
              </a:lnSpc>
              <a:buFont typeface="Arial" panose="020B0604020202020204"/>
              <a:buChar char="•"/>
            </a:pP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Res</a:t>
            </a: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ource Mobilisation</a:t>
            </a:r>
            <a:r>
              <a:rPr lang="en-US" sz="247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– Exploring CSR partnerships, grants and funding opportunities.</a:t>
            </a:r>
            <a:endParaRPr lang="en-US" sz="247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533400" lvl="1" indent="-266700" algn="l">
              <a:lnSpc>
                <a:spcPts val="3210"/>
              </a:lnSpc>
              <a:buFont typeface="Arial" panose="020B0604020202020204"/>
              <a:buChar char="•"/>
            </a:pPr>
            <a:r>
              <a:rPr lang="en-US" sz="247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Scale-up Strategy</a:t>
            </a:r>
            <a:r>
              <a:rPr lang="en-US" sz="247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– Currently working to engage larger organisations and CSR partners to expand the project’s reach, resources and long-term sustainability.</a:t>
            </a:r>
            <a:endParaRPr lang="en-US" sz="247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3210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1028800" y="797066"/>
            <a:ext cx="10230964" cy="1279601"/>
            <a:chOff x="0" y="0"/>
            <a:chExt cx="11743798" cy="14688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43799" cy="1468820"/>
            </a:xfrm>
            <a:custGeom>
              <a:avLst/>
              <a:gdLst/>
              <a:ahLst/>
              <a:cxnLst/>
              <a:rect l="l" t="t" r="r" b="b"/>
              <a:pathLst>
                <a:path w="11743799" h="1468820">
                  <a:moveTo>
                    <a:pt x="0" y="0"/>
                  </a:moveTo>
                  <a:lnTo>
                    <a:pt x="11743799" y="0"/>
                  </a:lnTo>
                  <a:lnTo>
                    <a:pt x="11743799" y="1468820"/>
                  </a:lnTo>
                  <a:lnTo>
                    <a:pt x="0" y="1468820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100408" r="14433" b="-66202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1743798" cy="1468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Context</a:t>
              </a:r>
              <a:endParaRPr lang="en-US" sz="64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1080849" y="1965150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47F4A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7123802" y="3904448"/>
            <a:ext cx="1924948" cy="636311"/>
            <a:chOff x="0" y="0"/>
            <a:chExt cx="634147" cy="2096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4147" cy="209624"/>
            </a:xfrm>
            <a:custGeom>
              <a:avLst/>
              <a:gdLst/>
              <a:ahLst/>
              <a:cxnLst/>
              <a:rect l="l" t="t" r="r" b="b"/>
              <a:pathLst>
                <a:path w="634147" h="209624">
                  <a:moveTo>
                    <a:pt x="104812" y="0"/>
                  </a:moveTo>
                  <a:lnTo>
                    <a:pt x="529335" y="0"/>
                  </a:lnTo>
                  <a:cubicBezTo>
                    <a:pt x="557133" y="0"/>
                    <a:pt x="583792" y="11043"/>
                    <a:pt x="603448" y="30699"/>
                  </a:cubicBezTo>
                  <a:cubicBezTo>
                    <a:pt x="623104" y="50355"/>
                    <a:pt x="634147" y="77014"/>
                    <a:pt x="634147" y="104812"/>
                  </a:cubicBezTo>
                  <a:lnTo>
                    <a:pt x="634147" y="104812"/>
                  </a:lnTo>
                  <a:cubicBezTo>
                    <a:pt x="634147" y="162698"/>
                    <a:pt x="587221" y="209624"/>
                    <a:pt x="529335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634147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14" name="Group 14"/>
          <p:cNvGrpSpPr/>
          <p:nvPr/>
        </p:nvGrpSpPr>
        <p:grpSpPr>
          <a:xfrm rot="0">
            <a:off x="8144878" y="4655059"/>
            <a:ext cx="2601414" cy="636311"/>
            <a:chOff x="0" y="0"/>
            <a:chExt cx="856999" cy="20962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56999" cy="209624"/>
            </a:xfrm>
            <a:custGeom>
              <a:avLst/>
              <a:gdLst/>
              <a:ahLst/>
              <a:cxnLst/>
              <a:rect l="l" t="t" r="r" b="b"/>
              <a:pathLst>
                <a:path w="856999" h="209624">
                  <a:moveTo>
                    <a:pt x="104812" y="0"/>
                  </a:moveTo>
                  <a:lnTo>
                    <a:pt x="752187" y="0"/>
                  </a:lnTo>
                  <a:cubicBezTo>
                    <a:pt x="779985" y="0"/>
                    <a:pt x="806645" y="11043"/>
                    <a:pt x="826301" y="30699"/>
                  </a:cubicBezTo>
                  <a:cubicBezTo>
                    <a:pt x="845957" y="50355"/>
                    <a:pt x="856999" y="77014"/>
                    <a:pt x="856999" y="104812"/>
                  </a:cubicBezTo>
                  <a:lnTo>
                    <a:pt x="856999" y="104812"/>
                  </a:lnTo>
                  <a:cubicBezTo>
                    <a:pt x="856999" y="132610"/>
                    <a:pt x="845957" y="159269"/>
                    <a:pt x="826301" y="178925"/>
                  </a:cubicBezTo>
                  <a:cubicBezTo>
                    <a:pt x="806645" y="198581"/>
                    <a:pt x="779985" y="209624"/>
                    <a:pt x="752187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856999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9048750" y="5405671"/>
            <a:ext cx="2874480" cy="636311"/>
            <a:chOff x="0" y="0"/>
            <a:chExt cx="946957" cy="20962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46957" cy="209624"/>
            </a:xfrm>
            <a:custGeom>
              <a:avLst/>
              <a:gdLst/>
              <a:ahLst/>
              <a:cxnLst/>
              <a:rect l="l" t="t" r="r" b="b"/>
              <a:pathLst>
                <a:path w="946957" h="209624">
                  <a:moveTo>
                    <a:pt x="104812" y="0"/>
                  </a:moveTo>
                  <a:lnTo>
                    <a:pt x="842145" y="0"/>
                  </a:lnTo>
                  <a:cubicBezTo>
                    <a:pt x="869943" y="0"/>
                    <a:pt x="896602" y="11043"/>
                    <a:pt x="916258" y="30699"/>
                  </a:cubicBezTo>
                  <a:cubicBezTo>
                    <a:pt x="935914" y="50355"/>
                    <a:pt x="946957" y="77014"/>
                    <a:pt x="946957" y="104812"/>
                  </a:cubicBezTo>
                  <a:lnTo>
                    <a:pt x="946957" y="104812"/>
                  </a:lnTo>
                  <a:cubicBezTo>
                    <a:pt x="946957" y="162698"/>
                    <a:pt x="900031" y="209624"/>
                    <a:pt x="842145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0"/>
              <a:ext cx="946957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20" name="Group 20"/>
          <p:cNvGrpSpPr/>
          <p:nvPr/>
        </p:nvGrpSpPr>
        <p:grpSpPr>
          <a:xfrm rot="0">
            <a:off x="8144878" y="6156282"/>
            <a:ext cx="4151631" cy="636311"/>
            <a:chOff x="0" y="0"/>
            <a:chExt cx="1367696" cy="20962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67696" cy="209624"/>
            </a:xfrm>
            <a:custGeom>
              <a:avLst/>
              <a:gdLst/>
              <a:ahLst/>
              <a:cxnLst/>
              <a:rect l="l" t="t" r="r" b="b"/>
              <a:pathLst>
                <a:path w="1367696" h="209624">
                  <a:moveTo>
                    <a:pt x="104812" y="0"/>
                  </a:moveTo>
                  <a:lnTo>
                    <a:pt x="1262884" y="0"/>
                  </a:lnTo>
                  <a:cubicBezTo>
                    <a:pt x="1320770" y="0"/>
                    <a:pt x="1367696" y="46926"/>
                    <a:pt x="1367696" y="104812"/>
                  </a:cubicBezTo>
                  <a:lnTo>
                    <a:pt x="1367696" y="104812"/>
                  </a:lnTo>
                  <a:cubicBezTo>
                    <a:pt x="1367696" y="132610"/>
                    <a:pt x="1356654" y="159269"/>
                    <a:pt x="1336998" y="178925"/>
                  </a:cubicBezTo>
                  <a:cubicBezTo>
                    <a:pt x="1317341" y="198581"/>
                    <a:pt x="1290682" y="209624"/>
                    <a:pt x="1262884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1367696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23" name="Group 23"/>
          <p:cNvGrpSpPr/>
          <p:nvPr/>
        </p:nvGrpSpPr>
        <p:grpSpPr>
          <a:xfrm rot="0">
            <a:off x="7433219" y="6906893"/>
            <a:ext cx="4397397" cy="636311"/>
            <a:chOff x="0" y="0"/>
            <a:chExt cx="1448660" cy="20962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48660" cy="209624"/>
            </a:xfrm>
            <a:custGeom>
              <a:avLst/>
              <a:gdLst/>
              <a:ahLst/>
              <a:cxnLst/>
              <a:rect l="l" t="t" r="r" b="b"/>
              <a:pathLst>
                <a:path w="1448660" h="209624">
                  <a:moveTo>
                    <a:pt x="104812" y="0"/>
                  </a:moveTo>
                  <a:lnTo>
                    <a:pt x="1343848" y="0"/>
                  </a:lnTo>
                  <a:cubicBezTo>
                    <a:pt x="1401734" y="0"/>
                    <a:pt x="1448660" y="46926"/>
                    <a:pt x="1448660" y="104812"/>
                  </a:cubicBezTo>
                  <a:lnTo>
                    <a:pt x="1448660" y="104812"/>
                  </a:lnTo>
                  <a:cubicBezTo>
                    <a:pt x="1448660" y="132610"/>
                    <a:pt x="1437618" y="159269"/>
                    <a:pt x="1417962" y="178925"/>
                  </a:cubicBezTo>
                  <a:cubicBezTo>
                    <a:pt x="1398305" y="198581"/>
                    <a:pt x="1371646" y="209624"/>
                    <a:pt x="1343848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448660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26" name="Group 26"/>
          <p:cNvGrpSpPr/>
          <p:nvPr/>
        </p:nvGrpSpPr>
        <p:grpSpPr>
          <a:xfrm rot="0">
            <a:off x="6857102" y="7673968"/>
            <a:ext cx="6670824" cy="639604"/>
            <a:chOff x="0" y="0"/>
            <a:chExt cx="2197609" cy="21070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97609" cy="210709"/>
            </a:xfrm>
            <a:custGeom>
              <a:avLst/>
              <a:gdLst/>
              <a:ahLst/>
              <a:cxnLst/>
              <a:rect l="l" t="t" r="r" b="b"/>
              <a:pathLst>
                <a:path w="2197609" h="210709">
                  <a:moveTo>
                    <a:pt x="70794" y="0"/>
                  </a:moveTo>
                  <a:lnTo>
                    <a:pt x="2126814" y="0"/>
                  </a:lnTo>
                  <a:cubicBezTo>
                    <a:pt x="2165913" y="0"/>
                    <a:pt x="2197609" y="31696"/>
                    <a:pt x="2197609" y="70794"/>
                  </a:cubicBezTo>
                  <a:lnTo>
                    <a:pt x="2197609" y="139914"/>
                  </a:lnTo>
                  <a:cubicBezTo>
                    <a:pt x="2197609" y="179013"/>
                    <a:pt x="2165913" y="210709"/>
                    <a:pt x="2126814" y="210709"/>
                  </a:cubicBezTo>
                  <a:lnTo>
                    <a:pt x="70794" y="210709"/>
                  </a:lnTo>
                  <a:cubicBezTo>
                    <a:pt x="31696" y="210709"/>
                    <a:pt x="0" y="179013"/>
                    <a:pt x="0" y="139914"/>
                  </a:cubicBezTo>
                  <a:lnTo>
                    <a:pt x="0" y="70794"/>
                  </a:lnTo>
                  <a:cubicBezTo>
                    <a:pt x="0" y="31696"/>
                    <a:pt x="31696" y="0"/>
                    <a:pt x="70794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2197609" cy="2107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29" name="Group 29"/>
          <p:cNvGrpSpPr/>
          <p:nvPr/>
        </p:nvGrpSpPr>
        <p:grpSpPr>
          <a:xfrm rot="0">
            <a:off x="5510905" y="8427873"/>
            <a:ext cx="4681609" cy="636311"/>
            <a:chOff x="0" y="0"/>
            <a:chExt cx="1542290" cy="20962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542290" cy="209624"/>
            </a:xfrm>
            <a:custGeom>
              <a:avLst/>
              <a:gdLst/>
              <a:ahLst/>
              <a:cxnLst/>
              <a:rect l="l" t="t" r="r" b="b"/>
              <a:pathLst>
                <a:path w="1542290" h="209624">
                  <a:moveTo>
                    <a:pt x="100875" y="0"/>
                  </a:moveTo>
                  <a:lnTo>
                    <a:pt x="1441415" y="0"/>
                  </a:lnTo>
                  <a:cubicBezTo>
                    <a:pt x="1497127" y="0"/>
                    <a:pt x="1542290" y="45163"/>
                    <a:pt x="1542290" y="100875"/>
                  </a:cubicBezTo>
                  <a:lnTo>
                    <a:pt x="1542290" y="108749"/>
                  </a:lnTo>
                  <a:cubicBezTo>
                    <a:pt x="1542290" y="164461"/>
                    <a:pt x="1497127" y="209624"/>
                    <a:pt x="1441415" y="209624"/>
                  </a:cubicBezTo>
                  <a:lnTo>
                    <a:pt x="100875" y="209624"/>
                  </a:lnTo>
                  <a:cubicBezTo>
                    <a:pt x="45163" y="209624"/>
                    <a:pt x="0" y="164461"/>
                    <a:pt x="0" y="108749"/>
                  </a:cubicBezTo>
                  <a:lnTo>
                    <a:pt x="0" y="100875"/>
                  </a:lnTo>
                  <a:cubicBezTo>
                    <a:pt x="0" y="45163"/>
                    <a:pt x="45163" y="0"/>
                    <a:pt x="100875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0"/>
              <a:ext cx="1542290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32" name="Group 32"/>
          <p:cNvGrpSpPr/>
          <p:nvPr/>
        </p:nvGrpSpPr>
        <p:grpSpPr>
          <a:xfrm rot="0">
            <a:off x="3813039" y="9181777"/>
            <a:ext cx="3638850" cy="636311"/>
            <a:chOff x="0" y="0"/>
            <a:chExt cx="1198768" cy="20962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98768" cy="209624"/>
            </a:xfrm>
            <a:custGeom>
              <a:avLst/>
              <a:gdLst/>
              <a:ahLst/>
              <a:cxnLst/>
              <a:rect l="l" t="t" r="r" b="b"/>
              <a:pathLst>
                <a:path w="1198768" h="209624">
                  <a:moveTo>
                    <a:pt x="104812" y="0"/>
                  </a:moveTo>
                  <a:lnTo>
                    <a:pt x="1093956" y="0"/>
                  </a:lnTo>
                  <a:cubicBezTo>
                    <a:pt x="1121754" y="0"/>
                    <a:pt x="1148413" y="11043"/>
                    <a:pt x="1168069" y="30699"/>
                  </a:cubicBezTo>
                  <a:cubicBezTo>
                    <a:pt x="1187725" y="50355"/>
                    <a:pt x="1198768" y="77014"/>
                    <a:pt x="1198768" y="104812"/>
                  </a:cubicBezTo>
                  <a:lnTo>
                    <a:pt x="1198768" y="104812"/>
                  </a:lnTo>
                  <a:cubicBezTo>
                    <a:pt x="1198768" y="162698"/>
                    <a:pt x="1151842" y="209624"/>
                    <a:pt x="1093956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0"/>
              <a:ext cx="1198768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35" name="Group 35"/>
          <p:cNvGrpSpPr/>
          <p:nvPr/>
        </p:nvGrpSpPr>
        <p:grpSpPr>
          <a:xfrm rot="0">
            <a:off x="5510905" y="3153836"/>
            <a:ext cx="2199286" cy="636311"/>
            <a:chOff x="0" y="0"/>
            <a:chExt cx="724524" cy="20962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24524" cy="209624"/>
            </a:xfrm>
            <a:custGeom>
              <a:avLst/>
              <a:gdLst/>
              <a:ahLst/>
              <a:cxnLst/>
              <a:rect l="l" t="t" r="r" b="b"/>
              <a:pathLst>
                <a:path w="724524" h="209624">
                  <a:moveTo>
                    <a:pt x="104812" y="0"/>
                  </a:moveTo>
                  <a:lnTo>
                    <a:pt x="619712" y="0"/>
                  </a:lnTo>
                  <a:cubicBezTo>
                    <a:pt x="677598" y="0"/>
                    <a:pt x="724524" y="46926"/>
                    <a:pt x="724524" y="104812"/>
                  </a:cubicBezTo>
                  <a:lnTo>
                    <a:pt x="724524" y="104812"/>
                  </a:lnTo>
                  <a:cubicBezTo>
                    <a:pt x="724524" y="132610"/>
                    <a:pt x="713481" y="159269"/>
                    <a:pt x="693825" y="178925"/>
                  </a:cubicBezTo>
                  <a:cubicBezTo>
                    <a:pt x="674169" y="198581"/>
                    <a:pt x="647510" y="209624"/>
                    <a:pt x="619712" y="209624"/>
                  </a:cubicBezTo>
                  <a:lnTo>
                    <a:pt x="104812" y="209624"/>
                  </a:lnTo>
                  <a:cubicBezTo>
                    <a:pt x="77014" y="209624"/>
                    <a:pt x="50355" y="198581"/>
                    <a:pt x="30699" y="178925"/>
                  </a:cubicBezTo>
                  <a:cubicBezTo>
                    <a:pt x="11043" y="159269"/>
                    <a:pt x="0" y="132610"/>
                    <a:pt x="0" y="104812"/>
                  </a:cubicBezTo>
                  <a:lnTo>
                    <a:pt x="0" y="104812"/>
                  </a:lnTo>
                  <a:cubicBezTo>
                    <a:pt x="0" y="77014"/>
                    <a:pt x="11043" y="50355"/>
                    <a:pt x="30699" y="30699"/>
                  </a:cubicBezTo>
                  <a:cubicBezTo>
                    <a:pt x="50355" y="11043"/>
                    <a:pt x="77014" y="0"/>
                    <a:pt x="104812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0"/>
              <a:ext cx="724524" cy="2096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38" name="Group 38"/>
          <p:cNvGrpSpPr/>
          <p:nvPr/>
        </p:nvGrpSpPr>
        <p:grpSpPr>
          <a:xfrm rot="0">
            <a:off x="3813039" y="2403376"/>
            <a:ext cx="3380547" cy="682787"/>
            <a:chOff x="0" y="0"/>
            <a:chExt cx="1113674" cy="224935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13674" cy="224935"/>
            </a:xfrm>
            <a:custGeom>
              <a:avLst/>
              <a:gdLst/>
              <a:ahLst/>
              <a:cxnLst/>
              <a:rect l="l" t="t" r="r" b="b"/>
              <a:pathLst>
                <a:path w="1113674" h="224935">
                  <a:moveTo>
                    <a:pt x="112467" y="0"/>
                  </a:moveTo>
                  <a:lnTo>
                    <a:pt x="1001206" y="0"/>
                  </a:lnTo>
                  <a:cubicBezTo>
                    <a:pt x="1031034" y="0"/>
                    <a:pt x="1059641" y="11849"/>
                    <a:pt x="1080733" y="32941"/>
                  </a:cubicBezTo>
                  <a:cubicBezTo>
                    <a:pt x="1101824" y="54033"/>
                    <a:pt x="1113674" y="82639"/>
                    <a:pt x="1113674" y="112467"/>
                  </a:cubicBezTo>
                  <a:lnTo>
                    <a:pt x="1113674" y="112467"/>
                  </a:lnTo>
                  <a:cubicBezTo>
                    <a:pt x="1113674" y="174581"/>
                    <a:pt x="1063320" y="224935"/>
                    <a:pt x="1001206" y="224935"/>
                  </a:cubicBezTo>
                  <a:lnTo>
                    <a:pt x="112467" y="224935"/>
                  </a:lnTo>
                  <a:cubicBezTo>
                    <a:pt x="50353" y="224935"/>
                    <a:pt x="0" y="174581"/>
                    <a:pt x="0" y="112467"/>
                  </a:cubicBezTo>
                  <a:lnTo>
                    <a:pt x="0" y="112467"/>
                  </a:lnTo>
                  <a:cubicBezTo>
                    <a:pt x="0" y="50353"/>
                    <a:pt x="50353" y="0"/>
                    <a:pt x="112467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1113674" cy="2249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id="41" name="AutoShape 41"/>
          <p:cNvSpPr/>
          <p:nvPr/>
        </p:nvSpPr>
        <p:spPr>
          <a:xfrm>
            <a:off x="2436716" y="2721532"/>
            <a:ext cx="1376323" cy="4762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42"/>
          <p:cNvSpPr/>
          <p:nvPr/>
        </p:nvSpPr>
        <p:spPr>
          <a:xfrm>
            <a:off x="2436732" y="3469611"/>
            <a:ext cx="3074173" cy="2381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43"/>
          <p:cNvSpPr/>
          <p:nvPr/>
        </p:nvSpPr>
        <p:spPr>
          <a:xfrm>
            <a:off x="2436752" y="4216499"/>
            <a:ext cx="4687050" cy="6104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>
            <a:off x="2436771" y="4965249"/>
            <a:ext cx="5708107" cy="7966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>
            <a:off x="2436789" y="5714930"/>
            <a:ext cx="6611961" cy="8896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>
            <a:off x="2436807" y="6465076"/>
            <a:ext cx="5708072" cy="9362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>
            <a:off x="2436823" y="7215455"/>
            <a:ext cx="4996396" cy="9595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>
            <a:off x="2436839" y="7965950"/>
            <a:ext cx="4420263" cy="27821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>
            <a:off x="2436816" y="8725558"/>
            <a:ext cx="3074089" cy="2047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>
            <a:off x="2436803" y="9481491"/>
            <a:ext cx="1376237" cy="18442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1" name="Group 51"/>
          <p:cNvGrpSpPr/>
          <p:nvPr/>
        </p:nvGrpSpPr>
        <p:grpSpPr>
          <a:xfrm rot="0">
            <a:off x="2375386" y="2021253"/>
            <a:ext cx="122659" cy="7478680"/>
            <a:chOff x="0" y="0"/>
            <a:chExt cx="32305" cy="196969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2305" cy="1969694"/>
            </a:xfrm>
            <a:custGeom>
              <a:avLst/>
              <a:gdLst/>
              <a:ahLst/>
              <a:cxnLst/>
              <a:rect l="l" t="t" r="r" b="b"/>
              <a:pathLst>
                <a:path w="32305" h="1969694">
                  <a:moveTo>
                    <a:pt x="0" y="0"/>
                  </a:moveTo>
                  <a:lnTo>
                    <a:pt x="32305" y="0"/>
                  </a:lnTo>
                  <a:lnTo>
                    <a:pt x="32305" y="1969694"/>
                  </a:lnTo>
                  <a:lnTo>
                    <a:pt x="0" y="1969694"/>
                  </a:lnTo>
                  <a:close/>
                </a:path>
              </a:pathLst>
            </a:custGeom>
            <a:solidFill>
              <a:srgbClr val="F47F4A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-28575"/>
              <a:ext cx="32305" cy="19982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id="54" name="Freeform 54"/>
          <p:cNvSpPr/>
          <p:nvPr/>
        </p:nvSpPr>
        <p:spPr>
          <a:xfrm>
            <a:off x="3879715" y="2468839"/>
            <a:ext cx="518451" cy="518451"/>
          </a:xfrm>
          <a:custGeom>
            <a:avLst/>
            <a:gdLst/>
            <a:ahLst/>
            <a:cxnLst/>
            <a:rect l="l" t="t" r="r" b="b"/>
            <a:pathLst>
              <a:path w="518451" h="518451">
                <a:moveTo>
                  <a:pt x="0" y="0"/>
                </a:moveTo>
                <a:lnTo>
                  <a:pt x="518450" y="0"/>
                </a:lnTo>
                <a:lnTo>
                  <a:pt x="518450" y="518450"/>
                </a:lnTo>
                <a:lnTo>
                  <a:pt x="0" y="5184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5598417" y="3223373"/>
            <a:ext cx="497239" cy="497239"/>
          </a:xfrm>
          <a:custGeom>
            <a:avLst/>
            <a:gdLst/>
            <a:ahLst/>
            <a:cxnLst/>
            <a:rect l="l" t="t" r="r" b="b"/>
            <a:pathLst>
              <a:path w="497239" h="497239">
                <a:moveTo>
                  <a:pt x="0" y="0"/>
                </a:moveTo>
                <a:lnTo>
                  <a:pt x="497239" y="0"/>
                </a:lnTo>
                <a:lnTo>
                  <a:pt x="497239" y="497239"/>
                </a:lnTo>
                <a:lnTo>
                  <a:pt x="0" y="497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7193587" y="3964301"/>
            <a:ext cx="516605" cy="516605"/>
          </a:xfrm>
          <a:custGeom>
            <a:avLst/>
            <a:gdLst/>
            <a:ahLst/>
            <a:cxnLst/>
            <a:rect l="l" t="t" r="r" b="b"/>
            <a:pathLst>
              <a:path w="516605" h="516605">
                <a:moveTo>
                  <a:pt x="0" y="0"/>
                </a:moveTo>
                <a:lnTo>
                  <a:pt x="516605" y="0"/>
                </a:lnTo>
                <a:lnTo>
                  <a:pt x="516605" y="516605"/>
                </a:lnTo>
                <a:lnTo>
                  <a:pt x="0" y="51660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8225318" y="4719195"/>
            <a:ext cx="508039" cy="508039"/>
          </a:xfrm>
          <a:custGeom>
            <a:avLst/>
            <a:gdLst/>
            <a:ahLst/>
            <a:cxnLst/>
            <a:rect l="l" t="t" r="r" b="b"/>
            <a:pathLst>
              <a:path w="508039" h="508039">
                <a:moveTo>
                  <a:pt x="0" y="0"/>
                </a:moveTo>
                <a:lnTo>
                  <a:pt x="508040" y="0"/>
                </a:lnTo>
                <a:lnTo>
                  <a:pt x="508040" y="508040"/>
                </a:lnTo>
                <a:lnTo>
                  <a:pt x="0" y="5080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9144000" y="5462919"/>
            <a:ext cx="521814" cy="521814"/>
          </a:xfrm>
          <a:custGeom>
            <a:avLst/>
            <a:gdLst/>
            <a:ahLst/>
            <a:cxnLst/>
            <a:rect l="l" t="t" r="r" b="b"/>
            <a:pathLst>
              <a:path w="521814" h="521814">
                <a:moveTo>
                  <a:pt x="0" y="0"/>
                </a:moveTo>
                <a:lnTo>
                  <a:pt x="521814" y="0"/>
                </a:lnTo>
                <a:lnTo>
                  <a:pt x="521814" y="521814"/>
                </a:lnTo>
                <a:lnTo>
                  <a:pt x="0" y="52181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8225318" y="6214364"/>
            <a:ext cx="508039" cy="508039"/>
          </a:xfrm>
          <a:custGeom>
            <a:avLst/>
            <a:gdLst/>
            <a:ahLst/>
            <a:cxnLst/>
            <a:rect l="l" t="t" r="r" b="b"/>
            <a:pathLst>
              <a:path w="508039" h="508039">
                <a:moveTo>
                  <a:pt x="0" y="0"/>
                </a:moveTo>
                <a:lnTo>
                  <a:pt x="508040" y="0"/>
                </a:lnTo>
                <a:lnTo>
                  <a:pt x="508040" y="508039"/>
                </a:lnTo>
                <a:lnTo>
                  <a:pt x="0" y="50803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7551383" y="6974493"/>
            <a:ext cx="501112" cy="501112"/>
          </a:xfrm>
          <a:custGeom>
            <a:avLst/>
            <a:gdLst/>
            <a:ahLst/>
            <a:cxnLst/>
            <a:rect l="l" t="t" r="r" b="b"/>
            <a:pathLst>
              <a:path w="501112" h="501112">
                <a:moveTo>
                  <a:pt x="0" y="0"/>
                </a:moveTo>
                <a:lnTo>
                  <a:pt x="501112" y="0"/>
                </a:lnTo>
                <a:lnTo>
                  <a:pt x="501112" y="501112"/>
                </a:lnTo>
                <a:lnTo>
                  <a:pt x="0" y="50111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6934158" y="7756831"/>
            <a:ext cx="517731" cy="517731"/>
          </a:xfrm>
          <a:custGeom>
            <a:avLst/>
            <a:gdLst/>
            <a:ahLst/>
            <a:cxnLst/>
            <a:rect l="l" t="t" r="r" b="b"/>
            <a:pathLst>
              <a:path w="517731" h="517731">
                <a:moveTo>
                  <a:pt x="0" y="0"/>
                </a:moveTo>
                <a:lnTo>
                  <a:pt x="517731" y="0"/>
                </a:lnTo>
                <a:lnTo>
                  <a:pt x="517731" y="517731"/>
                </a:lnTo>
                <a:lnTo>
                  <a:pt x="0" y="5177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5598417" y="8498533"/>
            <a:ext cx="497239" cy="497239"/>
          </a:xfrm>
          <a:custGeom>
            <a:avLst/>
            <a:gdLst/>
            <a:ahLst/>
            <a:cxnLst/>
            <a:rect l="l" t="t" r="r" b="b"/>
            <a:pathLst>
              <a:path w="497239" h="497239">
                <a:moveTo>
                  <a:pt x="0" y="0"/>
                </a:moveTo>
                <a:lnTo>
                  <a:pt x="497239" y="0"/>
                </a:lnTo>
                <a:lnTo>
                  <a:pt x="497239" y="497239"/>
                </a:lnTo>
                <a:lnTo>
                  <a:pt x="0" y="49723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3893180" y="9258300"/>
            <a:ext cx="504986" cy="504986"/>
          </a:xfrm>
          <a:custGeom>
            <a:avLst/>
            <a:gdLst/>
            <a:ahLst/>
            <a:cxnLst/>
            <a:rect l="l" t="t" r="r" b="b"/>
            <a:pathLst>
              <a:path w="504986" h="504986">
                <a:moveTo>
                  <a:pt x="0" y="0"/>
                </a:moveTo>
                <a:lnTo>
                  <a:pt x="504985" y="0"/>
                </a:lnTo>
                <a:lnTo>
                  <a:pt x="504985" y="504986"/>
                </a:lnTo>
                <a:lnTo>
                  <a:pt x="0" y="50498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64" name="TextBox 64"/>
          <p:cNvSpPr txBox="1"/>
          <p:nvPr/>
        </p:nvSpPr>
        <p:spPr>
          <a:xfrm>
            <a:off x="6181381" y="3233436"/>
            <a:ext cx="3251912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PROBLEM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7801939" y="3993573"/>
            <a:ext cx="3251912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GOALS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8868584" y="4740784"/>
            <a:ext cx="3251912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OBJECTIVES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4479511" y="2483046"/>
            <a:ext cx="4262076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TARGET AUDIENCE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9792192" y="5481871"/>
            <a:ext cx="4262076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VOLUNTEERS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8888320" y="6220058"/>
            <a:ext cx="4262076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RESULTS AND IMPACTS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8225318" y="6970436"/>
            <a:ext cx="4262076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PARTNERS &amp; RESOURCES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71" name="TextBox 71"/>
          <p:cNvSpPr txBox="1"/>
          <p:nvPr/>
        </p:nvSpPr>
        <p:spPr>
          <a:xfrm>
            <a:off x="7551383" y="7770678"/>
            <a:ext cx="5886314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RECOGNITION, MEDIA COVERAGE, GALLERY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6200843" y="8504073"/>
            <a:ext cx="5886314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LINK TO ACTIVITY REPORTS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73" name="TextBox 73"/>
          <p:cNvSpPr txBox="1"/>
          <p:nvPr/>
        </p:nvSpPr>
        <p:spPr>
          <a:xfrm>
            <a:off x="4608226" y="9254914"/>
            <a:ext cx="5886314" cy="4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20"/>
              </a:lnSpc>
            </a:pPr>
            <a:r>
              <a:rPr lang="en-US" sz="211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FUTURE ROADMAP</a:t>
            </a:r>
            <a:endParaRPr lang="en-US" sz="211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52274" y="2015157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917776" y="783977"/>
            <a:ext cx="10479967" cy="1276934"/>
            <a:chOff x="0" y="0"/>
            <a:chExt cx="13973289" cy="17025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73288" cy="1702585"/>
            </a:xfrm>
            <a:custGeom>
              <a:avLst/>
              <a:gdLst/>
              <a:ahLst/>
              <a:cxnLst/>
              <a:rect l="l" t="t" r="r" b="b"/>
              <a:pathLst>
                <a:path w="13973288" h="1702585">
                  <a:moveTo>
                    <a:pt x="0" y="0"/>
                  </a:moveTo>
                  <a:lnTo>
                    <a:pt x="13973288" y="0"/>
                  </a:lnTo>
                  <a:lnTo>
                    <a:pt x="13973288" y="1702585"/>
                  </a:lnTo>
                  <a:lnTo>
                    <a:pt x="0" y="1702585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131535" b="-88295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219075"/>
              <a:ext cx="13973289" cy="14835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75"/>
                </a:lnSpc>
              </a:pPr>
              <a:r>
                <a:rPr lang="en-US" sz="64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Target audience</a:t>
              </a:r>
              <a:endParaRPr lang="en-US" sz="64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1300497" y="3755511"/>
            <a:ext cx="15430437" cy="4490672"/>
            <a:chOff x="0" y="0"/>
            <a:chExt cx="4063984" cy="11827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3983" cy="1182728"/>
            </a:xfrm>
            <a:custGeom>
              <a:avLst/>
              <a:gdLst/>
              <a:ahLst/>
              <a:cxnLst/>
              <a:rect l="l" t="t" r="r" b="b"/>
              <a:pathLst>
                <a:path w="4063983" h="1182728">
                  <a:moveTo>
                    <a:pt x="50173" y="0"/>
                  </a:moveTo>
                  <a:lnTo>
                    <a:pt x="4013810" y="0"/>
                  </a:lnTo>
                  <a:cubicBezTo>
                    <a:pt x="4041520" y="0"/>
                    <a:pt x="4063983" y="22463"/>
                    <a:pt x="4063983" y="50173"/>
                  </a:cubicBezTo>
                  <a:lnTo>
                    <a:pt x="4063983" y="1132555"/>
                  </a:lnTo>
                  <a:cubicBezTo>
                    <a:pt x="4063983" y="1160265"/>
                    <a:pt x="4041520" y="1182728"/>
                    <a:pt x="4013810" y="1182728"/>
                  </a:cubicBezTo>
                  <a:lnTo>
                    <a:pt x="50173" y="1182728"/>
                  </a:lnTo>
                  <a:cubicBezTo>
                    <a:pt x="22463" y="1182728"/>
                    <a:pt x="0" y="1160265"/>
                    <a:pt x="0" y="1132555"/>
                  </a:cubicBezTo>
                  <a:lnTo>
                    <a:pt x="0" y="50173"/>
                  </a:lnTo>
                  <a:cubicBezTo>
                    <a:pt x="0" y="22463"/>
                    <a:pt x="22463" y="0"/>
                    <a:pt x="50173" y="0"/>
                  </a:cubicBezTo>
                  <a:close/>
                </a:path>
              </a:pathLst>
            </a:custGeom>
            <a:ln w="19050" cap="rnd">
              <a:solidFill>
                <a:srgbClr val="E8510E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063984" cy="12113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id="12" name="Freeform 12"/>
          <p:cNvSpPr/>
          <p:nvPr/>
        </p:nvSpPr>
        <p:spPr>
          <a:xfrm>
            <a:off x="1805551" y="4336221"/>
            <a:ext cx="4343526" cy="3626844"/>
          </a:xfrm>
          <a:custGeom>
            <a:avLst/>
            <a:gdLst/>
            <a:ahLst/>
            <a:cxnLst/>
            <a:rect l="l" t="t" r="r" b="b"/>
            <a:pathLst>
              <a:path w="4343526" h="3626844">
                <a:moveTo>
                  <a:pt x="0" y="0"/>
                </a:moveTo>
                <a:lnTo>
                  <a:pt x="4343525" y="0"/>
                </a:lnTo>
                <a:lnTo>
                  <a:pt x="4343525" y="3626843"/>
                </a:lnTo>
                <a:lnTo>
                  <a:pt x="0" y="36268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417951" y="6551158"/>
            <a:ext cx="1118726" cy="1222651"/>
          </a:xfrm>
          <a:custGeom>
            <a:avLst/>
            <a:gdLst/>
            <a:ahLst/>
            <a:cxnLst/>
            <a:rect l="l" t="t" r="r" b="b"/>
            <a:pathLst>
              <a:path w="1118726" h="1222651">
                <a:moveTo>
                  <a:pt x="0" y="0"/>
                </a:moveTo>
                <a:lnTo>
                  <a:pt x="1118726" y="0"/>
                </a:lnTo>
                <a:lnTo>
                  <a:pt x="1118726" y="1222651"/>
                </a:lnTo>
                <a:lnTo>
                  <a:pt x="0" y="12226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134531" y="4224314"/>
            <a:ext cx="9062635" cy="292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00455" lvl="1" indent="-550545" algn="l">
              <a:lnSpc>
                <a:spcPts val="11420"/>
              </a:lnSpc>
              <a:buAutoNum type="arabicPeriod"/>
            </a:pPr>
            <a:r>
              <a:rPr lang="en-US" sz="5095">
                <a:solidFill>
                  <a:srgbClr val="C0440C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TRANSGENDERS (Major)</a:t>
            </a:r>
            <a:endParaRPr lang="en-US" sz="5095">
              <a:solidFill>
                <a:srgbClr val="C0440C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1100455" lvl="1" indent="-550545" algn="l">
              <a:lnSpc>
                <a:spcPts val="11420"/>
              </a:lnSpc>
              <a:buAutoNum type="arabicPeriod"/>
            </a:pPr>
            <a:r>
              <a:rPr lang="en-US" sz="5095">
                <a:solidFill>
                  <a:srgbClr val="C0440C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LGBTQ+ COMMUNITY </a:t>
            </a:r>
            <a:endParaRPr lang="en-US" sz="5095">
              <a:solidFill>
                <a:srgbClr val="C0440C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80849" y="1965150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47F4A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870204" y="931002"/>
            <a:ext cx="7536599" cy="724795"/>
            <a:chOff x="0" y="0"/>
            <a:chExt cx="10048799" cy="9663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48800" cy="966400"/>
            </a:xfrm>
            <a:custGeom>
              <a:avLst/>
              <a:gdLst/>
              <a:ahLst/>
              <a:cxnLst/>
              <a:rect l="l" t="t" r="r" b="b"/>
              <a:pathLst>
                <a:path w="10048800" h="966400">
                  <a:moveTo>
                    <a:pt x="0" y="0"/>
                  </a:moveTo>
                  <a:lnTo>
                    <a:pt x="10048800" y="0"/>
                  </a:lnTo>
                  <a:lnTo>
                    <a:pt x="10048800" y="966400"/>
                  </a:lnTo>
                  <a:lnTo>
                    <a:pt x="0" y="966400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152609" b="-152608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0048799" cy="966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Problem</a:t>
              </a:r>
              <a:endParaRPr lang="en-US" sz="64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7600950" y="2673707"/>
            <a:ext cx="3086100" cy="6271962"/>
            <a:chOff x="0" y="0"/>
            <a:chExt cx="812800" cy="16518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11117858" y="2673707"/>
            <a:ext cx="3086100" cy="6271962"/>
            <a:chOff x="0" y="0"/>
            <a:chExt cx="812800" cy="16518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4634766" y="2673707"/>
            <a:ext cx="3086100" cy="6271962"/>
            <a:chOff x="0" y="0"/>
            <a:chExt cx="812800" cy="16518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4086225" y="2673707"/>
            <a:ext cx="3086100" cy="6271962"/>
            <a:chOff x="0" y="0"/>
            <a:chExt cx="812800" cy="16518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571500" y="2673707"/>
            <a:ext cx="3086100" cy="6271962"/>
            <a:chOff x="0" y="0"/>
            <a:chExt cx="812800" cy="16518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571500" y="2673707"/>
            <a:ext cx="3086100" cy="1403846"/>
            <a:chOff x="0" y="0"/>
            <a:chExt cx="812800" cy="3697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FD94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4086225" y="2673707"/>
            <a:ext cx="3086100" cy="1403846"/>
            <a:chOff x="0" y="0"/>
            <a:chExt cx="812800" cy="3697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AA755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0" name="Group 30"/>
          <p:cNvGrpSpPr/>
          <p:nvPr/>
        </p:nvGrpSpPr>
        <p:grpSpPr>
          <a:xfrm rot="0">
            <a:off x="7600950" y="2673707"/>
            <a:ext cx="3086100" cy="1403846"/>
            <a:chOff x="0" y="0"/>
            <a:chExt cx="812800" cy="36973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29159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3" name="Group 33"/>
          <p:cNvGrpSpPr/>
          <p:nvPr/>
        </p:nvGrpSpPr>
        <p:grpSpPr>
          <a:xfrm rot="0">
            <a:off x="11115675" y="2673707"/>
            <a:ext cx="3086100" cy="1403846"/>
            <a:chOff x="0" y="0"/>
            <a:chExt cx="812800" cy="3697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47F4A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6" name="Group 36"/>
          <p:cNvGrpSpPr/>
          <p:nvPr/>
        </p:nvGrpSpPr>
        <p:grpSpPr>
          <a:xfrm rot="0">
            <a:off x="14630400" y="2673707"/>
            <a:ext cx="3086100" cy="1403846"/>
            <a:chOff x="0" y="0"/>
            <a:chExt cx="812800" cy="36973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E8510E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9" name="Group 39"/>
          <p:cNvGrpSpPr/>
          <p:nvPr/>
        </p:nvGrpSpPr>
        <p:grpSpPr>
          <a:xfrm rot="0">
            <a:off x="1625932" y="2185089"/>
            <a:ext cx="977236" cy="977236"/>
            <a:chOff x="0" y="0"/>
            <a:chExt cx="1302982" cy="1302982"/>
          </a:xfrm>
        </p:grpSpPr>
        <p:grpSp>
          <p:nvGrpSpPr>
            <p:cNvPr id="40" name="Group 40"/>
            <p:cNvGrpSpPr/>
            <p:nvPr/>
          </p:nvGrpSpPr>
          <p:grpSpPr>
            <a:xfrm rot="0">
              <a:off x="0" y="0"/>
              <a:ext cx="1302982" cy="1302982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 cap="sq">
                <a:solidFill>
                  <a:srgbClr val="FFD949"/>
                </a:solidFill>
                <a:prstDash val="solid"/>
                <a:miter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id="43" name="Freeform 43"/>
            <p:cNvSpPr/>
            <p:nvPr/>
          </p:nvSpPr>
          <p:spPr>
            <a:xfrm>
              <a:off x="129018" y="112208"/>
              <a:ext cx="1044947" cy="987474"/>
            </a:xfrm>
            <a:custGeom>
              <a:avLst/>
              <a:gdLst/>
              <a:ahLst/>
              <a:cxnLst/>
              <a:rect l="l" t="t" r="r" b="b"/>
              <a:pathLst>
                <a:path w="1044947" h="987474">
                  <a:moveTo>
                    <a:pt x="0" y="0"/>
                  </a:moveTo>
                  <a:lnTo>
                    <a:pt x="1044946" y="0"/>
                  </a:lnTo>
                  <a:lnTo>
                    <a:pt x="1044946" y="987474"/>
                  </a:lnTo>
                  <a:lnTo>
                    <a:pt x="0" y="987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</p:sp>
        <p:grpSp>
          <p:nvGrpSpPr>
            <p:cNvPr id="44" name="Group 44"/>
            <p:cNvGrpSpPr/>
            <p:nvPr/>
          </p:nvGrpSpPr>
          <p:grpSpPr>
            <a:xfrm rot="0">
              <a:off x="359534" y="634573"/>
              <a:ext cx="583914" cy="465109"/>
              <a:chOff x="0" y="0"/>
              <a:chExt cx="115341" cy="91873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115341" cy="91873"/>
              </a:xfrm>
              <a:custGeom>
                <a:avLst/>
                <a:gdLst/>
                <a:ahLst/>
                <a:cxnLst/>
                <a:rect l="l" t="t" r="r" b="b"/>
                <a:pathLst>
                  <a:path w="115341" h="91873">
                    <a:moveTo>
                      <a:pt x="0" y="0"/>
                    </a:moveTo>
                    <a:lnTo>
                      <a:pt x="115341" y="0"/>
                    </a:lnTo>
                    <a:lnTo>
                      <a:pt x="115341" y="91873"/>
                    </a:lnTo>
                    <a:lnTo>
                      <a:pt x="0" y="91873"/>
                    </a:lnTo>
                    <a:close/>
                  </a:path>
                </a:pathLst>
              </a:custGeom>
              <a:solidFill>
                <a:srgbClr val="FFD949"/>
              </a:solidFill>
            </p:spPr>
          </p:sp>
          <p:sp>
            <p:nvSpPr>
              <p:cNvPr id="46" name="TextBox 46"/>
              <p:cNvSpPr txBox="1"/>
              <p:nvPr/>
            </p:nvSpPr>
            <p:spPr>
              <a:xfrm>
                <a:off x="0" y="-38100"/>
                <a:ext cx="115341" cy="1299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</a:p>
            </p:txBody>
          </p:sp>
        </p:grpSp>
        <p:sp>
          <p:nvSpPr>
            <p:cNvPr id="47" name="Freeform 47"/>
            <p:cNvSpPr/>
            <p:nvPr/>
          </p:nvSpPr>
          <p:spPr>
            <a:xfrm>
              <a:off x="359534" y="595378"/>
              <a:ext cx="630380" cy="504304"/>
            </a:xfrm>
            <a:custGeom>
              <a:avLst/>
              <a:gdLst/>
              <a:ahLst/>
              <a:cxnLst/>
              <a:rect l="l" t="t" r="r" b="b"/>
              <a:pathLst>
                <a:path w="630380" h="504304">
                  <a:moveTo>
                    <a:pt x="0" y="0"/>
                  </a:moveTo>
                  <a:lnTo>
                    <a:pt x="630380" y="0"/>
                  </a:lnTo>
                  <a:lnTo>
                    <a:pt x="630380" y="504304"/>
                  </a:lnTo>
                  <a:lnTo>
                    <a:pt x="0" y="5043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 rot="0">
            <a:off x="5140657" y="2185089"/>
            <a:ext cx="977236" cy="977236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9B463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1" name="Freeform 51"/>
          <p:cNvSpPr/>
          <p:nvPr/>
        </p:nvSpPr>
        <p:spPr>
          <a:xfrm>
            <a:off x="5242563" y="2412677"/>
            <a:ext cx="773423" cy="522061"/>
          </a:xfrm>
          <a:custGeom>
            <a:avLst/>
            <a:gdLst/>
            <a:ahLst/>
            <a:cxnLst/>
            <a:rect l="l" t="t" r="r" b="b"/>
            <a:pathLst>
              <a:path w="773423" h="522061">
                <a:moveTo>
                  <a:pt x="0" y="0"/>
                </a:moveTo>
                <a:lnTo>
                  <a:pt x="773424" y="0"/>
                </a:lnTo>
                <a:lnTo>
                  <a:pt x="773424" y="522060"/>
                </a:lnTo>
                <a:lnTo>
                  <a:pt x="0" y="5220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52" name="Group 52"/>
          <p:cNvGrpSpPr/>
          <p:nvPr/>
        </p:nvGrpSpPr>
        <p:grpSpPr>
          <a:xfrm rot="0">
            <a:off x="8655382" y="2185089"/>
            <a:ext cx="977236" cy="977236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47F4A"/>
              </a:solidFill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5" name="Freeform 55"/>
          <p:cNvSpPr/>
          <p:nvPr/>
        </p:nvSpPr>
        <p:spPr>
          <a:xfrm>
            <a:off x="8824981" y="2391376"/>
            <a:ext cx="638037" cy="564663"/>
          </a:xfrm>
          <a:custGeom>
            <a:avLst/>
            <a:gdLst/>
            <a:ahLst/>
            <a:cxnLst/>
            <a:rect l="l" t="t" r="r" b="b"/>
            <a:pathLst>
              <a:path w="638037" h="564663">
                <a:moveTo>
                  <a:pt x="0" y="0"/>
                </a:moveTo>
                <a:lnTo>
                  <a:pt x="638038" y="0"/>
                </a:lnTo>
                <a:lnTo>
                  <a:pt x="638038" y="564662"/>
                </a:lnTo>
                <a:lnTo>
                  <a:pt x="0" y="5646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6" name="Group 56"/>
          <p:cNvGrpSpPr/>
          <p:nvPr/>
        </p:nvGrpSpPr>
        <p:grpSpPr>
          <a:xfrm rot="0">
            <a:off x="12170107" y="2185089"/>
            <a:ext cx="977236" cy="977236"/>
            <a:chOff x="0" y="0"/>
            <a:chExt cx="812800" cy="81280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B8569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9" name="Group 59"/>
          <p:cNvGrpSpPr/>
          <p:nvPr/>
        </p:nvGrpSpPr>
        <p:grpSpPr>
          <a:xfrm rot="0">
            <a:off x="12296995" y="2412677"/>
            <a:ext cx="723461" cy="657692"/>
            <a:chOff x="0" y="0"/>
            <a:chExt cx="698500" cy="63500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98500" cy="635000"/>
            </a:xfrm>
            <a:custGeom>
              <a:avLst/>
              <a:gdLst/>
              <a:ahLst/>
              <a:cxnLst/>
              <a:rect l="l" t="t" r="r" b="b"/>
              <a:pathLst>
                <a:path w="698500" h="635000">
                  <a:moveTo>
                    <a:pt x="689206" y="134181"/>
                  </a:moveTo>
                  <a:cubicBezTo>
                    <a:pt x="667111" y="59151"/>
                    <a:pt x="595785" y="2"/>
                    <a:pt x="511444" y="0"/>
                  </a:cubicBezTo>
                  <a:cubicBezTo>
                    <a:pt x="440633" y="0"/>
                    <a:pt x="379113" y="39955"/>
                    <a:pt x="348013" y="98637"/>
                  </a:cubicBezTo>
                  <a:cubicBezTo>
                    <a:pt x="316913" y="39956"/>
                    <a:pt x="255402" y="2"/>
                    <a:pt x="184593" y="0"/>
                  </a:cubicBezTo>
                  <a:cubicBezTo>
                    <a:pt x="96370" y="0"/>
                    <a:pt x="19208" y="59151"/>
                    <a:pt x="4058" y="145002"/>
                  </a:cubicBezTo>
                  <a:cubicBezTo>
                    <a:pt x="-34360" y="362701"/>
                    <a:pt x="209136" y="533104"/>
                    <a:pt x="348562" y="635000"/>
                  </a:cubicBezTo>
                  <a:cubicBezTo>
                    <a:pt x="477469" y="540791"/>
                    <a:pt x="752380" y="348699"/>
                    <a:pt x="689206" y="134181"/>
                  </a:cubicBezTo>
                  <a:close/>
                </a:path>
              </a:pathLst>
            </a:custGeom>
            <a:solidFill>
              <a:srgbClr val="F47F4A"/>
            </a:solidFill>
          </p:spPr>
        </p:sp>
        <p:sp>
          <p:nvSpPr>
            <p:cNvPr id="61" name="TextBox 61"/>
            <p:cNvSpPr txBox="1"/>
            <p:nvPr/>
          </p:nvSpPr>
          <p:spPr>
            <a:xfrm>
              <a:off x="57150" y="63500"/>
              <a:ext cx="584200" cy="469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</a:pPr>
            </a:p>
          </p:txBody>
        </p:sp>
      </p:grpSp>
      <p:sp>
        <p:nvSpPr>
          <p:cNvPr id="62" name="Freeform 62"/>
          <p:cNvSpPr/>
          <p:nvPr/>
        </p:nvSpPr>
        <p:spPr>
          <a:xfrm>
            <a:off x="12492446" y="2575244"/>
            <a:ext cx="332558" cy="332558"/>
          </a:xfrm>
          <a:custGeom>
            <a:avLst/>
            <a:gdLst/>
            <a:ahLst/>
            <a:cxnLst/>
            <a:rect l="l" t="t" r="r" b="b"/>
            <a:pathLst>
              <a:path w="332558" h="332558">
                <a:moveTo>
                  <a:pt x="0" y="0"/>
                </a:moveTo>
                <a:lnTo>
                  <a:pt x="332558" y="0"/>
                </a:lnTo>
                <a:lnTo>
                  <a:pt x="332558" y="332558"/>
                </a:lnTo>
                <a:lnTo>
                  <a:pt x="0" y="3325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63" name="Group 63"/>
          <p:cNvGrpSpPr/>
          <p:nvPr/>
        </p:nvGrpSpPr>
        <p:grpSpPr>
          <a:xfrm rot="0">
            <a:off x="15684832" y="2185089"/>
            <a:ext cx="977236" cy="977236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66" name="Freeform 66"/>
          <p:cNvSpPr/>
          <p:nvPr/>
        </p:nvSpPr>
        <p:spPr>
          <a:xfrm>
            <a:off x="15841811" y="2371915"/>
            <a:ext cx="663278" cy="603583"/>
          </a:xfrm>
          <a:custGeom>
            <a:avLst/>
            <a:gdLst/>
            <a:ahLst/>
            <a:cxnLst/>
            <a:rect l="l" t="t" r="r" b="b"/>
            <a:pathLst>
              <a:path w="663278" h="603583">
                <a:moveTo>
                  <a:pt x="0" y="0"/>
                </a:moveTo>
                <a:lnTo>
                  <a:pt x="663278" y="0"/>
                </a:lnTo>
                <a:lnTo>
                  <a:pt x="663278" y="603583"/>
                </a:lnTo>
                <a:lnTo>
                  <a:pt x="0" y="6035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67" name="TextBox 67"/>
          <p:cNvSpPr txBox="1"/>
          <p:nvPr/>
        </p:nvSpPr>
        <p:spPr>
          <a:xfrm>
            <a:off x="713809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FAMILY &amp; SOCIAL REJECTION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4228534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EDUCATION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INTERRUPTED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7743259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LIVELIHOOD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WITHOUT CHOICE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70" name="TextBox 70"/>
          <p:cNvSpPr txBox="1"/>
          <p:nvPr/>
        </p:nvSpPr>
        <p:spPr>
          <a:xfrm>
            <a:off x="11260167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HEALTHCARE &amp;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WELFARE BARRIERS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71" name="TextBox 71"/>
          <p:cNvSpPr txBox="1"/>
          <p:nvPr/>
        </p:nvSpPr>
        <p:spPr>
          <a:xfrm>
            <a:off x="14422354" y="3209950"/>
            <a:ext cx="3510925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JUSTICE &amp; COMMUNITY CHALLENGES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72" name="TextBox 72"/>
          <p:cNvSpPr txBox="1"/>
          <p:nvPr/>
        </p:nvSpPr>
        <p:spPr>
          <a:xfrm>
            <a:off x="713809" y="4225593"/>
            <a:ext cx="2801483" cy="4427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2430" lvl="1" indent="-196215" algn="l">
              <a:lnSpc>
                <a:spcPts val="2945"/>
              </a:lnSpc>
              <a:buFont typeface="Arial" panose="020B0604020202020204"/>
              <a:buChar char="•"/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Family rejection can force transgen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der persons out of their homes and support systems.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392430" lvl="1" indent="-196215" algn="l">
              <a:lnSpc>
                <a:spcPts val="2945"/>
              </a:lnSpc>
              <a:buFont typeface="Arial" panose="020B0604020202020204"/>
              <a:buChar char="•"/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Social stigma, harassment and discrimination restrict participation in everyday community life.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945"/>
              </a:lnSpc>
            </a:pPr>
          </a:p>
        </p:txBody>
      </p:sp>
      <p:sp>
        <p:nvSpPr>
          <p:cNvPr id="73" name="TextBox 73"/>
          <p:cNvSpPr txBox="1"/>
          <p:nvPr/>
        </p:nvSpPr>
        <p:spPr>
          <a:xfrm>
            <a:off x="11257984" y="4225593"/>
            <a:ext cx="2801483" cy="4055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2430" lvl="1" indent="-196215" algn="l">
              <a:lnSpc>
                <a:spcPts val="2945"/>
              </a:lnSpc>
              <a:buFont typeface="Arial" panose="020B0604020202020204"/>
              <a:buChar char="•"/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Transgender persons may face stigma and discrimination while accessing healthcare and other essential services.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392430" lvl="1" indent="-196215" algn="l">
              <a:lnSpc>
                <a:spcPts val="2945"/>
              </a:lnSpc>
              <a:buFont typeface="Arial" panose="020B0604020202020204"/>
              <a:buChar char="•"/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Gaps in identity documents, welfare access and legal support can increase vulnerability.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74" name="TextBox 74"/>
          <p:cNvSpPr txBox="1"/>
          <p:nvPr/>
        </p:nvSpPr>
        <p:spPr>
          <a:xfrm>
            <a:off x="4085092" y="4225593"/>
            <a:ext cx="2944358" cy="4798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2430" lvl="1" indent="-196215" algn="l">
              <a:lnSpc>
                <a:spcPts val="2945"/>
              </a:lnSpc>
              <a:buFont typeface="Arial" panose="020B0604020202020204"/>
              <a:buChar char="•"/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Lack of f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amily support, bullying and discrimination can force young transgen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der persons to discontinue education.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392430" lvl="1" indent="-196215" algn="l">
              <a:lnSpc>
                <a:spcPts val="2945"/>
              </a:lnSpc>
              <a:buFont typeface="Arial" panose="020B0604020202020204"/>
              <a:buChar char="•"/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Limited education reduces access to dignified employment and economic independence.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945"/>
              </a:lnSpc>
            </a:pPr>
          </a:p>
        </p:txBody>
      </p:sp>
      <p:sp>
        <p:nvSpPr>
          <p:cNvPr id="75" name="TextBox 75"/>
          <p:cNvSpPr txBox="1"/>
          <p:nvPr/>
        </p:nvSpPr>
        <p:spPr>
          <a:xfrm>
            <a:off x="7602000" y="4216068"/>
            <a:ext cx="2944358" cy="4932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210" lvl="1" indent="-205105" algn="l">
              <a:lnSpc>
                <a:spcPts val="3040"/>
              </a:lnSpc>
              <a:buFont typeface="Arial" panose="020B0604020202020204"/>
              <a:buChar char="•"/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Exclusion from formal employment can push some transgender persons towards begging and other informal livelihoods.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410210" lvl="1" indent="-205105" algn="l">
              <a:lnSpc>
                <a:spcPts val="3040"/>
              </a:lnSpc>
              <a:buFont typeface="Arial" panose="020B0604020202020204"/>
              <a:buChar char="•"/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Workplace harassment and discrimination can make it difficult to retain employment.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040"/>
              </a:lnSpc>
            </a:pPr>
          </a:p>
        </p:txBody>
      </p:sp>
      <p:sp>
        <p:nvSpPr>
          <p:cNvPr id="76" name="TextBox 76"/>
          <p:cNvSpPr txBox="1"/>
          <p:nvPr/>
        </p:nvSpPr>
        <p:spPr>
          <a:xfrm>
            <a:off x="14772709" y="4315678"/>
            <a:ext cx="2801483" cy="4881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575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Lack of awareness and access to legal services can prevent people from effectively addressing discrimination and violence.</a:t>
            </a:r>
            <a:endParaRPr lang="en-US" sz="180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marL="388620" lvl="1" indent="-194310" algn="l">
              <a:lnSpc>
                <a:spcPts val="2575"/>
              </a:lnSpc>
              <a:buFont typeface="Arial" panose="020B0604020202020204"/>
              <a:buChar char="•"/>
            </a:pPr>
            <a:r>
              <a:rPr lang="en-US" sz="1800">
                <a:solidFill>
                  <a:srgbClr val="000000"/>
                </a:solidFill>
                <a:latin typeface="Arimo" panose="020B0604020202020204"/>
                <a:ea typeface="Arimo" panose="020B0604020202020204"/>
                <a:cs typeface="Arimo" panose="020B0604020202020204"/>
                <a:sym typeface="Arimo" panose="020B0604020202020204"/>
              </a:rPr>
              <a:t> Internal community disputes and misrepresentation by non-transgender persons engaged in begging can reinforce negative stereotypes.</a:t>
            </a:r>
            <a:endParaRPr lang="en-US" sz="1800">
              <a:solidFill>
                <a:srgbClr val="000000"/>
              </a:solidFill>
              <a:latin typeface="Arimo" panose="020B0604020202020204"/>
              <a:ea typeface="Arimo" panose="020B0604020202020204"/>
              <a:cs typeface="Arimo" panose="020B0604020202020204"/>
              <a:sym typeface="Arimo" panose="020B0604020202020204"/>
            </a:endParaRPr>
          </a:p>
          <a:p>
            <a:pPr algn="l">
              <a:lnSpc>
                <a:spcPts val="2575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571500" y="1773688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47F4A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571600" y="684198"/>
            <a:ext cx="17210938" cy="1279601"/>
            <a:chOff x="0" y="0"/>
            <a:chExt cx="22947917" cy="17061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47919" cy="1706141"/>
            </a:xfrm>
            <a:custGeom>
              <a:avLst/>
              <a:gdLst/>
              <a:ahLst/>
              <a:cxnLst/>
              <a:rect l="l" t="t" r="r" b="b"/>
              <a:pathLst>
                <a:path w="22947919" h="1706141">
                  <a:moveTo>
                    <a:pt x="0" y="0"/>
                  </a:moveTo>
                  <a:lnTo>
                    <a:pt x="22947919" y="0"/>
                  </a:lnTo>
                  <a:lnTo>
                    <a:pt x="22947919" y="1706141"/>
                  </a:lnTo>
                  <a:lnTo>
                    <a:pt x="0" y="1706141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86441" r="56210" b="-43083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22947917" cy="16966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240"/>
                </a:lnSpc>
              </a:pPr>
              <a:r>
                <a:rPr lang="en-US" sz="52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EVIDENCE THAT THE PROBLEM EXISTS</a:t>
              </a:r>
              <a:endParaRPr lang="en-US" sz="52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7600950" y="2673707"/>
            <a:ext cx="3086100" cy="6271962"/>
            <a:chOff x="0" y="0"/>
            <a:chExt cx="812800" cy="16518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11117858" y="2673707"/>
            <a:ext cx="3086100" cy="6271962"/>
            <a:chOff x="0" y="0"/>
            <a:chExt cx="812800" cy="16518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14634766" y="2673707"/>
            <a:ext cx="3086100" cy="6271962"/>
            <a:chOff x="0" y="0"/>
            <a:chExt cx="812800" cy="16518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4086225" y="2673707"/>
            <a:ext cx="3086100" cy="6271962"/>
            <a:chOff x="0" y="0"/>
            <a:chExt cx="812800" cy="16518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571500" y="2673707"/>
            <a:ext cx="3086100" cy="6271962"/>
            <a:chOff x="0" y="0"/>
            <a:chExt cx="812800" cy="16518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1651875"/>
            </a:xfrm>
            <a:custGeom>
              <a:avLst/>
              <a:gdLst/>
              <a:ahLst/>
              <a:cxnLst/>
              <a:rect l="l" t="t" r="r" b="b"/>
              <a:pathLst>
                <a:path w="812800" h="1651875">
                  <a:moveTo>
                    <a:pt x="0" y="0"/>
                  </a:moveTo>
                  <a:lnTo>
                    <a:pt x="812800" y="0"/>
                  </a:lnTo>
                  <a:lnTo>
                    <a:pt x="812800" y="1651875"/>
                  </a:lnTo>
                  <a:lnTo>
                    <a:pt x="0" y="1651875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812800" cy="1680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571500" y="2673707"/>
            <a:ext cx="3086100" cy="1403846"/>
            <a:chOff x="0" y="0"/>
            <a:chExt cx="812800" cy="3697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FD94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4086225" y="2673707"/>
            <a:ext cx="3086100" cy="1403846"/>
            <a:chOff x="0" y="0"/>
            <a:chExt cx="812800" cy="3697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AA755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0" name="Group 30"/>
          <p:cNvGrpSpPr/>
          <p:nvPr/>
        </p:nvGrpSpPr>
        <p:grpSpPr>
          <a:xfrm rot="0">
            <a:off x="7600950" y="2673707"/>
            <a:ext cx="3086100" cy="1403846"/>
            <a:chOff x="0" y="0"/>
            <a:chExt cx="812800" cy="369737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29159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3" name="Group 33"/>
          <p:cNvGrpSpPr/>
          <p:nvPr/>
        </p:nvGrpSpPr>
        <p:grpSpPr>
          <a:xfrm rot="0">
            <a:off x="11115675" y="2673707"/>
            <a:ext cx="3086100" cy="1403846"/>
            <a:chOff x="0" y="0"/>
            <a:chExt cx="812800" cy="3697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F47F4A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6" name="Group 36"/>
          <p:cNvGrpSpPr/>
          <p:nvPr/>
        </p:nvGrpSpPr>
        <p:grpSpPr>
          <a:xfrm rot="0">
            <a:off x="14630400" y="2673707"/>
            <a:ext cx="3086100" cy="1403846"/>
            <a:chOff x="0" y="0"/>
            <a:chExt cx="812800" cy="36973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369737"/>
            </a:xfrm>
            <a:custGeom>
              <a:avLst/>
              <a:gdLst/>
              <a:ahLst/>
              <a:cxnLst/>
              <a:rect l="l" t="t" r="r" b="b"/>
              <a:pathLst>
                <a:path w="812800" h="369737">
                  <a:moveTo>
                    <a:pt x="0" y="0"/>
                  </a:moveTo>
                  <a:lnTo>
                    <a:pt x="812800" y="0"/>
                  </a:lnTo>
                  <a:lnTo>
                    <a:pt x="812800" y="369737"/>
                  </a:lnTo>
                  <a:lnTo>
                    <a:pt x="0" y="369737"/>
                  </a:lnTo>
                  <a:close/>
                </a:path>
              </a:pathLst>
            </a:custGeom>
            <a:solidFill>
              <a:srgbClr val="E8510E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812800" cy="398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9" name="Group 39"/>
          <p:cNvGrpSpPr/>
          <p:nvPr/>
        </p:nvGrpSpPr>
        <p:grpSpPr>
          <a:xfrm rot="0">
            <a:off x="1625932" y="2185089"/>
            <a:ext cx="977236" cy="977236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FD949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42" name="Group 42"/>
          <p:cNvGrpSpPr/>
          <p:nvPr/>
        </p:nvGrpSpPr>
        <p:grpSpPr>
          <a:xfrm rot="0">
            <a:off x="5140657" y="2185089"/>
            <a:ext cx="977236" cy="977236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9B463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45" name="Group 45"/>
          <p:cNvGrpSpPr/>
          <p:nvPr/>
        </p:nvGrpSpPr>
        <p:grpSpPr>
          <a:xfrm rot="0">
            <a:off x="8655382" y="2185089"/>
            <a:ext cx="977236" cy="977236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47F4A"/>
              </a:solidFill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48" name="Group 48"/>
          <p:cNvGrpSpPr/>
          <p:nvPr/>
        </p:nvGrpSpPr>
        <p:grpSpPr>
          <a:xfrm rot="0">
            <a:off x="12170107" y="2185089"/>
            <a:ext cx="977236" cy="977236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FB8569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grpSp>
        <p:nvGrpSpPr>
          <p:cNvPr id="51" name="Group 51"/>
          <p:cNvGrpSpPr/>
          <p:nvPr/>
        </p:nvGrpSpPr>
        <p:grpSpPr>
          <a:xfrm rot="0">
            <a:off x="15684832" y="2185089"/>
            <a:ext cx="977236" cy="977236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0"/>
                </a:lnSpc>
                <a:spcBef>
                  <a:spcPct val="0"/>
                </a:spcBef>
              </a:pPr>
            </a:p>
          </p:txBody>
        </p:sp>
      </p:grpSp>
      <p:sp>
        <p:nvSpPr>
          <p:cNvPr id="54" name="Freeform 54"/>
          <p:cNvSpPr/>
          <p:nvPr/>
        </p:nvSpPr>
        <p:spPr>
          <a:xfrm>
            <a:off x="1848825" y="2273724"/>
            <a:ext cx="531449" cy="799965"/>
          </a:xfrm>
          <a:custGeom>
            <a:avLst/>
            <a:gdLst/>
            <a:ahLst/>
            <a:cxnLst/>
            <a:rect l="l" t="t" r="r" b="b"/>
            <a:pathLst>
              <a:path w="531449" h="799965">
                <a:moveTo>
                  <a:pt x="0" y="0"/>
                </a:moveTo>
                <a:lnTo>
                  <a:pt x="531450" y="0"/>
                </a:lnTo>
                <a:lnTo>
                  <a:pt x="531450" y="799966"/>
                </a:lnTo>
                <a:lnTo>
                  <a:pt x="0" y="7999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526" r="-53403" b="-35478"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5195460" y="2239892"/>
            <a:ext cx="867630" cy="867630"/>
          </a:xfrm>
          <a:custGeom>
            <a:avLst/>
            <a:gdLst/>
            <a:ahLst/>
            <a:cxnLst/>
            <a:rect l="l" t="t" r="r" b="b"/>
            <a:pathLst>
              <a:path w="867630" h="867630">
                <a:moveTo>
                  <a:pt x="0" y="0"/>
                </a:moveTo>
                <a:lnTo>
                  <a:pt x="867630" y="0"/>
                </a:lnTo>
                <a:lnTo>
                  <a:pt x="867630" y="867630"/>
                </a:lnTo>
                <a:lnTo>
                  <a:pt x="0" y="8676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8810336" y="2273724"/>
            <a:ext cx="666195" cy="935237"/>
          </a:xfrm>
          <a:custGeom>
            <a:avLst/>
            <a:gdLst/>
            <a:ahLst/>
            <a:cxnLst/>
            <a:rect l="l" t="t" r="r" b="b"/>
            <a:pathLst>
              <a:path w="666195" h="935237">
                <a:moveTo>
                  <a:pt x="0" y="0"/>
                </a:moveTo>
                <a:lnTo>
                  <a:pt x="666195" y="0"/>
                </a:lnTo>
                <a:lnTo>
                  <a:pt x="666195" y="935238"/>
                </a:lnTo>
                <a:lnTo>
                  <a:pt x="0" y="9352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112" r="-109851"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12446227" y="2287524"/>
            <a:ext cx="410312" cy="786166"/>
          </a:xfrm>
          <a:custGeom>
            <a:avLst/>
            <a:gdLst/>
            <a:ahLst/>
            <a:cxnLst/>
            <a:rect l="l" t="t" r="r" b="b"/>
            <a:pathLst>
              <a:path w="410312" h="786166">
                <a:moveTo>
                  <a:pt x="0" y="0"/>
                </a:moveTo>
                <a:lnTo>
                  <a:pt x="410312" y="0"/>
                </a:lnTo>
                <a:lnTo>
                  <a:pt x="410312" y="786166"/>
                </a:lnTo>
                <a:lnTo>
                  <a:pt x="0" y="7861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4141" r="-47460"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713809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GOVERNMENT OF INDIA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4228534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SUPREME COURT OF INDIA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60" name="TextBox 60"/>
          <p:cNvSpPr txBox="1"/>
          <p:nvPr/>
        </p:nvSpPr>
        <p:spPr>
          <a:xfrm>
            <a:off x="7742692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NATIONAL HUMAN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RIGHTS COMMISSION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11260167" y="3209950"/>
            <a:ext cx="2801483" cy="711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UNDP INDIA/ UNITED NATIONS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14422354" y="3343300"/>
            <a:ext cx="3510925" cy="35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0"/>
              </a:lnSpc>
            </a:pPr>
            <a:r>
              <a:rPr lang="en-US" sz="199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APSWDP</a:t>
            </a:r>
            <a:endParaRPr lang="en-US" sz="199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713809" y="4254168"/>
            <a:ext cx="2801483" cy="3247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Transgen</a:t>
            </a:r>
            <a:r>
              <a:rPr lang="en-US" sz="20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der Persons (Protection of Rights)</a:t>
            </a:r>
            <a:endParaRPr lang="en-US" sz="20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Act, 2019</a:t>
            </a:r>
            <a:endParaRPr lang="en-US" sz="20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45"/>
              </a:lnSpc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Legal framework that prohibits discrimination and ensures equal access to education, employment, healthcare, housing and services.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64" name="TextBox 64"/>
          <p:cNvSpPr txBox="1"/>
          <p:nvPr/>
        </p:nvSpPr>
        <p:spPr>
          <a:xfrm>
            <a:off x="7743259" y="4263693"/>
            <a:ext cx="2801483" cy="3125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Stu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dies document discrimination, social exclusion, unemployment, violence and barriers in healthcare and education faced by transgender communities in India.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65" name="TextBox 65"/>
          <p:cNvSpPr txBox="1"/>
          <p:nvPr/>
        </p:nvSpPr>
        <p:spPr>
          <a:xfrm>
            <a:off x="11257984" y="4263693"/>
            <a:ext cx="2801483" cy="281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Reports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highlight stigma, livelihood insecurity, socio-economic exclusion and healthcare discrimination experienced by transgender communities in India.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66" name="TextBox 66"/>
          <p:cNvSpPr txBox="1"/>
          <p:nvPr/>
        </p:nvSpPr>
        <p:spPr>
          <a:xfrm>
            <a:off x="14772709" y="4263693"/>
            <a:ext cx="2801483" cy="3125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Grassroots 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documentation through Virtual Conclave reports the community challenges related to legal exclusion, lack of identity documents, livelihood barriers and mental health concerns.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67" name="Freeform 67"/>
          <p:cNvSpPr/>
          <p:nvPr/>
        </p:nvSpPr>
        <p:spPr>
          <a:xfrm>
            <a:off x="15788945" y="2416853"/>
            <a:ext cx="769009" cy="513709"/>
          </a:xfrm>
          <a:custGeom>
            <a:avLst/>
            <a:gdLst/>
            <a:ahLst/>
            <a:cxnLst/>
            <a:rect l="l" t="t" r="r" b="b"/>
            <a:pathLst>
              <a:path w="769009" h="513709">
                <a:moveTo>
                  <a:pt x="0" y="0"/>
                </a:moveTo>
                <a:lnTo>
                  <a:pt x="769010" y="0"/>
                </a:lnTo>
                <a:lnTo>
                  <a:pt x="769010" y="513708"/>
                </a:lnTo>
                <a:lnTo>
                  <a:pt x="0" y="5137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4227967" y="4315678"/>
            <a:ext cx="2801483" cy="418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NALSA</a:t>
            </a:r>
            <a:r>
              <a:rPr lang="en-US" sz="20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v. Union of India</a:t>
            </a:r>
            <a:endParaRPr lang="en-US" sz="20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(2014)</a:t>
            </a:r>
            <a:endParaRPr lang="en-US" sz="20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Landmark judgment recognizing transgender persons as a third gender and affirming their constitutional rights, dignity, equality and self-identification.</a:t>
            </a:r>
            <a:endParaRPr lang="en-US" sz="20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802837" y="1298087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766562" y="172003"/>
            <a:ext cx="11514534" cy="1296295"/>
            <a:chOff x="0" y="0"/>
            <a:chExt cx="15352712" cy="17283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352714" cy="1728400"/>
            </a:xfrm>
            <a:custGeom>
              <a:avLst/>
              <a:gdLst/>
              <a:ahLst/>
              <a:cxnLst/>
              <a:rect l="l" t="t" r="r" b="b"/>
              <a:pathLst>
                <a:path w="15352714" h="1728400">
                  <a:moveTo>
                    <a:pt x="0" y="0"/>
                  </a:moveTo>
                  <a:lnTo>
                    <a:pt x="15352714" y="0"/>
                  </a:lnTo>
                  <a:lnTo>
                    <a:pt x="15352714" y="1728400"/>
                  </a:lnTo>
                  <a:lnTo>
                    <a:pt x="0" y="1728400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145121" b="-101034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5352712" cy="1728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Goals</a:t>
              </a:r>
              <a:endParaRPr lang="en-US" sz="6400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17914" y="404222"/>
            <a:ext cx="2535460" cy="1265006"/>
            <a:chOff x="0" y="0"/>
            <a:chExt cx="3380613" cy="168667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80613" cy="1686687"/>
            </a:xfrm>
            <a:custGeom>
              <a:avLst/>
              <a:gdLst/>
              <a:ahLst/>
              <a:cxnLst/>
              <a:rect l="l" t="t" r="r" b="b"/>
              <a:pathLst>
                <a:path w="3380613" h="1686687">
                  <a:moveTo>
                    <a:pt x="0" y="0"/>
                  </a:moveTo>
                  <a:lnTo>
                    <a:pt x="3380613" y="0"/>
                  </a:lnTo>
                  <a:lnTo>
                    <a:pt x="3380613" y="1686687"/>
                  </a:lnTo>
                  <a:lnTo>
                    <a:pt x="0" y="1686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482514" y="2792469"/>
            <a:ext cx="3475037" cy="2840613"/>
            <a:chOff x="0" y="0"/>
            <a:chExt cx="915236" cy="7481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15236" cy="748145"/>
            </a:xfrm>
            <a:custGeom>
              <a:avLst/>
              <a:gdLst/>
              <a:ahLst/>
              <a:cxnLst/>
              <a:rect l="l" t="t" r="r" b="b"/>
              <a:pathLst>
                <a:path w="915236" h="748145">
                  <a:moveTo>
                    <a:pt x="0" y="0"/>
                  </a:moveTo>
                  <a:lnTo>
                    <a:pt x="915236" y="0"/>
                  </a:lnTo>
                  <a:lnTo>
                    <a:pt x="915236" y="748145"/>
                  </a:lnTo>
                  <a:lnTo>
                    <a:pt x="0" y="748145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15236" cy="776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4272563" y="2792469"/>
            <a:ext cx="3475037" cy="2840613"/>
            <a:chOff x="0" y="0"/>
            <a:chExt cx="915236" cy="7481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236" cy="748145"/>
            </a:xfrm>
            <a:custGeom>
              <a:avLst/>
              <a:gdLst/>
              <a:ahLst/>
              <a:cxnLst/>
              <a:rect l="l" t="t" r="r" b="b"/>
              <a:pathLst>
                <a:path w="915236" h="748145">
                  <a:moveTo>
                    <a:pt x="0" y="0"/>
                  </a:moveTo>
                  <a:lnTo>
                    <a:pt x="915236" y="0"/>
                  </a:lnTo>
                  <a:lnTo>
                    <a:pt x="915236" y="748145"/>
                  </a:lnTo>
                  <a:lnTo>
                    <a:pt x="0" y="748145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15236" cy="776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8062611" y="2792469"/>
            <a:ext cx="3475037" cy="2840613"/>
            <a:chOff x="0" y="0"/>
            <a:chExt cx="915236" cy="74814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236" cy="748145"/>
            </a:xfrm>
            <a:custGeom>
              <a:avLst/>
              <a:gdLst/>
              <a:ahLst/>
              <a:cxnLst/>
              <a:rect l="l" t="t" r="r" b="b"/>
              <a:pathLst>
                <a:path w="915236" h="748145">
                  <a:moveTo>
                    <a:pt x="0" y="0"/>
                  </a:moveTo>
                  <a:lnTo>
                    <a:pt x="915236" y="0"/>
                  </a:lnTo>
                  <a:lnTo>
                    <a:pt x="915236" y="748145"/>
                  </a:lnTo>
                  <a:lnTo>
                    <a:pt x="0" y="748145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15236" cy="776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482514" y="6023607"/>
            <a:ext cx="3475037" cy="2840613"/>
            <a:chOff x="0" y="0"/>
            <a:chExt cx="915236" cy="74814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15236" cy="748145"/>
            </a:xfrm>
            <a:custGeom>
              <a:avLst/>
              <a:gdLst/>
              <a:ahLst/>
              <a:cxnLst/>
              <a:rect l="l" t="t" r="r" b="b"/>
              <a:pathLst>
                <a:path w="915236" h="748145">
                  <a:moveTo>
                    <a:pt x="0" y="0"/>
                  </a:moveTo>
                  <a:lnTo>
                    <a:pt x="915236" y="0"/>
                  </a:lnTo>
                  <a:lnTo>
                    <a:pt x="915236" y="748145"/>
                  </a:lnTo>
                  <a:lnTo>
                    <a:pt x="0" y="748145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15236" cy="776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4272563" y="6023607"/>
            <a:ext cx="3475037" cy="2840613"/>
            <a:chOff x="0" y="0"/>
            <a:chExt cx="915236" cy="74814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236" cy="748145"/>
            </a:xfrm>
            <a:custGeom>
              <a:avLst/>
              <a:gdLst/>
              <a:ahLst/>
              <a:cxnLst/>
              <a:rect l="l" t="t" r="r" b="b"/>
              <a:pathLst>
                <a:path w="915236" h="748145">
                  <a:moveTo>
                    <a:pt x="0" y="0"/>
                  </a:moveTo>
                  <a:lnTo>
                    <a:pt x="915236" y="0"/>
                  </a:lnTo>
                  <a:lnTo>
                    <a:pt x="915236" y="748145"/>
                  </a:lnTo>
                  <a:lnTo>
                    <a:pt x="0" y="748145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915236" cy="776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8062611" y="6023607"/>
            <a:ext cx="3475037" cy="2840613"/>
            <a:chOff x="0" y="0"/>
            <a:chExt cx="915236" cy="74814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236" cy="748145"/>
            </a:xfrm>
            <a:custGeom>
              <a:avLst/>
              <a:gdLst/>
              <a:ahLst/>
              <a:cxnLst/>
              <a:rect l="l" t="t" r="r" b="b"/>
              <a:pathLst>
                <a:path w="915236" h="748145">
                  <a:moveTo>
                    <a:pt x="0" y="0"/>
                  </a:moveTo>
                  <a:lnTo>
                    <a:pt x="915236" y="0"/>
                  </a:lnTo>
                  <a:lnTo>
                    <a:pt x="915236" y="748145"/>
                  </a:lnTo>
                  <a:lnTo>
                    <a:pt x="0" y="748145"/>
                  </a:lnTo>
                  <a:close/>
                </a:path>
              </a:pathLst>
            </a:custGeom>
            <a:ln w="190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915236" cy="7767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12089585" y="1840290"/>
            <a:ext cx="6198415" cy="3560702"/>
            <a:chOff x="0" y="0"/>
            <a:chExt cx="1137705" cy="65355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7705" cy="653559"/>
            </a:xfrm>
            <a:custGeom>
              <a:avLst/>
              <a:gdLst/>
              <a:ahLst/>
              <a:cxnLst/>
              <a:rect l="l" t="t" r="r" b="b"/>
              <a:pathLst>
                <a:path w="1137705" h="653559">
                  <a:moveTo>
                    <a:pt x="0" y="0"/>
                  </a:moveTo>
                  <a:lnTo>
                    <a:pt x="1137705" y="0"/>
                  </a:lnTo>
                  <a:lnTo>
                    <a:pt x="1137705" y="653559"/>
                  </a:lnTo>
                  <a:lnTo>
                    <a:pt x="0" y="653559"/>
                  </a:lnTo>
                  <a:close/>
                </a:path>
              </a:pathLst>
            </a:custGeom>
            <a:blipFill>
              <a:blip r:embed="rId3"/>
              <a:stretch>
                <a:fillRect l="-1087" r="-1087"/>
              </a:stretch>
            </a:blipFill>
            <a:ln w="1905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 rot="0">
            <a:off x="12089585" y="5494700"/>
            <a:ext cx="3047857" cy="1780351"/>
            <a:chOff x="0" y="0"/>
            <a:chExt cx="1118854" cy="65355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118854" cy="653559"/>
            </a:xfrm>
            <a:custGeom>
              <a:avLst/>
              <a:gdLst/>
              <a:ahLst/>
              <a:cxnLst/>
              <a:rect l="l" t="t" r="r" b="b"/>
              <a:pathLst>
                <a:path w="1118854" h="653559">
                  <a:moveTo>
                    <a:pt x="0" y="0"/>
                  </a:moveTo>
                  <a:lnTo>
                    <a:pt x="1118854" y="0"/>
                  </a:lnTo>
                  <a:lnTo>
                    <a:pt x="1118854" y="653559"/>
                  </a:lnTo>
                  <a:lnTo>
                    <a:pt x="0" y="653559"/>
                  </a:lnTo>
                  <a:close/>
                </a:path>
              </a:pathLst>
            </a:custGeom>
            <a:blipFill>
              <a:blip r:embed="rId4"/>
              <a:stretch>
                <a:fillRect t="-14197" b="-14197"/>
              </a:stretch>
            </a:blipFill>
            <a:ln w="1905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31" name="Group 31"/>
          <p:cNvGrpSpPr/>
          <p:nvPr/>
        </p:nvGrpSpPr>
        <p:grpSpPr>
          <a:xfrm rot="0">
            <a:off x="15248702" y="5494700"/>
            <a:ext cx="3039298" cy="1780351"/>
            <a:chOff x="0" y="0"/>
            <a:chExt cx="1115712" cy="65355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15712" cy="653559"/>
            </a:xfrm>
            <a:custGeom>
              <a:avLst/>
              <a:gdLst/>
              <a:ahLst/>
              <a:cxnLst/>
              <a:rect l="l" t="t" r="r" b="b"/>
              <a:pathLst>
                <a:path w="1115712" h="653559">
                  <a:moveTo>
                    <a:pt x="0" y="0"/>
                  </a:moveTo>
                  <a:lnTo>
                    <a:pt x="1115712" y="0"/>
                  </a:lnTo>
                  <a:lnTo>
                    <a:pt x="1115712" y="653559"/>
                  </a:lnTo>
                  <a:lnTo>
                    <a:pt x="0" y="653559"/>
                  </a:lnTo>
                  <a:close/>
                </a:path>
              </a:pathLst>
            </a:custGeom>
            <a:blipFill>
              <a:blip r:embed="rId5"/>
              <a:stretch>
                <a:fillRect t="-14017" b="-14017"/>
              </a:stretch>
            </a:blipFill>
            <a:ln w="1905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 rot="0">
            <a:off x="12089585" y="7370301"/>
            <a:ext cx="6198415" cy="2855673"/>
            <a:chOff x="0" y="0"/>
            <a:chExt cx="1418589" cy="65355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18589" cy="653559"/>
            </a:xfrm>
            <a:custGeom>
              <a:avLst/>
              <a:gdLst/>
              <a:ahLst/>
              <a:cxnLst/>
              <a:rect l="l" t="t" r="r" b="b"/>
              <a:pathLst>
                <a:path w="1418589" h="653559">
                  <a:moveTo>
                    <a:pt x="0" y="0"/>
                  </a:moveTo>
                  <a:lnTo>
                    <a:pt x="1418589" y="0"/>
                  </a:lnTo>
                  <a:lnTo>
                    <a:pt x="1418589" y="653559"/>
                  </a:lnTo>
                  <a:lnTo>
                    <a:pt x="0" y="653559"/>
                  </a:lnTo>
                  <a:close/>
                </a:path>
              </a:pathLst>
            </a:custGeom>
            <a:blipFill>
              <a:blip r:embed="rId6"/>
              <a:stretch>
                <a:fillRect t="-11017" b="-11017"/>
              </a:stretch>
            </a:blipFill>
            <a:ln w="19050" cap="sq">
              <a:solidFill>
                <a:srgbClr val="E8510E"/>
              </a:solidFill>
              <a:prstDash val="solid"/>
              <a:miter/>
            </a:ln>
          </p:spPr>
        </p:sp>
      </p:grpSp>
      <p:sp>
        <p:nvSpPr>
          <p:cNvPr id="35" name="Freeform 35"/>
          <p:cNvSpPr/>
          <p:nvPr/>
        </p:nvSpPr>
        <p:spPr>
          <a:xfrm>
            <a:off x="1431785" y="1669228"/>
            <a:ext cx="1365530" cy="1365530"/>
          </a:xfrm>
          <a:custGeom>
            <a:avLst/>
            <a:gdLst/>
            <a:ahLst/>
            <a:cxnLst/>
            <a:rect l="l" t="t" r="r" b="b"/>
            <a:pathLst>
              <a:path w="1365530" h="1365530">
                <a:moveTo>
                  <a:pt x="0" y="0"/>
                </a:moveTo>
                <a:lnTo>
                  <a:pt x="1365530" y="0"/>
                </a:lnTo>
                <a:lnTo>
                  <a:pt x="1365530" y="1365530"/>
                </a:lnTo>
                <a:lnTo>
                  <a:pt x="0" y="136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481120" y="6239152"/>
            <a:ext cx="3429493" cy="281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Equitable Access to Essential Services</a:t>
            </a:r>
            <a:endParaRPr lang="en-US" sz="182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Equal and barrier-free access to healthcare, education, welfare schemes, identity documentation and other public services.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37" name="TextBox 37"/>
          <p:cNvSpPr txBox="1"/>
          <p:nvPr/>
        </p:nvSpPr>
        <p:spPr>
          <a:xfrm>
            <a:off x="4361840" y="6239152"/>
            <a:ext cx="3296483" cy="249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Empowered Community Leadership</a:t>
            </a:r>
            <a:endParaRPr lang="en-US" sz="182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 strong transgender community capable of representing its interests, participating in decision-making and leading change.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38" name="Freeform 38"/>
          <p:cNvSpPr/>
          <p:nvPr/>
        </p:nvSpPr>
        <p:spPr>
          <a:xfrm>
            <a:off x="5327316" y="1669228"/>
            <a:ext cx="1365530" cy="1365530"/>
          </a:xfrm>
          <a:custGeom>
            <a:avLst/>
            <a:gdLst/>
            <a:ahLst/>
            <a:cxnLst/>
            <a:rect l="l" t="t" r="r" b="b"/>
            <a:pathLst>
              <a:path w="1365530" h="1365530">
                <a:moveTo>
                  <a:pt x="0" y="0"/>
                </a:moveTo>
                <a:lnTo>
                  <a:pt x="1365530" y="0"/>
                </a:lnTo>
                <a:lnTo>
                  <a:pt x="1365530" y="1365530"/>
                </a:lnTo>
                <a:lnTo>
                  <a:pt x="0" y="136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9117365" y="1669228"/>
            <a:ext cx="1365530" cy="1365530"/>
          </a:xfrm>
          <a:custGeom>
            <a:avLst/>
            <a:gdLst/>
            <a:ahLst/>
            <a:cxnLst/>
            <a:rect l="l" t="t" r="r" b="b"/>
            <a:pathLst>
              <a:path w="1365530" h="1365530">
                <a:moveTo>
                  <a:pt x="0" y="0"/>
                </a:moveTo>
                <a:lnTo>
                  <a:pt x="1365530" y="0"/>
                </a:lnTo>
                <a:lnTo>
                  <a:pt x="1365530" y="1365530"/>
                </a:lnTo>
                <a:lnTo>
                  <a:pt x="0" y="136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431785" y="8575535"/>
            <a:ext cx="1365530" cy="1365530"/>
          </a:xfrm>
          <a:custGeom>
            <a:avLst/>
            <a:gdLst/>
            <a:ahLst/>
            <a:cxnLst/>
            <a:rect l="l" t="t" r="r" b="b"/>
            <a:pathLst>
              <a:path w="1365530" h="1365530">
                <a:moveTo>
                  <a:pt x="0" y="0"/>
                </a:moveTo>
                <a:lnTo>
                  <a:pt x="1365530" y="0"/>
                </a:lnTo>
                <a:lnTo>
                  <a:pt x="1365530" y="1365530"/>
                </a:lnTo>
                <a:lnTo>
                  <a:pt x="0" y="136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5327316" y="8575535"/>
            <a:ext cx="1365530" cy="1365530"/>
          </a:xfrm>
          <a:custGeom>
            <a:avLst/>
            <a:gdLst/>
            <a:ahLst/>
            <a:cxnLst/>
            <a:rect l="l" t="t" r="r" b="b"/>
            <a:pathLst>
              <a:path w="1365530" h="1365530">
                <a:moveTo>
                  <a:pt x="0" y="0"/>
                </a:moveTo>
                <a:lnTo>
                  <a:pt x="1365530" y="0"/>
                </a:lnTo>
                <a:lnTo>
                  <a:pt x="1365530" y="1365530"/>
                </a:lnTo>
                <a:lnTo>
                  <a:pt x="0" y="136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9222848" y="8575535"/>
            <a:ext cx="1365530" cy="1365530"/>
          </a:xfrm>
          <a:custGeom>
            <a:avLst/>
            <a:gdLst/>
            <a:ahLst/>
            <a:cxnLst/>
            <a:rect l="l" t="t" r="r" b="b"/>
            <a:pathLst>
              <a:path w="1365530" h="1365530">
                <a:moveTo>
                  <a:pt x="0" y="0"/>
                </a:moveTo>
                <a:lnTo>
                  <a:pt x="1365530" y="0"/>
                </a:lnTo>
                <a:lnTo>
                  <a:pt x="1365530" y="1365530"/>
                </a:lnTo>
                <a:lnTo>
                  <a:pt x="0" y="13655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26147" y="1889928"/>
            <a:ext cx="1151403" cy="863552"/>
          </a:xfrm>
          <a:custGeom>
            <a:avLst/>
            <a:gdLst/>
            <a:ahLst/>
            <a:cxnLst/>
            <a:rect l="l" t="t" r="r" b="b"/>
            <a:pathLst>
              <a:path w="1151403" h="863552">
                <a:moveTo>
                  <a:pt x="0" y="0"/>
                </a:moveTo>
                <a:lnTo>
                  <a:pt x="1151403" y="0"/>
                </a:lnTo>
                <a:lnTo>
                  <a:pt x="1151403" y="863552"/>
                </a:lnTo>
                <a:lnTo>
                  <a:pt x="0" y="8635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1689881" y="8927187"/>
            <a:ext cx="951385" cy="608886"/>
          </a:xfrm>
          <a:custGeom>
            <a:avLst/>
            <a:gdLst/>
            <a:ahLst/>
            <a:cxnLst/>
            <a:rect l="l" t="t" r="r" b="b"/>
            <a:pathLst>
              <a:path w="951385" h="608886">
                <a:moveTo>
                  <a:pt x="0" y="0"/>
                </a:moveTo>
                <a:lnTo>
                  <a:pt x="951385" y="0"/>
                </a:lnTo>
                <a:lnTo>
                  <a:pt x="951385" y="608886"/>
                </a:lnTo>
                <a:lnTo>
                  <a:pt x="0" y="60888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2114550" y="9231630"/>
            <a:ext cx="513793" cy="513793"/>
          </a:xfrm>
          <a:custGeom>
            <a:avLst/>
            <a:gdLst/>
            <a:ahLst/>
            <a:cxnLst/>
            <a:rect l="l" t="t" r="r" b="b"/>
            <a:pathLst>
              <a:path w="513793" h="513793">
                <a:moveTo>
                  <a:pt x="0" y="0"/>
                </a:moveTo>
                <a:lnTo>
                  <a:pt x="513793" y="0"/>
                </a:lnTo>
                <a:lnTo>
                  <a:pt x="513793" y="513793"/>
                </a:lnTo>
                <a:lnTo>
                  <a:pt x="0" y="51379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585989" y="1870783"/>
            <a:ext cx="1057123" cy="882698"/>
          </a:xfrm>
          <a:custGeom>
            <a:avLst/>
            <a:gdLst/>
            <a:ahLst/>
            <a:cxnLst/>
            <a:rect l="l" t="t" r="r" b="b"/>
            <a:pathLst>
              <a:path w="1057123" h="882698">
                <a:moveTo>
                  <a:pt x="0" y="0"/>
                </a:moveTo>
                <a:lnTo>
                  <a:pt x="1057122" y="0"/>
                </a:lnTo>
                <a:lnTo>
                  <a:pt x="1057122" y="882697"/>
                </a:lnTo>
                <a:lnTo>
                  <a:pt x="0" y="88269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5534389" y="8736129"/>
            <a:ext cx="1043161" cy="991003"/>
          </a:xfrm>
          <a:custGeom>
            <a:avLst/>
            <a:gdLst/>
            <a:ahLst/>
            <a:cxnLst/>
            <a:rect l="l" t="t" r="r" b="b"/>
            <a:pathLst>
              <a:path w="1043161" h="991003">
                <a:moveTo>
                  <a:pt x="0" y="0"/>
                </a:moveTo>
                <a:lnTo>
                  <a:pt x="1043161" y="0"/>
                </a:lnTo>
                <a:lnTo>
                  <a:pt x="1043161" y="991003"/>
                </a:lnTo>
                <a:lnTo>
                  <a:pt x="0" y="99100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9285287" y="1843096"/>
            <a:ext cx="1029687" cy="911273"/>
          </a:xfrm>
          <a:custGeom>
            <a:avLst/>
            <a:gdLst/>
            <a:ahLst/>
            <a:cxnLst/>
            <a:rect l="l" t="t" r="r" b="b"/>
            <a:pathLst>
              <a:path w="1029687" h="911273">
                <a:moveTo>
                  <a:pt x="0" y="0"/>
                </a:moveTo>
                <a:lnTo>
                  <a:pt x="1029686" y="0"/>
                </a:lnTo>
                <a:lnTo>
                  <a:pt x="1029686" y="911273"/>
                </a:lnTo>
                <a:lnTo>
                  <a:pt x="0" y="91127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9447293" y="8812250"/>
            <a:ext cx="942599" cy="933173"/>
          </a:xfrm>
          <a:custGeom>
            <a:avLst/>
            <a:gdLst/>
            <a:ahLst/>
            <a:cxnLst/>
            <a:rect l="l" t="t" r="r" b="b"/>
            <a:pathLst>
              <a:path w="942599" h="933173">
                <a:moveTo>
                  <a:pt x="0" y="0"/>
                </a:moveTo>
                <a:lnTo>
                  <a:pt x="942599" y="0"/>
                </a:lnTo>
                <a:lnTo>
                  <a:pt x="942599" y="933173"/>
                </a:lnTo>
                <a:lnTo>
                  <a:pt x="0" y="93317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50" name="TextBox 50"/>
          <p:cNvSpPr txBox="1"/>
          <p:nvPr/>
        </p:nvSpPr>
        <p:spPr>
          <a:xfrm>
            <a:off x="8264691" y="3130499"/>
            <a:ext cx="3138260" cy="2182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</a:t>
            </a: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conomic Independence</a:t>
            </a:r>
            <a:endParaRPr lang="en-US" sz="182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Sustainable economic self-reliance through dignified livelihoods, employment and entrepreneurship.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51" name="TextBox 51"/>
          <p:cNvSpPr txBox="1"/>
          <p:nvPr/>
        </p:nvSpPr>
        <p:spPr>
          <a:xfrm>
            <a:off x="492039" y="3173837"/>
            <a:ext cx="3423009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Dignity, Equal</a:t>
            </a: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ity &amp; Social Inclusion</a:t>
            </a:r>
            <a:endParaRPr lang="en-US" sz="1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 society where transgender persons live with dignity, equality, acceptance and freedom from discrimination.</a:t>
            </a:r>
            <a:endParaRPr lang="en-US" sz="18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</a:p>
          <a:p>
            <a:pPr algn="ctr">
              <a:lnSpc>
                <a:spcPts val="2520"/>
              </a:lnSpc>
            </a:pPr>
          </a:p>
        </p:txBody>
      </p:sp>
      <p:sp>
        <p:nvSpPr>
          <p:cNvPr id="52" name="TextBox 52"/>
          <p:cNvSpPr txBox="1"/>
          <p:nvPr/>
        </p:nvSpPr>
        <p:spPr>
          <a:xfrm>
            <a:off x="4407728" y="3145631"/>
            <a:ext cx="3296483" cy="249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R</a:t>
            </a: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ights, Justice &amp; Protection</a:t>
            </a:r>
            <a:endParaRPr lang="en-US" sz="182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An environment where transgender persons can exercise their legal and constitutional rights and seek justice without fear or exclusion.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  <p:sp>
        <p:nvSpPr>
          <p:cNvPr id="53" name="TextBox 53"/>
          <p:cNvSpPr txBox="1"/>
          <p:nvPr/>
        </p:nvSpPr>
        <p:spPr>
          <a:xfrm>
            <a:off x="8168094" y="6081990"/>
            <a:ext cx="3369555" cy="2811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Susta</a:t>
            </a: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inable Community Empowerment</a:t>
            </a:r>
            <a:endParaRPr lang="en-US" sz="182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45"/>
              </a:lnSpc>
            </a:pPr>
            <a:r>
              <a:rPr lang="en-US" sz="182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2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 long-term, community-led ecosystem that enables transgender persons to move from vulnerability and dependence toward inclusion, resilience and self-reliance.</a:t>
            </a:r>
            <a:endParaRPr lang="en-US" sz="182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45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b="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0">
            <a:off x="7113270" y="3827145"/>
            <a:ext cx="4191000" cy="4081145"/>
            <a:chOff x="0" y="0"/>
            <a:chExt cx="2530564" cy="25305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30602" cy="2530596"/>
            </a:xfrm>
            <a:custGeom>
              <a:avLst/>
              <a:gdLst/>
              <a:ahLst/>
              <a:cxnLst/>
              <a:rect l="l" t="t" r="r" b="b"/>
              <a:pathLst>
                <a:path w="2530602" h="2530596">
                  <a:moveTo>
                    <a:pt x="0" y="1265298"/>
                  </a:moveTo>
                  <a:cubicBezTo>
                    <a:pt x="0" y="566546"/>
                    <a:pt x="566547" y="0"/>
                    <a:pt x="1265301" y="0"/>
                  </a:cubicBezTo>
                  <a:cubicBezTo>
                    <a:pt x="1964055" y="0"/>
                    <a:pt x="2530602" y="566546"/>
                    <a:pt x="2530602" y="1265298"/>
                  </a:cubicBezTo>
                  <a:cubicBezTo>
                    <a:pt x="2530602" y="1964050"/>
                    <a:pt x="1964055" y="2530596"/>
                    <a:pt x="1265301" y="2530596"/>
                  </a:cubicBezTo>
                  <a:cubicBezTo>
                    <a:pt x="566547" y="2530596"/>
                    <a:pt x="0" y="1964050"/>
                    <a:pt x="0" y="1265298"/>
                  </a:cubicBezTo>
                  <a:close/>
                </a:path>
              </a:pathLst>
            </a:custGeom>
            <a:solidFill>
              <a:srgbClr val="F2915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2530564" cy="2521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540">
            <a:off x="7670273" y="5362064"/>
            <a:ext cx="4429927" cy="1117587"/>
            <a:chOff x="0" y="0"/>
            <a:chExt cx="6421309" cy="16199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21310" cy="1619981"/>
            </a:xfrm>
            <a:custGeom>
              <a:avLst/>
              <a:gdLst/>
              <a:ahLst/>
              <a:cxnLst/>
              <a:rect l="l" t="t" r="r" b="b"/>
              <a:pathLst>
                <a:path w="6421310" h="1619981">
                  <a:moveTo>
                    <a:pt x="0" y="0"/>
                  </a:moveTo>
                  <a:lnTo>
                    <a:pt x="6421310" y="0"/>
                  </a:lnTo>
                  <a:lnTo>
                    <a:pt x="6421310" y="1619981"/>
                  </a:lnTo>
                  <a:lnTo>
                    <a:pt x="0" y="161998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4834" r="-139090" b="-114488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6421309" cy="1619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Objectives</a:t>
              </a:r>
              <a:endParaRPr lang="en-US" sz="4500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sp>
        <p:nvSpPr>
          <p:cNvPr id="12" name="AutoShape 12"/>
          <p:cNvSpPr/>
          <p:nvPr/>
        </p:nvSpPr>
        <p:spPr>
          <a:xfrm flipH="1" flipV="1">
            <a:off x="11316155" y="5848774"/>
            <a:ext cx="1344917" cy="4762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H="1" flipV="1">
            <a:off x="5863223" y="5858299"/>
            <a:ext cx="1344917" cy="4762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 flipV="1">
            <a:off x="10643690" y="7372725"/>
            <a:ext cx="1472748" cy="535511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>
            <a:off x="10579775" y="3517941"/>
            <a:ext cx="1536663" cy="77877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flipH="1">
            <a:off x="6147520" y="7196787"/>
            <a:ext cx="1536663" cy="778770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 flipV="1">
            <a:off x="6147520" y="3517941"/>
            <a:ext cx="1828952" cy="783018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8" name="Group 18"/>
          <p:cNvGrpSpPr/>
          <p:nvPr/>
        </p:nvGrpSpPr>
        <p:grpSpPr>
          <a:xfrm rot="0">
            <a:off x="12116438" y="7372725"/>
            <a:ext cx="3938941" cy="2194343"/>
            <a:chOff x="0" y="0"/>
            <a:chExt cx="1037417" cy="5779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37417" cy="577934"/>
            </a:xfrm>
            <a:custGeom>
              <a:avLst/>
              <a:gdLst/>
              <a:ahLst/>
              <a:cxnLst/>
              <a:rect l="l" t="t" r="r" b="b"/>
              <a:pathLst>
                <a:path w="1037417" h="577934">
                  <a:moveTo>
                    <a:pt x="0" y="0"/>
                  </a:moveTo>
                  <a:lnTo>
                    <a:pt x="1037417" y="0"/>
                  </a:lnTo>
                  <a:lnTo>
                    <a:pt x="1037417" y="577934"/>
                  </a:lnTo>
                  <a:lnTo>
                    <a:pt x="0" y="577934"/>
                  </a:lnTo>
                  <a:close/>
                </a:path>
              </a:pathLst>
            </a:custGeom>
            <a:ln w="19050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037417" cy="606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12661089" y="4829013"/>
            <a:ext cx="3938941" cy="2068097"/>
            <a:chOff x="0" y="0"/>
            <a:chExt cx="1037417" cy="5446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37417" cy="544684"/>
            </a:xfrm>
            <a:custGeom>
              <a:avLst/>
              <a:gdLst/>
              <a:ahLst/>
              <a:cxnLst/>
              <a:rect l="l" t="t" r="r" b="b"/>
              <a:pathLst>
                <a:path w="1037417" h="544684">
                  <a:moveTo>
                    <a:pt x="0" y="0"/>
                  </a:moveTo>
                  <a:lnTo>
                    <a:pt x="1037417" y="0"/>
                  </a:lnTo>
                  <a:lnTo>
                    <a:pt x="1037417" y="544684"/>
                  </a:lnTo>
                  <a:lnTo>
                    <a:pt x="0" y="544684"/>
                  </a:lnTo>
                  <a:close/>
                </a:path>
              </a:pathLst>
            </a:custGeom>
            <a:ln w="19050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037417" cy="573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12116438" y="2483892"/>
            <a:ext cx="3938941" cy="2068097"/>
            <a:chOff x="0" y="0"/>
            <a:chExt cx="1037417" cy="5446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37417" cy="544684"/>
            </a:xfrm>
            <a:custGeom>
              <a:avLst/>
              <a:gdLst/>
              <a:ahLst/>
              <a:cxnLst/>
              <a:rect l="l" t="t" r="r" b="b"/>
              <a:pathLst>
                <a:path w="1037417" h="544684">
                  <a:moveTo>
                    <a:pt x="0" y="0"/>
                  </a:moveTo>
                  <a:lnTo>
                    <a:pt x="1037417" y="0"/>
                  </a:lnTo>
                  <a:lnTo>
                    <a:pt x="1037417" y="544684"/>
                  </a:lnTo>
                  <a:lnTo>
                    <a:pt x="0" y="544684"/>
                  </a:lnTo>
                  <a:close/>
                </a:path>
              </a:pathLst>
            </a:custGeom>
            <a:ln w="19050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037417" cy="573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1924282" y="4814725"/>
            <a:ext cx="3938941" cy="2068097"/>
            <a:chOff x="0" y="0"/>
            <a:chExt cx="1037417" cy="54468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37417" cy="544684"/>
            </a:xfrm>
            <a:custGeom>
              <a:avLst/>
              <a:gdLst/>
              <a:ahLst/>
              <a:cxnLst/>
              <a:rect l="l" t="t" r="r" b="b"/>
              <a:pathLst>
                <a:path w="1037417" h="544684">
                  <a:moveTo>
                    <a:pt x="0" y="0"/>
                  </a:moveTo>
                  <a:lnTo>
                    <a:pt x="1037417" y="0"/>
                  </a:lnTo>
                  <a:lnTo>
                    <a:pt x="1037417" y="544684"/>
                  </a:lnTo>
                  <a:lnTo>
                    <a:pt x="0" y="544684"/>
                  </a:lnTo>
                  <a:close/>
                </a:path>
              </a:pathLst>
            </a:custGeom>
            <a:ln w="19050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037417" cy="573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0" name="Group 30"/>
          <p:cNvGrpSpPr/>
          <p:nvPr/>
        </p:nvGrpSpPr>
        <p:grpSpPr>
          <a:xfrm rot="0">
            <a:off x="2208578" y="7372725"/>
            <a:ext cx="3938941" cy="2068097"/>
            <a:chOff x="0" y="0"/>
            <a:chExt cx="1037417" cy="5446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037417" cy="544684"/>
            </a:xfrm>
            <a:custGeom>
              <a:avLst/>
              <a:gdLst/>
              <a:ahLst/>
              <a:cxnLst/>
              <a:rect l="l" t="t" r="r" b="b"/>
              <a:pathLst>
                <a:path w="1037417" h="544684">
                  <a:moveTo>
                    <a:pt x="0" y="0"/>
                  </a:moveTo>
                  <a:lnTo>
                    <a:pt x="1037417" y="0"/>
                  </a:lnTo>
                  <a:lnTo>
                    <a:pt x="1037417" y="544684"/>
                  </a:lnTo>
                  <a:lnTo>
                    <a:pt x="0" y="544684"/>
                  </a:lnTo>
                  <a:close/>
                </a:path>
              </a:pathLst>
            </a:custGeom>
            <a:ln w="19050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1037417" cy="573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33" name="Group 33"/>
          <p:cNvGrpSpPr/>
          <p:nvPr/>
        </p:nvGrpSpPr>
        <p:grpSpPr>
          <a:xfrm rot="0">
            <a:off x="2208578" y="2228613"/>
            <a:ext cx="3938941" cy="2068097"/>
            <a:chOff x="0" y="0"/>
            <a:chExt cx="1037417" cy="5446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37417" cy="544684"/>
            </a:xfrm>
            <a:custGeom>
              <a:avLst/>
              <a:gdLst/>
              <a:ahLst/>
              <a:cxnLst/>
              <a:rect l="l" t="t" r="r" b="b"/>
              <a:pathLst>
                <a:path w="1037417" h="544684">
                  <a:moveTo>
                    <a:pt x="0" y="0"/>
                  </a:moveTo>
                  <a:lnTo>
                    <a:pt x="1037417" y="0"/>
                  </a:lnTo>
                  <a:lnTo>
                    <a:pt x="1037417" y="544684"/>
                  </a:lnTo>
                  <a:lnTo>
                    <a:pt x="0" y="544684"/>
                  </a:lnTo>
                  <a:close/>
                </a:path>
              </a:pathLst>
            </a:custGeom>
            <a:ln w="19050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1037417" cy="573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285393" y="2317270"/>
            <a:ext cx="3862127" cy="218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Legal Aid &amp; Grievance Support</a:t>
            </a:r>
            <a:endParaRPr lang="en-US" sz="1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Facilitate free legal aid, legal counselling, grievance redressal and case support through DLSA/SLSA and other institutional linkages.</a:t>
            </a:r>
            <a:endParaRPr lang="en-US" sz="18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</a:p>
        </p:txBody>
      </p:sp>
      <p:sp>
        <p:nvSpPr>
          <p:cNvPr id="37" name="TextBox 37"/>
          <p:cNvSpPr txBox="1"/>
          <p:nvPr/>
        </p:nvSpPr>
        <p:spPr>
          <a:xfrm>
            <a:off x="1828800" y="4914900"/>
            <a:ext cx="4048125" cy="2261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75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Identity &amp; Entitlement Facilitation</a:t>
            </a:r>
            <a:endParaRPr lang="en-US" sz="175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75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75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Assist transgender persons in obtaining identity documents and accessing eligible government welfare schemes, services and entitlements.</a:t>
            </a:r>
            <a:endParaRPr lang="en-US" sz="175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  <a:endParaRPr sz="1750"/>
          </a:p>
        </p:txBody>
      </p:sp>
      <p:sp>
        <p:nvSpPr>
          <p:cNvPr id="38" name="TextBox 38"/>
          <p:cNvSpPr txBox="1"/>
          <p:nvPr/>
        </p:nvSpPr>
        <p:spPr>
          <a:xfrm>
            <a:off x="2286359" y="7557597"/>
            <a:ext cx="3769556" cy="1868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Health &amp; Psychosocial Support</a:t>
            </a:r>
            <a:endParaRPr lang="en-US" sz="1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Provide counselling, emotional support, healthcare referrals and linkages to appropriate health and social-support services.</a:t>
            </a:r>
            <a:endParaRPr lang="en-US" sz="18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</a:p>
        </p:txBody>
      </p:sp>
      <p:sp>
        <p:nvSpPr>
          <p:cNvPr id="39" name="TextBox 39"/>
          <p:cNvSpPr txBox="1"/>
          <p:nvPr/>
        </p:nvSpPr>
        <p:spPr>
          <a:xfrm>
            <a:off x="12100287" y="2603143"/>
            <a:ext cx="3938941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Livelihood &amp; Financial Inclusion</a:t>
            </a:r>
            <a:endParaRPr lang="en-US" sz="1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Connect community members with skill development, employment, entrepreneurship, SHGs, government schemes and other livelihood opportunities.</a:t>
            </a:r>
            <a:endParaRPr lang="en-US" sz="18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</a:p>
          <a:p>
            <a:pPr algn="ctr">
              <a:lnSpc>
                <a:spcPts val="2520"/>
              </a:lnSpc>
            </a:pPr>
          </a:p>
        </p:txBody>
      </p:sp>
      <p:sp>
        <p:nvSpPr>
          <p:cNvPr id="40" name="TextBox 40"/>
          <p:cNvSpPr txBox="1"/>
          <p:nvPr/>
        </p:nvSpPr>
        <p:spPr>
          <a:xfrm>
            <a:off x="12673061" y="4846113"/>
            <a:ext cx="3914998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Awareness &amp; Sensitisation</a:t>
            </a:r>
            <a:endParaRPr lang="en-US" sz="1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Conduct legal-literacy programmes, sensitisation workshops, advocacy initiatives and community events to address stigma and discrimination.</a:t>
            </a:r>
            <a:endParaRPr lang="en-US" sz="18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</a:p>
          <a:p>
            <a:pPr algn="ctr">
              <a:lnSpc>
                <a:spcPts val="2520"/>
              </a:lnSpc>
            </a:pPr>
          </a:p>
        </p:txBody>
      </p:sp>
      <p:sp>
        <p:nvSpPr>
          <p:cNvPr id="41" name="TextBox 41"/>
          <p:cNvSpPr txBox="1"/>
          <p:nvPr/>
        </p:nvSpPr>
        <p:spPr>
          <a:xfrm>
            <a:off x="12236039" y="7344150"/>
            <a:ext cx="3699739" cy="2811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Community Mobilisation &amp; Leadership Development</a:t>
            </a:r>
            <a:endParaRPr lang="en-US" sz="18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 </a:t>
            </a:r>
            <a:r>
              <a:rPr lang="en-US" sz="18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Build community leadership, encourage participation in decision-making and strengthen community-led mechanisms for sustained empowerment.</a:t>
            </a:r>
            <a:endParaRPr lang="en-US" sz="18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ctr">
              <a:lnSpc>
                <a:spcPts val="2520"/>
              </a:lnSpc>
            </a:pPr>
          </a:p>
          <a:p>
            <a:pPr algn="ctr">
              <a:lnSpc>
                <a:spcPts val="2520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FFFFF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914400" y="1823628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47F4A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870204" y="827437"/>
            <a:ext cx="12350477" cy="828742"/>
            <a:chOff x="0" y="0"/>
            <a:chExt cx="16467303" cy="11049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67306" cy="1104995"/>
            </a:xfrm>
            <a:custGeom>
              <a:avLst/>
              <a:gdLst/>
              <a:ahLst/>
              <a:cxnLst/>
              <a:rect l="l" t="t" r="r" b="b"/>
              <a:pathLst>
                <a:path w="16467306" h="1104995">
                  <a:moveTo>
                    <a:pt x="0" y="0"/>
                  </a:moveTo>
                  <a:lnTo>
                    <a:pt x="16467306" y="0"/>
                  </a:lnTo>
                  <a:lnTo>
                    <a:pt x="16467306" y="1104995"/>
                  </a:lnTo>
                  <a:lnTo>
                    <a:pt x="0" y="1104995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40378" b="-24037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219075"/>
              <a:ext cx="16467303" cy="8859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375"/>
                </a:lnSpc>
              </a:pPr>
              <a:r>
                <a:rPr lang="en-US" sz="64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Involvement of volunteers</a:t>
              </a:r>
              <a:endParaRPr lang="en-US" sz="64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-10800000">
            <a:off x="1071305" y="3477349"/>
            <a:ext cx="4709846" cy="4709846"/>
            <a:chOff x="0" y="0"/>
            <a:chExt cx="6279794" cy="62797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279769" cy="6279769"/>
            </a:xfrm>
            <a:custGeom>
              <a:avLst/>
              <a:gdLst/>
              <a:ahLst/>
              <a:cxnLst/>
              <a:rect l="l" t="t" r="r" b="b"/>
              <a:pathLst>
                <a:path w="6279769" h="6279769">
                  <a:moveTo>
                    <a:pt x="0" y="3139948"/>
                  </a:moveTo>
                  <a:cubicBezTo>
                    <a:pt x="0" y="1405763"/>
                    <a:pt x="1405763" y="0"/>
                    <a:pt x="3139948" y="0"/>
                  </a:cubicBezTo>
                  <a:lnTo>
                    <a:pt x="3139948" y="12700"/>
                  </a:lnTo>
                  <a:lnTo>
                    <a:pt x="3139948" y="0"/>
                  </a:lnTo>
                  <a:cubicBezTo>
                    <a:pt x="4874006" y="0"/>
                    <a:pt x="6279769" y="1405763"/>
                    <a:pt x="6279769" y="3139948"/>
                  </a:cubicBezTo>
                  <a:cubicBezTo>
                    <a:pt x="6279769" y="4874133"/>
                    <a:pt x="4874006" y="6279769"/>
                    <a:pt x="3139948" y="6279769"/>
                  </a:cubicBezTo>
                  <a:lnTo>
                    <a:pt x="3139948" y="6267069"/>
                  </a:lnTo>
                  <a:lnTo>
                    <a:pt x="3139948" y="6279769"/>
                  </a:lnTo>
                  <a:cubicBezTo>
                    <a:pt x="1405763" y="6279769"/>
                    <a:pt x="0" y="4874006"/>
                    <a:pt x="0" y="3139948"/>
                  </a:cubicBezTo>
                  <a:lnTo>
                    <a:pt x="12700" y="3139948"/>
                  </a:lnTo>
                  <a:lnTo>
                    <a:pt x="23368" y="3146806"/>
                  </a:lnTo>
                  <a:cubicBezTo>
                    <a:pt x="20320" y="3151505"/>
                    <a:pt x="14478" y="3153664"/>
                    <a:pt x="9144" y="3152140"/>
                  </a:cubicBezTo>
                  <a:cubicBezTo>
                    <a:pt x="3810" y="3150616"/>
                    <a:pt x="0" y="3145536"/>
                    <a:pt x="0" y="3139948"/>
                  </a:cubicBezTo>
                  <a:moveTo>
                    <a:pt x="25400" y="3139948"/>
                  </a:moveTo>
                  <a:lnTo>
                    <a:pt x="12700" y="3139948"/>
                  </a:lnTo>
                  <a:lnTo>
                    <a:pt x="2032" y="3133090"/>
                  </a:lnTo>
                  <a:cubicBezTo>
                    <a:pt x="5080" y="3128391"/>
                    <a:pt x="10922" y="3126232"/>
                    <a:pt x="16256" y="3127756"/>
                  </a:cubicBezTo>
                  <a:cubicBezTo>
                    <a:pt x="21590" y="3129280"/>
                    <a:pt x="25400" y="3134360"/>
                    <a:pt x="25400" y="3139948"/>
                  </a:cubicBezTo>
                  <a:cubicBezTo>
                    <a:pt x="25400" y="4860036"/>
                    <a:pt x="1419860" y="6254369"/>
                    <a:pt x="3139948" y="6254369"/>
                  </a:cubicBezTo>
                  <a:cubicBezTo>
                    <a:pt x="4860036" y="6254369"/>
                    <a:pt x="6254496" y="4859909"/>
                    <a:pt x="6254496" y="3139821"/>
                  </a:cubicBezTo>
                  <a:lnTo>
                    <a:pt x="6267196" y="3139821"/>
                  </a:lnTo>
                  <a:lnTo>
                    <a:pt x="6254496" y="3139821"/>
                  </a:lnTo>
                  <a:cubicBezTo>
                    <a:pt x="6254369" y="1419860"/>
                    <a:pt x="4860036" y="25400"/>
                    <a:pt x="3139948" y="25400"/>
                  </a:cubicBezTo>
                  <a:lnTo>
                    <a:pt x="3139948" y="12700"/>
                  </a:lnTo>
                  <a:lnTo>
                    <a:pt x="3139948" y="25400"/>
                  </a:lnTo>
                  <a:cubicBezTo>
                    <a:pt x="1419860" y="25400"/>
                    <a:pt x="25400" y="1419860"/>
                    <a:pt x="25400" y="313994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1" name="Group 11"/>
          <p:cNvGrpSpPr/>
          <p:nvPr/>
        </p:nvGrpSpPr>
        <p:grpSpPr>
          <a:xfrm rot="-10800000">
            <a:off x="1358627" y="3764680"/>
            <a:ext cx="4135203" cy="4135203"/>
            <a:chOff x="0" y="0"/>
            <a:chExt cx="5513603" cy="55136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513578" cy="5513578"/>
            </a:xfrm>
            <a:custGeom>
              <a:avLst/>
              <a:gdLst/>
              <a:ahLst/>
              <a:cxnLst/>
              <a:rect l="l" t="t" r="r" b="b"/>
              <a:pathLst>
                <a:path w="5513578" h="5513578">
                  <a:moveTo>
                    <a:pt x="0" y="2756789"/>
                  </a:moveTo>
                  <a:cubicBezTo>
                    <a:pt x="0" y="1234313"/>
                    <a:pt x="1234313" y="0"/>
                    <a:pt x="2756789" y="0"/>
                  </a:cubicBezTo>
                  <a:cubicBezTo>
                    <a:pt x="4279265" y="0"/>
                    <a:pt x="5513578" y="1234313"/>
                    <a:pt x="5513578" y="2756789"/>
                  </a:cubicBezTo>
                  <a:cubicBezTo>
                    <a:pt x="5513578" y="4279265"/>
                    <a:pt x="4279392" y="5513578"/>
                    <a:pt x="2756789" y="5513578"/>
                  </a:cubicBezTo>
                  <a:cubicBezTo>
                    <a:pt x="1234186" y="5513578"/>
                    <a:pt x="0" y="4279392"/>
                    <a:pt x="0" y="27567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1647225" y="4053278"/>
            <a:ext cx="3557997" cy="3557997"/>
            <a:chOff x="0" y="0"/>
            <a:chExt cx="4743996" cy="47439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43958" cy="4743958"/>
            </a:xfrm>
            <a:custGeom>
              <a:avLst/>
              <a:gdLst/>
              <a:ahLst/>
              <a:cxnLst/>
              <a:rect l="l" t="t" r="r" b="b"/>
              <a:pathLst>
                <a:path w="4743958" h="4743958">
                  <a:moveTo>
                    <a:pt x="4743958" y="2371979"/>
                  </a:moveTo>
                  <a:cubicBezTo>
                    <a:pt x="4743958" y="1061974"/>
                    <a:pt x="3681984" y="0"/>
                    <a:pt x="2371979" y="0"/>
                  </a:cubicBezTo>
                  <a:cubicBezTo>
                    <a:pt x="1061974" y="0"/>
                    <a:pt x="0" y="1061974"/>
                    <a:pt x="0" y="2371979"/>
                  </a:cubicBezTo>
                  <a:cubicBezTo>
                    <a:pt x="0" y="3681984"/>
                    <a:pt x="1061974" y="4743958"/>
                    <a:pt x="2371979" y="4743958"/>
                  </a:cubicBezTo>
                  <a:cubicBezTo>
                    <a:pt x="3681984" y="4743958"/>
                    <a:pt x="4743958" y="3681984"/>
                    <a:pt x="4743958" y="2371979"/>
                  </a:cubicBezTo>
                  <a:close/>
                </a:path>
              </a:pathLst>
            </a:custGeom>
            <a:solidFill>
              <a:srgbClr val="E8510E"/>
            </a:solidFill>
          </p:spPr>
        </p:sp>
      </p:grpSp>
      <p:sp>
        <p:nvSpPr>
          <p:cNvPr id="15" name="AutoShape 15"/>
          <p:cNvSpPr/>
          <p:nvPr/>
        </p:nvSpPr>
        <p:spPr>
          <a:xfrm flipH="1">
            <a:off x="4778635" y="2936500"/>
            <a:ext cx="1943176" cy="924226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6" name="Group 16"/>
          <p:cNvGrpSpPr/>
          <p:nvPr/>
        </p:nvGrpSpPr>
        <p:grpSpPr>
          <a:xfrm rot="0">
            <a:off x="4592031" y="3767423"/>
            <a:ext cx="186604" cy="186604"/>
            <a:chOff x="0" y="0"/>
            <a:chExt cx="248806" cy="2488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8920" cy="248920"/>
            </a:xfrm>
            <a:custGeom>
              <a:avLst/>
              <a:gdLst/>
              <a:ahLst/>
              <a:cxnLst/>
              <a:rect l="l" t="t" r="r" b="b"/>
              <a:pathLst>
                <a:path w="248920" h="248920">
                  <a:moveTo>
                    <a:pt x="0" y="124460"/>
                  </a:moveTo>
                  <a:cubicBezTo>
                    <a:pt x="0" y="55753"/>
                    <a:pt x="55753" y="0"/>
                    <a:pt x="124460" y="0"/>
                  </a:cubicBezTo>
                  <a:cubicBezTo>
                    <a:pt x="193167" y="0"/>
                    <a:pt x="248920" y="55753"/>
                    <a:pt x="248920" y="124460"/>
                  </a:cubicBezTo>
                  <a:cubicBezTo>
                    <a:pt x="248920" y="193167"/>
                    <a:pt x="193167" y="248920"/>
                    <a:pt x="124460" y="248920"/>
                  </a:cubicBezTo>
                  <a:cubicBezTo>
                    <a:pt x="55753" y="248920"/>
                    <a:pt x="0" y="193167"/>
                    <a:pt x="0" y="12446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</p:grpSp>
      <p:sp>
        <p:nvSpPr>
          <p:cNvPr id="18" name="AutoShape 18"/>
          <p:cNvSpPr/>
          <p:nvPr/>
        </p:nvSpPr>
        <p:spPr>
          <a:xfrm rot="9584852">
            <a:off x="5576955" y="4566721"/>
            <a:ext cx="1181375" cy="9525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19"/>
          <p:cNvGrpSpPr/>
          <p:nvPr/>
        </p:nvGrpSpPr>
        <p:grpSpPr>
          <a:xfrm rot="0">
            <a:off x="5426869" y="4682652"/>
            <a:ext cx="186604" cy="186604"/>
            <a:chOff x="0" y="0"/>
            <a:chExt cx="248806" cy="24880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48920" cy="248920"/>
            </a:xfrm>
            <a:custGeom>
              <a:avLst/>
              <a:gdLst/>
              <a:ahLst/>
              <a:cxnLst/>
              <a:rect l="l" t="t" r="r" b="b"/>
              <a:pathLst>
                <a:path w="248920" h="248920">
                  <a:moveTo>
                    <a:pt x="0" y="124460"/>
                  </a:moveTo>
                  <a:cubicBezTo>
                    <a:pt x="0" y="55753"/>
                    <a:pt x="55753" y="0"/>
                    <a:pt x="124460" y="0"/>
                  </a:cubicBezTo>
                  <a:cubicBezTo>
                    <a:pt x="193167" y="0"/>
                    <a:pt x="248920" y="55753"/>
                    <a:pt x="248920" y="124460"/>
                  </a:cubicBezTo>
                  <a:cubicBezTo>
                    <a:pt x="248920" y="193167"/>
                    <a:pt x="193167" y="248920"/>
                    <a:pt x="124460" y="248920"/>
                  </a:cubicBezTo>
                  <a:cubicBezTo>
                    <a:pt x="55753" y="248920"/>
                    <a:pt x="0" y="193167"/>
                    <a:pt x="0" y="124460"/>
                  </a:cubicBezTo>
                  <a:close/>
                </a:path>
              </a:pathLst>
            </a:custGeom>
            <a:solidFill>
              <a:srgbClr val="F9B463"/>
            </a:solidFill>
          </p:spPr>
        </p:sp>
      </p:grpSp>
      <p:sp>
        <p:nvSpPr>
          <p:cNvPr id="21" name="AutoShape 21"/>
          <p:cNvSpPr/>
          <p:nvPr/>
        </p:nvSpPr>
        <p:spPr>
          <a:xfrm rot="-9359673">
            <a:off x="5561003" y="7091665"/>
            <a:ext cx="1213279" cy="9525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2" name="Group 22"/>
          <p:cNvGrpSpPr/>
          <p:nvPr/>
        </p:nvGrpSpPr>
        <p:grpSpPr>
          <a:xfrm rot="0">
            <a:off x="5426869" y="6756330"/>
            <a:ext cx="186604" cy="186604"/>
            <a:chOff x="0" y="0"/>
            <a:chExt cx="248806" cy="24880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8920" cy="248920"/>
            </a:xfrm>
            <a:custGeom>
              <a:avLst/>
              <a:gdLst/>
              <a:ahLst/>
              <a:cxnLst/>
              <a:rect l="l" t="t" r="r" b="b"/>
              <a:pathLst>
                <a:path w="248920" h="248920">
                  <a:moveTo>
                    <a:pt x="0" y="124460"/>
                  </a:moveTo>
                  <a:cubicBezTo>
                    <a:pt x="0" y="55753"/>
                    <a:pt x="55753" y="0"/>
                    <a:pt x="124460" y="0"/>
                  </a:cubicBezTo>
                  <a:cubicBezTo>
                    <a:pt x="193167" y="0"/>
                    <a:pt x="248920" y="55753"/>
                    <a:pt x="248920" y="124460"/>
                  </a:cubicBezTo>
                  <a:cubicBezTo>
                    <a:pt x="248920" y="193167"/>
                    <a:pt x="193167" y="248920"/>
                    <a:pt x="124460" y="248920"/>
                  </a:cubicBezTo>
                  <a:cubicBezTo>
                    <a:pt x="55753" y="248920"/>
                    <a:pt x="0" y="193167"/>
                    <a:pt x="0" y="124460"/>
                  </a:cubicBezTo>
                  <a:close/>
                </a:path>
              </a:pathLst>
            </a:custGeom>
            <a:solidFill>
              <a:srgbClr val="F29159"/>
            </a:solidFill>
          </p:spPr>
        </p:sp>
      </p:grpSp>
      <p:sp>
        <p:nvSpPr>
          <p:cNvPr id="24" name="AutoShape 24"/>
          <p:cNvSpPr/>
          <p:nvPr/>
        </p:nvSpPr>
        <p:spPr>
          <a:xfrm rot="-10468185">
            <a:off x="5856390" y="5860711"/>
            <a:ext cx="867441" cy="9525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 rot="0">
            <a:off x="5671804" y="5730373"/>
            <a:ext cx="186604" cy="186604"/>
            <a:chOff x="0" y="0"/>
            <a:chExt cx="248806" cy="24880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8920" cy="248920"/>
            </a:xfrm>
            <a:custGeom>
              <a:avLst/>
              <a:gdLst/>
              <a:ahLst/>
              <a:cxnLst/>
              <a:rect l="l" t="t" r="r" b="b"/>
              <a:pathLst>
                <a:path w="248920" h="248920">
                  <a:moveTo>
                    <a:pt x="0" y="124460"/>
                  </a:moveTo>
                  <a:cubicBezTo>
                    <a:pt x="0" y="55753"/>
                    <a:pt x="55753" y="0"/>
                    <a:pt x="124460" y="0"/>
                  </a:cubicBezTo>
                  <a:cubicBezTo>
                    <a:pt x="193167" y="0"/>
                    <a:pt x="248920" y="55753"/>
                    <a:pt x="248920" y="124460"/>
                  </a:cubicBezTo>
                  <a:cubicBezTo>
                    <a:pt x="248920" y="193167"/>
                    <a:pt x="193167" y="248920"/>
                    <a:pt x="124460" y="248920"/>
                  </a:cubicBezTo>
                  <a:cubicBezTo>
                    <a:pt x="55753" y="248920"/>
                    <a:pt x="0" y="193167"/>
                    <a:pt x="0" y="124460"/>
                  </a:cubicBezTo>
                  <a:close/>
                </a:path>
              </a:pathLst>
            </a:custGeom>
            <a:solidFill>
              <a:srgbClr val="FAA755"/>
            </a:solidFill>
          </p:spPr>
        </p:sp>
      </p:grpSp>
      <p:sp>
        <p:nvSpPr>
          <p:cNvPr id="27" name="AutoShape 27"/>
          <p:cNvSpPr/>
          <p:nvPr/>
        </p:nvSpPr>
        <p:spPr>
          <a:xfrm rot="-8951574">
            <a:off x="4621906" y="8367948"/>
            <a:ext cx="2221478" cy="9525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 rot="0">
            <a:off x="4592031" y="7710545"/>
            <a:ext cx="186604" cy="186604"/>
            <a:chOff x="0" y="0"/>
            <a:chExt cx="248806" cy="24880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48920" cy="248920"/>
            </a:xfrm>
            <a:custGeom>
              <a:avLst/>
              <a:gdLst/>
              <a:ahLst/>
              <a:cxnLst/>
              <a:rect l="l" t="t" r="r" b="b"/>
              <a:pathLst>
                <a:path w="248920" h="248920">
                  <a:moveTo>
                    <a:pt x="0" y="124460"/>
                  </a:moveTo>
                  <a:cubicBezTo>
                    <a:pt x="0" y="55753"/>
                    <a:pt x="55753" y="0"/>
                    <a:pt x="124460" y="0"/>
                  </a:cubicBezTo>
                  <a:cubicBezTo>
                    <a:pt x="193167" y="0"/>
                    <a:pt x="248920" y="55753"/>
                    <a:pt x="248920" y="124460"/>
                  </a:cubicBezTo>
                  <a:cubicBezTo>
                    <a:pt x="248920" y="193167"/>
                    <a:pt x="193167" y="248920"/>
                    <a:pt x="124460" y="248920"/>
                  </a:cubicBezTo>
                  <a:cubicBezTo>
                    <a:pt x="55753" y="248920"/>
                    <a:pt x="0" y="193167"/>
                    <a:pt x="0" y="124460"/>
                  </a:cubicBezTo>
                  <a:close/>
                </a:path>
              </a:pathLst>
            </a:custGeom>
            <a:solidFill>
              <a:srgbClr val="F47F4A"/>
            </a:solidFill>
          </p:spPr>
        </p:sp>
      </p:grpSp>
      <p:grpSp>
        <p:nvGrpSpPr>
          <p:cNvPr id="30" name="Group 30"/>
          <p:cNvGrpSpPr/>
          <p:nvPr/>
        </p:nvGrpSpPr>
        <p:grpSpPr>
          <a:xfrm rot="0">
            <a:off x="6555731" y="2336185"/>
            <a:ext cx="10621634" cy="1200629"/>
            <a:chOff x="0" y="0"/>
            <a:chExt cx="2797467" cy="31621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797467" cy="316215"/>
            </a:xfrm>
            <a:custGeom>
              <a:avLst/>
              <a:gdLst/>
              <a:ahLst/>
              <a:cxnLst/>
              <a:rect l="l" t="t" r="r" b="b"/>
              <a:pathLst>
                <a:path w="2797467" h="316215">
                  <a:moveTo>
                    <a:pt x="44462" y="0"/>
                  </a:moveTo>
                  <a:lnTo>
                    <a:pt x="2753006" y="0"/>
                  </a:lnTo>
                  <a:cubicBezTo>
                    <a:pt x="2777561" y="0"/>
                    <a:pt x="2797467" y="19906"/>
                    <a:pt x="2797467" y="44462"/>
                  </a:cubicBezTo>
                  <a:lnTo>
                    <a:pt x="2797467" y="271753"/>
                  </a:lnTo>
                  <a:cubicBezTo>
                    <a:pt x="2797467" y="296309"/>
                    <a:pt x="2777561" y="316215"/>
                    <a:pt x="2753006" y="316215"/>
                  </a:cubicBezTo>
                  <a:lnTo>
                    <a:pt x="44462" y="316215"/>
                  </a:lnTo>
                  <a:cubicBezTo>
                    <a:pt x="19906" y="316215"/>
                    <a:pt x="0" y="296309"/>
                    <a:pt x="0" y="271753"/>
                  </a:cubicBezTo>
                  <a:lnTo>
                    <a:pt x="0" y="44462"/>
                  </a:lnTo>
                  <a:cubicBezTo>
                    <a:pt x="0" y="19906"/>
                    <a:pt x="19906" y="0"/>
                    <a:pt x="44462" y="0"/>
                  </a:cubicBezTo>
                  <a:close/>
                </a:path>
              </a:pathLst>
            </a:custGeom>
            <a:ln w="19050" cap="rnd">
              <a:solidFill>
                <a:srgbClr val="FBB831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79746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33" name="Group 33"/>
          <p:cNvGrpSpPr/>
          <p:nvPr/>
        </p:nvGrpSpPr>
        <p:grpSpPr>
          <a:xfrm rot="0">
            <a:off x="6421379" y="2336185"/>
            <a:ext cx="3997756" cy="1200629"/>
            <a:chOff x="0" y="0"/>
            <a:chExt cx="1052907" cy="31621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52907" cy="316215"/>
            </a:xfrm>
            <a:custGeom>
              <a:avLst/>
              <a:gdLst/>
              <a:ahLst/>
              <a:cxnLst/>
              <a:rect l="l" t="t" r="r" b="b"/>
              <a:pathLst>
                <a:path w="1052907" h="316215">
                  <a:moveTo>
                    <a:pt x="118131" y="0"/>
                  </a:moveTo>
                  <a:lnTo>
                    <a:pt x="934776" y="0"/>
                  </a:lnTo>
                  <a:cubicBezTo>
                    <a:pt x="1000018" y="0"/>
                    <a:pt x="1052907" y="52889"/>
                    <a:pt x="1052907" y="118131"/>
                  </a:cubicBezTo>
                  <a:lnTo>
                    <a:pt x="1052907" y="198085"/>
                  </a:lnTo>
                  <a:cubicBezTo>
                    <a:pt x="1052907" y="229415"/>
                    <a:pt x="1040461" y="259462"/>
                    <a:pt x="1018307" y="281615"/>
                  </a:cubicBezTo>
                  <a:cubicBezTo>
                    <a:pt x="996154" y="303769"/>
                    <a:pt x="966107" y="316215"/>
                    <a:pt x="934776" y="316215"/>
                  </a:cubicBezTo>
                  <a:lnTo>
                    <a:pt x="118131" y="316215"/>
                  </a:lnTo>
                  <a:cubicBezTo>
                    <a:pt x="86800" y="316215"/>
                    <a:pt x="56753" y="303769"/>
                    <a:pt x="34600" y="281615"/>
                  </a:cubicBezTo>
                  <a:cubicBezTo>
                    <a:pt x="12446" y="259462"/>
                    <a:pt x="0" y="229415"/>
                    <a:pt x="0" y="198085"/>
                  </a:cubicBezTo>
                  <a:lnTo>
                    <a:pt x="0" y="118131"/>
                  </a:lnTo>
                  <a:cubicBezTo>
                    <a:pt x="0" y="86800"/>
                    <a:pt x="12446" y="56753"/>
                    <a:pt x="34600" y="34600"/>
                  </a:cubicBezTo>
                  <a:cubicBezTo>
                    <a:pt x="56753" y="12446"/>
                    <a:pt x="86800" y="0"/>
                    <a:pt x="118131" y="0"/>
                  </a:cubicBezTo>
                  <a:close/>
                </a:path>
              </a:pathLst>
            </a:custGeom>
            <a:solidFill>
              <a:srgbClr val="FBB831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105290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36" name="Group 36"/>
          <p:cNvGrpSpPr/>
          <p:nvPr/>
        </p:nvGrpSpPr>
        <p:grpSpPr>
          <a:xfrm rot="0">
            <a:off x="6942932" y="3764680"/>
            <a:ext cx="10621634" cy="1200629"/>
            <a:chOff x="0" y="0"/>
            <a:chExt cx="2797467" cy="31621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797467" cy="316215"/>
            </a:xfrm>
            <a:custGeom>
              <a:avLst/>
              <a:gdLst/>
              <a:ahLst/>
              <a:cxnLst/>
              <a:rect l="l" t="t" r="r" b="b"/>
              <a:pathLst>
                <a:path w="2797467" h="316215">
                  <a:moveTo>
                    <a:pt x="44462" y="0"/>
                  </a:moveTo>
                  <a:lnTo>
                    <a:pt x="2753006" y="0"/>
                  </a:lnTo>
                  <a:cubicBezTo>
                    <a:pt x="2777561" y="0"/>
                    <a:pt x="2797467" y="19906"/>
                    <a:pt x="2797467" y="44462"/>
                  </a:cubicBezTo>
                  <a:lnTo>
                    <a:pt x="2797467" y="271753"/>
                  </a:lnTo>
                  <a:cubicBezTo>
                    <a:pt x="2797467" y="296309"/>
                    <a:pt x="2777561" y="316215"/>
                    <a:pt x="2753006" y="316215"/>
                  </a:cubicBezTo>
                  <a:lnTo>
                    <a:pt x="44462" y="316215"/>
                  </a:lnTo>
                  <a:cubicBezTo>
                    <a:pt x="19906" y="316215"/>
                    <a:pt x="0" y="296309"/>
                    <a:pt x="0" y="271753"/>
                  </a:cubicBezTo>
                  <a:lnTo>
                    <a:pt x="0" y="44462"/>
                  </a:lnTo>
                  <a:cubicBezTo>
                    <a:pt x="0" y="19906"/>
                    <a:pt x="19906" y="0"/>
                    <a:pt x="44462" y="0"/>
                  </a:cubicBezTo>
                  <a:close/>
                </a:path>
              </a:pathLst>
            </a:custGeom>
            <a:ln w="19050" cap="rnd">
              <a:solidFill>
                <a:srgbClr val="F9B463"/>
              </a:solidFill>
              <a:prstDash val="solid"/>
              <a:round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279746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39" name="Group 39"/>
          <p:cNvGrpSpPr/>
          <p:nvPr/>
        </p:nvGrpSpPr>
        <p:grpSpPr>
          <a:xfrm rot="0">
            <a:off x="6686655" y="3767423"/>
            <a:ext cx="3997756" cy="1200629"/>
            <a:chOff x="0" y="0"/>
            <a:chExt cx="1052907" cy="31621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52907" cy="316215"/>
            </a:xfrm>
            <a:custGeom>
              <a:avLst/>
              <a:gdLst/>
              <a:ahLst/>
              <a:cxnLst/>
              <a:rect l="l" t="t" r="r" b="b"/>
              <a:pathLst>
                <a:path w="1052907" h="316215">
                  <a:moveTo>
                    <a:pt x="118131" y="0"/>
                  </a:moveTo>
                  <a:lnTo>
                    <a:pt x="934776" y="0"/>
                  </a:lnTo>
                  <a:cubicBezTo>
                    <a:pt x="1000018" y="0"/>
                    <a:pt x="1052907" y="52889"/>
                    <a:pt x="1052907" y="118131"/>
                  </a:cubicBezTo>
                  <a:lnTo>
                    <a:pt x="1052907" y="198085"/>
                  </a:lnTo>
                  <a:cubicBezTo>
                    <a:pt x="1052907" y="229415"/>
                    <a:pt x="1040461" y="259462"/>
                    <a:pt x="1018307" y="281615"/>
                  </a:cubicBezTo>
                  <a:cubicBezTo>
                    <a:pt x="996154" y="303769"/>
                    <a:pt x="966107" y="316215"/>
                    <a:pt x="934776" y="316215"/>
                  </a:cubicBezTo>
                  <a:lnTo>
                    <a:pt x="118131" y="316215"/>
                  </a:lnTo>
                  <a:cubicBezTo>
                    <a:pt x="86800" y="316215"/>
                    <a:pt x="56753" y="303769"/>
                    <a:pt x="34600" y="281615"/>
                  </a:cubicBezTo>
                  <a:cubicBezTo>
                    <a:pt x="12446" y="259462"/>
                    <a:pt x="0" y="229415"/>
                    <a:pt x="0" y="198085"/>
                  </a:cubicBezTo>
                  <a:lnTo>
                    <a:pt x="0" y="118131"/>
                  </a:lnTo>
                  <a:cubicBezTo>
                    <a:pt x="0" y="86800"/>
                    <a:pt x="12446" y="56753"/>
                    <a:pt x="34600" y="34600"/>
                  </a:cubicBezTo>
                  <a:cubicBezTo>
                    <a:pt x="56753" y="12446"/>
                    <a:pt x="86800" y="0"/>
                    <a:pt x="118131" y="0"/>
                  </a:cubicBezTo>
                  <a:close/>
                </a:path>
              </a:pathLst>
            </a:custGeom>
            <a:solidFill>
              <a:srgbClr val="FAA755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0"/>
              <a:ext cx="105290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42" name="Group 42"/>
          <p:cNvGrpSpPr/>
          <p:nvPr/>
        </p:nvGrpSpPr>
        <p:grpSpPr>
          <a:xfrm rot="0">
            <a:off x="7188996" y="5244277"/>
            <a:ext cx="10621634" cy="1200629"/>
            <a:chOff x="0" y="0"/>
            <a:chExt cx="2797467" cy="31621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797467" cy="316215"/>
            </a:xfrm>
            <a:custGeom>
              <a:avLst/>
              <a:gdLst/>
              <a:ahLst/>
              <a:cxnLst/>
              <a:rect l="l" t="t" r="r" b="b"/>
              <a:pathLst>
                <a:path w="2797467" h="316215">
                  <a:moveTo>
                    <a:pt x="44462" y="0"/>
                  </a:moveTo>
                  <a:lnTo>
                    <a:pt x="2753006" y="0"/>
                  </a:lnTo>
                  <a:cubicBezTo>
                    <a:pt x="2777561" y="0"/>
                    <a:pt x="2797467" y="19906"/>
                    <a:pt x="2797467" y="44462"/>
                  </a:cubicBezTo>
                  <a:lnTo>
                    <a:pt x="2797467" y="271753"/>
                  </a:lnTo>
                  <a:cubicBezTo>
                    <a:pt x="2797467" y="296309"/>
                    <a:pt x="2777561" y="316215"/>
                    <a:pt x="2753006" y="316215"/>
                  </a:cubicBezTo>
                  <a:lnTo>
                    <a:pt x="44462" y="316215"/>
                  </a:lnTo>
                  <a:cubicBezTo>
                    <a:pt x="19906" y="316215"/>
                    <a:pt x="0" y="296309"/>
                    <a:pt x="0" y="271753"/>
                  </a:cubicBezTo>
                  <a:lnTo>
                    <a:pt x="0" y="44462"/>
                  </a:lnTo>
                  <a:cubicBezTo>
                    <a:pt x="0" y="19906"/>
                    <a:pt x="19906" y="0"/>
                    <a:pt x="44462" y="0"/>
                  </a:cubicBezTo>
                  <a:close/>
                </a:path>
              </a:pathLst>
            </a:custGeom>
            <a:ln w="19050" cap="rnd">
              <a:solidFill>
                <a:srgbClr val="F47F4A"/>
              </a:solidFill>
              <a:prstDash val="solid"/>
              <a:round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0" y="0"/>
              <a:ext cx="279746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45" name="Group 45"/>
          <p:cNvGrpSpPr/>
          <p:nvPr/>
        </p:nvGrpSpPr>
        <p:grpSpPr>
          <a:xfrm rot="0">
            <a:off x="6721812" y="5244277"/>
            <a:ext cx="3997756" cy="1200629"/>
            <a:chOff x="0" y="0"/>
            <a:chExt cx="1052907" cy="31621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52907" cy="316215"/>
            </a:xfrm>
            <a:custGeom>
              <a:avLst/>
              <a:gdLst/>
              <a:ahLst/>
              <a:cxnLst/>
              <a:rect l="l" t="t" r="r" b="b"/>
              <a:pathLst>
                <a:path w="1052907" h="316215">
                  <a:moveTo>
                    <a:pt x="118131" y="0"/>
                  </a:moveTo>
                  <a:lnTo>
                    <a:pt x="934776" y="0"/>
                  </a:lnTo>
                  <a:cubicBezTo>
                    <a:pt x="1000018" y="0"/>
                    <a:pt x="1052907" y="52889"/>
                    <a:pt x="1052907" y="118131"/>
                  </a:cubicBezTo>
                  <a:lnTo>
                    <a:pt x="1052907" y="198085"/>
                  </a:lnTo>
                  <a:cubicBezTo>
                    <a:pt x="1052907" y="229415"/>
                    <a:pt x="1040461" y="259462"/>
                    <a:pt x="1018307" y="281615"/>
                  </a:cubicBezTo>
                  <a:cubicBezTo>
                    <a:pt x="996154" y="303769"/>
                    <a:pt x="966107" y="316215"/>
                    <a:pt x="934776" y="316215"/>
                  </a:cubicBezTo>
                  <a:lnTo>
                    <a:pt x="118131" y="316215"/>
                  </a:lnTo>
                  <a:cubicBezTo>
                    <a:pt x="86800" y="316215"/>
                    <a:pt x="56753" y="303769"/>
                    <a:pt x="34600" y="281615"/>
                  </a:cubicBezTo>
                  <a:cubicBezTo>
                    <a:pt x="12446" y="259462"/>
                    <a:pt x="0" y="229415"/>
                    <a:pt x="0" y="198085"/>
                  </a:cubicBezTo>
                  <a:lnTo>
                    <a:pt x="0" y="118131"/>
                  </a:lnTo>
                  <a:cubicBezTo>
                    <a:pt x="0" y="86800"/>
                    <a:pt x="12446" y="56753"/>
                    <a:pt x="34600" y="34600"/>
                  </a:cubicBezTo>
                  <a:cubicBezTo>
                    <a:pt x="56753" y="12446"/>
                    <a:pt x="86800" y="0"/>
                    <a:pt x="118131" y="0"/>
                  </a:cubicBezTo>
                  <a:close/>
                </a:path>
              </a:pathLst>
            </a:custGeom>
            <a:solidFill>
              <a:srgbClr val="F29159"/>
            </a:solidFill>
          </p:spPr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105290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48" name="Group 48"/>
          <p:cNvGrpSpPr/>
          <p:nvPr/>
        </p:nvGrpSpPr>
        <p:grpSpPr>
          <a:xfrm rot="0">
            <a:off x="6942932" y="6721131"/>
            <a:ext cx="10621634" cy="1200629"/>
            <a:chOff x="0" y="0"/>
            <a:chExt cx="2797467" cy="316215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2797467" cy="316215"/>
            </a:xfrm>
            <a:custGeom>
              <a:avLst/>
              <a:gdLst/>
              <a:ahLst/>
              <a:cxnLst/>
              <a:rect l="l" t="t" r="r" b="b"/>
              <a:pathLst>
                <a:path w="2797467" h="316215">
                  <a:moveTo>
                    <a:pt x="44462" y="0"/>
                  </a:moveTo>
                  <a:lnTo>
                    <a:pt x="2753006" y="0"/>
                  </a:lnTo>
                  <a:cubicBezTo>
                    <a:pt x="2777561" y="0"/>
                    <a:pt x="2797467" y="19906"/>
                    <a:pt x="2797467" y="44462"/>
                  </a:cubicBezTo>
                  <a:lnTo>
                    <a:pt x="2797467" y="271753"/>
                  </a:lnTo>
                  <a:cubicBezTo>
                    <a:pt x="2797467" y="296309"/>
                    <a:pt x="2777561" y="316215"/>
                    <a:pt x="2753006" y="316215"/>
                  </a:cubicBezTo>
                  <a:lnTo>
                    <a:pt x="44462" y="316215"/>
                  </a:lnTo>
                  <a:cubicBezTo>
                    <a:pt x="19906" y="316215"/>
                    <a:pt x="0" y="296309"/>
                    <a:pt x="0" y="271753"/>
                  </a:cubicBezTo>
                  <a:lnTo>
                    <a:pt x="0" y="44462"/>
                  </a:lnTo>
                  <a:cubicBezTo>
                    <a:pt x="0" y="19906"/>
                    <a:pt x="19906" y="0"/>
                    <a:pt x="44462" y="0"/>
                  </a:cubicBezTo>
                  <a:close/>
                </a:path>
              </a:pathLst>
            </a:custGeom>
            <a:ln w="19050" cap="rnd">
              <a:solidFill>
                <a:srgbClr val="F47F4A"/>
              </a:solidFill>
              <a:prstDash val="solid"/>
              <a:round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0"/>
              <a:ext cx="279746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51" name="Group 51"/>
          <p:cNvGrpSpPr/>
          <p:nvPr/>
        </p:nvGrpSpPr>
        <p:grpSpPr>
          <a:xfrm rot="0">
            <a:off x="6686655" y="6721131"/>
            <a:ext cx="3997756" cy="1200629"/>
            <a:chOff x="0" y="0"/>
            <a:chExt cx="1052907" cy="316215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52907" cy="316215"/>
            </a:xfrm>
            <a:custGeom>
              <a:avLst/>
              <a:gdLst/>
              <a:ahLst/>
              <a:cxnLst/>
              <a:rect l="l" t="t" r="r" b="b"/>
              <a:pathLst>
                <a:path w="1052907" h="316215">
                  <a:moveTo>
                    <a:pt x="118131" y="0"/>
                  </a:moveTo>
                  <a:lnTo>
                    <a:pt x="934776" y="0"/>
                  </a:lnTo>
                  <a:cubicBezTo>
                    <a:pt x="1000018" y="0"/>
                    <a:pt x="1052907" y="52889"/>
                    <a:pt x="1052907" y="118131"/>
                  </a:cubicBezTo>
                  <a:lnTo>
                    <a:pt x="1052907" y="198085"/>
                  </a:lnTo>
                  <a:cubicBezTo>
                    <a:pt x="1052907" y="229415"/>
                    <a:pt x="1040461" y="259462"/>
                    <a:pt x="1018307" y="281615"/>
                  </a:cubicBezTo>
                  <a:cubicBezTo>
                    <a:pt x="996154" y="303769"/>
                    <a:pt x="966107" y="316215"/>
                    <a:pt x="934776" y="316215"/>
                  </a:cubicBezTo>
                  <a:lnTo>
                    <a:pt x="118131" y="316215"/>
                  </a:lnTo>
                  <a:cubicBezTo>
                    <a:pt x="86800" y="316215"/>
                    <a:pt x="56753" y="303769"/>
                    <a:pt x="34600" y="281615"/>
                  </a:cubicBezTo>
                  <a:cubicBezTo>
                    <a:pt x="12446" y="259462"/>
                    <a:pt x="0" y="229415"/>
                    <a:pt x="0" y="198085"/>
                  </a:cubicBezTo>
                  <a:lnTo>
                    <a:pt x="0" y="118131"/>
                  </a:lnTo>
                  <a:cubicBezTo>
                    <a:pt x="0" y="86800"/>
                    <a:pt x="12446" y="56753"/>
                    <a:pt x="34600" y="34600"/>
                  </a:cubicBezTo>
                  <a:cubicBezTo>
                    <a:pt x="56753" y="12446"/>
                    <a:pt x="86800" y="0"/>
                    <a:pt x="118131" y="0"/>
                  </a:cubicBezTo>
                  <a:close/>
                </a:path>
              </a:pathLst>
            </a:custGeom>
            <a:solidFill>
              <a:srgbClr val="F47F4A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0"/>
              <a:ext cx="105290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54" name="Group 54"/>
          <p:cNvGrpSpPr/>
          <p:nvPr/>
        </p:nvGrpSpPr>
        <p:grpSpPr>
          <a:xfrm rot="0">
            <a:off x="6637666" y="8197985"/>
            <a:ext cx="10621634" cy="1200629"/>
            <a:chOff x="0" y="0"/>
            <a:chExt cx="2797467" cy="31621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797467" cy="316215"/>
            </a:xfrm>
            <a:custGeom>
              <a:avLst/>
              <a:gdLst/>
              <a:ahLst/>
              <a:cxnLst/>
              <a:rect l="l" t="t" r="r" b="b"/>
              <a:pathLst>
                <a:path w="2797467" h="316215">
                  <a:moveTo>
                    <a:pt x="44462" y="0"/>
                  </a:moveTo>
                  <a:lnTo>
                    <a:pt x="2753006" y="0"/>
                  </a:lnTo>
                  <a:cubicBezTo>
                    <a:pt x="2777561" y="0"/>
                    <a:pt x="2797467" y="19906"/>
                    <a:pt x="2797467" y="44462"/>
                  </a:cubicBezTo>
                  <a:lnTo>
                    <a:pt x="2797467" y="271753"/>
                  </a:lnTo>
                  <a:cubicBezTo>
                    <a:pt x="2797467" y="296309"/>
                    <a:pt x="2777561" y="316215"/>
                    <a:pt x="2753006" y="316215"/>
                  </a:cubicBezTo>
                  <a:lnTo>
                    <a:pt x="44462" y="316215"/>
                  </a:lnTo>
                  <a:cubicBezTo>
                    <a:pt x="19906" y="316215"/>
                    <a:pt x="0" y="296309"/>
                    <a:pt x="0" y="271753"/>
                  </a:cubicBezTo>
                  <a:lnTo>
                    <a:pt x="0" y="44462"/>
                  </a:lnTo>
                  <a:cubicBezTo>
                    <a:pt x="0" y="19906"/>
                    <a:pt x="19906" y="0"/>
                    <a:pt x="44462" y="0"/>
                  </a:cubicBezTo>
                  <a:close/>
                </a:path>
              </a:pathLst>
            </a:custGeom>
            <a:ln w="19050" cap="rnd">
              <a:solidFill>
                <a:srgbClr val="E8510E"/>
              </a:solidFill>
              <a:prstDash val="solid"/>
              <a:round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0" y="0"/>
              <a:ext cx="279746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id="57" name="Group 57"/>
          <p:cNvGrpSpPr/>
          <p:nvPr/>
        </p:nvGrpSpPr>
        <p:grpSpPr>
          <a:xfrm rot="0">
            <a:off x="6421379" y="8197985"/>
            <a:ext cx="3997756" cy="1200629"/>
            <a:chOff x="0" y="0"/>
            <a:chExt cx="1052907" cy="31621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052907" cy="316215"/>
            </a:xfrm>
            <a:custGeom>
              <a:avLst/>
              <a:gdLst/>
              <a:ahLst/>
              <a:cxnLst/>
              <a:rect l="l" t="t" r="r" b="b"/>
              <a:pathLst>
                <a:path w="1052907" h="316215">
                  <a:moveTo>
                    <a:pt x="118131" y="0"/>
                  </a:moveTo>
                  <a:lnTo>
                    <a:pt x="934776" y="0"/>
                  </a:lnTo>
                  <a:cubicBezTo>
                    <a:pt x="1000018" y="0"/>
                    <a:pt x="1052907" y="52889"/>
                    <a:pt x="1052907" y="118131"/>
                  </a:cubicBezTo>
                  <a:lnTo>
                    <a:pt x="1052907" y="198085"/>
                  </a:lnTo>
                  <a:cubicBezTo>
                    <a:pt x="1052907" y="229415"/>
                    <a:pt x="1040461" y="259462"/>
                    <a:pt x="1018307" y="281615"/>
                  </a:cubicBezTo>
                  <a:cubicBezTo>
                    <a:pt x="996154" y="303769"/>
                    <a:pt x="966107" y="316215"/>
                    <a:pt x="934776" y="316215"/>
                  </a:cubicBezTo>
                  <a:lnTo>
                    <a:pt x="118131" y="316215"/>
                  </a:lnTo>
                  <a:cubicBezTo>
                    <a:pt x="86800" y="316215"/>
                    <a:pt x="56753" y="303769"/>
                    <a:pt x="34600" y="281615"/>
                  </a:cubicBezTo>
                  <a:cubicBezTo>
                    <a:pt x="12446" y="259462"/>
                    <a:pt x="0" y="229415"/>
                    <a:pt x="0" y="198085"/>
                  </a:cubicBezTo>
                  <a:lnTo>
                    <a:pt x="0" y="118131"/>
                  </a:lnTo>
                  <a:cubicBezTo>
                    <a:pt x="0" y="86800"/>
                    <a:pt x="12446" y="56753"/>
                    <a:pt x="34600" y="34600"/>
                  </a:cubicBezTo>
                  <a:cubicBezTo>
                    <a:pt x="56753" y="12446"/>
                    <a:pt x="86800" y="0"/>
                    <a:pt x="118131" y="0"/>
                  </a:cubicBezTo>
                  <a:close/>
                </a:path>
              </a:pathLst>
            </a:custGeom>
            <a:solidFill>
              <a:srgbClr val="E8510E"/>
            </a:solidFill>
          </p:spPr>
        </p:sp>
        <p:sp>
          <p:nvSpPr>
            <p:cNvPr id="59" name="TextBox 59"/>
            <p:cNvSpPr txBox="1"/>
            <p:nvPr/>
          </p:nvSpPr>
          <p:spPr>
            <a:xfrm>
              <a:off x="0" y="0"/>
              <a:ext cx="1052907" cy="3162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6942496" y="2683769"/>
            <a:ext cx="2955523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STUD</a:t>
            </a: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ENTS</a:t>
            </a:r>
            <a:endParaRPr lang="en-US" sz="26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6833627" y="5363278"/>
            <a:ext cx="3774125" cy="905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TRANSGENDER &amp; LGBTQ+ VOLUNTEERS</a:t>
            </a:r>
            <a:endParaRPr lang="en-US" sz="26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62" name="TextBox 62"/>
          <p:cNvSpPr txBox="1"/>
          <p:nvPr/>
        </p:nvSpPr>
        <p:spPr>
          <a:xfrm>
            <a:off x="6837760" y="3909232"/>
            <a:ext cx="3774125" cy="905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WORKING</a:t>
            </a:r>
            <a:endParaRPr lang="en-US" sz="26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PROPESSIONALS</a:t>
            </a:r>
            <a:endParaRPr lang="en-US" sz="26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6721812" y="7090506"/>
            <a:ext cx="3774125" cy="448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ADVOCATES</a:t>
            </a:r>
            <a:endParaRPr lang="en-US" sz="26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64" name="TextBox 64"/>
          <p:cNvSpPr txBox="1"/>
          <p:nvPr/>
        </p:nvSpPr>
        <p:spPr>
          <a:xfrm>
            <a:off x="6421379" y="8331335"/>
            <a:ext cx="3774125" cy="905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PARA-LEGAL VOLUNTEERS</a:t>
            </a:r>
            <a:endParaRPr lang="en-US" sz="2600" b="1">
              <a:solidFill>
                <a:srgbClr val="000000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1592342" y="5552620"/>
            <a:ext cx="3593687" cy="631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70"/>
              </a:lnSpc>
            </a:pPr>
            <a:r>
              <a:rPr lang="en-US" sz="4470" b="1">
                <a:solidFill>
                  <a:srgbClr val="FFFFFF"/>
                </a:solidFill>
                <a:latin typeface="Canva Sans Bold" panose="020B0803030501040103"/>
                <a:ea typeface="Canva Sans Bold" panose="020B0803030501040103"/>
                <a:cs typeface="Canva Sans Bold" panose="020B0803030501040103"/>
                <a:sym typeface="Canva Sans Bold" panose="020B0803030501040103"/>
              </a:rPr>
              <a:t>Volunteers</a:t>
            </a:r>
            <a:endParaRPr lang="en-US" sz="4470" b="1">
              <a:solidFill>
                <a:srgbClr val="FFFFFF"/>
              </a:solidFill>
              <a:latin typeface="Canva Sans Bold" panose="020B0803030501040103"/>
              <a:ea typeface="Canva Sans Bold" panose="020B0803030501040103"/>
              <a:cs typeface="Canva Sans Bold" panose="020B0803030501040103"/>
              <a:sym typeface="Canva Sans Bold" panose="020B0803030501040103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11093986" y="2522719"/>
            <a:ext cx="5494073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Events, awareness programmes &amp; capacity-building workshops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11093986" y="4026061"/>
            <a:ext cx="5494073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Planning, coordination, process support &amp; improvement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8" name="TextBox 68"/>
          <p:cNvSpPr txBox="1"/>
          <p:nvPr/>
        </p:nvSpPr>
        <p:spPr>
          <a:xfrm>
            <a:off x="11093986" y="5508234"/>
            <a:ext cx="5494073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Community outreach, trust-building &amp; beneficiary mobilisation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9" name="TextBox 69"/>
          <p:cNvSpPr txBox="1"/>
          <p:nvPr/>
        </p:nvSpPr>
        <p:spPr>
          <a:xfrm>
            <a:off x="11093986" y="7147256"/>
            <a:ext cx="5494073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Legal advice, representation &amp; case support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660"/>
              </a:lnSpc>
            </a:pPr>
          </a:p>
        </p:txBody>
      </p:sp>
      <p:sp>
        <p:nvSpPr>
          <p:cNvPr id="70" name="TextBox 70"/>
          <p:cNvSpPr txBox="1"/>
          <p:nvPr/>
        </p:nvSpPr>
        <p:spPr>
          <a:xfrm>
            <a:off x="10719568" y="8594229"/>
            <a:ext cx="6637273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Legal awareness, documentation &amp; DLSA/SLSA linkage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80849" y="1965150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870194" y="931307"/>
            <a:ext cx="11350838" cy="724795"/>
            <a:chOff x="0" y="0"/>
            <a:chExt cx="15134450" cy="9663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134445" cy="966400"/>
            </a:xfrm>
            <a:custGeom>
              <a:avLst/>
              <a:gdLst/>
              <a:ahLst/>
              <a:cxnLst/>
              <a:rect l="l" t="t" r="r" b="b"/>
              <a:pathLst>
                <a:path w="15134445" h="966400">
                  <a:moveTo>
                    <a:pt x="0" y="0"/>
                  </a:moveTo>
                  <a:lnTo>
                    <a:pt x="15134445" y="0"/>
                  </a:lnTo>
                  <a:lnTo>
                    <a:pt x="15134445" y="966400"/>
                  </a:lnTo>
                  <a:lnTo>
                    <a:pt x="0" y="966400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55148" b="-25514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5134450" cy="966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Results and Impact</a:t>
              </a:r>
              <a:endParaRPr lang="en-US" sz="64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 rot="0">
            <a:off x="12411379" y="2664601"/>
            <a:ext cx="5114158" cy="2705162"/>
            <a:chOff x="0" y="0"/>
            <a:chExt cx="1286955" cy="6807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6955" cy="680742"/>
            </a:xfrm>
            <a:custGeom>
              <a:avLst/>
              <a:gdLst/>
              <a:ahLst/>
              <a:cxnLst/>
              <a:rect l="l" t="t" r="r" b="b"/>
              <a:pathLst>
                <a:path w="1286955" h="680742">
                  <a:moveTo>
                    <a:pt x="0" y="0"/>
                  </a:moveTo>
                  <a:lnTo>
                    <a:pt x="1286955" y="0"/>
                  </a:lnTo>
                  <a:lnTo>
                    <a:pt x="1286955" y="680742"/>
                  </a:lnTo>
                  <a:lnTo>
                    <a:pt x="0" y="680742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286955" cy="70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0">
            <a:off x="6586921" y="2664601"/>
            <a:ext cx="5114158" cy="2705162"/>
            <a:chOff x="0" y="0"/>
            <a:chExt cx="1286955" cy="6807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6955" cy="680742"/>
            </a:xfrm>
            <a:custGeom>
              <a:avLst/>
              <a:gdLst/>
              <a:ahLst/>
              <a:cxnLst/>
              <a:rect l="l" t="t" r="r" b="b"/>
              <a:pathLst>
                <a:path w="1286955" h="680742">
                  <a:moveTo>
                    <a:pt x="0" y="0"/>
                  </a:moveTo>
                  <a:lnTo>
                    <a:pt x="1286955" y="0"/>
                  </a:lnTo>
                  <a:lnTo>
                    <a:pt x="1286955" y="680742"/>
                  </a:lnTo>
                  <a:lnTo>
                    <a:pt x="0" y="680742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1286955" cy="70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5" name="Group 15"/>
          <p:cNvGrpSpPr/>
          <p:nvPr/>
        </p:nvGrpSpPr>
        <p:grpSpPr>
          <a:xfrm rot="0">
            <a:off x="762464" y="2664601"/>
            <a:ext cx="5114158" cy="2705162"/>
            <a:chOff x="0" y="0"/>
            <a:chExt cx="1286955" cy="68074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86955" cy="680742"/>
            </a:xfrm>
            <a:custGeom>
              <a:avLst/>
              <a:gdLst/>
              <a:ahLst/>
              <a:cxnLst/>
              <a:rect l="l" t="t" r="r" b="b"/>
              <a:pathLst>
                <a:path w="1286955" h="680742">
                  <a:moveTo>
                    <a:pt x="0" y="0"/>
                  </a:moveTo>
                  <a:lnTo>
                    <a:pt x="1286955" y="0"/>
                  </a:lnTo>
                  <a:lnTo>
                    <a:pt x="1286955" y="680742"/>
                  </a:lnTo>
                  <a:lnTo>
                    <a:pt x="0" y="680742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1286955" cy="70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18" name="Group 18"/>
          <p:cNvGrpSpPr/>
          <p:nvPr/>
        </p:nvGrpSpPr>
        <p:grpSpPr>
          <a:xfrm rot="0">
            <a:off x="762464" y="2664601"/>
            <a:ext cx="5114158" cy="605493"/>
            <a:chOff x="0" y="0"/>
            <a:chExt cx="1286955" cy="15237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6955" cy="152370"/>
            </a:xfrm>
            <a:custGeom>
              <a:avLst/>
              <a:gdLst/>
              <a:ahLst/>
              <a:cxnLst/>
              <a:rect l="l" t="t" r="r" b="b"/>
              <a:pathLst>
                <a:path w="1286955" h="152370">
                  <a:moveTo>
                    <a:pt x="0" y="0"/>
                  </a:moveTo>
                  <a:lnTo>
                    <a:pt x="1286955" y="0"/>
                  </a:lnTo>
                  <a:lnTo>
                    <a:pt x="1286955" y="152370"/>
                  </a:lnTo>
                  <a:lnTo>
                    <a:pt x="0" y="152370"/>
                  </a:lnTo>
                  <a:close/>
                </a:path>
              </a:pathLst>
            </a:custGeom>
            <a:solidFill>
              <a:srgbClr val="FFD949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286955" cy="180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1" name="Group 21"/>
          <p:cNvGrpSpPr/>
          <p:nvPr/>
        </p:nvGrpSpPr>
        <p:grpSpPr>
          <a:xfrm rot="0">
            <a:off x="6586921" y="2664601"/>
            <a:ext cx="5114158" cy="605493"/>
            <a:chOff x="0" y="0"/>
            <a:chExt cx="1286955" cy="15237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86955" cy="152370"/>
            </a:xfrm>
            <a:custGeom>
              <a:avLst/>
              <a:gdLst/>
              <a:ahLst/>
              <a:cxnLst/>
              <a:rect l="l" t="t" r="r" b="b"/>
              <a:pathLst>
                <a:path w="1286955" h="152370">
                  <a:moveTo>
                    <a:pt x="0" y="0"/>
                  </a:moveTo>
                  <a:lnTo>
                    <a:pt x="1286955" y="0"/>
                  </a:lnTo>
                  <a:lnTo>
                    <a:pt x="1286955" y="152370"/>
                  </a:lnTo>
                  <a:lnTo>
                    <a:pt x="0" y="152370"/>
                  </a:lnTo>
                  <a:close/>
                </a:path>
              </a:pathLst>
            </a:custGeom>
            <a:solidFill>
              <a:srgbClr val="FAA755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1286955" cy="180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4" name="Group 24"/>
          <p:cNvGrpSpPr/>
          <p:nvPr/>
        </p:nvGrpSpPr>
        <p:grpSpPr>
          <a:xfrm rot="0">
            <a:off x="12411379" y="2664601"/>
            <a:ext cx="5114158" cy="605493"/>
            <a:chOff x="0" y="0"/>
            <a:chExt cx="1286955" cy="15237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86955" cy="152370"/>
            </a:xfrm>
            <a:custGeom>
              <a:avLst/>
              <a:gdLst/>
              <a:ahLst/>
              <a:cxnLst/>
              <a:rect l="l" t="t" r="r" b="b"/>
              <a:pathLst>
                <a:path w="1286955" h="152370">
                  <a:moveTo>
                    <a:pt x="0" y="0"/>
                  </a:moveTo>
                  <a:lnTo>
                    <a:pt x="1286955" y="0"/>
                  </a:lnTo>
                  <a:lnTo>
                    <a:pt x="1286955" y="152370"/>
                  </a:lnTo>
                  <a:lnTo>
                    <a:pt x="0" y="152370"/>
                  </a:lnTo>
                  <a:close/>
                </a:path>
              </a:pathLst>
            </a:custGeom>
            <a:solidFill>
              <a:srgbClr val="F2915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1286955" cy="180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id="27" name="Group 27"/>
          <p:cNvGrpSpPr/>
          <p:nvPr/>
        </p:nvGrpSpPr>
        <p:grpSpPr>
          <a:xfrm rot="0">
            <a:off x="12411379" y="5960313"/>
            <a:ext cx="5114158" cy="2705162"/>
            <a:chOff x="0" y="0"/>
            <a:chExt cx="1286955" cy="68074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6955" cy="680742"/>
            </a:xfrm>
            <a:custGeom>
              <a:avLst/>
              <a:gdLst/>
              <a:ahLst/>
              <a:cxnLst/>
              <a:rect l="l" t="t" r="r" b="b"/>
              <a:pathLst>
                <a:path w="1286955" h="680742">
                  <a:moveTo>
                    <a:pt x="0" y="0"/>
                  </a:moveTo>
                  <a:lnTo>
                    <a:pt x="1286955" y="0"/>
                  </a:lnTo>
                  <a:lnTo>
                    <a:pt x="1286955" y="680742"/>
                  </a:lnTo>
                  <a:lnTo>
                    <a:pt x="0" y="680742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1286955" cy="70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5440" lvl="1" indent="-172720" algn="l">
                <a:lnSpc>
                  <a:spcPts val="2240"/>
                </a:lnSpc>
                <a:buFont typeface="Arial" panose="020B0604020202020204"/>
                <a:buChar char="•"/>
              </a:pPr>
            </a:p>
          </p:txBody>
        </p:sp>
      </p:grpSp>
      <p:grpSp>
        <p:nvGrpSpPr>
          <p:cNvPr id="30" name="Group 30"/>
          <p:cNvGrpSpPr/>
          <p:nvPr/>
        </p:nvGrpSpPr>
        <p:grpSpPr>
          <a:xfrm rot="0">
            <a:off x="6586921" y="5960313"/>
            <a:ext cx="5114158" cy="2705162"/>
            <a:chOff x="0" y="0"/>
            <a:chExt cx="1286955" cy="68074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86955" cy="680742"/>
            </a:xfrm>
            <a:custGeom>
              <a:avLst/>
              <a:gdLst/>
              <a:ahLst/>
              <a:cxnLst/>
              <a:rect l="l" t="t" r="r" b="b"/>
              <a:pathLst>
                <a:path w="1286955" h="680742">
                  <a:moveTo>
                    <a:pt x="0" y="0"/>
                  </a:moveTo>
                  <a:lnTo>
                    <a:pt x="1286955" y="0"/>
                  </a:lnTo>
                  <a:lnTo>
                    <a:pt x="1286955" y="680742"/>
                  </a:lnTo>
                  <a:lnTo>
                    <a:pt x="0" y="680742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1286955" cy="70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5440" lvl="1" indent="-172720" algn="l">
                <a:lnSpc>
                  <a:spcPts val="2240"/>
                </a:lnSpc>
                <a:buFont typeface="Arial" panose="020B0604020202020204"/>
                <a:buChar char="•"/>
              </a:pPr>
            </a:p>
          </p:txBody>
        </p:sp>
      </p:grpSp>
      <p:grpSp>
        <p:nvGrpSpPr>
          <p:cNvPr id="33" name="Group 33"/>
          <p:cNvGrpSpPr/>
          <p:nvPr/>
        </p:nvGrpSpPr>
        <p:grpSpPr>
          <a:xfrm rot="0">
            <a:off x="762464" y="5960313"/>
            <a:ext cx="5114158" cy="2705162"/>
            <a:chOff x="0" y="0"/>
            <a:chExt cx="1286955" cy="68074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6955" cy="680742"/>
            </a:xfrm>
            <a:custGeom>
              <a:avLst/>
              <a:gdLst/>
              <a:ahLst/>
              <a:cxnLst/>
              <a:rect l="l" t="t" r="r" b="b"/>
              <a:pathLst>
                <a:path w="1286955" h="680742">
                  <a:moveTo>
                    <a:pt x="0" y="0"/>
                  </a:moveTo>
                  <a:lnTo>
                    <a:pt x="1286955" y="0"/>
                  </a:lnTo>
                  <a:lnTo>
                    <a:pt x="1286955" y="680742"/>
                  </a:lnTo>
                  <a:lnTo>
                    <a:pt x="0" y="680742"/>
                  </a:lnTo>
                  <a:close/>
                </a:path>
              </a:pathLst>
            </a:custGeom>
            <a:ln w="9525" cap="sq">
              <a:solidFill>
                <a:srgbClr val="E8510E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1286955" cy="709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5440" lvl="1" indent="-172720" algn="l">
                <a:lnSpc>
                  <a:spcPts val="2240"/>
                </a:lnSpc>
                <a:buFont typeface="Arial" panose="020B0604020202020204"/>
                <a:buChar char="•"/>
              </a:pPr>
            </a:p>
          </p:txBody>
        </p:sp>
      </p:grpSp>
      <p:grpSp>
        <p:nvGrpSpPr>
          <p:cNvPr id="36" name="Group 36"/>
          <p:cNvGrpSpPr/>
          <p:nvPr/>
        </p:nvGrpSpPr>
        <p:grpSpPr>
          <a:xfrm rot="0">
            <a:off x="762464" y="5960313"/>
            <a:ext cx="5114158" cy="605493"/>
            <a:chOff x="0" y="0"/>
            <a:chExt cx="1286955" cy="15237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6955" cy="152370"/>
            </a:xfrm>
            <a:custGeom>
              <a:avLst/>
              <a:gdLst/>
              <a:ahLst/>
              <a:cxnLst/>
              <a:rect l="l" t="t" r="r" b="b"/>
              <a:pathLst>
                <a:path w="1286955" h="152370">
                  <a:moveTo>
                    <a:pt x="0" y="0"/>
                  </a:moveTo>
                  <a:lnTo>
                    <a:pt x="1286955" y="0"/>
                  </a:lnTo>
                  <a:lnTo>
                    <a:pt x="1286955" y="152370"/>
                  </a:lnTo>
                  <a:lnTo>
                    <a:pt x="0" y="152370"/>
                  </a:lnTo>
                  <a:close/>
                </a:path>
              </a:pathLst>
            </a:custGeom>
            <a:solidFill>
              <a:srgbClr val="FFD949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286955" cy="180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5440" lvl="1" indent="-172720" algn="l">
                <a:lnSpc>
                  <a:spcPts val="2240"/>
                </a:lnSpc>
                <a:buFont typeface="Arial" panose="020B0604020202020204"/>
                <a:buChar char="•"/>
              </a:pPr>
            </a:p>
          </p:txBody>
        </p:sp>
      </p:grpSp>
      <p:grpSp>
        <p:nvGrpSpPr>
          <p:cNvPr id="39" name="Group 39"/>
          <p:cNvGrpSpPr/>
          <p:nvPr/>
        </p:nvGrpSpPr>
        <p:grpSpPr>
          <a:xfrm rot="0">
            <a:off x="6586921" y="5960313"/>
            <a:ext cx="5114158" cy="605493"/>
            <a:chOff x="0" y="0"/>
            <a:chExt cx="1286955" cy="15237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86955" cy="152370"/>
            </a:xfrm>
            <a:custGeom>
              <a:avLst/>
              <a:gdLst/>
              <a:ahLst/>
              <a:cxnLst/>
              <a:rect l="l" t="t" r="r" b="b"/>
              <a:pathLst>
                <a:path w="1286955" h="152370">
                  <a:moveTo>
                    <a:pt x="0" y="0"/>
                  </a:moveTo>
                  <a:lnTo>
                    <a:pt x="1286955" y="0"/>
                  </a:lnTo>
                  <a:lnTo>
                    <a:pt x="1286955" y="152370"/>
                  </a:lnTo>
                  <a:lnTo>
                    <a:pt x="0" y="152370"/>
                  </a:lnTo>
                  <a:close/>
                </a:path>
              </a:pathLst>
            </a:custGeom>
            <a:solidFill>
              <a:srgbClr val="FAA755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1286955" cy="180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5440" lvl="1" indent="-172720" algn="l">
                <a:lnSpc>
                  <a:spcPts val="2240"/>
                </a:lnSpc>
                <a:buFont typeface="Arial" panose="020B0604020202020204"/>
                <a:buChar char="•"/>
              </a:pPr>
            </a:p>
          </p:txBody>
        </p:sp>
      </p:grpSp>
      <p:grpSp>
        <p:nvGrpSpPr>
          <p:cNvPr id="42" name="Group 42"/>
          <p:cNvGrpSpPr/>
          <p:nvPr/>
        </p:nvGrpSpPr>
        <p:grpSpPr>
          <a:xfrm rot="0">
            <a:off x="12411379" y="5960313"/>
            <a:ext cx="5114158" cy="605493"/>
            <a:chOff x="0" y="0"/>
            <a:chExt cx="1286955" cy="15237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286955" cy="152370"/>
            </a:xfrm>
            <a:custGeom>
              <a:avLst/>
              <a:gdLst/>
              <a:ahLst/>
              <a:cxnLst/>
              <a:rect l="l" t="t" r="r" b="b"/>
              <a:pathLst>
                <a:path w="1286955" h="152370">
                  <a:moveTo>
                    <a:pt x="0" y="0"/>
                  </a:moveTo>
                  <a:lnTo>
                    <a:pt x="1286955" y="0"/>
                  </a:lnTo>
                  <a:lnTo>
                    <a:pt x="1286955" y="152370"/>
                  </a:lnTo>
                  <a:lnTo>
                    <a:pt x="0" y="152370"/>
                  </a:lnTo>
                  <a:close/>
                </a:path>
              </a:pathLst>
            </a:custGeom>
            <a:solidFill>
              <a:srgbClr val="F29159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1286955" cy="180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345440" lvl="1" indent="-172720" algn="l">
                <a:lnSpc>
                  <a:spcPts val="2240"/>
                </a:lnSpc>
                <a:buFont typeface="Arial" panose="020B0604020202020204"/>
                <a:buChar char="•"/>
              </a:pPr>
            </a:p>
          </p:txBody>
        </p:sp>
      </p:grpSp>
      <p:sp>
        <p:nvSpPr>
          <p:cNvPr id="45" name="Freeform 45"/>
          <p:cNvSpPr/>
          <p:nvPr/>
        </p:nvSpPr>
        <p:spPr>
          <a:xfrm>
            <a:off x="1080849" y="7147257"/>
            <a:ext cx="1046401" cy="936528"/>
          </a:xfrm>
          <a:custGeom>
            <a:avLst/>
            <a:gdLst/>
            <a:ahLst/>
            <a:cxnLst/>
            <a:rect l="l" t="t" r="r" b="b"/>
            <a:pathLst>
              <a:path w="1046401" h="936528">
                <a:moveTo>
                  <a:pt x="0" y="0"/>
                </a:moveTo>
                <a:lnTo>
                  <a:pt x="1046401" y="0"/>
                </a:lnTo>
                <a:lnTo>
                  <a:pt x="1046401" y="936529"/>
                </a:lnTo>
                <a:lnTo>
                  <a:pt x="0" y="9365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080849" y="3639255"/>
            <a:ext cx="1493371" cy="1493371"/>
          </a:xfrm>
          <a:custGeom>
            <a:avLst/>
            <a:gdLst/>
            <a:ahLst/>
            <a:cxnLst/>
            <a:rect l="l" t="t" r="r" b="b"/>
            <a:pathLst>
              <a:path w="1493371" h="1493371">
                <a:moveTo>
                  <a:pt x="0" y="0"/>
                </a:moveTo>
                <a:lnTo>
                  <a:pt x="1493372" y="0"/>
                </a:lnTo>
                <a:lnTo>
                  <a:pt x="1493372" y="1493371"/>
                </a:lnTo>
                <a:lnTo>
                  <a:pt x="0" y="14933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6806394" y="3894939"/>
            <a:ext cx="1372812" cy="878600"/>
          </a:xfrm>
          <a:custGeom>
            <a:avLst/>
            <a:gdLst/>
            <a:ahLst/>
            <a:cxnLst/>
            <a:rect l="l" t="t" r="r" b="b"/>
            <a:pathLst>
              <a:path w="1372812" h="878600">
                <a:moveTo>
                  <a:pt x="0" y="0"/>
                </a:moveTo>
                <a:lnTo>
                  <a:pt x="1372812" y="0"/>
                </a:lnTo>
                <a:lnTo>
                  <a:pt x="1372812" y="878599"/>
                </a:lnTo>
                <a:lnTo>
                  <a:pt x="0" y="87859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2499436" y="3639255"/>
            <a:ext cx="1312970" cy="1299840"/>
          </a:xfrm>
          <a:custGeom>
            <a:avLst/>
            <a:gdLst/>
            <a:ahLst/>
            <a:cxnLst/>
            <a:rect l="l" t="t" r="r" b="b"/>
            <a:pathLst>
              <a:path w="1312970" h="1299840">
                <a:moveTo>
                  <a:pt x="0" y="0"/>
                </a:moveTo>
                <a:lnTo>
                  <a:pt x="1312970" y="0"/>
                </a:lnTo>
                <a:lnTo>
                  <a:pt x="1312970" y="1299840"/>
                </a:lnTo>
                <a:lnTo>
                  <a:pt x="0" y="1299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6885316" y="7069288"/>
            <a:ext cx="1214967" cy="1014498"/>
          </a:xfrm>
          <a:custGeom>
            <a:avLst/>
            <a:gdLst/>
            <a:ahLst/>
            <a:cxnLst/>
            <a:rect l="l" t="t" r="r" b="b"/>
            <a:pathLst>
              <a:path w="1214967" h="1014498">
                <a:moveTo>
                  <a:pt x="0" y="0"/>
                </a:moveTo>
                <a:lnTo>
                  <a:pt x="1214967" y="0"/>
                </a:lnTo>
                <a:lnTo>
                  <a:pt x="1214967" y="1014498"/>
                </a:lnTo>
                <a:lnTo>
                  <a:pt x="0" y="101449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12647207" y="7014970"/>
            <a:ext cx="1369562" cy="1349019"/>
          </a:xfrm>
          <a:custGeom>
            <a:avLst/>
            <a:gdLst/>
            <a:ahLst/>
            <a:cxnLst/>
            <a:rect l="l" t="t" r="r" b="b"/>
            <a:pathLst>
              <a:path w="1369562" h="1349019">
                <a:moveTo>
                  <a:pt x="0" y="0"/>
                </a:moveTo>
                <a:lnTo>
                  <a:pt x="1369562" y="0"/>
                </a:lnTo>
                <a:lnTo>
                  <a:pt x="1369562" y="1349019"/>
                </a:lnTo>
                <a:lnTo>
                  <a:pt x="0" y="134901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8440585" y="3601155"/>
            <a:ext cx="3201068" cy="1989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5"/>
              </a:lnSpc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Su</a:t>
            </a: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pporte</a:t>
            </a: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 transgender persons in obtaining legal identity and accessing government services and entitlements.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665"/>
              </a:lnSpc>
            </a:pPr>
          </a:p>
        </p:txBody>
      </p:sp>
      <p:sp>
        <p:nvSpPr>
          <p:cNvPr id="52" name="TextBox 52"/>
          <p:cNvSpPr txBox="1"/>
          <p:nvPr/>
        </p:nvSpPr>
        <p:spPr>
          <a:xfrm>
            <a:off x="998292" y="2742742"/>
            <a:ext cx="4642502" cy="382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LEGAL EMPOWE</a:t>
            </a: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RMENT</a:t>
            </a:r>
            <a:endParaRPr lang="en-US" sz="208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5918557" y="2742742"/>
            <a:ext cx="6450886" cy="382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200+ IDENTITY</a:t>
            </a: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CARDS</a:t>
            </a:r>
            <a:endParaRPr lang="en-US" sz="208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12381098" y="2742742"/>
            <a:ext cx="5174718" cy="382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90 TRANSGENDER INVOLVED IN  SHGS</a:t>
            </a:r>
            <a:endParaRPr lang="en-US" sz="208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2868504" y="3472448"/>
            <a:ext cx="3201068" cy="1989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5"/>
              </a:lnSpc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Improve</a:t>
            </a: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 access to free legal aid, counselling and grievance redressal through DLSA/SLSA linkages.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665"/>
              </a:lnSpc>
            </a:pPr>
          </a:p>
        </p:txBody>
      </p:sp>
      <p:sp>
        <p:nvSpPr>
          <p:cNvPr id="56" name="TextBox 56"/>
          <p:cNvSpPr txBox="1"/>
          <p:nvPr/>
        </p:nvSpPr>
        <p:spPr>
          <a:xfrm>
            <a:off x="13963374" y="3267780"/>
            <a:ext cx="3562162" cy="2323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5"/>
              </a:lnSpc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Linke</a:t>
            </a: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 with public service contracts, self-employment, main stream education and small-business loans to create dignified and sustainable livelihood opportunities.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665"/>
              </a:lnSpc>
            </a:pPr>
          </a:p>
        </p:txBody>
      </p:sp>
      <p:sp>
        <p:nvSpPr>
          <p:cNvPr id="57" name="TextBox 57"/>
          <p:cNvSpPr txBox="1"/>
          <p:nvPr/>
        </p:nvSpPr>
        <p:spPr>
          <a:xfrm>
            <a:off x="998292" y="6038453"/>
            <a:ext cx="4642502" cy="375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BETTER </a:t>
            </a: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SERVICE ACCESS</a:t>
            </a:r>
            <a:endParaRPr lang="en-US" sz="208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7629405" y="6116472"/>
            <a:ext cx="6450886" cy="375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1,000+ PEOPLE</a:t>
            </a: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REACHED</a:t>
            </a:r>
            <a:endParaRPr lang="en-US" sz="208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12499436" y="6068673"/>
            <a:ext cx="5345013" cy="73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GREATER</a:t>
            </a:r>
            <a:r>
              <a:rPr lang="en-US" sz="2085" b="1">
                <a:solidFill>
                  <a:srgbClr val="000000"/>
                </a:solidFill>
                <a:latin typeface="Poppins Bold" panose="00000800000000000000"/>
                <a:ea typeface="Poppins Bold" panose="00000800000000000000"/>
                <a:cs typeface="Poppins Bold" panose="00000800000000000000"/>
                <a:sym typeface="Poppins Bold" panose="00000800000000000000"/>
              </a:rPr>
              <a:t> INCLUSION &amp; SELF-RELIANCE</a:t>
            </a:r>
            <a:endParaRPr lang="en-US" sz="2085" b="1">
              <a:solidFill>
                <a:srgbClr val="000000"/>
              </a:solidFill>
              <a:latin typeface="Poppins Bold" panose="00000800000000000000"/>
              <a:ea typeface="Poppins Bold" panose="00000800000000000000"/>
              <a:cs typeface="Poppins Bold" panose="00000800000000000000"/>
              <a:sym typeface="Poppins Bold" panose="00000800000000000000"/>
            </a:endParaRPr>
          </a:p>
          <a:p>
            <a:pPr algn="l">
              <a:lnSpc>
                <a:spcPts val="2920"/>
              </a:lnSpc>
            </a:pPr>
          </a:p>
        </p:txBody>
      </p:sp>
      <p:sp>
        <p:nvSpPr>
          <p:cNvPr id="60" name="TextBox 60"/>
          <p:cNvSpPr txBox="1"/>
          <p:nvPr/>
        </p:nvSpPr>
        <p:spPr>
          <a:xfrm>
            <a:off x="2439726" y="6768160"/>
            <a:ext cx="3375671" cy="1656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845" lvl="1" indent="-205740" algn="l">
              <a:lnSpc>
                <a:spcPts val="2665"/>
              </a:lnSpc>
              <a:buFont typeface="Arial" panose="020B0604020202020204"/>
              <a:buChar char="•"/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He</a:t>
            </a: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althcare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410845" lvl="1" indent="-205740" algn="l">
              <a:lnSpc>
                <a:spcPts val="2665"/>
              </a:lnSpc>
              <a:buFont typeface="Arial" panose="020B0604020202020204"/>
              <a:buChar char="•"/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Welfare schemes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410845" lvl="1" indent="-205740" algn="l">
              <a:lnSpc>
                <a:spcPts val="2665"/>
              </a:lnSpc>
              <a:buFont typeface="Arial" panose="020B0604020202020204"/>
              <a:buChar char="•"/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Documentation support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410845" lvl="1" indent="-205740" algn="l">
              <a:lnSpc>
                <a:spcPts val="2665"/>
              </a:lnSpc>
              <a:buFont typeface="Arial" panose="020B0604020202020204"/>
              <a:buChar char="•"/>
            </a:pPr>
            <a:r>
              <a:rPr lang="en-US" sz="190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Psychosocial counselling and emotional support</a:t>
            </a:r>
            <a:endParaRPr lang="en-US" sz="190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61" name="TextBox 61"/>
          <p:cNvSpPr txBox="1"/>
          <p:nvPr/>
        </p:nvSpPr>
        <p:spPr>
          <a:xfrm>
            <a:off x="8500011" y="6675384"/>
            <a:ext cx="3201068" cy="199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0"/>
              </a:lnSpc>
            </a:pPr>
            <a:r>
              <a:rPr lang="en-US" sz="19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Directly and indirectly engaged through legal awareness, sensitisation, outreach and community activities.</a:t>
            </a:r>
            <a:endParaRPr lang="en-US" sz="19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2660"/>
              </a:lnSpc>
            </a:pPr>
          </a:p>
        </p:txBody>
      </p:sp>
      <p:sp>
        <p:nvSpPr>
          <p:cNvPr id="62" name="TextBox 62"/>
          <p:cNvSpPr txBox="1"/>
          <p:nvPr/>
        </p:nvSpPr>
        <p:spPr>
          <a:xfrm>
            <a:off x="14122532" y="6537231"/>
            <a:ext cx="3403004" cy="205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0" lvl="1" indent="-183515" algn="l">
              <a:lnSpc>
                <a:spcPts val="2380"/>
              </a:lnSpc>
              <a:buFont typeface="Arial" panose="020B0604020202020204"/>
              <a:buChar char="•"/>
            </a:pPr>
            <a:r>
              <a:rPr lang="en-US" sz="1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Increased rights awareness and confidence</a:t>
            </a:r>
            <a:endParaRPr lang="en-US" sz="17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367030" lvl="1" indent="-183515" algn="l">
              <a:lnSpc>
                <a:spcPts val="2380"/>
              </a:lnSpc>
              <a:buFont typeface="Arial" panose="020B0604020202020204"/>
              <a:buChar char="•"/>
            </a:pPr>
            <a:r>
              <a:rPr lang="en-US" sz="1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Greater social participation and acceptance</a:t>
            </a:r>
            <a:endParaRPr lang="en-US" sz="17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367030" lvl="1" indent="-183515" algn="l">
              <a:lnSpc>
                <a:spcPts val="2380"/>
              </a:lnSpc>
              <a:buFont typeface="Arial" panose="020B0604020202020204"/>
              <a:buChar char="•"/>
            </a:pPr>
            <a:r>
              <a:rPr lang="en-US" sz="17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Pathways toward economic empowerment and independence</a:t>
            </a:r>
            <a:endParaRPr lang="en-US" sz="17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080849" y="1965150"/>
            <a:ext cx="1417196" cy="112204"/>
            <a:chOff x="0" y="0"/>
            <a:chExt cx="1889595" cy="1496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">
            <a:off x="870194" y="931307"/>
            <a:ext cx="11307289" cy="724795"/>
            <a:chOff x="0" y="0"/>
            <a:chExt cx="15076386" cy="9663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076387" cy="966400"/>
            </a:xfrm>
            <a:custGeom>
              <a:avLst/>
              <a:gdLst/>
              <a:ahLst/>
              <a:cxnLst/>
              <a:rect l="l" t="t" r="r" b="b"/>
              <a:pathLst>
                <a:path w="15076387" h="966400">
                  <a:moveTo>
                    <a:pt x="0" y="0"/>
                  </a:moveTo>
                  <a:lnTo>
                    <a:pt x="15076387" y="0"/>
                  </a:lnTo>
                  <a:lnTo>
                    <a:pt x="15076387" y="966400"/>
                  </a:lnTo>
                  <a:lnTo>
                    <a:pt x="0" y="966400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53977" b="-253977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5076386" cy="9663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Partners and resources</a:t>
              </a:r>
              <a:endParaRPr lang="en-US" sz="64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6860309" y="2160137"/>
            <a:ext cx="10843519" cy="752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Crime Control &amp; Social Development Organisation (CCSDO)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Youth for Voluntary Action in Himachal (YOUVAH)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Global Youth Federation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Police Department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Government Schools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Municipal Corporation Chandigarh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 Association of Professional Social Workers and Development Practitioners (APSWDP)</a:t>
            </a: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– CTI Project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marL="518795" lvl="1" indent="-259080" algn="l">
              <a:lnSpc>
                <a:spcPts val="3985"/>
              </a:lnSpc>
              <a:buAutoNum type="arabicPeriod"/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Public Health Department 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</a:p>
          <a:p>
            <a:pPr algn="l">
              <a:lnSpc>
                <a:spcPts val="3985"/>
              </a:lnSpc>
            </a:pPr>
          </a:p>
          <a:p>
            <a:pPr algn="l">
              <a:lnSpc>
                <a:spcPts val="3985"/>
              </a:lnSpc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Together, these partner organisations support SAMTA NYAY KENDRA in:  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  <a:r>
              <a:rPr lang="en-US" sz="24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Resource Mobilisation • Planning • Coordination • Community Outreach • Community Event Execution • Institutional Linkages • Crisis Management </a:t>
            </a:r>
            <a:endParaRPr lang="en-US" sz="24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  <a:p>
            <a:pPr algn="l">
              <a:lnSpc>
                <a:spcPts val="3985"/>
              </a:lnSpc>
            </a:pPr>
          </a:p>
        </p:txBody>
      </p:sp>
      <p:sp>
        <p:nvSpPr>
          <p:cNvPr id="10" name="Freeform 10"/>
          <p:cNvSpPr/>
          <p:nvPr/>
        </p:nvSpPr>
        <p:spPr>
          <a:xfrm>
            <a:off x="1080849" y="2849811"/>
            <a:ext cx="2065227" cy="1379601"/>
          </a:xfrm>
          <a:custGeom>
            <a:avLst/>
            <a:gdLst/>
            <a:ahLst/>
            <a:cxnLst/>
            <a:rect l="l" t="t" r="r" b="b"/>
            <a:pathLst>
              <a:path w="2065227" h="1379601">
                <a:moveTo>
                  <a:pt x="0" y="0"/>
                </a:moveTo>
                <a:lnTo>
                  <a:pt x="2065228" y="0"/>
                </a:lnTo>
                <a:lnTo>
                  <a:pt x="2065228" y="1379600"/>
                </a:lnTo>
                <a:lnTo>
                  <a:pt x="0" y="137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529130" y="4840949"/>
            <a:ext cx="2121504" cy="1653002"/>
          </a:xfrm>
          <a:custGeom>
            <a:avLst/>
            <a:gdLst/>
            <a:ahLst/>
            <a:cxnLst/>
            <a:rect l="l" t="t" r="r" b="b"/>
            <a:pathLst>
              <a:path w="2121504" h="1653002">
                <a:moveTo>
                  <a:pt x="0" y="0"/>
                </a:moveTo>
                <a:lnTo>
                  <a:pt x="2121504" y="0"/>
                </a:lnTo>
                <a:lnTo>
                  <a:pt x="2121504" y="1653002"/>
                </a:lnTo>
                <a:lnTo>
                  <a:pt x="0" y="16530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3706" b="-16369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18705" y="5466581"/>
            <a:ext cx="2427371" cy="893808"/>
          </a:xfrm>
          <a:custGeom>
            <a:avLst/>
            <a:gdLst/>
            <a:ahLst/>
            <a:cxnLst/>
            <a:rect l="l" t="t" r="r" b="b"/>
            <a:pathLst>
              <a:path w="2427371" h="893808">
                <a:moveTo>
                  <a:pt x="0" y="0"/>
                </a:moveTo>
                <a:lnTo>
                  <a:pt x="2427372" y="0"/>
                </a:lnTo>
                <a:lnTo>
                  <a:pt x="2427372" y="893808"/>
                </a:lnTo>
                <a:lnTo>
                  <a:pt x="0" y="8938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356" b="-235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858362" y="2760212"/>
            <a:ext cx="1537104" cy="1558799"/>
          </a:xfrm>
          <a:custGeom>
            <a:avLst/>
            <a:gdLst/>
            <a:ahLst/>
            <a:cxnLst/>
            <a:rect l="l" t="t" r="r" b="b"/>
            <a:pathLst>
              <a:path w="1537104" h="1558799">
                <a:moveTo>
                  <a:pt x="0" y="0"/>
                </a:moveTo>
                <a:lnTo>
                  <a:pt x="1537103" y="0"/>
                </a:lnTo>
                <a:lnTo>
                  <a:pt x="1537103" y="1558798"/>
                </a:lnTo>
                <a:lnTo>
                  <a:pt x="0" y="1558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6578" t="-19452" r="-48222" b="-1621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28700" y="7514380"/>
            <a:ext cx="1243325" cy="1641190"/>
          </a:xfrm>
          <a:custGeom>
            <a:avLst/>
            <a:gdLst/>
            <a:ahLst/>
            <a:cxnLst/>
            <a:rect l="l" t="t" r="r" b="b"/>
            <a:pathLst>
              <a:path w="1243325" h="1641190">
                <a:moveTo>
                  <a:pt x="0" y="0"/>
                </a:moveTo>
                <a:lnTo>
                  <a:pt x="1243325" y="0"/>
                </a:lnTo>
                <a:lnTo>
                  <a:pt x="1243325" y="1641189"/>
                </a:lnTo>
                <a:lnTo>
                  <a:pt x="0" y="16411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3811523" y="7598851"/>
            <a:ext cx="1556718" cy="1556718"/>
          </a:xfrm>
          <a:custGeom>
            <a:avLst/>
            <a:gdLst/>
            <a:ahLst/>
            <a:cxnLst/>
            <a:rect l="l" t="t" r="r" b="b"/>
            <a:pathLst>
              <a:path w="1556718" h="1556718">
                <a:moveTo>
                  <a:pt x="0" y="0"/>
                </a:moveTo>
                <a:lnTo>
                  <a:pt x="1556718" y="0"/>
                </a:lnTo>
                <a:lnTo>
                  <a:pt x="1556718" y="1556718"/>
                </a:lnTo>
                <a:lnTo>
                  <a:pt x="0" y="155671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RECOGNITION 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4448128" y="4199100"/>
            <a:ext cx="1090954" cy="10241386"/>
            <a:chOff x="0" y="0"/>
            <a:chExt cx="100639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6348" cy="9447654"/>
            </a:xfrm>
            <a:custGeom>
              <a:avLst/>
              <a:gdLst/>
              <a:ahLst/>
              <a:cxnLst/>
              <a:rect l="l" t="t" r="r" b="b"/>
              <a:pathLst>
                <a:path w="1006348" h="9447654">
                  <a:moveTo>
                    <a:pt x="503174" y="0"/>
                  </a:moveTo>
                  <a:cubicBezTo>
                    <a:pt x="781050" y="0"/>
                    <a:pt x="1006348" y="383713"/>
                    <a:pt x="1006348" y="856973"/>
                  </a:cubicBezTo>
                  <a:lnTo>
                    <a:pt x="1006348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225298" y="0"/>
                    <a:pt x="503174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0" y="8905637"/>
            <a:ext cx="9987211" cy="828310"/>
            <a:chOff x="0" y="0"/>
            <a:chExt cx="12134482" cy="1006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134476" cy="1006397"/>
            </a:xfrm>
            <a:custGeom>
              <a:avLst/>
              <a:gdLst/>
              <a:ahLst/>
              <a:cxnLst/>
              <a:rect l="l" t="t" r="r" b="b"/>
              <a:pathLst>
                <a:path w="12134476" h="1006397">
                  <a:moveTo>
                    <a:pt x="0" y="0"/>
                  </a:moveTo>
                  <a:lnTo>
                    <a:pt x="12134476" y="0"/>
                  </a:lnTo>
                  <a:lnTo>
                    <a:pt x="12134476" y="1006397"/>
                  </a:lnTo>
                  <a:lnTo>
                    <a:pt x="0" y="1006397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32958" r="64689" b="-32958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2134482" cy="1006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 HUDCO BEST PRACTICE AWARD 2024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>
            <a:off x="3887865" y="7591589"/>
            <a:ext cx="36" cy="1455106"/>
          </a:xfrm>
          <a:prstGeom prst="line">
            <a:avLst/>
          </a:prstGeom>
          <a:ln w="9525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 rot="0">
            <a:off x="0" y="2624371"/>
            <a:ext cx="7775801" cy="5246370"/>
            <a:chOff x="0" y="0"/>
            <a:chExt cx="1204675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04675" cy="812800"/>
            </a:xfrm>
            <a:custGeom>
              <a:avLst/>
              <a:gdLst/>
              <a:ahLst/>
              <a:cxnLst/>
              <a:rect l="l" t="t" r="r" b="b"/>
              <a:pathLst>
                <a:path w="1204675" h="812800">
                  <a:moveTo>
                    <a:pt x="0" y="0"/>
                  </a:moveTo>
                  <a:lnTo>
                    <a:pt x="1204675" y="0"/>
                  </a:lnTo>
                  <a:lnTo>
                    <a:pt x="1204675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3638" t="-44295" r="-3326" b="-13965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9034497" y="3142908"/>
            <a:ext cx="8224803" cy="4414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695" lvl="1" indent="-367665" algn="l">
              <a:lnSpc>
                <a:spcPts val="4425"/>
              </a:lnSpc>
              <a:buFont typeface="Arial" panose="020B0604020202020204"/>
              <a:buChar char="•"/>
            </a:pP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Recognised </a:t>
            </a:r>
            <a:r>
              <a:rPr lang="en-US" sz="340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SAMTA NYAY KENDRA</a:t>
            </a: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as a Best Practice under Housing, Urban Poverty &amp; Infrastructure.</a:t>
            </a:r>
            <a:endParaRPr lang="en-US" sz="340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734695" lvl="1" indent="-367665" algn="l">
              <a:lnSpc>
                <a:spcPts val="4425"/>
              </a:lnSpc>
              <a:buFont typeface="Arial" panose="020B0604020202020204"/>
              <a:buChar char="•"/>
            </a:pP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F</a:t>
            </a: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or work on mainstreaming transgender and High-Risk Communities.</a:t>
            </a:r>
            <a:endParaRPr lang="en-US" sz="340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425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RECOGNITION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-5400000">
            <a:off x="12015805" y="3497852"/>
            <a:ext cx="850755" cy="11693635"/>
            <a:chOff x="0" y="0"/>
            <a:chExt cx="68734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7314" cy="9447654"/>
            </a:xfrm>
            <a:custGeom>
              <a:avLst/>
              <a:gdLst/>
              <a:ahLst/>
              <a:cxnLst/>
              <a:rect l="l" t="t" r="r" b="b"/>
              <a:pathLst>
                <a:path w="687314" h="9447654">
                  <a:moveTo>
                    <a:pt x="343657" y="0"/>
                  </a:moveTo>
                  <a:cubicBezTo>
                    <a:pt x="533440" y="0"/>
                    <a:pt x="687314" y="383713"/>
                    <a:pt x="687314" y="856973"/>
                  </a:cubicBezTo>
                  <a:lnTo>
                    <a:pt x="687314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153874" y="0"/>
                    <a:pt x="343657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7304821" y="8919292"/>
            <a:ext cx="10272722" cy="1192352"/>
            <a:chOff x="0" y="0"/>
            <a:chExt cx="12983187" cy="15069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983180" cy="1506953"/>
            </a:xfrm>
            <a:custGeom>
              <a:avLst/>
              <a:gdLst/>
              <a:ahLst/>
              <a:cxnLst/>
              <a:rect l="l" t="t" r="r" b="b"/>
              <a:pathLst>
                <a:path w="12983180" h="1506953">
                  <a:moveTo>
                    <a:pt x="0" y="0"/>
                  </a:moveTo>
                  <a:lnTo>
                    <a:pt x="12983180" y="0"/>
                  </a:lnTo>
                  <a:lnTo>
                    <a:pt x="12983180" y="1506953"/>
                  </a:lnTo>
                  <a:lnTo>
                    <a:pt x="0" y="1506953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2011" r="66997" b="11205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2983187" cy="15069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PM Narendra Modi Appreciates Mona’s Work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algn="ctr">
                <a:lnSpc>
                  <a:spcPts val="4080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0560854" y="1779911"/>
            <a:ext cx="6598104" cy="7084987"/>
          </a:xfrm>
          <a:custGeom>
            <a:avLst/>
            <a:gdLst/>
            <a:ahLst/>
            <a:cxnLst/>
            <a:rect l="l" t="t" r="r" b="b"/>
            <a:pathLst>
              <a:path w="6598104" h="7084987">
                <a:moveTo>
                  <a:pt x="0" y="0"/>
                </a:moveTo>
                <a:lnTo>
                  <a:pt x="6598104" y="0"/>
                </a:lnTo>
                <a:lnTo>
                  <a:pt x="6598104" y="7084986"/>
                </a:lnTo>
                <a:lnTo>
                  <a:pt x="0" y="70849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92203" y="2235140"/>
            <a:ext cx="9563621" cy="5188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0"/>
              </a:lnSpc>
            </a:pPr>
            <a:r>
              <a:rPr lang="en-US" sz="24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F</a:t>
            </a:r>
            <a:r>
              <a:rPr lang="en-US" sz="24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eatured in Mann Ki Baat | Interaction with Hon’ble PM Narendra Modi</a:t>
            </a:r>
            <a:endParaRPr lang="en-US" sz="2445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marL="527685" lvl="1" indent="-264160" algn="l">
              <a:lnSpc>
                <a:spcPts val="3180"/>
              </a:lnSpc>
              <a:buFont typeface="Arial" panose="020B0604020202020204"/>
              <a:buChar char="•"/>
            </a:pPr>
            <a:r>
              <a:rPr lang="en-US" sz="24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Mona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, one of our beneficiaries, interacted with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H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on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’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ble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Prime M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in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ter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Shri N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re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nd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ra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Modi d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u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ring M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K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Baat.</a:t>
            </a:r>
            <a:endParaRPr lang="en-US" sz="244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527685" lvl="1" indent="-264160" algn="l">
              <a:lnSpc>
                <a:spcPts val="3180"/>
              </a:lnSpc>
              <a:buFont typeface="Arial" panose="020B0604020202020204"/>
              <a:buChar char="•"/>
            </a:pP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T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h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m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Mi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</a:t>
            </a: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ister appreciated her work and contribution.</a:t>
            </a:r>
            <a:endParaRPr lang="en-US" sz="244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3180"/>
              </a:lnSpc>
            </a:pPr>
            <a:r>
              <a:rPr lang="en-US" sz="24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PM Narendra Modi’s Words</a:t>
            </a:r>
            <a:endParaRPr lang="en-US" sz="2445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3180"/>
              </a:lnSpc>
            </a:pP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Hindi: “आपका काम देखकर लग रहा है कि सरकार सही दिशा में चल रही है।”</a:t>
            </a:r>
            <a:endParaRPr lang="en-US" sz="244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3180"/>
              </a:lnSpc>
            </a:pP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English: “</a:t>
            </a:r>
            <a:r>
              <a:rPr lang="en-US" sz="24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Looking at your work, it seems that the government is moving in the right direction.”</a:t>
            </a:r>
            <a:endParaRPr lang="en-US" sz="2445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3180"/>
              </a:lnSpc>
            </a:pPr>
            <a:r>
              <a:rPr lang="en-US" sz="24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 proud moment reflecting the impact of grassroots community work.</a:t>
            </a:r>
            <a:endParaRPr lang="en-US" sz="244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3180"/>
              </a:lnSpc>
            </a:pPr>
          </a:p>
        </p:txBody>
      </p:sp>
      <p:sp>
        <p:nvSpPr>
          <p:cNvPr id="18" name="TextBox 18"/>
          <p:cNvSpPr txBox="1"/>
          <p:nvPr/>
        </p:nvSpPr>
        <p:spPr>
          <a:xfrm>
            <a:off x="792203" y="8140323"/>
            <a:ext cx="4389419" cy="1117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https://www.facebook.com/mohua.india/posts/pm-narendra-modi-celebrates-the-success-of-transgender-entrepreneur-mona-citing-/765938932228837/</a:t>
            </a:r>
            <a:endParaRPr lang="en-US" sz="1600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RECOGNITION 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4502969" y="4159174"/>
            <a:ext cx="1073727" cy="10079665"/>
            <a:chOff x="0" y="0"/>
            <a:chExt cx="100639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6348" cy="9447654"/>
            </a:xfrm>
            <a:custGeom>
              <a:avLst/>
              <a:gdLst/>
              <a:ahLst/>
              <a:cxnLst/>
              <a:rect l="l" t="t" r="r" b="b"/>
              <a:pathLst>
                <a:path w="1006348" h="9447654">
                  <a:moveTo>
                    <a:pt x="503174" y="0"/>
                  </a:moveTo>
                  <a:cubicBezTo>
                    <a:pt x="781050" y="0"/>
                    <a:pt x="1006348" y="383713"/>
                    <a:pt x="1006348" y="856973"/>
                  </a:cubicBezTo>
                  <a:lnTo>
                    <a:pt x="1006348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225298" y="0"/>
                    <a:pt x="503174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442373" y="8861104"/>
            <a:ext cx="9194918" cy="1192352"/>
            <a:chOff x="0" y="0"/>
            <a:chExt cx="11171845" cy="14487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171840" cy="1448708"/>
            </a:xfrm>
            <a:custGeom>
              <a:avLst/>
              <a:gdLst/>
              <a:ahLst/>
              <a:cxnLst/>
              <a:rect l="l" t="t" r="r" b="b"/>
              <a:pathLst>
                <a:path w="11171840" h="1448708">
                  <a:moveTo>
                    <a:pt x="0" y="0"/>
                  </a:moveTo>
                  <a:lnTo>
                    <a:pt x="11171840" y="0"/>
                  </a:lnTo>
                  <a:lnTo>
                    <a:pt x="11171840" y="1448708"/>
                  </a:lnTo>
                  <a:lnTo>
                    <a:pt x="0" y="1448708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2895" r="61646" b="7635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1171845" cy="14487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GOVERNMENT OF INDIA RECOGNITION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algn="ctr">
                <a:lnSpc>
                  <a:spcPts val="4080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3661756" y="3850200"/>
            <a:ext cx="4797992" cy="6436800"/>
          </a:xfrm>
          <a:custGeom>
            <a:avLst/>
            <a:gdLst/>
            <a:ahLst/>
            <a:cxnLst/>
            <a:rect l="l" t="t" r="r" b="b"/>
            <a:pathLst>
              <a:path w="4797992" h="6436800">
                <a:moveTo>
                  <a:pt x="0" y="0"/>
                </a:moveTo>
                <a:lnTo>
                  <a:pt x="4797992" y="0"/>
                </a:lnTo>
                <a:lnTo>
                  <a:pt x="4797992" y="6436800"/>
                </a:lnTo>
                <a:lnTo>
                  <a:pt x="0" y="6436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81" r="-3633" b="-8280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451231" y="1880395"/>
            <a:ext cx="4694681" cy="6520390"/>
          </a:xfrm>
          <a:custGeom>
            <a:avLst/>
            <a:gdLst/>
            <a:ahLst/>
            <a:cxnLst/>
            <a:rect l="l" t="t" r="r" b="b"/>
            <a:pathLst>
              <a:path w="4694681" h="6520390">
                <a:moveTo>
                  <a:pt x="0" y="0"/>
                </a:moveTo>
                <a:lnTo>
                  <a:pt x="4694681" y="0"/>
                </a:lnTo>
                <a:lnTo>
                  <a:pt x="4694681" y="6520391"/>
                </a:lnTo>
                <a:lnTo>
                  <a:pt x="0" y="65203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639433" y="2728409"/>
            <a:ext cx="8317354" cy="4454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2950" lvl="1" indent="-371475" algn="l">
              <a:lnSpc>
                <a:spcPts val="4475"/>
              </a:lnSpc>
              <a:buFont typeface="Arial" panose="020B0604020202020204"/>
              <a:buChar char="•"/>
            </a:pPr>
            <a:r>
              <a:rPr lang="en-US" sz="344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Featured by the </a:t>
            </a:r>
            <a:r>
              <a:rPr lang="en-US" sz="344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Ministry of Law &amp; Justice / P</a:t>
            </a:r>
            <a:r>
              <a:rPr lang="en-US" sz="344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IB as an exclusive legal services clinic for transgender persons.</a:t>
            </a:r>
            <a:endParaRPr lang="en-US" sz="344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742950" lvl="1" indent="-371475" algn="l">
              <a:lnSpc>
                <a:spcPts val="4475"/>
              </a:lnSpc>
              <a:buFont typeface="Arial" panose="020B0604020202020204"/>
              <a:buChar char="•"/>
            </a:pPr>
            <a:r>
              <a:rPr lang="en-US" sz="344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Government data recorded 265 beneficiaries in Chandigarh during June 2021-June 2022.</a:t>
            </a:r>
            <a:endParaRPr lang="en-US" sz="344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475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RECOGNITION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4502969" y="4159174"/>
            <a:ext cx="1073727" cy="10079665"/>
            <a:chOff x="0" y="0"/>
            <a:chExt cx="100639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6348" cy="9447654"/>
            </a:xfrm>
            <a:custGeom>
              <a:avLst/>
              <a:gdLst/>
              <a:ahLst/>
              <a:cxnLst/>
              <a:rect l="l" t="t" r="r" b="b"/>
              <a:pathLst>
                <a:path w="1006348" h="9447654">
                  <a:moveTo>
                    <a:pt x="503174" y="0"/>
                  </a:moveTo>
                  <a:cubicBezTo>
                    <a:pt x="781050" y="0"/>
                    <a:pt x="1006348" y="383713"/>
                    <a:pt x="1006348" y="856973"/>
                  </a:cubicBezTo>
                  <a:lnTo>
                    <a:pt x="1006348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225298" y="0"/>
                    <a:pt x="503174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442373" y="8861104"/>
            <a:ext cx="9194918" cy="1192352"/>
            <a:chOff x="0" y="0"/>
            <a:chExt cx="11171845" cy="14487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171840" cy="1448708"/>
            </a:xfrm>
            <a:custGeom>
              <a:avLst/>
              <a:gdLst/>
              <a:ahLst/>
              <a:cxnLst/>
              <a:rect l="l" t="t" r="r" b="b"/>
              <a:pathLst>
                <a:path w="11171840" h="1448708">
                  <a:moveTo>
                    <a:pt x="0" y="0"/>
                  </a:moveTo>
                  <a:lnTo>
                    <a:pt x="11171840" y="0"/>
                  </a:lnTo>
                  <a:lnTo>
                    <a:pt x="11171840" y="1448708"/>
                  </a:lnTo>
                  <a:lnTo>
                    <a:pt x="0" y="1448708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2895" r="61646" b="7635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11171845" cy="14487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REPRESENTED IN LOK SABHA 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  <a:p>
              <a:pPr algn="ctr">
                <a:lnSpc>
                  <a:spcPts val="4080"/>
                </a:lnSpc>
              </a:p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2337455" y="1806365"/>
            <a:ext cx="5649607" cy="8385316"/>
          </a:xfrm>
          <a:custGeom>
            <a:avLst/>
            <a:gdLst/>
            <a:ahLst/>
            <a:cxnLst/>
            <a:rect l="l" t="t" r="r" b="b"/>
            <a:pathLst>
              <a:path w="5649607" h="8385316">
                <a:moveTo>
                  <a:pt x="0" y="0"/>
                </a:moveTo>
                <a:lnTo>
                  <a:pt x="5649607" y="0"/>
                </a:lnTo>
                <a:lnTo>
                  <a:pt x="5649607" y="8385316"/>
                </a:lnTo>
                <a:lnTo>
                  <a:pt x="0" y="83853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39433" y="2728409"/>
            <a:ext cx="9440232" cy="3877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35635" lvl="1" indent="-317500" algn="l">
              <a:lnSpc>
                <a:spcPts val="3825"/>
              </a:lnSpc>
              <a:buFont typeface="Arial" panose="020B0604020202020204"/>
              <a:buChar char="•"/>
            </a:pPr>
            <a:r>
              <a:rPr lang="en-US" sz="29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Lok Sabha R</a:t>
            </a:r>
            <a:r>
              <a:rPr lang="en-US" sz="29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ecognition</a:t>
            </a:r>
            <a:r>
              <a:rPr lang="en-US" sz="29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: Samta Nyay Ke</a:t>
            </a:r>
            <a:r>
              <a:rPr lang="en-US" sz="29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ndra was discussed in the Lok Sabha</a:t>
            </a:r>
            <a:r>
              <a:rPr lang="en-US" sz="29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as an inclusive legal-services model for transgender persons.</a:t>
            </a:r>
            <a:endParaRPr lang="en-US" sz="294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635635" lvl="1" indent="-317500" algn="l">
              <a:lnSpc>
                <a:spcPts val="3825"/>
              </a:lnSpc>
              <a:buFont typeface="Arial" panose="020B0604020202020204"/>
              <a:buChar char="•"/>
            </a:pPr>
            <a:r>
              <a:rPr lang="en-US" sz="294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Government-Recognised Impact:</a:t>
            </a:r>
            <a:r>
              <a:rPr lang="en-US" sz="294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Featured by the Ministry of Law &amp; Justice, Government of India, with 265 beneficiaries supported in Chandigarh during June 2021–June 2022.</a:t>
            </a:r>
            <a:endParaRPr lang="en-US" sz="294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3825"/>
              </a:lnSpc>
            </a:pPr>
          </a:p>
        </p:txBody>
      </p:sp>
      <p:sp>
        <p:nvSpPr>
          <p:cNvPr id="18" name="TextBox 18"/>
          <p:cNvSpPr txBox="1"/>
          <p:nvPr/>
        </p:nvSpPr>
        <p:spPr>
          <a:xfrm>
            <a:off x="2209400" y="6819360"/>
            <a:ext cx="5177421" cy="68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19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https://www.pib.gov.in/PressReleaseIframePage.aspx?PRID=1843908®=48&amp;lang=2</a:t>
            </a:r>
            <a:endParaRPr lang="en-US" sz="19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209400" y="7721702"/>
            <a:ext cx="5177421" cy="688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1985">
                <a:solidFill>
                  <a:srgbClr val="000000"/>
                </a:solidFill>
                <a:latin typeface="Canva Sans" panose="020B0503030501040103"/>
                <a:ea typeface="Canva Sans" panose="020B0503030501040103"/>
                <a:cs typeface="Canva Sans" panose="020B0503030501040103"/>
                <a:sym typeface="Canva Sans" panose="020B0503030501040103"/>
              </a:rPr>
              <a:t>https://sansad.in/getFile/loksabhaquestions/annex/177/AU2148.pdf?source=pqals</a:t>
            </a:r>
            <a:endParaRPr lang="en-US" sz="1985">
              <a:solidFill>
                <a:srgbClr val="000000"/>
              </a:solidFill>
              <a:latin typeface="Canva Sans" panose="020B0503030501040103"/>
              <a:ea typeface="Canva Sans" panose="020B0503030501040103"/>
              <a:cs typeface="Canva Sans" panose="020B0503030501040103"/>
              <a:sym typeface="Canva Sans" panose="020B0503030501040103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MEDIA COVERAGE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5400000">
            <a:off x="3473746" y="5188398"/>
            <a:ext cx="828310" cy="7775801"/>
            <a:chOff x="0" y="0"/>
            <a:chExt cx="100639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6348" cy="9447654"/>
            </a:xfrm>
            <a:custGeom>
              <a:avLst/>
              <a:gdLst/>
              <a:ahLst/>
              <a:cxnLst/>
              <a:rect l="l" t="t" r="r" b="b"/>
              <a:pathLst>
                <a:path w="1006348" h="9447654">
                  <a:moveTo>
                    <a:pt x="503174" y="0"/>
                  </a:moveTo>
                  <a:cubicBezTo>
                    <a:pt x="781050" y="0"/>
                    <a:pt x="1006348" y="383713"/>
                    <a:pt x="1006348" y="856973"/>
                  </a:cubicBezTo>
                  <a:lnTo>
                    <a:pt x="1006348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225298" y="0"/>
                    <a:pt x="503174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585347" y="8672688"/>
            <a:ext cx="6891055" cy="828310"/>
            <a:chOff x="0" y="0"/>
            <a:chExt cx="8372647" cy="1006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372642" cy="1006397"/>
            </a:xfrm>
            <a:custGeom>
              <a:avLst/>
              <a:gdLst/>
              <a:ahLst/>
              <a:cxnLst/>
              <a:rect l="l" t="t" r="r" b="b"/>
              <a:pathLst>
                <a:path w="8372642" h="1006397">
                  <a:moveTo>
                    <a:pt x="0" y="0"/>
                  </a:moveTo>
                  <a:lnTo>
                    <a:pt x="8372642" y="0"/>
                  </a:lnTo>
                  <a:lnTo>
                    <a:pt x="8372642" y="1006397"/>
                  </a:lnTo>
                  <a:lnTo>
                    <a:pt x="0" y="1006397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32958" r="48823" b="-32958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8372647" cy="1006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NATIONAL MEDIA COVERAGE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3527473" y="7747696"/>
            <a:ext cx="4043629" cy="2428643"/>
          </a:xfrm>
          <a:custGeom>
            <a:avLst/>
            <a:gdLst/>
            <a:ahLst/>
            <a:cxnLst/>
            <a:rect l="l" t="t" r="r" b="b"/>
            <a:pathLst>
              <a:path w="4043629" h="2428643">
                <a:moveTo>
                  <a:pt x="0" y="0"/>
                </a:moveTo>
                <a:lnTo>
                  <a:pt x="4043628" y="0"/>
                </a:lnTo>
                <a:lnTo>
                  <a:pt x="4043628" y="2428642"/>
                </a:lnTo>
                <a:lnTo>
                  <a:pt x="0" y="24286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161432" y="2185618"/>
            <a:ext cx="4467560" cy="1806093"/>
          </a:xfrm>
          <a:custGeom>
            <a:avLst/>
            <a:gdLst/>
            <a:ahLst/>
            <a:cxnLst/>
            <a:rect l="l" t="t" r="r" b="b"/>
            <a:pathLst>
              <a:path w="4467560" h="1806093">
                <a:moveTo>
                  <a:pt x="0" y="0"/>
                </a:moveTo>
                <a:lnTo>
                  <a:pt x="4467560" y="0"/>
                </a:lnTo>
                <a:lnTo>
                  <a:pt x="4467560" y="1806092"/>
                </a:lnTo>
                <a:lnTo>
                  <a:pt x="0" y="18060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214664" y="4057534"/>
            <a:ext cx="4669246" cy="3444993"/>
          </a:xfrm>
          <a:custGeom>
            <a:avLst/>
            <a:gdLst/>
            <a:ahLst/>
            <a:cxnLst/>
            <a:rect l="l" t="t" r="r" b="b"/>
            <a:pathLst>
              <a:path w="4669246" h="3444993">
                <a:moveTo>
                  <a:pt x="0" y="0"/>
                </a:moveTo>
                <a:lnTo>
                  <a:pt x="4669246" y="0"/>
                </a:lnTo>
                <a:lnTo>
                  <a:pt x="4669246" y="3444993"/>
                </a:lnTo>
                <a:lnTo>
                  <a:pt x="0" y="34449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49144" y="2185618"/>
            <a:ext cx="2643976" cy="4371809"/>
          </a:xfrm>
          <a:custGeom>
            <a:avLst/>
            <a:gdLst/>
            <a:ahLst/>
            <a:cxnLst/>
            <a:rect l="l" t="t" r="r" b="b"/>
            <a:pathLst>
              <a:path w="2643976" h="4371809">
                <a:moveTo>
                  <a:pt x="0" y="0"/>
                </a:moveTo>
                <a:lnTo>
                  <a:pt x="2643976" y="0"/>
                </a:lnTo>
                <a:lnTo>
                  <a:pt x="2643976" y="4371808"/>
                </a:lnTo>
                <a:lnTo>
                  <a:pt x="0" y="437180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249144" y="6641886"/>
            <a:ext cx="2643976" cy="3645114"/>
          </a:xfrm>
          <a:custGeom>
            <a:avLst/>
            <a:gdLst/>
            <a:ahLst/>
            <a:cxnLst/>
            <a:rect l="l" t="t" r="r" b="b"/>
            <a:pathLst>
              <a:path w="2643976" h="3645114">
                <a:moveTo>
                  <a:pt x="0" y="0"/>
                </a:moveTo>
                <a:lnTo>
                  <a:pt x="2643976" y="0"/>
                </a:lnTo>
                <a:lnTo>
                  <a:pt x="2643976" y="3645114"/>
                </a:lnTo>
                <a:lnTo>
                  <a:pt x="0" y="36451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92203" y="2302460"/>
            <a:ext cx="7306566" cy="637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2780" lvl="1" indent="-326390" algn="l">
              <a:lnSpc>
                <a:spcPts val="3930"/>
              </a:lnSpc>
              <a:buFont typeface="Arial" panose="020B0604020202020204"/>
              <a:buChar char="•"/>
            </a:pPr>
            <a:r>
              <a:rPr lang="en-US" sz="3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Hind</a:t>
            </a:r>
            <a:r>
              <a:rPr lang="en-US" sz="3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ustan Times covered the lau</a:t>
            </a:r>
            <a:r>
              <a:rPr lang="en-US" sz="3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nch of Samta Nyay Kendra</a:t>
            </a:r>
            <a:r>
              <a:rPr lang="en-US" sz="3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as a dedicated legal aid clinic for transgender persons in Chandigarh.</a:t>
            </a:r>
            <a:endParaRPr lang="en-US" sz="30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652780" lvl="1" indent="-326390" algn="l">
              <a:lnSpc>
                <a:spcPts val="3930"/>
              </a:lnSpc>
              <a:buFont typeface="Arial" panose="020B0604020202020204"/>
              <a:buChar char="•"/>
            </a:pPr>
            <a:r>
              <a:rPr lang="en-US" sz="3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The Tribune highlighted it as a first-of-its-kind initiative for the third gender in Chandigarh.</a:t>
            </a:r>
            <a:endParaRPr lang="en-US" sz="30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marL="652780" lvl="1" indent="-326390" algn="l">
              <a:lnSpc>
                <a:spcPts val="3930"/>
              </a:lnSpc>
              <a:buFont typeface="Arial" panose="020B0604020202020204"/>
              <a:buChar char="•"/>
            </a:pPr>
            <a:r>
              <a:rPr lang="en-US" sz="302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Punjab News Express covered its inauguration by Justice Jaswant Singh, Punjab &amp; Haryana High Court.</a:t>
            </a:r>
            <a:endParaRPr lang="en-US" sz="302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3930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MEDIA COVERAGE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-5400000">
            <a:off x="13985944" y="5188371"/>
            <a:ext cx="828310" cy="7775801"/>
            <a:chOff x="0" y="0"/>
            <a:chExt cx="100639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6348" cy="9447654"/>
            </a:xfrm>
            <a:custGeom>
              <a:avLst/>
              <a:gdLst/>
              <a:ahLst/>
              <a:cxnLst/>
              <a:rect l="l" t="t" r="r" b="b"/>
              <a:pathLst>
                <a:path w="1006348" h="9447654">
                  <a:moveTo>
                    <a:pt x="503174" y="0"/>
                  </a:moveTo>
                  <a:cubicBezTo>
                    <a:pt x="781050" y="0"/>
                    <a:pt x="1006348" y="383713"/>
                    <a:pt x="1006348" y="856973"/>
                  </a:cubicBezTo>
                  <a:lnTo>
                    <a:pt x="1006348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225298" y="0"/>
                    <a:pt x="503174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10598916" y="8662117"/>
            <a:ext cx="6921574" cy="828310"/>
            <a:chOff x="0" y="0"/>
            <a:chExt cx="8409727" cy="1006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409723" cy="1006397"/>
            </a:xfrm>
            <a:custGeom>
              <a:avLst/>
              <a:gdLst/>
              <a:ahLst/>
              <a:cxnLst/>
              <a:rect l="l" t="t" r="r" b="b"/>
              <a:pathLst>
                <a:path w="8409723" h="1006397">
                  <a:moveTo>
                    <a:pt x="0" y="0"/>
                  </a:moveTo>
                  <a:lnTo>
                    <a:pt x="8409723" y="0"/>
                  </a:lnTo>
                  <a:lnTo>
                    <a:pt x="8409723" y="1006397"/>
                  </a:lnTo>
                  <a:lnTo>
                    <a:pt x="0" y="1006397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32958" r="49049" b="-32958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8409727" cy="1006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INTERNATIONAL VISIBILITY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0" y="6932486"/>
            <a:ext cx="3499397" cy="3354514"/>
          </a:xfrm>
          <a:custGeom>
            <a:avLst/>
            <a:gdLst/>
            <a:ahLst/>
            <a:cxnLst/>
            <a:rect l="l" t="t" r="r" b="b"/>
            <a:pathLst>
              <a:path w="3499397" h="3354514">
                <a:moveTo>
                  <a:pt x="0" y="0"/>
                </a:moveTo>
                <a:lnTo>
                  <a:pt x="3499397" y="0"/>
                </a:lnTo>
                <a:lnTo>
                  <a:pt x="3499397" y="3354514"/>
                </a:lnTo>
                <a:lnTo>
                  <a:pt x="0" y="33545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092"/>
            </a:stretch>
          </a:blipFill>
          <a:ln w="28575" cap="sq">
            <a:solidFill>
              <a:srgbClr val="FFD949"/>
            </a:solidFill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>
            <a:off x="3754272" y="6932486"/>
            <a:ext cx="4742444" cy="3354514"/>
          </a:xfrm>
          <a:custGeom>
            <a:avLst/>
            <a:gdLst/>
            <a:ahLst/>
            <a:cxnLst/>
            <a:rect l="l" t="t" r="r" b="b"/>
            <a:pathLst>
              <a:path w="4742444" h="3354514">
                <a:moveTo>
                  <a:pt x="0" y="0"/>
                </a:moveTo>
                <a:lnTo>
                  <a:pt x="4742444" y="0"/>
                </a:lnTo>
                <a:lnTo>
                  <a:pt x="4742444" y="3354514"/>
                </a:lnTo>
                <a:lnTo>
                  <a:pt x="0" y="33545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0000"/>
            </a:stretch>
          </a:blipFill>
          <a:ln w="28575" cap="sq">
            <a:solidFill>
              <a:srgbClr val="FFD949"/>
            </a:solidFill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3499397" y="3630655"/>
            <a:ext cx="4997319" cy="3050249"/>
          </a:xfrm>
          <a:custGeom>
            <a:avLst/>
            <a:gdLst/>
            <a:ahLst/>
            <a:cxnLst/>
            <a:rect l="l" t="t" r="r" b="b"/>
            <a:pathLst>
              <a:path w="4997319" h="3050249">
                <a:moveTo>
                  <a:pt x="0" y="0"/>
                </a:moveTo>
                <a:lnTo>
                  <a:pt x="4997319" y="0"/>
                </a:lnTo>
                <a:lnTo>
                  <a:pt x="4997319" y="3050249"/>
                </a:lnTo>
                <a:lnTo>
                  <a:pt x="0" y="30502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045" t="-148705" r="-10576" b="-35411"/>
            </a:stretch>
          </a:blipFill>
          <a:ln w="28575" cap="sq">
            <a:solidFill>
              <a:srgbClr val="FFD949"/>
            </a:solidFill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366296" y="2196769"/>
            <a:ext cx="4962832" cy="3127129"/>
          </a:xfrm>
          <a:custGeom>
            <a:avLst/>
            <a:gdLst/>
            <a:ahLst/>
            <a:cxnLst/>
            <a:rect l="l" t="t" r="r" b="b"/>
            <a:pathLst>
              <a:path w="4962832" h="3127129">
                <a:moveTo>
                  <a:pt x="0" y="0"/>
                </a:moveTo>
                <a:lnTo>
                  <a:pt x="4962832" y="0"/>
                </a:lnTo>
                <a:lnTo>
                  <a:pt x="4962832" y="3127128"/>
                </a:lnTo>
                <a:lnTo>
                  <a:pt x="0" y="31271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28575" cap="sq">
            <a:solidFill>
              <a:srgbClr val="FFD949"/>
            </a:solidFill>
            <a:prstDash val="solid"/>
            <a:miter/>
          </a:ln>
        </p:spPr>
      </p:sp>
      <p:sp>
        <p:nvSpPr>
          <p:cNvPr id="20" name="TextBox 20"/>
          <p:cNvSpPr txBox="1"/>
          <p:nvPr/>
        </p:nvSpPr>
        <p:spPr>
          <a:xfrm>
            <a:off x="9295687" y="3207037"/>
            <a:ext cx="8224803" cy="4966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5"/>
              </a:lnSpc>
            </a:pP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</a:t>
            </a: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rese</a:t>
            </a: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nted</a:t>
            </a: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as a community-led legal aid model at the </a:t>
            </a:r>
            <a:r>
              <a:rPr lang="en-US" sz="3405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UN Responsible Business and Human Rights Forum, Bangkok, 2025, </a:t>
            </a:r>
            <a:r>
              <a:rPr lang="en-US" sz="3405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in a session which was in collaboration with SAL FOREST and OXFAM ASIA highlighting its approach to transgender rights, livelihood and inclusion.</a:t>
            </a:r>
            <a:endParaRPr lang="en-US" sz="3405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4425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709415" y="-345092"/>
            <a:ext cx="16494744" cy="3100780"/>
            <a:chOff x="0" y="0"/>
            <a:chExt cx="21992992" cy="41343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92991" cy="4134376"/>
            </a:xfrm>
            <a:custGeom>
              <a:avLst/>
              <a:gdLst/>
              <a:ahLst/>
              <a:cxnLst/>
              <a:rect l="l" t="t" r="r" b="b"/>
              <a:pathLst>
                <a:path w="21992991" h="4134376">
                  <a:moveTo>
                    <a:pt x="0" y="0"/>
                  </a:moveTo>
                  <a:lnTo>
                    <a:pt x="21992991" y="0"/>
                  </a:lnTo>
                  <a:lnTo>
                    <a:pt x="21992991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21526" r="30993" b="-21526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992992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MEDIA COVERAGE</a:t>
              </a:r>
              <a:endParaRPr lang="en-US" sz="56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 rot="0">
            <a:off x="792203" y="1720791"/>
            <a:ext cx="1417196" cy="112204"/>
            <a:chOff x="0" y="0"/>
            <a:chExt cx="1889595" cy="1496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-5400000">
            <a:off x="13985944" y="5711780"/>
            <a:ext cx="828310" cy="7775801"/>
            <a:chOff x="0" y="0"/>
            <a:chExt cx="1006399" cy="944761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6348" cy="9447654"/>
            </a:xfrm>
            <a:custGeom>
              <a:avLst/>
              <a:gdLst/>
              <a:ahLst/>
              <a:cxnLst/>
              <a:rect l="l" t="t" r="r" b="b"/>
              <a:pathLst>
                <a:path w="1006348" h="9447654">
                  <a:moveTo>
                    <a:pt x="503174" y="0"/>
                  </a:moveTo>
                  <a:cubicBezTo>
                    <a:pt x="781050" y="0"/>
                    <a:pt x="1006348" y="383713"/>
                    <a:pt x="1006348" y="856973"/>
                  </a:cubicBezTo>
                  <a:lnTo>
                    <a:pt x="1006348" y="9447654"/>
                  </a:lnTo>
                  <a:lnTo>
                    <a:pt x="0" y="9447654"/>
                  </a:lnTo>
                  <a:lnTo>
                    <a:pt x="0" y="856973"/>
                  </a:lnTo>
                  <a:cubicBezTo>
                    <a:pt x="0" y="383713"/>
                    <a:pt x="225298" y="0"/>
                    <a:pt x="503174" y="0"/>
                  </a:cubicBezTo>
                  <a:close/>
                </a:path>
              </a:pathLst>
            </a:custGeom>
            <a:solidFill>
              <a:srgbClr val="FFD949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10598916" y="9185526"/>
            <a:ext cx="6921574" cy="828310"/>
            <a:chOff x="0" y="0"/>
            <a:chExt cx="8409727" cy="10063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409723" cy="1006397"/>
            </a:xfrm>
            <a:custGeom>
              <a:avLst/>
              <a:gdLst/>
              <a:ahLst/>
              <a:cxnLst/>
              <a:rect l="l" t="t" r="r" b="b"/>
              <a:pathLst>
                <a:path w="8409723" h="1006397">
                  <a:moveTo>
                    <a:pt x="0" y="0"/>
                  </a:moveTo>
                  <a:lnTo>
                    <a:pt x="8409723" y="0"/>
                  </a:lnTo>
                  <a:lnTo>
                    <a:pt x="8409723" y="1006397"/>
                  </a:lnTo>
                  <a:lnTo>
                    <a:pt x="0" y="1006397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32958" r="49049" b="-32958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8409727" cy="1006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080"/>
                </a:lnSpc>
              </a:pPr>
              <a:r>
                <a:rPr lang="en-US" sz="3400" b="1">
                  <a:solidFill>
                    <a:srgbClr val="000000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NEWS CUTTINGS</a:t>
              </a:r>
              <a:endParaRPr lang="en-US" sz="3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7240795" y="2127436"/>
            <a:ext cx="5618872" cy="3298143"/>
          </a:xfrm>
          <a:custGeom>
            <a:avLst/>
            <a:gdLst/>
            <a:ahLst/>
            <a:cxnLst/>
            <a:rect l="l" t="t" r="r" b="b"/>
            <a:pathLst>
              <a:path w="5618872" h="3298143">
                <a:moveTo>
                  <a:pt x="0" y="0"/>
                </a:moveTo>
                <a:lnTo>
                  <a:pt x="5618872" y="0"/>
                </a:lnTo>
                <a:lnTo>
                  <a:pt x="5618872" y="3298143"/>
                </a:lnTo>
                <a:lnTo>
                  <a:pt x="0" y="32981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4432"/>
            </a:stretch>
          </a:blipFill>
          <a:ln w="38100" cap="sq">
            <a:solidFill>
              <a:srgbClr val="FFD949"/>
            </a:solidFill>
            <a:prstDash val="solid"/>
            <a:miter/>
          </a:ln>
        </p:spPr>
      </p:sp>
      <p:sp>
        <p:nvSpPr>
          <p:cNvPr id="17" name="Freeform 17"/>
          <p:cNvSpPr/>
          <p:nvPr/>
        </p:nvSpPr>
        <p:spPr>
          <a:xfrm>
            <a:off x="8582948" y="5849341"/>
            <a:ext cx="7940880" cy="2972867"/>
          </a:xfrm>
          <a:custGeom>
            <a:avLst/>
            <a:gdLst/>
            <a:ahLst/>
            <a:cxnLst/>
            <a:rect l="l" t="t" r="r" b="b"/>
            <a:pathLst>
              <a:path w="7940880" h="2972867">
                <a:moveTo>
                  <a:pt x="0" y="0"/>
                </a:moveTo>
                <a:lnTo>
                  <a:pt x="7940879" y="0"/>
                </a:lnTo>
                <a:lnTo>
                  <a:pt x="7940879" y="2972867"/>
                </a:lnTo>
                <a:lnTo>
                  <a:pt x="0" y="29728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 cap="sq">
            <a:solidFill>
              <a:srgbClr val="FFD949"/>
            </a:solidFill>
            <a:prstDash val="solid"/>
            <a:miter/>
          </a:ln>
        </p:spPr>
      </p:sp>
      <p:sp>
        <p:nvSpPr>
          <p:cNvPr id="18" name="Freeform 18"/>
          <p:cNvSpPr/>
          <p:nvPr/>
        </p:nvSpPr>
        <p:spPr>
          <a:xfrm>
            <a:off x="13027745" y="2099631"/>
            <a:ext cx="4816704" cy="3435385"/>
          </a:xfrm>
          <a:custGeom>
            <a:avLst/>
            <a:gdLst/>
            <a:ahLst/>
            <a:cxnLst/>
            <a:rect l="l" t="t" r="r" b="b"/>
            <a:pathLst>
              <a:path w="4816704" h="3435385">
                <a:moveTo>
                  <a:pt x="0" y="0"/>
                </a:moveTo>
                <a:lnTo>
                  <a:pt x="4816704" y="0"/>
                </a:lnTo>
                <a:lnTo>
                  <a:pt x="4816704" y="3435385"/>
                </a:lnTo>
                <a:lnTo>
                  <a:pt x="0" y="343538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 cap="sq">
            <a:solidFill>
              <a:srgbClr val="FFD949"/>
            </a:solidFill>
            <a:prstDash val="solid"/>
            <a:miter/>
          </a:ln>
        </p:spPr>
      </p:sp>
      <p:sp>
        <p:nvSpPr>
          <p:cNvPr id="19" name="Freeform 19"/>
          <p:cNvSpPr/>
          <p:nvPr/>
        </p:nvSpPr>
        <p:spPr>
          <a:xfrm>
            <a:off x="452973" y="2127436"/>
            <a:ext cx="6620807" cy="6596285"/>
          </a:xfrm>
          <a:custGeom>
            <a:avLst/>
            <a:gdLst/>
            <a:ahLst/>
            <a:cxnLst/>
            <a:rect l="l" t="t" r="r" b="b"/>
            <a:pathLst>
              <a:path w="6620807" h="6596285">
                <a:moveTo>
                  <a:pt x="0" y="0"/>
                </a:moveTo>
                <a:lnTo>
                  <a:pt x="6620807" y="0"/>
                </a:lnTo>
                <a:lnTo>
                  <a:pt x="6620807" y="6596285"/>
                </a:lnTo>
                <a:lnTo>
                  <a:pt x="0" y="65962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38100" cap="sq">
            <a:solidFill>
              <a:srgbClr val="FFD949"/>
            </a:solidFill>
            <a:prstDash val="solid"/>
            <a:miter/>
          </a:ln>
        </p:spPr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r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0">
            <a:off x="417490" y="2190931"/>
            <a:ext cx="5528459" cy="3532297"/>
            <a:chOff x="0" y="0"/>
            <a:chExt cx="983089" cy="6281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3"/>
              <a:stretch>
                <a:fillRect l="-6793" r="-6793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 rot="0">
            <a:off x="6364614" y="2190931"/>
            <a:ext cx="5528459" cy="3532297"/>
            <a:chOff x="0" y="0"/>
            <a:chExt cx="983089" cy="628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4"/>
              <a:stretch>
                <a:fillRect t="-2137" b="-2137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 rot="0">
            <a:off x="6364614" y="6025661"/>
            <a:ext cx="5528459" cy="3532297"/>
            <a:chOff x="0" y="0"/>
            <a:chExt cx="983089" cy="6281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5"/>
              <a:stretch>
                <a:fillRect t="-2075" b="-2075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0">
            <a:off x="417490" y="6025661"/>
            <a:ext cx="5528459" cy="3532297"/>
            <a:chOff x="0" y="0"/>
            <a:chExt cx="983089" cy="628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6"/>
              <a:stretch>
                <a:fillRect l="-11780" t="-45039" r="-1178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 rot="540">
            <a:off x="630436" y="1117"/>
            <a:ext cx="14224783" cy="2009402"/>
            <a:chOff x="0" y="0"/>
            <a:chExt cx="29267688" cy="41343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9267686" cy="4134376"/>
            </a:xfrm>
            <a:custGeom>
              <a:avLst/>
              <a:gdLst/>
              <a:ahLst/>
              <a:cxnLst/>
              <a:rect l="l" t="t" r="r" b="b"/>
              <a:pathLst>
                <a:path w="29267686" h="4134376">
                  <a:moveTo>
                    <a:pt x="0" y="0"/>
                  </a:moveTo>
                  <a:lnTo>
                    <a:pt x="29267686" y="0"/>
                  </a:lnTo>
                  <a:lnTo>
                    <a:pt x="29267686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21526" r="48145" b="-2152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29267688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160"/>
                </a:lnSpc>
              </a:pPr>
              <a:r>
                <a:rPr lang="en-US" sz="43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COUNSELLING &amp; CAPACITY BUILDING WORKHSOPS</a:t>
              </a:r>
              <a:endParaRPr lang="en-US" sz="43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630278" y="1717586"/>
            <a:ext cx="1417196" cy="112204"/>
            <a:chOff x="0" y="0"/>
            <a:chExt cx="1889595" cy="1496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19" name="Group 19"/>
          <p:cNvGrpSpPr/>
          <p:nvPr/>
        </p:nvGrpSpPr>
        <p:grpSpPr>
          <a:xfrm rot="0">
            <a:off x="12315990" y="2190931"/>
            <a:ext cx="5528459" cy="3532297"/>
            <a:chOff x="0" y="0"/>
            <a:chExt cx="983089" cy="62812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8"/>
              <a:stretch>
                <a:fillRect t="-8620" b="-86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 rot="0">
            <a:off x="12315990" y="6025661"/>
            <a:ext cx="5528459" cy="3532297"/>
            <a:chOff x="0" y="0"/>
            <a:chExt cx="983089" cy="6281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9"/>
              <a:stretch>
                <a:fillRect t="-8620" b="-86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r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0">
            <a:off x="417490" y="2190931"/>
            <a:ext cx="5528459" cy="3532297"/>
            <a:chOff x="0" y="0"/>
            <a:chExt cx="983089" cy="6281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3"/>
              <a:stretch>
                <a:fillRect t="-8620" b="-86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 rot="0">
            <a:off x="6364614" y="2190931"/>
            <a:ext cx="5528459" cy="3532297"/>
            <a:chOff x="0" y="0"/>
            <a:chExt cx="983089" cy="628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4"/>
              <a:stretch>
                <a:fillRect t="-8620" b="-86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 rot="0">
            <a:off x="6364614" y="6025661"/>
            <a:ext cx="5528459" cy="3532297"/>
            <a:chOff x="0" y="0"/>
            <a:chExt cx="983089" cy="6281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5"/>
              <a:stretch>
                <a:fillRect t="-8620" b="-86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0">
            <a:off x="417490" y="6025661"/>
            <a:ext cx="5528459" cy="3532297"/>
            <a:chOff x="0" y="0"/>
            <a:chExt cx="983089" cy="628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6"/>
              <a:stretch>
                <a:fillRect l="-11068" r="-11068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 rot="540">
            <a:off x="630436" y="-124388"/>
            <a:ext cx="14224783" cy="2009402"/>
            <a:chOff x="0" y="0"/>
            <a:chExt cx="29267688" cy="41343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9267686" cy="4134376"/>
            </a:xfrm>
            <a:custGeom>
              <a:avLst/>
              <a:gdLst/>
              <a:ahLst/>
              <a:cxnLst/>
              <a:rect l="l" t="t" r="r" b="b"/>
              <a:pathLst>
                <a:path w="29267686" h="4134376">
                  <a:moveTo>
                    <a:pt x="0" y="0"/>
                  </a:moveTo>
                  <a:lnTo>
                    <a:pt x="29267686" y="0"/>
                  </a:lnTo>
                  <a:lnTo>
                    <a:pt x="29267686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21526" r="48145" b="-2152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29267688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160"/>
                </a:lnSpc>
              </a:pPr>
              <a:r>
                <a:rPr lang="en-US" sz="43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HEALTH CAMPS &amp; RALLIES</a:t>
              </a:r>
              <a:endParaRPr lang="en-US" sz="43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630278" y="1382268"/>
            <a:ext cx="1417196" cy="112204"/>
            <a:chOff x="0" y="0"/>
            <a:chExt cx="1889595" cy="1496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19" name="Group 19"/>
          <p:cNvGrpSpPr/>
          <p:nvPr/>
        </p:nvGrpSpPr>
        <p:grpSpPr>
          <a:xfrm rot="0">
            <a:off x="12315990" y="2190931"/>
            <a:ext cx="5528459" cy="3532297"/>
            <a:chOff x="0" y="0"/>
            <a:chExt cx="983089" cy="62812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8"/>
              <a:stretch>
                <a:fillRect t="-8691" b="-8691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 rot="0">
            <a:off x="12315990" y="6025661"/>
            <a:ext cx="5528459" cy="3532297"/>
            <a:chOff x="0" y="0"/>
            <a:chExt cx="983089" cy="6281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9"/>
              <a:stretch>
                <a:fillRect t="-8620" b="-86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r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0">
            <a:off x="417490" y="2190931"/>
            <a:ext cx="5528459" cy="3532297"/>
            <a:chOff x="0" y="0"/>
            <a:chExt cx="983089" cy="6281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3"/>
              <a:stretch>
                <a:fillRect l="-6821" r="-6821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 rot="0">
            <a:off x="6364614" y="2190931"/>
            <a:ext cx="5528459" cy="3532297"/>
            <a:chOff x="0" y="0"/>
            <a:chExt cx="983089" cy="628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4"/>
              <a:stretch>
                <a:fillRect l="-6821" r="-6821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0" name="Group 10"/>
          <p:cNvGrpSpPr/>
          <p:nvPr/>
        </p:nvGrpSpPr>
        <p:grpSpPr>
          <a:xfrm rot="0">
            <a:off x="6364614" y="6025661"/>
            <a:ext cx="5528459" cy="3532297"/>
            <a:chOff x="0" y="0"/>
            <a:chExt cx="983089" cy="6281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5"/>
              <a:stretch>
                <a:fillRect l="-6793" r="-6793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 rot="0">
            <a:off x="417490" y="6025661"/>
            <a:ext cx="5528459" cy="3532297"/>
            <a:chOff x="0" y="0"/>
            <a:chExt cx="983089" cy="628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6"/>
              <a:stretch>
                <a:fillRect t="-21157" b="-87525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4" name="Group 14"/>
          <p:cNvGrpSpPr/>
          <p:nvPr/>
        </p:nvGrpSpPr>
        <p:grpSpPr>
          <a:xfrm rot="540">
            <a:off x="630436" y="-124388"/>
            <a:ext cx="14224783" cy="2009402"/>
            <a:chOff x="0" y="0"/>
            <a:chExt cx="29267688" cy="41343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9267686" cy="4134376"/>
            </a:xfrm>
            <a:custGeom>
              <a:avLst/>
              <a:gdLst/>
              <a:ahLst/>
              <a:cxnLst/>
              <a:rect l="l" t="t" r="r" b="b"/>
              <a:pathLst>
                <a:path w="29267686" h="4134376">
                  <a:moveTo>
                    <a:pt x="0" y="0"/>
                  </a:moveTo>
                  <a:lnTo>
                    <a:pt x="29267686" y="0"/>
                  </a:lnTo>
                  <a:lnTo>
                    <a:pt x="29267686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21526" r="48145" b="-2152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29267688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160"/>
                </a:lnSpc>
              </a:pPr>
              <a:r>
                <a:rPr lang="en-US" sz="43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LIVELIHOOD LINKAGES</a:t>
              </a:r>
              <a:endParaRPr lang="en-US" sz="43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0">
            <a:off x="630278" y="1382268"/>
            <a:ext cx="1417196" cy="112204"/>
            <a:chOff x="0" y="0"/>
            <a:chExt cx="1889595" cy="14960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grpSp>
        <p:nvGrpSpPr>
          <p:cNvPr id="19" name="Group 19"/>
          <p:cNvGrpSpPr/>
          <p:nvPr/>
        </p:nvGrpSpPr>
        <p:grpSpPr>
          <a:xfrm rot="0">
            <a:off x="12315990" y="2190931"/>
            <a:ext cx="5528459" cy="3532297"/>
            <a:chOff x="0" y="0"/>
            <a:chExt cx="983089" cy="62812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8"/>
              <a:stretch>
                <a:fillRect t="-8691" b="-8691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 rot="0">
            <a:off x="12315990" y="6025661"/>
            <a:ext cx="5528459" cy="3532297"/>
            <a:chOff x="0" y="0"/>
            <a:chExt cx="983089" cy="6281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3089" cy="628125"/>
            </a:xfrm>
            <a:custGeom>
              <a:avLst/>
              <a:gdLst/>
              <a:ahLst/>
              <a:cxnLst/>
              <a:rect l="l" t="t" r="r" b="b"/>
              <a:pathLst>
                <a:path w="983089" h="628125">
                  <a:moveTo>
                    <a:pt x="0" y="0"/>
                  </a:moveTo>
                  <a:lnTo>
                    <a:pt x="983089" y="0"/>
                  </a:lnTo>
                  <a:lnTo>
                    <a:pt x="983089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9"/>
              <a:stretch>
                <a:fillRect l="-6793" r="-6793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">
            <a:off x="9725131" y="1977913"/>
            <a:ext cx="7653331" cy="3222701"/>
            <a:chOff x="0" y="0"/>
            <a:chExt cx="10204441" cy="42969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04441" cy="4296941"/>
            </a:xfrm>
            <a:custGeom>
              <a:avLst/>
              <a:gdLst/>
              <a:ahLst/>
              <a:cxnLst/>
              <a:rect l="l" t="t" r="r" b="b"/>
              <a:pathLst>
                <a:path w="10204441" h="4296941">
                  <a:moveTo>
                    <a:pt x="0" y="0"/>
                  </a:moveTo>
                  <a:lnTo>
                    <a:pt x="10204441" y="0"/>
                  </a:lnTo>
                  <a:lnTo>
                    <a:pt x="10204441" y="4296941"/>
                  </a:lnTo>
                  <a:lnTo>
                    <a:pt x="0" y="4296941"/>
                  </a:lnTo>
                  <a:close/>
                </a:path>
              </a:pathLst>
            </a:custGeom>
            <a:blipFill>
              <a:blip r:embed="rId1">
                <a:alphaModFix amt="0"/>
              </a:blip>
              <a:stretch>
                <a:fillRect t="-34322" r="1525" b="43187"/>
              </a:stretch>
            </a:blip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0204441" cy="4296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LINK TO ALL THE REPORTS OF ACTIVITIES</a:t>
              </a:r>
              <a:endParaRPr lang="en-US" sz="6400" b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 rot="0">
            <a:off x="9724878" y="5106143"/>
            <a:ext cx="1046059" cy="112204"/>
            <a:chOff x="0" y="0"/>
            <a:chExt cx="1394745" cy="1496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4783" cy="149606"/>
            </a:xfrm>
            <a:custGeom>
              <a:avLst/>
              <a:gdLst/>
              <a:ahLst/>
              <a:cxnLst/>
              <a:rect l="l" t="t" r="r" b="b"/>
              <a:pathLst>
                <a:path w="1394783" h="149606">
                  <a:moveTo>
                    <a:pt x="0" y="0"/>
                  </a:moveTo>
                  <a:lnTo>
                    <a:pt x="1394783" y="0"/>
                  </a:lnTo>
                  <a:lnTo>
                    <a:pt x="139478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" name="Group 7"/>
          <p:cNvGrpSpPr/>
          <p:nvPr/>
        </p:nvGrpSpPr>
        <p:grpSpPr>
          <a:xfrm rot="0">
            <a:off x="0" y="-25203"/>
            <a:ext cx="8780168" cy="10412997"/>
            <a:chOff x="0" y="0"/>
            <a:chExt cx="11706891" cy="138839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706864" cy="13884021"/>
            </a:xfrm>
            <a:custGeom>
              <a:avLst/>
              <a:gdLst/>
              <a:ahLst/>
              <a:cxnLst/>
              <a:rect l="l" t="t" r="r" b="b"/>
              <a:pathLst>
                <a:path w="11706864" h="13884021">
                  <a:moveTo>
                    <a:pt x="0" y="0"/>
                  </a:moveTo>
                  <a:lnTo>
                    <a:pt x="11706864" y="0"/>
                  </a:lnTo>
                  <a:lnTo>
                    <a:pt x="11706864" y="13884021"/>
                  </a:lnTo>
                  <a:lnTo>
                    <a:pt x="0" y="138840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" name="Group 9"/>
          <p:cNvGrpSpPr/>
          <p:nvPr/>
        </p:nvGrpSpPr>
        <p:grpSpPr>
          <a:xfrm rot="0">
            <a:off x="15317914" y="404222"/>
            <a:ext cx="2535460" cy="1265006"/>
            <a:chOff x="0" y="0"/>
            <a:chExt cx="3380613" cy="16866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380613" cy="1686687"/>
            </a:xfrm>
            <a:custGeom>
              <a:avLst/>
              <a:gdLst/>
              <a:ahLst/>
              <a:cxnLst/>
              <a:rect l="l" t="t" r="r" b="b"/>
              <a:pathLst>
                <a:path w="3380613" h="1686687">
                  <a:moveTo>
                    <a:pt x="0" y="0"/>
                  </a:moveTo>
                  <a:lnTo>
                    <a:pt x="3380613" y="0"/>
                  </a:lnTo>
                  <a:lnTo>
                    <a:pt x="3380613" y="1686687"/>
                  </a:lnTo>
                  <a:lnTo>
                    <a:pt x="0" y="1686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 rot="0">
            <a:off x="14894992" y="6845802"/>
            <a:ext cx="3400356" cy="3441198"/>
            <a:chOff x="0" y="0"/>
            <a:chExt cx="13719212" cy="138839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19181" cy="13884021"/>
            </a:xfrm>
            <a:custGeom>
              <a:avLst/>
              <a:gdLst/>
              <a:ahLst/>
              <a:cxnLst/>
              <a:rect l="l" t="t" r="r" b="b"/>
              <a:pathLst>
                <a:path w="13719181" h="13884021">
                  <a:moveTo>
                    <a:pt x="0" y="0"/>
                  </a:moveTo>
                  <a:lnTo>
                    <a:pt x="13719181" y="0"/>
                  </a:lnTo>
                  <a:lnTo>
                    <a:pt x="13719181" y="13884021"/>
                  </a:lnTo>
                  <a:lnTo>
                    <a:pt x="0" y="138840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 rot="0">
            <a:off x="399482" y="270696"/>
            <a:ext cx="2721157" cy="3515315"/>
            <a:chOff x="0" y="0"/>
            <a:chExt cx="486223" cy="6281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3"/>
              <a:stretch>
                <a:fillRect l="-1020" r="-10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5" name="Group 15"/>
          <p:cNvGrpSpPr/>
          <p:nvPr/>
        </p:nvGrpSpPr>
        <p:grpSpPr>
          <a:xfrm rot="0">
            <a:off x="3316963" y="303485"/>
            <a:ext cx="2721157" cy="3515315"/>
            <a:chOff x="0" y="0"/>
            <a:chExt cx="486223" cy="6281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4"/>
              <a:stretch>
                <a:fillRect l="-260" r="-26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 rot="0">
            <a:off x="6234443" y="336274"/>
            <a:ext cx="2721157" cy="3515315"/>
            <a:chOff x="0" y="0"/>
            <a:chExt cx="486223" cy="62812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5"/>
              <a:stretch>
                <a:fillRect l="-847" r="-847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 rot="0">
            <a:off x="0" y="3282813"/>
            <a:ext cx="2721157" cy="3515315"/>
            <a:chOff x="0" y="0"/>
            <a:chExt cx="486223" cy="62812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6"/>
              <a:stretch>
                <a:fillRect t="-4486" b="-4486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 rot="0">
            <a:off x="2917481" y="3315602"/>
            <a:ext cx="2721157" cy="3515315"/>
            <a:chOff x="0" y="0"/>
            <a:chExt cx="486223" cy="62812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7"/>
              <a:stretch>
                <a:fillRect l="-1020" r="-1020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 rot="0">
            <a:off x="5834961" y="3348392"/>
            <a:ext cx="2721157" cy="3515315"/>
            <a:chOff x="0" y="0"/>
            <a:chExt cx="486223" cy="62812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8"/>
              <a:stretch>
                <a:fillRect l="-3139" r="-3139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 rot="0">
            <a:off x="587882" y="6413308"/>
            <a:ext cx="2721157" cy="3515315"/>
            <a:chOff x="0" y="0"/>
            <a:chExt cx="486223" cy="62812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9"/>
              <a:stretch>
                <a:fillRect t="-3951" b="-3951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 rot="0">
            <a:off x="3505363" y="6446097"/>
            <a:ext cx="2721157" cy="3515315"/>
            <a:chOff x="0" y="0"/>
            <a:chExt cx="486223" cy="62812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10"/>
              <a:stretch>
                <a:fillRect t="-1306" b="-1306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 rot="0">
            <a:off x="6422843" y="6478886"/>
            <a:ext cx="2721157" cy="3515315"/>
            <a:chOff x="0" y="0"/>
            <a:chExt cx="486223" cy="62812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86223" cy="628125"/>
            </a:xfrm>
            <a:custGeom>
              <a:avLst/>
              <a:gdLst/>
              <a:ahLst/>
              <a:cxnLst/>
              <a:rect l="l" t="t" r="r" b="b"/>
              <a:pathLst>
                <a:path w="486223" h="628125">
                  <a:moveTo>
                    <a:pt x="0" y="0"/>
                  </a:moveTo>
                  <a:lnTo>
                    <a:pt x="486223" y="0"/>
                  </a:lnTo>
                  <a:lnTo>
                    <a:pt x="486223" y="628125"/>
                  </a:lnTo>
                  <a:lnTo>
                    <a:pt x="0" y="628125"/>
                  </a:lnTo>
                  <a:close/>
                </a:path>
              </a:pathLst>
            </a:custGeom>
            <a:blipFill>
              <a:blip r:embed="rId11"/>
              <a:stretch>
                <a:fillRect t="-4706" b="-4706"/>
              </a:stretch>
            </a:blipFill>
            <a:ln w="38100" cap="sq">
              <a:solidFill>
                <a:srgbClr val="E8510E"/>
              </a:solidFill>
              <a:prstDash val="solid"/>
              <a:miter/>
            </a:ln>
          </p:spPr>
        </p:sp>
      </p:grpSp>
      <p:sp>
        <p:nvSpPr>
          <p:cNvPr id="31" name="TextBox 31"/>
          <p:cNvSpPr txBox="1"/>
          <p:nvPr/>
        </p:nvSpPr>
        <p:spPr>
          <a:xfrm rot="360">
            <a:off x="9724897" y="5588993"/>
            <a:ext cx="3711511" cy="35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GOOGLE DRIVE:</a:t>
            </a:r>
            <a:endParaRPr lang="en-US" sz="2400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32" name="TextBox 32"/>
          <p:cNvSpPr txBox="1"/>
          <p:nvPr/>
        </p:nvSpPr>
        <p:spPr>
          <a:xfrm rot="360">
            <a:off x="9724897" y="7469244"/>
            <a:ext cx="3711511" cy="35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WEBSITE:</a:t>
            </a:r>
            <a:endParaRPr lang="en-US" sz="2400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33" name="TextBox 33"/>
          <p:cNvSpPr txBox="1"/>
          <p:nvPr/>
        </p:nvSpPr>
        <p:spPr>
          <a:xfrm rot="360">
            <a:off x="9724879" y="6089924"/>
            <a:ext cx="6473957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https://drive.google.com/drive/folders/1QkEI662dy4MTBWZxw9tTG9BGkWu8lXPx</a:t>
            </a:r>
            <a:endParaRPr lang="en-US" sz="24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534736" y="6522501"/>
            <a:ext cx="4094470" cy="4094470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 rot="360">
            <a:off x="9724898" y="7968776"/>
            <a:ext cx="6473957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https://apswdp.org</a:t>
            </a:r>
            <a:endParaRPr lang="en-US" sz="24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16476202" y="716099"/>
            <a:ext cx="942051" cy="940298"/>
            <a:chOff x="0" y="0"/>
            <a:chExt cx="1256068" cy="12537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6030" cy="1253744"/>
            </a:xfrm>
            <a:custGeom>
              <a:avLst/>
              <a:gdLst/>
              <a:ahLst/>
              <a:cxnLst/>
              <a:rect l="l" t="t" r="r" b="b"/>
              <a:pathLst>
                <a:path w="1256030" h="1253744">
                  <a:moveTo>
                    <a:pt x="0" y="0"/>
                  </a:moveTo>
                  <a:lnTo>
                    <a:pt x="1256030" y="0"/>
                  </a:lnTo>
                  <a:lnTo>
                    <a:pt x="1256030" y="1253744"/>
                  </a:lnTo>
                  <a:lnTo>
                    <a:pt x="0" y="12537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r="-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0">
            <a:off x="15331669" y="404222"/>
            <a:ext cx="2512781" cy="1369466"/>
            <a:chOff x="0" y="0"/>
            <a:chExt cx="3350374" cy="18259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50387" cy="1826006"/>
            </a:xfrm>
            <a:custGeom>
              <a:avLst/>
              <a:gdLst/>
              <a:ahLst/>
              <a:cxnLst/>
              <a:rect l="l" t="t" r="r" b="b"/>
              <a:pathLst>
                <a:path w="3350387" h="1826006">
                  <a:moveTo>
                    <a:pt x="0" y="0"/>
                  </a:moveTo>
                  <a:lnTo>
                    <a:pt x="3350387" y="0"/>
                  </a:lnTo>
                  <a:lnTo>
                    <a:pt x="3350387" y="1826006"/>
                  </a:lnTo>
                  <a:lnTo>
                    <a:pt x="0" y="18260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540">
            <a:off x="630436" y="-124388"/>
            <a:ext cx="14224783" cy="2009402"/>
            <a:chOff x="0" y="0"/>
            <a:chExt cx="29267688" cy="41343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267686" cy="4134376"/>
            </a:xfrm>
            <a:custGeom>
              <a:avLst/>
              <a:gdLst/>
              <a:ahLst/>
              <a:cxnLst/>
              <a:rect l="l" t="t" r="r" b="b"/>
              <a:pathLst>
                <a:path w="29267686" h="4134376">
                  <a:moveTo>
                    <a:pt x="0" y="0"/>
                  </a:moveTo>
                  <a:lnTo>
                    <a:pt x="29267686" y="0"/>
                  </a:lnTo>
                  <a:lnTo>
                    <a:pt x="29267686" y="4134376"/>
                  </a:lnTo>
                  <a:lnTo>
                    <a:pt x="0" y="41343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1526" r="48145" b="-21526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9267688" cy="41343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160"/>
                </a:lnSpc>
              </a:pPr>
              <a:r>
                <a:rPr lang="en-US" sz="4300" b="1">
                  <a:solidFill>
                    <a:srgbClr val="F47F4A"/>
                  </a:solidFill>
                  <a:latin typeface="Montserrat Bold" panose="00000800000000000000"/>
                  <a:ea typeface="Montserrat Bold" panose="00000800000000000000"/>
                  <a:cs typeface="Montserrat Bold" panose="00000800000000000000"/>
                  <a:sym typeface="Montserrat Bold" panose="00000800000000000000"/>
                </a:rPr>
                <a:t>FUTURE ROADMAP</a:t>
              </a:r>
              <a:endParaRPr lang="en-US" sz="4300" b="1">
                <a:solidFill>
                  <a:srgbClr val="F47F4A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 rot="0">
            <a:off x="630278" y="1382268"/>
            <a:ext cx="1417196" cy="112204"/>
            <a:chOff x="0" y="0"/>
            <a:chExt cx="1889595" cy="1496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89633" cy="149606"/>
            </a:xfrm>
            <a:custGeom>
              <a:avLst/>
              <a:gdLst/>
              <a:ahLst/>
              <a:cxnLst/>
              <a:rect l="l" t="t" r="r" b="b"/>
              <a:pathLst>
                <a:path w="1889633" h="149606">
                  <a:moveTo>
                    <a:pt x="0" y="0"/>
                  </a:moveTo>
                  <a:lnTo>
                    <a:pt x="1889633" y="0"/>
                  </a:lnTo>
                  <a:lnTo>
                    <a:pt x="1889633" y="149606"/>
                  </a:lnTo>
                  <a:lnTo>
                    <a:pt x="0" y="149606"/>
                  </a:lnTo>
                  <a:close/>
                </a:path>
              </a:pathLst>
            </a:custGeom>
            <a:solidFill>
              <a:srgbClr val="F29159"/>
            </a:solidFill>
          </p:spPr>
        </p:sp>
      </p:grpSp>
      <p:sp>
        <p:nvSpPr>
          <p:cNvPr id="11" name="Freeform 11"/>
          <p:cNvSpPr/>
          <p:nvPr/>
        </p:nvSpPr>
        <p:spPr>
          <a:xfrm rot="60000">
            <a:off x="536915" y="3448713"/>
            <a:ext cx="17214171" cy="3959259"/>
          </a:xfrm>
          <a:custGeom>
            <a:avLst/>
            <a:gdLst/>
            <a:ahLst/>
            <a:cxnLst/>
            <a:rect l="l" t="t" r="r" b="b"/>
            <a:pathLst>
              <a:path w="17214171" h="3959259">
                <a:moveTo>
                  <a:pt x="0" y="0"/>
                </a:moveTo>
                <a:lnTo>
                  <a:pt x="17214170" y="0"/>
                </a:lnTo>
                <a:lnTo>
                  <a:pt x="17214170" y="3959260"/>
                </a:lnTo>
                <a:lnTo>
                  <a:pt x="0" y="39592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20163" y="4518388"/>
            <a:ext cx="5341091" cy="180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0"/>
              </a:lnSpc>
            </a:pP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Sc</a:t>
            </a: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ale &amp; Strengthen</a:t>
            </a:r>
            <a:endParaRPr lang="en-US" sz="2200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2860"/>
              </a:lnSpc>
            </a:pPr>
            <a:r>
              <a:rPr lang="en-US" sz="2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Build CSR, NGO &amp; institutional partnerships and mobilise funding.</a:t>
            </a:r>
            <a:endParaRPr lang="en-US" sz="22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2860"/>
              </a:lnSpc>
            </a:pPr>
          </a:p>
          <a:p>
            <a:pPr algn="l">
              <a:lnSpc>
                <a:spcPts val="286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7494954" y="4309226"/>
            <a:ext cx="4242923" cy="324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0"/>
              </a:lnSpc>
            </a:pP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Re</a:t>
            </a: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ach 1,000+ Community Members</a:t>
            </a:r>
            <a:endParaRPr lang="en-US" sz="2200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2860"/>
              </a:lnSpc>
            </a:pPr>
            <a:r>
              <a:rPr lang="en-US" sz="2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Expand outreach and services to 1,000+ LGBTQ+ community members through a sustainable volunteer-led model.</a:t>
            </a:r>
            <a:endParaRPr lang="en-US" sz="22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2860"/>
              </a:lnSpc>
            </a:pPr>
          </a:p>
          <a:p>
            <a:pPr algn="l">
              <a:lnSpc>
                <a:spcPts val="286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12704305" y="4156438"/>
            <a:ext cx="3883754" cy="3610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0"/>
              </a:lnSpc>
            </a:pP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Community Daycare &amp;</a:t>
            </a: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Support Centre</a:t>
            </a:r>
            <a:endParaRPr lang="en-US" sz="2200" b="1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algn="l">
              <a:lnSpc>
                <a:spcPts val="2860"/>
              </a:lnSpc>
            </a:pPr>
            <a:r>
              <a:rPr lang="en-US" sz="2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 one-stop centre for legal services, psychological support, counselling, awareness and skill development for the LGBTQ+ community.</a:t>
            </a:r>
            <a:endParaRPr lang="en-US" sz="22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2860"/>
              </a:lnSpc>
            </a:pPr>
          </a:p>
          <a:p>
            <a:pPr algn="l">
              <a:lnSpc>
                <a:spcPts val="286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1647295" y="8178412"/>
            <a:ext cx="14993411" cy="1438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0"/>
              </a:lnSpc>
            </a:pP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Ultimate</a:t>
            </a:r>
            <a:r>
              <a:rPr lang="en-US" sz="2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20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Goal:</a:t>
            </a:r>
            <a:r>
              <a:rPr lang="en-US" sz="220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“To promote the meaningful social inclusion of the LGBTQ+ community by fostering equality, acceptance, and recognition, enabling individuals to live with dignity, equal rights, and full participation in mainstream society.”</a:t>
            </a:r>
            <a:endParaRPr lang="en-US" sz="220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l">
              <a:lnSpc>
                <a:spcPts val="2860"/>
              </a:lnSpc>
            </a:p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9000">
              <a:srgbClr val="F47F4A">
                <a:alpha val="89000"/>
              </a:srgbClr>
            </a:gs>
            <a:gs pos="80000">
              <a:srgbClr val="FFD949">
                <a:alpha val="84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56" y="-438870"/>
            <a:ext cx="18282844" cy="11853855"/>
          </a:xfrm>
          <a:custGeom>
            <a:avLst/>
            <a:gdLst/>
            <a:ahLst/>
            <a:cxnLst/>
            <a:rect l="l" t="t" r="r" b="b"/>
            <a:pathLst>
              <a:path w="18282844" h="11853855">
                <a:moveTo>
                  <a:pt x="0" y="0"/>
                </a:moveTo>
                <a:lnTo>
                  <a:pt x="18282844" y="0"/>
                </a:lnTo>
                <a:lnTo>
                  <a:pt x="18282844" y="11853855"/>
                </a:lnTo>
                <a:lnTo>
                  <a:pt x="0" y="11853855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41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15317914" y="404222"/>
            <a:ext cx="2535460" cy="1265006"/>
            <a:chOff x="0" y="0"/>
            <a:chExt cx="3380613" cy="16866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80613" cy="1686687"/>
            </a:xfrm>
            <a:custGeom>
              <a:avLst/>
              <a:gdLst/>
              <a:ahLst/>
              <a:cxnLst/>
              <a:rect l="l" t="t" r="r" b="b"/>
              <a:pathLst>
                <a:path w="3380613" h="1686687">
                  <a:moveTo>
                    <a:pt x="0" y="0"/>
                  </a:moveTo>
                  <a:lnTo>
                    <a:pt x="3380613" y="0"/>
                  </a:lnTo>
                  <a:lnTo>
                    <a:pt x="3380613" y="1686687"/>
                  </a:lnTo>
                  <a:lnTo>
                    <a:pt x="0" y="1686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-22111" y="6198340"/>
            <a:ext cx="18310111" cy="3059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65"/>
              </a:lnSpc>
            </a:pPr>
            <a:r>
              <a:rPr lang="en-US" sz="17905">
                <a:solidFill>
                  <a:srgbClr val="FFFFFF"/>
                </a:solidFill>
                <a:latin typeface="League Spartan" panose="00000800000000000000"/>
                <a:ea typeface="League Spartan" panose="00000800000000000000"/>
                <a:cs typeface="League Spartan" panose="00000800000000000000"/>
                <a:sym typeface="League Spartan" panose="00000800000000000000"/>
              </a:rPr>
              <a:t>THANK YOU</a:t>
            </a:r>
            <a:endParaRPr lang="en-US" sz="17905">
              <a:solidFill>
                <a:srgbClr val="FFFFFF"/>
              </a:solidFill>
              <a:latin typeface="League Spartan" panose="00000800000000000000"/>
              <a:ea typeface="League Spartan" panose="00000800000000000000"/>
              <a:cs typeface="League Spartan" panose="00000800000000000000"/>
              <a:sym typeface="League Spartan" panose="0000080000000000000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10008</Words>
  <Application>WPS Presentation</Application>
  <PresentationFormat>On-screen Show (4:3)</PresentationFormat>
  <Paragraphs>357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Arial</vt:lpstr>
      <vt:lpstr>SimSun</vt:lpstr>
      <vt:lpstr>Wingdings</vt:lpstr>
      <vt:lpstr>Cambria Bold</vt:lpstr>
      <vt:lpstr>Arimo Bold</vt:lpstr>
      <vt:lpstr>Montserrat Bold</vt:lpstr>
      <vt:lpstr>Arial</vt:lpstr>
      <vt:lpstr>Montserrat</vt:lpstr>
      <vt:lpstr>Canva Sans</vt:lpstr>
      <vt:lpstr>Arimo</vt:lpstr>
      <vt:lpstr>Poppins Bold</vt:lpstr>
      <vt:lpstr>Canva Sans Bold</vt:lpstr>
      <vt:lpstr>Microsoft YaHei</vt:lpstr>
      <vt:lpstr>Arial Unicode MS</vt:lpstr>
      <vt:lpstr>Calibri</vt:lpstr>
      <vt:lpstr>League Spartan</vt:lpstr>
      <vt:lpstr>Nirmala UI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Samta Nyay Kendra - Ankita Rani</dc:title>
  <dc:creator/>
  <cp:lastModifiedBy>ST</cp:lastModifiedBy>
  <cp:revision>3</cp:revision>
  <dcterms:created xsi:type="dcterms:W3CDTF">2006-08-16T00:00:00Z</dcterms:created>
  <dcterms:modified xsi:type="dcterms:W3CDTF">2026-08-14T18:37:44Z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1033-12.1.0.27458</vt:lpwstr>
  </property>
  <property fmtid="{D5CDD505-2E9C-101B-9397-08002B2CF9AE}" pid="3" name="ICV">
    <vt:lpwstr>FDC8A18D50B645F5A3F0F162F3E8A763_12</vt:lpwstr>
  </property>
</Properties>
</file>