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4" r:id="rId2"/>
    <p:sldId id="262" r:id="rId3"/>
    <p:sldId id="267" r:id="rId4"/>
    <p:sldId id="270" r:id="rId5"/>
    <p:sldId id="266" r:id="rId6"/>
    <p:sldId id="265" r:id="rId7"/>
    <p:sldId id="269" r:id="rId8"/>
    <p:sldId id="271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49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935" userDrawn="1">
          <p15:clr>
            <a:srgbClr val="A4A3A4"/>
          </p15:clr>
        </p15:guide>
        <p15:guide id="6" orient="horz" pos="3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124"/>
    <a:srgbClr val="429223"/>
    <a:srgbClr val="FFFFFB"/>
    <a:srgbClr val="FCB413"/>
    <a:srgbClr val="468F25"/>
    <a:srgbClr val="403EBA"/>
    <a:srgbClr val="009900"/>
    <a:srgbClr val="33CC33"/>
    <a:srgbClr val="008000"/>
    <a:srgbClr val="17F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  <p:guide pos="249"/>
        <p:guide pos="5511"/>
        <p:guide orient="horz" pos="2935"/>
        <p:guide orient="horz" pos="3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7F694-A406-4B49-91A1-30301F63AF5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42802-8C37-4CBC-B77C-587B6FCBDA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7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8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48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63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390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1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4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2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419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4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7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43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0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9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4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7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4011F-B355-4F29-B4CD-86EA8F7379F3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6E8BC22-DE9C-4AB1-B6CF-09BD33073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7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6B90678F-0336-2E1C-02F2-C5860AFF9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30982" r="3966" b="6756"/>
          <a:stretch/>
        </p:blipFill>
        <p:spPr>
          <a:xfrm>
            <a:off x="467544" y="1396594"/>
            <a:ext cx="5472856" cy="3746906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D54E1023-C052-A31F-DE67-3968D256E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9910"/>
            <a:ext cx="2376264" cy="1589420"/>
          </a:xfrm>
          <a:prstGeom prst="snip2Diag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683568" y="699542"/>
            <a:ext cx="4319939" cy="8501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439124"/>
                </a:solidFill>
                <a:latin typeface="Century" pitchFamily="18" charset="0"/>
              </a:rPr>
              <a:t>Городское волонтёрское объединение </a:t>
            </a:r>
            <a:endParaRPr lang="ru-RU" sz="2800" b="1" dirty="0">
              <a:solidFill>
                <a:srgbClr val="439124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506" r="8334" b="4624"/>
          <a:stretch/>
        </p:blipFill>
        <p:spPr bwMode="auto">
          <a:xfrm>
            <a:off x="1034001" y="817406"/>
            <a:ext cx="2970902" cy="209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6" b="3922"/>
          <a:stretch/>
        </p:blipFill>
        <p:spPr bwMode="auto">
          <a:xfrm>
            <a:off x="4817712" y="2849449"/>
            <a:ext cx="2460904" cy="142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22830" r="16713" b="9002"/>
          <a:stretch/>
        </p:blipFill>
        <p:spPr bwMode="auto">
          <a:xfrm>
            <a:off x="4932040" y="802541"/>
            <a:ext cx="2232248" cy="145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164120"/>
            <a:ext cx="963251" cy="64013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71" y="196877"/>
            <a:ext cx="6596778" cy="57462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439124"/>
                </a:solidFill>
                <a:latin typeface="Century" pitchFamily="18" charset="0"/>
              </a:rPr>
              <a:t>Общественные движения, входящие в состав Объединения</a:t>
            </a:r>
            <a:r>
              <a:rPr lang="ru-RU" sz="1600" b="1" dirty="0" smtClean="0">
                <a:solidFill>
                  <a:srgbClr val="439124"/>
                </a:solidFill>
                <a:latin typeface="Century" pitchFamily="18" charset="0"/>
              </a:rPr>
              <a:t> </a:t>
            </a:r>
            <a:endParaRPr lang="ru-RU" sz="1600" b="1" dirty="0">
              <a:solidFill>
                <a:srgbClr val="439124"/>
              </a:solidFill>
              <a:latin typeface="Century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467100" y="3003798"/>
            <a:ext cx="4104704" cy="13600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Городское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отделение Регионального общественного молодежного добровольческого движения «Вместе» Республики Башкортостан городского округа город Салават </a:t>
            </a:r>
            <a:endParaRPr lang="ru-RU" sz="1000" dirty="0" smtClean="0">
              <a:solidFill>
                <a:schemeClr val="tx1"/>
              </a:solidFill>
              <a:latin typeface="Century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ГАПОУ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Салаватского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 колледжа образования и профессиональных </a:t>
            </a:r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технологий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Региональный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волонтерский центр чемпионата «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Абилимпикс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» ГАПОУ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Салаватского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 колледжа образования и профессиональных технологий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4694153" y="4290480"/>
            <a:ext cx="2708022" cy="574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движение «Здоровая нация» ГАПОУ РБ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Салаватского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 медицинского колледжа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4716016" y="2292010"/>
            <a:ext cx="2708022" cy="574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движение «Позитив» ГБПОУ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Салаватского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 индустриального </a:t>
            </a:r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колледжа</a:t>
            </a:r>
            <a:endParaRPr lang="ru-RU" sz="1000" dirty="0">
              <a:solidFill>
                <a:schemeClr val="tx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55701"/>
          <a:stretch/>
        </p:blipFill>
        <p:spPr>
          <a:xfrm>
            <a:off x="4832711" y="692918"/>
            <a:ext cx="2160488" cy="1279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27921"/>
          <a:stretch/>
        </p:blipFill>
        <p:spPr>
          <a:xfrm>
            <a:off x="862418" y="2756440"/>
            <a:ext cx="2554181" cy="1368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6155" b="1450"/>
          <a:stretch/>
        </p:blipFill>
        <p:spPr>
          <a:xfrm>
            <a:off x="899592" y="715033"/>
            <a:ext cx="2364463" cy="1310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68" y="164120"/>
            <a:ext cx="963251" cy="64013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71" y="196877"/>
            <a:ext cx="6596778" cy="57462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429223"/>
                </a:solidFill>
                <a:latin typeface="Century" pitchFamily="18" charset="0"/>
              </a:rPr>
              <a:t>Общественные движения, входящие в состав Объединения</a:t>
            </a:r>
            <a:r>
              <a:rPr lang="ru-RU" sz="1600" b="1" dirty="0" smtClean="0">
                <a:solidFill>
                  <a:srgbClr val="429223"/>
                </a:solidFill>
                <a:latin typeface="Century" pitchFamily="18" charset="0"/>
              </a:rPr>
              <a:t> </a:t>
            </a:r>
            <a:endParaRPr lang="ru-RU" sz="1600" b="1" dirty="0">
              <a:solidFill>
                <a:srgbClr val="429223"/>
              </a:solidFill>
              <a:latin typeface="Century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680332" y="2025150"/>
            <a:ext cx="2708022" cy="574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движение «Чистые сердца» ГБПОУ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Салаватского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 механико-строительного </a:t>
            </a:r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колледжа</a:t>
            </a:r>
            <a:endParaRPr lang="ru-RU" sz="1000" dirty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4558944" y="4256729"/>
            <a:ext cx="2708022" cy="574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движение </a:t>
            </a:r>
            <a:endParaRPr lang="ru-RU" sz="1000" dirty="0" smtClean="0">
              <a:solidFill>
                <a:schemeClr val="tx1"/>
              </a:solidFill>
              <a:latin typeface="Century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«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Музыка - это жизнь» ГБПОУ РБ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Салаватского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 музыкального </a:t>
            </a:r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колледжа</a:t>
            </a:r>
            <a:endParaRPr lang="ru-RU" sz="1000" dirty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821519" y="4256729"/>
            <a:ext cx="2708022" cy="574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движение филиала Уфимского государственного нефтяного технического университета в г. </a:t>
            </a:r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Салават</a:t>
            </a:r>
            <a:endParaRPr lang="ru-RU" sz="1000" dirty="0">
              <a:solidFill>
                <a:schemeClr val="tx1"/>
              </a:solidFill>
              <a:latin typeface="Century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4572000" y="2025150"/>
            <a:ext cx="2852038" cy="574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В</a:t>
            </a:r>
            <a:r>
              <a:rPr lang="ru-RU" sz="1000" dirty="0" smtClean="0">
                <a:solidFill>
                  <a:schemeClr val="tx1"/>
                </a:solidFill>
                <a:latin typeface="Century" pitchFamily="18" charset="0"/>
              </a:rPr>
              <a:t>олонтерское 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движение «Волонтёры </a:t>
            </a:r>
            <a:r>
              <a:rPr lang="ru-RU" sz="1000" dirty="0" err="1">
                <a:solidFill>
                  <a:schemeClr val="tx1"/>
                </a:solidFill>
                <a:latin typeface="Century" pitchFamily="18" charset="0"/>
              </a:rPr>
              <a:t>УКИПиС</a:t>
            </a:r>
            <a:r>
              <a:rPr lang="ru-RU" sz="1000" dirty="0">
                <a:solidFill>
                  <a:schemeClr val="tx1"/>
                </a:solidFill>
                <a:latin typeface="Century" pitchFamily="18" charset="0"/>
              </a:rPr>
              <a:t>» филиала Уфимского колледжа индустрии питания и сервиса в г. Салават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877" y="2766899"/>
            <a:ext cx="2300155" cy="14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164120"/>
            <a:ext cx="963251" cy="64013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05" y="411510"/>
            <a:ext cx="6596778" cy="57462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429223"/>
                </a:solidFill>
                <a:latin typeface="Century" pitchFamily="18" charset="0"/>
              </a:rPr>
              <a:t>Общественные движения, входящие </a:t>
            </a:r>
            <a:br>
              <a:rPr lang="ru-RU" sz="2000" b="1" dirty="0" smtClean="0">
                <a:solidFill>
                  <a:srgbClr val="429223"/>
                </a:solidFill>
                <a:latin typeface="Century" pitchFamily="18" charset="0"/>
              </a:rPr>
            </a:br>
            <a:r>
              <a:rPr lang="ru-RU" sz="2000" b="1" dirty="0" smtClean="0">
                <a:solidFill>
                  <a:srgbClr val="429223"/>
                </a:solidFill>
                <a:latin typeface="Century" pitchFamily="18" charset="0"/>
              </a:rPr>
              <a:t>в состав Объединения</a:t>
            </a:r>
            <a:r>
              <a:rPr lang="ru-RU" sz="2000" b="1" dirty="0" smtClean="0">
                <a:solidFill>
                  <a:srgbClr val="429223"/>
                </a:solidFill>
                <a:latin typeface="Century" pitchFamily="18" charset="0"/>
              </a:rPr>
              <a:t> </a:t>
            </a:r>
            <a:endParaRPr lang="ru-RU" sz="2000" b="1" dirty="0">
              <a:solidFill>
                <a:srgbClr val="429223"/>
              </a:solidFill>
              <a:latin typeface="Century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395288" y="1562969"/>
            <a:ext cx="6325961" cy="3096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  <a:latin typeface="Century" pitchFamily="18" charset="0"/>
              </a:rPr>
              <a:t>А также, помимо </a:t>
            </a:r>
            <a:r>
              <a:rPr lang="ru-RU" sz="1600" dirty="0" err="1" smtClean="0">
                <a:solidFill>
                  <a:schemeClr val="tx1"/>
                </a:solidFill>
                <a:latin typeface="Century" pitchFamily="18" charset="0"/>
              </a:rPr>
              <a:t>ССУЗов</a:t>
            </a:r>
            <a:r>
              <a:rPr lang="ru-RU" sz="1600" dirty="0" smtClean="0">
                <a:solidFill>
                  <a:schemeClr val="tx1"/>
                </a:solidFill>
                <a:latin typeface="Century" pitchFamily="18" charset="0"/>
              </a:rPr>
              <a:t> и ВУЗа г. Салавата, в объединение входят следующие волонтерские движения:</a:t>
            </a:r>
          </a:p>
          <a:p>
            <a:endParaRPr lang="ru-RU" sz="1600" dirty="0" smtClean="0">
              <a:solidFill>
                <a:schemeClr val="tx1"/>
              </a:solidFill>
              <a:latin typeface="Century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600" dirty="0">
                <a:solidFill>
                  <a:schemeClr val="tx1"/>
                </a:solidFill>
                <a:latin typeface="Century" pitchFamily="18" charset="0"/>
              </a:rPr>
              <a:t>движение МБОУ «Лицей №8» г. Салавата;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" pitchFamily="18" charset="0"/>
              </a:rPr>
              <a:t>школьный </a:t>
            </a:r>
            <a:r>
              <a:rPr lang="ru-RU" sz="1600" dirty="0">
                <a:solidFill>
                  <a:schemeClr val="tx1"/>
                </a:solidFill>
                <a:latin typeface="Century" pitchFamily="18" charset="0"/>
              </a:rPr>
              <a:t>добровольческий отряд «</a:t>
            </a:r>
            <a:r>
              <a:rPr lang="ru-RU" sz="1600" dirty="0" err="1">
                <a:solidFill>
                  <a:schemeClr val="tx1"/>
                </a:solidFill>
                <a:latin typeface="Century" pitchFamily="18" charset="0"/>
              </a:rPr>
              <a:t>ДАРиДОБРО</a:t>
            </a:r>
            <a:r>
              <a:rPr lang="ru-RU" sz="1600" dirty="0">
                <a:solidFill>
                  <a:schemeClr val="tx1"/>
                </a:solidFill>
                <a:latin typeface="Century" pitchFamily="18" charset="0"/>
              </a:rPr>
              <a:t>» МБОУ «СОШ №21» г. Салавата;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" pitchFamily="18" charset="0"/>
              </a:rPr>
              <a:t>волонтерское </a:t>
            </a:r>
            <a:r>
              <a:rPr lang="ru-RU" sz="1600" dirty="0">
                <a:solidFill>
                  <a:schemeClr val="tx1"/>
                </a:solidFill>
                <a:latin typeface="Century" pitchFamily="18" charset="0"/>
              </a:rPr>
              <a:t>движение учащихся: МБОУ «СОШ №22», МБОУ «Башкирская гимназия №25», МБОУ «СОШ №7», МБОУ «Гимназия №1», МБОУ «Лицей №1», МБОУ «Кадетская школа №2», МБОУ «СОШ №11» г. Салавата.</a:t>
            </a:r>
          </a:p>
        </p:txBody>
      </p:sp>
    </p:spTree>
    <p:extLst>
      <p:ext uri="{BB962C8B-B14F-4D97-AF65-F5344CB8AC3E}">
        <p14:creationId xmlns:p14="http://schemas.microsoft.com/office/powerpoint/2010/main" val="23825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37" y="253553"/>
            <a:ext cx="6596778" cy="574620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solidFill>
                  <a:srgbClr val="439124"/>
                </a:solidFill>
                <a:latin typeface="Century" pitchFamily="18" charset="0"/>
              </a:rPr>
              <a:t>Направления добровольческой деятельности</a:t>
            </a:r>
            <a:endParaRPr lang="ru-RU" sz="2300" b="1" dirty="0">
              <a:solidFill>
                <a:srgbClr val="439124"/>
              </a:solidFill>
              <a:latin typeface="Century" pitchFamily="18" charset="0"/>
            </a:endParaRPr>
          </a:p>
        </p:txBody>
      </p:sp>
      <p:pic>
        <p:nvPicPr>
          <p:cNvPr id="7" name="Рисунок 9">
            <a:extLst>
              <a:ext uri="{FF2B5EF4-FFF2-40B4-BE49-F238E27FC236}">
                <a16:creationId xmlns:a16="http://schemas.microsoft.com/office/drawing/2014/main" xmlns="" id="{C8F9F6C7-E955-44C4-96BC-F0786A6EF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6" y="131261"/>
            <a:ext cx="964555" cy="645165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/>
          <a:stretch/>
        </p:blipFill>
        <p:spPr bwMode="auto">
          <a:xfrm>
            <a:off x="286603" y="919795"/>
            <a:ext cx="3384787" cy="178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27113" r="13470" b="10073"/>
          <a:stretch/>
        </p:blipFill>
        <p:spPr bwMode="auto">
          <a:xfrm>
            <a:off x="3736216" y="919796"/>
            <a:ext cx="2981750" cy="178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r="3928"/>
          <a:stretch/>
        </p:blipFill>
        <p:spPr bwMode="auto">
          <a:xfrm>
            <a:off x="286602" y="2851484"/>
            <a:ext cx="3384787" cy="201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0" t="2395" r="22100" b="44821"/>
          <a:stretch/>
        </p:blipFill>
        <p:spPr bwMode="auto">
          <a:xfrm>
            <a:off x="6840190" y="919796"/>
            <a:ext cx="2118952" cy="178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5814" b="4073"/>
          <a:stretch/>
        </p:blipFill>
        <p:spPr bwMode="auto">
          <a:xfrm>
            <a:off x="6840190" y="2851485"/>
            <a:ext cx="2118951" cy="20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t="18158" b="11507"/>
          <a:stretch/>
        </p:blipFill>
        <p:spPr>
          <a:xfrm>
            <a:off x="3759427" y="2851484"/>
            <a:ext cx="2992725" cy="202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xmlns="" id="{C8F9F6C7-E955-44C4-96BC-F0786A6EF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6" y="131261"/>
            <a:ext cx="964555" cy="645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903" t="20449" r="18706" b="39775"/>
          <a:stretch/>
        </p:blipFill>
        <p:spPr>
          <a:xfrm>
            <a:off x="3531220" y="843558"/>
            <a:ext cx="2652717" cy="2087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4604" b="12374"/>
          <a:stretch/>
        </p:blipFill>
        <p:spPr>
          <a:xfrm>
            <a:off x="393502" y="3003798"/>
            <a:ext cx="3816424" cy="1856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02" y="843558"/>
            <a:ext cx="3102789" cy="20875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37453" t="16207" r="21903" b="15725"/>
          <a:stretch/>
        </p:blipFill>
        <p:spPr>
          <a:xfrm>
            <a:off x="4243540" y="3003798"/>
            <a:ext cx="1940397" cy="186113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37" y="253553"/>
            <a:ext cx="6596778" cy="574620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 smtClean="0">
                <a:solidFill>
                  <a:srgbClr val="429223"/>
                </a:solidFill>
                <a:latin typeface="Century" pitchFamily="18" charset="0"/>
              </a:rPr>
              <a:t>Направления добровольческой деятельности</a:t>
            </a:r>
            <a:endParaRPr lang="ru-RU" sz="2300" b="1" dirty="0">
              <a:solidFill>
                <a:srgbClr val="429223"/>
              </a:solidFill>
              <a:latin typeface="Century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3408" t="17018" r="36368"/>
          <a:stretch/>
        </p:blipFill>
        <p:spPr>
          <a:xfrm>
            <a:off x="6221096" y="843558"/>
            <a:ext cx="2285679" cy="2087562"/>
          </a:xfrm>
          <a:prstGeom prst="rect">
            <a:avLst/>
          </a:prstGeom>
        </p:spPr>
      </p:pic>
      <p:sp>
        <p:nvSpPr>
          <p:cNvPr id="16" name="AutoShape 2" descr="https://sun9-west.userapi.com/sun9-7/s/v1/ig2/gHRtEju44EjwKqj9F41eAbK7uGjciekG9tnXVMzh7en7I3mJ2RLZcWsfMUC23RqfDu7hOVCMiL5ZT5KkYGQ3j3JV.jpg?size=1280x960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23157" t="28344" r="27594" b="18586"/>
          <a:stretch/>
        </p:blipFill>
        <p:spPr>
          <a:xfrm>
            <a:off x="6228185" y="2998252"/>
            <a:ext cx="2278590" cy="18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043608" y="1370750"/>
            <a:ext cx="3126918" cy="1502697"/>
            <a:chOff x="539552" y="1507452"/>
            <a:chExt cx="3855085" cy="1706384"/>
          </a:xfrm>
        </p:grpSpPr>
        <p:sp>
          <p:nvSpPr>
            <p:cNvPr id="6" name="object 3"/>
            <p:cNvSpPr/>
            <p:nvPr/>
          </p:nvSpPr>
          <p:spPr>
            <a:xfrm>
              <a:off x="1532323" y="1507452"/>
              <a:ext cx="1152128" cy="1706384"/>
            </a:xfrm>
            <a:custGeom>
              <a:avLst/>
              <a:gdLst/>
              <a:ahLst/>
              <a:cxnLst/>
              <a:rect l="l" t="t" r="r" b="b"/>
              <a:pathLst>
                <a:path w="1438910" h="2570479">
                  <a:moveTo>
                    <a:pt x="765683" y="0"/>
                  </a:moveTo>
                  <a:lnTo>
                    <a:pt x="720433" y="1631"/>
                  </a:lnTo>
                  <a:lnTo>
                    <a:pt x="681482" y="9271"/>
                  </a:lnTo>
                  <a:lnTo>
                    <a:pt x="659130" y="19812"/>
                  </a:lnTo>
                  <a:lnTo>
                    <a:pt x="47371" y="410591"/>
                  </a:lnTo>
                  <a:lnTo>
                    <a:pt x="16494" y="441261"/>
                  </a:lnTo>
                  <a:lnTo>
                    <a:pt x="3171" y="477563"/>
                  </a:lnTo>
                  <a:lnTo>
                    <a:pt x="119" y="518685"/>
                  </a:lnTo>
                  <a:lnTo>
                    <a:pt x="0" y="531114"/>
                  </a:lnTo>
                  <a:lnTo>
                    <a:pt x="240" y="546302"/>
                  </a:lnTo>
                  <a:lnTo>
                    <a:pt x="3937" y="585343"/>
                  </a:lnTo>
                  <a:lnTo>
                    <a:pt x="26090" y="622000"/>
                  </a:lnTo>
                  <a:lnTo>
                    <a:pt x="41902" y="625480"/>
                  </a:lnTo>
                  <a:lnTo>
                    <a:pt x="51308" y="624840"/>
                  </a:lnTo>
                  <a:lnTo>
                    <a:pt x="87544" y="610945"/>
                  </a:lnTo>
                  <a:lnTo>
                    <a:pt x="643382" y="272415"/>
                  </a:lnTo>
                  <a:lnTo>
                    <a:pt x="643382" y="2368804"/>
                  </a:lnTo>
                  <a:lnTo>
                    <a:pt x="76962" y="2368804"/>
                  </a:lnTo>
                  <a:lnTo>
                    <a:pt x="70149" y="2369232"/>
                  </a:lnTo>
                  <a:lnTo>
                    <a:pt x="35198" y="2389395"/>
                  </a:lnTo>
                  <a:lnTo>
                    <a:pt x="16764" y="2427986"/>
                  </a:lnTo>
                  <a:lnTo>
                    <a:pt x="11811" y="2471420"/>
                  </a:lnTo>
                  <a:lnTo>
                    <a:pt x="12190" y="2484683"/>
                  </a:lnTo>
                  <a:lnTo>
                    <a:pt x="20972" y="2526807"/>
                  </a:lnTo>
                  <a:lnTo>
                    <a:pt x="43640" y="2558589"/>
                  </a:lnTo>
                  <a:lnTo>
                    <a:pt x="69087" y="2570099"/>
                  </a:lnTo>
                  <a:lnTo>
                    <a:pt x="1379474" y="2570099"/>
                  </a:lnTo>
                  <a:lnTo>
                    <a:pt x="1416939" y="2548382"/>
                  </a:lnTo>
                  <a:lnTo>
                    <a:pt x="1435280" y="2507924"/>
                  </a:lnTo>
                  <a:lnTo>
                    <a:pt x="1438656" y="2471420"/>
                  </a:lnTo>
                  <a:lnTo>
                    <a:pt x="1438346" y="2459847"/>
                  </a:lnTo>
                  <a:lnTo>
                    <a:pt x="1430986" y="2418584"/>
                  </a:lnTo>
                  <a:lnTo>
                    <a:pt x="1410049" y="2384091"/>
                  </a:lnTo>
                  <a:lnTo>
                    <a:pt x="1371473" y="2368804"/>
                  </a:lnTo>
                  <a:lnTo>
                    <a:pt x="886079" y="2368804"/>
                  </a:lnTo>
                  <a:lnTo>
                    <a:pt x="886079" y="43434"/>
                  </a:lnTo>
                  <a:lnTo>
                    <a:pt x="860425" y="13843"/>
                  </a:lnTo>
                  <a:lnTo>
                    <a:pt x="822960" y="4064"/>
                  </a:lnTo>
                  <a:lnTo>
                    <a:pt x="781829" y="259"/>
                  </a:lnTo>
                  <a:lnTo>
                    <a:pt x="76568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FAC46">
                    <a:tint val="66000"/>
                    <a:satMod val="160000"/>
                  </a:srgbClr>
                </a:gs>
                <a:gs pos="50000">
                  <a:srgbClr val="6FAC46">
                    <a:tint val="44500"/>
                    <a:satMod val="160000"/>
                  </a:srgbClr>
                </a:gs>
                <a:gs pos="100000">
                  <a:srgbClr val="6FAC4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 lIns="0" tIns="0" rIns="0" bIns="0" rtlCol="0"/>
            <a:lstStyle/>
            <a:p>
              <a:endParaRPr sz="1200">
                <a:latin typeface="Centaur" panose="02030504050205020304" pitchFamily="18" charset="0"/>
              </a:endParaRPr>
            </a:p>
          </p:txBody>
        </p:sp>
        <p:sp>
          <p:nvSpPr>
            <p:cNvPr id="8" name="object 5"/>
            <p:cNvSpPr txBox="1"/>
            <p:nvPr/>
          </p:nvSpPr>
          <p:spPr>
            <a:xfrm>
              <a:off x="539552" y="1976779"/>
              <a:ext cx="3855085" cy="954749"/>
            </a:xfrm>
            <a:prstGeom prst="rect">
              <a:avLst/>
            </a:prstGeom>
          </p:spPr>
          <p:txBody>
            <a:bodyPr vert="horz" wrap="square" lIns="0" tIns="31115" rIns="0" bIns="0" rtlCol="0">
              <a:spAutoFit/>
            </a:bodyPr>
            <a:lstStyle/>
            <a:p>
              <a:pPr marL="360045" indent="-347980">
                <a:lnSpc>
                  <a:spcPct val="100000"/>
                </a:lnSpc>
                <a:spcBef>
                  <a:spcPts val="245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Вводный курс в мир добровольчества</a:t>
              </a:r>
            </a:p>
            <a:p>
              <a:pPr marL="360045" indent="-347980">
                <a:lnSpc>
                  <a:spcPct val="100000"/>
                </a:lnSpc>
                <a:spcBef>
                  <a:spcPts val="150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Тренинг по личностному саморазвитию</a:t>
              </a:r>
            </a:p>
            <a:p>
              <a:pPr marL="360045" indent="-347980">
                <a:lnSpc>
                  <a:spcPct val="100000"/>
                </a:lnSpc>
                <a:spcBef>
                  <a:spcPts val="75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Мастер-класс по ораторскому искусству</a:t>
              </a:r>
            </a:p>
            <a:p>
              <a:pPr marL="360045" indent="-347980">
                <a:lnSpc>
                  <a:spcPct val="100000"/>
                </a:lnSpc>
                <a:spcBef>
                  <a:spcPts val="75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Тренинг «Стираем страхи»</a:t>
              </a:r>
            </a:p>
            <a:p>
              <a:pPr marL="360045" indent="-347980">
                <a:lnSpc>
                  <a:spcPct val="100000"/>
                </a:lnSpc>
                <a:spcBef>
                  <a:spcPts val="150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Курс по работе с сайтом Добро.ру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059832" y="2996531"/>
            <a:ext cx="4320480" cy="1667015"/>
            <a:chOff x="2743883" y="2758768"/>
            <a:chExt cx="4867214" cy="1781694"/>
          </a:xfrm>
        </p:grpSpPr>
        <p:sp>
          <p:nvSpPr>
            <p:cNvPr id="7" name="object 4"/>
            <p:cNvSpPr/>
            <p:nvPr/>
          </p:nvSpPr>
          <p:spPr>
            <a:xfrm>
              <a:off x="4364063" y="2758768"/>
              <a:ext cx="1080120" cy="1781694"/>
            </a:xfrm>
            <a:custGeom>
              <a:avLst/>
              <a:gdLst/>
              <a:ahLst/>
              <a:cxnLst/>
              <a:rect l="l" t="t" r="r" b="b"/>
              <a:pathLst>
                <a:path w="1537334" h="2588260">
                  <a:moveTo>
                    <a:pt x="702564" y="0"/>
                  </a:moveTo>
                  <a:lnTo>
                    <a:pt x="648843" y="1547"/>
                  </a:lnTo>
                  <a:lnTo>
                    <a:pt x="596074" y="6191"/>
                  </a:lnTo>
                  <a:lnTo>
                    <a:pt x="544258" y="13930"/>
                  </a:lnTo>
                  <a:lnTo>
                    <a:pt x="493395" y="24764"/>
                  </a:lnTo>
                  <a:lnTo>
                    <a:pt x="444200" y="37691"/>
                  </a:lnTo>
                  <a:lnTo>
                    <a:pt x="397208" y="51879"/>
                  </a:lnTo>
                  <a:lnTo>
                    <a:pt x="352430" y="67306"/>
                  </a:lnTo>
                  <a:lnTo>
                    <a:pt x="309880" y="83947"/>
                  </a:lnTo>
                  <a:lnTo>
                    <a:pt x="270232" y="101137"/>
                  </a:lnTo>
                  <a:lnTo>
                    <a:pt x="234156" y="118221"/>
                  </a:lnTo>
                  <a:lnTo>
                    <a:pt x="172720" y="152019"/>
                  </a:lnTo>
                  <a:lnTo>
                    <a:pt x="126333" y="182117"/>
                  </a:lnTo>
                  <a:lnTo>
                    <a:pt x="95758" y="205359"/>
                  </a:lnTo>
                  <a:lnTo>
                    <a:pt x="66167" y="236982"/>
                  </a:lnTo>
                  <a:lnTo>
                    <a:pt x="51863" y="275145"/>
                  </a:lnTo>
                  <a:lnTo>
                    <a:pt x="47509" y="318359"/>
                  </a:lnTo>
                  <a:lnTo>
                    <a:pt x="47371" y="329692"/>
                  </a:lnTo>
                  <a:lnTo>
                    <a:pt x="47561" y="342171"/>
                  </a:lnTo>
                  <a:lnTo>
                    <a:pt x="52107" y="384559"/>
                  </a:lnTo>
                  <a:lnTo>
                    <a:pt x="70485" y="422528"/>
                  </a:lnTo>
                  <a:lnTo>
                    <a:pt x="90805" y="432308"/>
                  </a:lnTo>
                  <a:lnTo>
                    <a:pt x="98679" y="432308"/>
                  </a:lnTo>
                  <a:lnTo>
                    <a:pt x="148649" y="412912"/>
                  </a:lnTo>
                  <a:lnTo>
                    <a:pt x="197921" y="380023"/>
                  </a:lnTo>
                  <a:lnTo>
                    <a:pt x="227234" y="361283"/>
                  </a:lnTo>
                  <a:lnTo>
                    <a:pt x="295148" y="320801"/>
                  </a:lnTo>
                  <a:lnTo>
                    <a:pt x="333652" y="300061"/>
                  </a:lnTo>
                  <a:lnTo>
                    <a:pt x="375253" y="280320"/>
                  </a:lnTo>
                  <a:lnTo>
                    <a:pt x="419949" y="261580"/>
                  </a:lnTo>
                  <a:lnTo>
                    <a:pt x="467741" y="243839"/>
                  </a:lnTo>
                  <a:lnTo>
                    <a:pt x="518677" y="228744"/>
                  </a:lnTo>
                  <a:lnTo>
                    <a:pt x="572817" y="217947"/>
                  </a:lnTo>
                  <a:lnTo>
                    <a:pt x="630172" y="211460"/>
                  </a:lnTo>
                  <a:lnTo>
                    <a:pt x="690753" y="209296"/>
                  </a:lnTo>
                  <a:lnTo>
                    <a:pt x="746331" y="211701"/>
                  </a:lnTo>
                  <a:lnTo>
                    <a:pt x="798576" y="218916"/>
                  </a:lnTo>
                  <a:lnTo>
                    <a:pt x="847486" y="230941"/>
                  </a:lnTo>
                  <a:lnTo>
                    <a:pt x="893064" y="247776"/>
                  </a:lnTo>
                  <a:lnTo>
                    <a:pt x="935188" y="268632"/>
                  </a:lnTo>
                  <a:lnTo>
                    <a:pt x="973740" y="292703"/>
                  </a:lnTo>
                  <a:lnTo>
                    <a:pt x="1008721" y="319964"/>
                  </a:lnTo>
                  <a:lnTo>
                    <a:pt x="1040130" y="350393"/>
                  </a:lnTo>
                  <a:lnTo>
                    <a:pt x="1067893" y="383849"/>
                  </a:lnTo>
                  <a:lnTo>
                    <a:pt x="1092120" y="420020"/>
                  </a:lnTo>
                  <a:lnTo>
                    <a:pt x="1112799" y="458906"/>
                  </a:lnTo>
                  <a:lnTo>
                    <a:pt x="1129919" y="500507"/>
                  </a:lnTo>
                  <a:lnTo>
                    <a:pt x="1143254" y="543941"/>
                  </a:lnTo>
                  <a:lnTo>
                    <a:pt x="1152779" y="588518"/>
                  </a:lnTo>
                  <a:lnTo>
                    <a:pt x="1158494" y="634238"/>
                  </a:lnTo>
                  <a:lnTo>
                    <a:pt x="1160399" y="681101"/>
                  </a:lnTo>
                  <a:lnTo>
                    <a:pt x="1159232" y="729198"/>
                  </a:lnTo>
                  <a:lnTo>
                    <a:pt x="1155731" y="778795"/>
                  </a:lnTo>
                  <a:lnTo>
                    <a:pt x="1149897" y="829869"/>
                  </a:lnTo>
                  <a:lnTo>
                    <a:pt x="1141730" y="882396"/>
                  </a:lnTo>
                  <a:lnTo>
                    <a:pt x="1132506" y="925999"/>
                  </a:lnTo>
                  <a:lnTo>
                    <a:pt x="1119912" y="971474"/>
                  </a:lnTo>
                  <a:lnTo>
                    <a:pt x="1103928" y="1018833"/>
                  </a:lnTo>
                  <a:lnTo>
                    <a:pt x="1084537" y="1068088"/>
                  </a:lnTo>
                  <a:lnTo>
                    <a:pt x="1061720" y="1119251"/>
                  </a:lnTo>
                  <a:lnTo>
                    <a:pt x="1043143" y="1157125"/>
                  </a:lnTo>
                  <a:lnTo>
                    <a:pt x="1022357" y="1196290"/>
                  </a:lnTo>
                  <a:lnTo>
                    <a:pt x="999358" y="1236746"/>
                  </a:lnTo>
                  <a:lnTo>
                    <a:pt x="974144" y="1278493"/>
                  </a:lnTo>
                  <a:lnTo>
                    <a:pt x="946712" y="1321530"/>
                  </a:lnTo>
                  <a:lnTo>
                    <a:pt x="917062" y="1365859"/>
                  </a:lnTo>
                  <a:lnTo>
                    <a:pt x="885190" y="1411478"/>
                  </a:lnTo>
                  <a:lnTo>
                    <a:pt x="858548" y="1447959"/>
                  </a:lnTo>
                  <a:lnTo>
                    <a:pt x="829930" y="1485522"/>
                  </a:lnTo>
                  <a:lnTo>
                    <a:pt x="799338" y="1524164"/>
                  </a:lnTo>
                  <a:lnTo>
                    <a:pt x="766769" y="1563885"/>
                  </a:lnTo>
                  <a:lnTo>
                    <a:pt x="732225" y="1604684"/>
                  </a:lnTo>
                  <a:lnTo>
                    <a:pt x="695706" y="1646559"/>
                  </a:lnTo>
                  <a:lnTo>
                    <a:pt x="657210" y="1689510"/>
                  </a:lnTo>
                  <a:lnTo>
                    <a:pt x="616740" y="1733536"/>
                  </a:lnTo>
                  <a:lnTo>
                    <a:pt x="574294" y="1778635"/>
                  </a:lnTo>
                  <a:lnTo>
                    <a:pt x="51308" y="2331339"/>
                  </a:lnTo>
                  <a:lnTo>
                    <a:pt x="43834" y="2340078"/>
                  </a:lnTo>
                  <a:lnTo>
                    <a:pt x="21014" y="2372772"/>
                  </a:lnTo>
                  <a:lnTo>
                    <a:pt x="4968" y="2413254"/>
                  </a:lnTo>
                  <a:lnTo>
                    <a:pt x="539" y="2453179"/>
                  </a:lnTo>
                  <a:lnTo>
                    <a:pt x="0" y="2477389"/>
                  </a:lnTo>
                  <a:lnTo>
                    <a:pt x="379" y="2491674"/>
                  </a:lnTo>
                  <a:lnTo>
                    <a:pt x="9300" y="2539005"/>
                  </a:lnTo>
                  <a:lnTo>
                    <a:pt x="36575" y="2574353"/>
                  </a:lnTo>
                  <a:lnTo>
                    <a:pt x="76150" y="2587519"/>
                  </a:lnTo>
                  <a:lnTo>
                    <a:pt x="84963" y="2587879"/>
                  </a:lnTo>
                  <a:lnTo>
                    <a:pt x="1464310" y="2587879"/>
                  </a:lnTo>
                  <a:lnTo>
                    <a:pt x="1502556" y="2575649"/>
                  </a:lnTo>
                  <a:lnTo>
                    <a:pt x="1526540" y="2541031"/>
                  </a:lnTo>
                  <a:lnTo>
                    <a:pt x="1536112" y="2500328"/>
                  </a:lnTo>
                  <a:lnTo>
                    <a:pt x="1537335" y="2477389"/>
                  </a:lnTo>
                  <a:lnTo>
                    <a:pt x="1537027" y="2465816"/>
                  </a:lnTo>
                  <a:lnTo>
                    <a:pt x="1529722" y="2424430"/>
                  </a:lnTo>
                  <a:lnTo>
                    <a:pt x="1506791" y="2388314"/>
                  </a:lnTo>
                  <a:lnTo>
                    <a:pt x="1464310" y="2372741"/>
                  </a:lnTo>
                  <a:lnTo>
                    <a:pt x="296037" y="2372741"/>
                  </a:lnTo>
                  <a:lnTo>
                    <a:pt x="761873" y="1885188"/>
                  </a:lnTo>
                  <a:lnTo>
                    <a:pt x="804030" y="1840309"/>
                  </a:lnTo>
                  <a:lnTo>
                    <a:pt x="844472" y="1796504"/>
                  </a:lnTo>
                  <a:lnTo>
                    <a:pt x="883199" y="1753770"/>
                  </a:lnTo>
                  <a:lnTo>
                    <a:pt x="920208" y="1712106"/>
                  </a:lnTo>
                  <a:lnTo>
                    <a:pt x="955500" y="1671510"/>
                  </a:lnTo>
                  <a:lnTo>
                    <a:pt x="989073" y="1631981"/>
                  </a:lnTo>
                  <a:lnTo>
                    <a:pt x="1020928" y="1593517"/>
                  </a:lnTo>
                  <a:lnTo>
                    <a:pt x="1051063" y="1556117"/>
                  </a:lnTo>
                  <a:lnTo>
                    <a:pt x="1079477" y="1519780"/>
                  </a:lnTo>
                  <a:lnTo>
                    <a:pt x="1106170" y="1484503"/>
                  </a:lnTo>
                  <a:lnTo>
                    <a:pt x="1141875" y="1435486"/>
                  </a:lnTo>
                  <a:lnTo>
                    <a:pt x="1175076" y="1387716"/>
                  </a:lnTo>
                  <a:lnTo>
                    <a:pt x="1205774" y="1341194"/>
                  </a:lnTo>
                  <a:lnTo>
                    <a:pt x="1233968" y="1295923"/>
                  </a:lnTo>
                  <a:lnTo>
                    <a:pt x="1259658" y="1251906"/>
                  </a:lnTo>
                  <a:lnTo>
                    <a:pt x="1282845" y="1209143"/>
                  </a:lnTo>
                  <a:lnTo>
                    <a:pt x="1303528" y="1167638"/>
                  </a:lnTo>
                  <a:lnTo>
                    <a:pt x="1324893" y="1120552"/>
                  </a:lnTo>
                  <a:lnTo>
                    <a:pt x="1343645" y="1074669"/>
                  </a:lnTo>
                  <a:lnTo>
                    <a:pt x="1359773" y="1029985"/>
                  </a:lnTo>
                  <a:lnTo>
                    <a:pt x="1373265" y="986498"/>
                  </a:lnTo>
                  <a:lnTo>
                    <a:pt x="1384111" y="944203"/>
                  </a:lnTo>
                  <a:lnTo>
                    <a:pt x="1392301" y="903097"/>
                  </a:lnTo>
                  <a:lnTo>
                    <a:pt x="1399769" y="854512"/>
                  </a:lnTo>
                  <a:lnTo>
                    <a:pt x="1405567" y="805843"/>
                  </a:lnTo>
                  <a:lnTo>
                    <a:pt x="1409702" y="757094"/>
                  </a:lnTo>
                  <a:lnTo>
                    <a:pt x="1412178" y="708272"/>
                  </a:lnTo>
                  <a:lnTo>
                    <a:pt x="1413002" y="659384"/>
                  </a:lnTo>
                  <a:lnTo>
                    <a:pt x="1411265" y="607005"/>
                  </a:lnTo>
                  <a:lnTo>
                    <a:pt x="1406060" y="555638"/>
                  </a:lnTo>
                  <a:lnTo>
                    <a:pt x="1397393" y="505289"/>
                  </a:lnTo>
                  <a:lnTo>
                    <a:pt x="1385269" y="455964"/>
                  </a:lnTo>
                  <a:lnTo>
                    <a:pt x="1369695" y="407670"/>
                  </a:lnTo>
                  <a:lnTo>
                    <a:pt x="1350506" y="361036"/>
                  </a:lnTo>
                  <a:lnTo>
                    <a:pt x="1327685" y="316695"/>
                  </a:lnTo>
                  <a:lnTo>
                    <a:pt x="1301224" y="274652"/>
                  </a:lnTo>
                  <a:lnTo>
                    <a:pt x="1271118" y="234913"/>
                  </a:lnTo>
                  <a:lnTo>
                    <a:pt x="1237361" y="197485"/>
                  </a:lnTo>
                  <a:lnTo>
                    <a:pt x="1200081" y="162645"/>
                  </a:lnTo>
                  <a:lnTo>
                    <a:pt x="1159254" y="130817"/>
                  </a:lnTo>
                  <a:lnTo>
                    <a:pt x="1114867" y="101994"/>
                  </a:lnTo>
                  <a:lnTo>
                    <a:pt x="1066908" y="76170"/>
                  </a:lnTo>
                  <a:lnTo>
                    <a:pt x="1015365" y="53339"/>
                  </a:lnTo>
                  <a:lnTo>
                    <a:pt x="969687" y="37041"/>
                  </a:lnTo>
                  <a:lnTo>
                    <a:pt x="921427" y="23706"/>
                  </a:lnTo>
                  <a:lnTo>
                    <a:pt x="870585" y="13335"/>
                  </a:lnTo>
                  <a:lnTo>
                    <a:pt x="817160" y="5926"/>
                  </a:lnTo>
                  <a:lnTo>
                    <a:pt x="761153" y="1481"/>
                  </a:lnTo>
                  <a:lnTo>
                    <a:pt x="70256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FAC46">
                    <a:tint val="66000"/>
                    <a:satMod val="160000"/>
                  </a:srgbClr>
                </a:gs>
                <a:gs pos="50000">
                  <a:srgbClr val="6FAC46">
                    <a:tint val="44500"/>
                    <a:satMod val="160000"/>
                  </a:srgbClr>
                </a:gs>
                <a:gs pos="100000">
                  <a:srgbClr val="6FAC4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 lIns="0" tIns="0" rIns="0" bIns="0" rtlCol="0"/>
            <a:lstStyle/>
            <a:p>
              <a:endParaRPr sz="1200">
                <a:latin typeface="Centaur" panose="02030504050205020304" pitchFamily="18" charset="0"/>
              </a:endParaRPr>
            </a:p>
          </p:txBody>
        </p:sp>
        <p:sp>
          <p:nvSpPr>
            <p:cNvPr id="9" name="object 6"/>
            <p:cNvSpPr txBox="1"/>
            <p:nvPr/>
          </p:nvSpPr>
          <p:spPr>
            <a:xfrm>
              <a:off x="2743883" y="3118808"/>
              <a:ext cx="4867214" cy="136239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60045" marR="5080" indent="-347980">
                <a:lnSpc>
                  <a:spcPct val="100000"/>
                </a:lnSpc>
                <a:spcBef>
                  <a:spcPts val="100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Практический урок по работе с людьми с инвалидностью  и лицами с ограниченными возможностями здоровья</a:t>
              </a:r>
            </a:p>
            <a:p>
              <a:pPr marL="360045" indent="-347980">
                <a:lnSpc>
                  <a:spcPct val="100000"/>
                </a:lnSpc>
                <a:spcBef>
                  <a:spcPts val="155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Лекция по работе с пожилыми людьми</a:t>
              </a:r>
            </a:p>
            <a:p>
              <a:pPr marL="360045" indent="-347980">
                <a:lnSpc>
                  <a:spcPct val="100000"/>
                </a:lnSpc>
                <a:spcBef>
                  <a:spcPts val="70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Событийное волонтёрство. Разбор функционала</a:t>
              </a:r>
            </a:p>
            <a:p>
              <a:pPr marL="360045" indent="-347980">
                <a:lnSpc>
                  <a:spcPct val="100000"/>
                </a:lnSpc>
                <a:spcBef>
                  <a:spcPts val="75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Практический урок «Работа с детьми»</a:t>
              </a:r>
            </a:p>
            <a:p>
              <a:pPr marL="360045" marR="45085" indent="-347980">
                <a:lnSpc>
                  <a:spcPct val="100000"/>
                </a:lnSpc>
                <a:spcBef>
                  <a:spcPts val="150"/>
                </a:spcBef>
                <a:buFont typeface="Arial MT"/>
                <a:buChar char="•"/>
                <a:tabLst>
                  <a:tab pos="360045" algn="l"/>
                  <a:tab pos="360680" algn="l"/>
                </a:tabLst>
              </a:pPr>
              <a:r>
                <a:rPr sz="1100" dirty="0">
                  <a:latin typeface="Century" panose="02040604050505020304" pitchFamily="18" charset="0"/>
                  <a:cs typeface="Franklin Gothic Medium"/>
                </a:rPr>
                <a:t>Вводный урок в направление волонтёров безопасности.  Обучение оказанию первой медицинской помощи</a:t>
              </a:r>
            </a:p>
          </p:txBody>
        </p: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D1F6EE5-78EA-C241-8B0C-12E566334D27}"/>
              </a:ext>
            </a:extLst>
          </p:cNvPr>
          <p:cNvSpPr txBox="1">
            <a:spLocks/>
          </p:cNvSpPr>
          <p:nvPr/>
        </p:nvSpPr>
        <p:spPr>
          <a:xfrm>
            <a:off x="323528" y="130449"/>
            <a:ext cx="6480720" cy="5746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300" b="1" dirty="0" smtClean="0">
                <a:solidFill>
                  <a:srgbClr val="439124"/>
                </a:solidFill>
                <a:latin typeface="Century" pitchFamily="18" charset="0"/>
              </a:rPr>
              <a:t>Обучение добровольцев</a:t>
            </a:r>
            <a:endParaRPr lang="ru-RU" sz="2300" b="1" dirty="0">
              <a:solidFill>
                <a:srgbClr val="439124"/>
              </a:solidFill>
              <a:latin typeface="Century" pitchFamily="18" charset="0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407029" y="586140"/>
            <a:ext cx="3855085" cy="5392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45"/>
              </a:spcBef>
              <a:tabLst>
                <a:tab pos="360045" algn="l"/>
                <a:tab pos="360680" algn="l"/>
              </a:tabLst>
            </a:pPr>
            <a:r>
              <a:rPr lang="ru-RU" sz="1100" dirty="0" smtClean="0">
                <a:latin typeface="Century" panose="02040604050505020304" pitchFamily="18" charset="0"/>
                <a:cs typeface="Franklin Gothic Medium"/>
              </a:rPr>
              <a:t>В течении своей работы в Объединении, волонтеры получают как теоретическую, так и практическую ценность добровольчества</a:t>
            </a:r>
            <a:endParaRPr sz="1100" dirty="0">
              <a:latin typeface="Century" panose="02040604050505020304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854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3846" y="1059582"/>
            <a:ext cx="1917473" cy="19207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98200" y="3291830"/>
            <a:ext cx="1528763" cy="5381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322421">
              <a:lnSpc>
                <a:spcPct val="120200"/>
              </a:lnSpc>
              <a:spcBef>
                <a:spcPts val="71"/>
              </a:spcBef>
            </a:pPr>
            <a:r>
              <a:rPr sz="1500" spc="-4" dirty="0" smtClean="0">
                <a:latin typeface="Franklin Gothic Medium"/>
                <a:cs typeface="Franklin Gothic Medium"/>
              </a:rPr>
              <a:t>В</a:t>
            </a:r>
            <a:r>
              <a:rPr lang="ru-RU" sz="1500" spc="-4" dirty="0" smtClean="0">
                <a:latin typeface="Franklin Gothic Medium"/>
                <a:cs typeface="Franklin Gothic Medium"/>
              </a:rPr>
              <a:t>К</a:t>
            </a:r>
            <a:r>
              <a:rPr sz="1500" spc="-4" dirty="0" err="1" smtClean="0">
                <a:latin typeface="Franklin Gothic Medium"/>
                <a:cs typeface="Franklin Gothic Medium"/>
              </a:rPr>
              <a:t>онтакте</a:t>
            </a:r>
            <a:r>
              <a:rPr sz="1500" spc="-4" dirty="0" smtClean="0">
                <a:latin typeface="Franklin Gothic Medium"/>
                <a:cs typeface="Franklin Gothic Medium"/>
              </a:rPr>
              <a:t> </a:t>
            </a:r>
            <a:r>
              <a:rPr sz="1500" dirty="0" smtClean="0">
                <a:latin typeface="Franklin Gothic Medium"/>
                <a:cs typeface="Franklin Gothic Medium"/>
              </a:rPr>
              <a:t> </a:t>
            </a:r>
            <a:r>
              <a:rPr sz="1500" dirty="0">
                <a:latin typeface="Franklin Gothic Medium"/>
                <a:cs typeface="Franklin Gothic Medium"/>
              </a:rPr>
              <a:t>ГВО</a:t>
            </a:r>
            <a:r>
              <a:rPr sz="1500" spc="-26" dirty="0">
                <a:latin typeface="Franklin Gothic Medium"/>
                <a:cs typeface="Franklin Gothic Medium"/>
              </a:rPr>
              <a:t> </a:t>
            </a:r>
            <a:r>
              <a:rPr sz="1500" spc="-8" dirty="0">
                <a:latin typeface="Franklin Gothic Medium"/>
                <a:cs typeface="Franklin Gothic Medium"/>
              </a:rPr>
              <a:t>«</a:t>
            </a:r>
            <a:r>
              <a:rPr sz="1500" spc="-8" dirty="0">
                <a:latin typeface="Franklin Gothic Medium"/>
                <a:cs typeface="Franklin Gothic Medium"/>
              </a:rPr>
              <a:t>Сила</a:t>
            </a:r>
            <a:r>
              <a:rPr sz="1500" spc="-30" dirty="0">
                <a:latin typeface="Franklin Gothic Medium"/>
                <a:cs typeface="Franklin Gothic Medium"/>
              </a:rPr>
              <a:t> </a:t>
            </a:r>
            <a:r>
              <a:rPr sz="1500" spc="-4" dirty="0">
                <a:latin typeface="Franklin Gothic Medium"/>
                <a:cs typeface="Franklin Gothic Medium"/>
              </a:rPr>
              <a:t>города</a:t>
            </a:r>
            <a:r>
              <a:rPr sz="1500" spc="-4" dirty="0">
                <a:latin typeface="Franklin Gothic Medium"/>
                <a:cs typeface="Franklin Gothic Medium"/>
              </a:rPr>
              <a:t>»</a:t>
            </a:r>
            <a:endParaRPr sz="15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376460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544</TotalTime>
  <Words>329</Words>
  <Application>Microsoft Office PowerPoint</Application>
  <PresentationFormat>Экран (16:9)</PresentationFormat>
  <Paragraphs>34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Arial MT</vt:lpstr>
      <vt:lpstr>Calibri</vt:lpstr>
      <vt:lpstr>Centaur</vt:lpstr>
      <vt:lpstr>Century</vt:lpstr>
      <vt:lpstr>Franklin Gothic Medium</vt:lpstr>
      <vt:lpstr>Trebuchet MS</vt:lpstr>
      <vt:lpstr>Wingdings 3</vt:lpstr>
      <vt:lpstr>Грань</vt:lpstr>
      <vt:lpstr>Презентация PowerPoint</vt:lpstr>
      <vt:lpstr>Общественные движения, входящие в состав Объединения </vt:lpstr>
      <vt:lpstr>Общественные движения, входящие в состав Объединения </vt:lpstr>
      <vt:lpstr>Общественные движения, входящие  в состав Объединения </vt:lpstr>
      <vt:lpstr>Направления добровольческой деятельности</vt:lpstr>
      <vt:lpstr>Направления добровольческой деятельности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kdm03</cp:lastModifiedBy>
  <cp:revision>32</cp:revision>
  <dcterms:created xsi:type="dcterms:W3CDTF">2022-12-04T20:37:36Z</dcterms:created>
  <dcterms:modified xsi:type="dcterms:W3CDTF">2023-03-10T11:18:39Z</dcterms:modified>
</cp:coreProperties>
</file>