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4" autoAdjust="0"/>
    <p:restoredTop sz="94660"/>
  </p:normalViewPr>
  <p:slideViewPr>
    <p:cSldViewPr>
      <p:cViewPr varScale="1">
        <p:scale>
          <a:sx n="83" d="100"/>
          <a:sy n="83" d="100"/>
        </p:scale>
        <p:origin x="-14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846640" cy="187463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Региональный проект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"Волонтеры социального служения "Помогая сердцем"</a:t>
            </a:r>
          </a:p>
        </p:txBody>
      </p:sp>
      <p:pic>
        <p:nvPicPr>
          <p:cNvPr id="1026" name="Picture 2" descr="Онкоцентр. Добро через сердца - online presen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952328" cy="22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687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428868"/>
            <a:ext cx="5572163" cy="4214842"/>
          </a:xfrm>
        </p:spPr>
        <p:txBody>
          <a:bodyPr>
            <a:normAutofit/>
          </a:bodyPr>
          <a:lstStyle/>
          <a:p>
            <a:r>
              <a:rPr lang="ru-RU" dirty="0" smtClean="0"/>
              <a:t>Поддержка родителей и родственников пациентов не на территории учреждения сферы здравоохранения:</a:t>
            </a:r>
          </a:p>
          <a:p>
            <a:r>
              <a:rPr lang="ru-RU" dirty="0" smtClean="0"/>
              <a:t>-социально-бытовая помощь;</a:t>
            </a:r>
          </a:p>
          <a:p>
            <a:r>
              <a:rPr lang="ru-RU" dirty="0" smtClean="0"/>
              <a:t>-создание фото- и видеоматериалов силами волонтеров;</a:t>
            </a:r>
          </a:p>
          <a:p>
            <a:r>
              <a:rPr lang="ru-RU" dirty="0" smtClean="0"/>
              <a:t>-профессиональная психологическая поддержка волонтерами, имеющими соответствующую квалификацию.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26367" t="18750" r="37890" b="25000"/>
          <a:stretch>
            <a:fillRect/>
          </a:stretch>
        </p:blipFill>
        <p:spPr bwMode="auto">
          <a:xfrm>
            <a:off x="5715008" y="2786058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3" y="2428868"/>
            <a:ext cx="5715040" cy="4286280"/>
          </a:xfrm>
        </p:spPr>
        <p:txBody>
          <a:bodyPr/>
          <a:lstStyle/>
          <a:p>
            <a:r>
              <a:rPr lang="ru-RU" dirty="0" smtClean="0"/>
              <a:t>Организация мероприятий по предотвращению эмоционального выгорания сотрудников хосписа:</a:t>
            </a:r>
          </a:p>
          <a:p>
            <a:r>
              <a:rPr lang="ru-RU" dirty="0" smtClean="0"/>
              <a:t>-создание комнаты психологической разгрузки</a:t>
            </a:r>
          </a:p>
          <a:p>
            <a:r>
              <a:rPr lang="ru-RU" dirty="0" smtClean="0"/>
              <a:t>-тренинги </a:t>
            </a:r>
            <a:r>
              <a:rPr lang="ru-RU" dirty="0" err="1" smtClean="0"/>
              <a:t>саморегуляции</a:t>
            </a:r>
            <a:r>
              <a:rPr lang="ru-RU" dirty="0" smtClean="0"/>
              <a:t> при содействии волонтеров, обладающих необходимой квалификацией.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  <p:sp>
        <p:nvSpPr>
          <p:cNvPr id="25602" name="AutoShape 2" descr="blob:https://web.whatsapp.com/64bba267-54f6-40de-b500-414c611b00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40621" t="23919" r="40750" b="28473"/>
          <a:stretch>
            <a:fillRect/>
          </a:stretch>
        </p:blipFill>
        <p:spPr bwMode="auto">
          <a:xfrm>
            <a:off x="6143636" y="2428869"/>
            <a:ext cx="2571768" cy="405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Организация и проведение региональной акции "Новогодняя сказка"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  <p:pic>
        <p:nvPicPr>
          <p:cNvPr id="5" name="Picture 4" descr="C:\Users\VOLGA2\Desktop\rWe4JS9R5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57628"/>
            <a:ext cx="3060753" cy="226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VOLGA2\Desktop\IzzVjaKU6E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571876"/>
            <a:ext cx="3285462" cy="26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500438"/>
            <a:ext cx="2357422" cy="176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VOLGA2\Desktop\2GnFNUYv0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0546" y="5029537"/>
            <a:ext cx="3213454" cy="18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1" y="2143116"/>
            <a:ext cx="5857915" cy="471488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ea typeface="+mn-lt"/>
                <a:cs typeface="+mn-lt"/>
              </a:rPr>
              <a:t>22 мая 2021 года состоялась экологическая акция по благоустройству прилегающей территории учреждения ГБУЗ «Волгоградский областной клинический хоспис».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/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 К акции присоединились 24 добровольца волонтерских объединений: “Волонтеры -медики”, Волонтеры культуры”, волонтерский центр "Прорыв" на базе Волгоградского государственного университета.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/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Благодаря трудолюбию волонтеров были достигнуты такие результаты: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 обновлена покраска детской </a:t>
            </a:r>
            <a:r>
              <a:rPr lang="ru-RU" dirty="0" err="1" smtClean="0">
                <a:ea typeface="+mn-lt"/>
                <a:cs typeface="+mn-lt"/>
              </a:rPr>
              <a:t>площадки,беседок</a:t>
            </a:r>
            <a:r>
              <a:rPr lang="ru-RU" dirty="0" smtClean="0">
                <a:ea typeface="+mn-lt"/>
                <a:cs typeface="+mn-lt"/>
              </a:rPr>
              <a:t>, скамеек;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 разобран строительный материал и ненужный утилизирован, </a:t>
            </a:r>
            <a:r>
              <a:rPr lang="ru-RU" dirty="0" err="1" smtClean="0">
                <a:ea typeface="+mn-lt"/>
                <a:cs typeface="+mn-lt"/>
              </a:rPr>
              <a:t>скомпанован</a:t>
            </a:r>
            <a:r>
              <a:rPr lang="ru-RU" dirty="0" smtClean="0">
                <a:ea typeface="+mn-lt"/>
                <a:cs typeface="+mn-lt"/>
              </a:rPr>
              <a:t> новый и разгружен на склад.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/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 Сотрудники хосписа выражают свою благодарность волонтерам за их труд. Обновленная окружающая обстановка положительно повлияет на эмоциональное состояние </a:t>
            </a:r>
            <a:r>
              <a:rPr lang="ru-RU" dirty="0" err="1" smtClean="0">
                <a:ea typeface="+mn-lt"/>
                <a:cs typeface="+mn-lt"/>
              </a:rPr>
              <a:t>благополучателей</a:t>
            </a:r>
            <a:r>
              <a:rPr lang="ru-RU" dirty="0" smtClean="0">
                <a:ea typeface="+mn-lt"/>
                <a:cs typeface="+mn-lt"/>
              </a:rPr>
              <a:t>.</a:t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/>
            </a:r>
            <a:br>
              <a:rPr lang="ru-RU" dirty="0" smtClean="0">
                <a:ea typeface="+mn-lt"/>
                <a:cs typeface="+mn-lt"/>
              </a:rPr>
            </a:br>
            <a:r>
              <a:rPr lang="ru-RU" dirty="0" smtClean="0">
                <a:ea typeface="+mn-lt"/>
                <a:cs typeface="+mn-lt"/>
              </a:rPr>
              <a:t> В завершении акции был организован вкусный обед от учреждения. Волонтеры отметили атмосферу тепла в хосписе и готовы неоднократно помогать!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Реализованные мероприятия</a:t>
            </a: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l="38672" t="22917" r="38476" b="27083"/>
          <a:stretch>
            <a:fillRect/>
          </a:stretch>
        </p:blipFill>
        <p:spPr bwMode="auto">
          <a:xfrm>
            <a:off x="6143636" y="2214554"/>
            <a:ext cx="278608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143116"/>
            <a:ext cx="4929222" cy="47148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3 июня 2021 года был организован профессиональный праздник для  </a:t>
            </a:r>
            <a:r>
              <a:rPr lang="ru-RU" dirty="0" smtClean="0"/>
              <a:t>медицинских работников. На кануне этого праздника в актовом зале Волгоградского областного клинического хосписа волонтеры объединения "Сталинградский характер" МУ МПЦ Советского района и волонтеры ЧПОУ "Газпром колледж Волгоград" провели замечательный концерт для сотрудников учреждения . Подарили замечательное настроение танцами, песнями под гитару и замечательной игре на </a:t>
            </a:r>
            <a:r>
              <a:rPr lang="ru-RU" dirty="0" err="1" smtClean="0"/>
              <a:t>саксафоне</a:t>
            </a:r>
            <a:r>
              <a:rPr lang="ru-RU" dirty="0" smtClean="0"/>
              <a:t> и конечно подарили открытки, которые заранее подписали наши волонтеры с добрыми пожеланиями. Но это даже не все, еще провели мастер класс для медиков в технике </a:t>
            </a:r>
            <a:r>
              <a:rPr lang="ru-RU" dirty="0" err="1" smtClean="0"/>
              <a:t>Арт-терапия</a:t>
            </a:r>
            <a:r>
              <a:rPr lang="ru-RU" dirty="0" smtClean="0"/>
              <a:t> «Подарок на счастье», где каждый сотрудник смог сделать себе талисман в виде подковы на счастье.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Реализованные мероприятия</a:t>
            </a:r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 l="41282" t="41919" r="19531" b="26041"/>
          <a:stretch>
            <a:fillRect/>
          </a:stretch>
        </p:blipFill>
        <p:spPr bwMode="auto">
          <a:xfrm>
            <a:off x="5214942" y="1857364"/>
            <a:ext cx="392905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 l="40625" t="29166" r="40625" b="34375"/>
          <a:stretch>
            <a:fillRect/>
          </a:stretch>
        </p:blipFill>
        <p:spPr bwMode="auto">
          <a:xfrm>
            <a:off x="6857984" y="3500438"/>
            <a:ext cx="22860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 l="41333" t="22740" r="41333" b="34593"/>
          <a:stretch>
            <a:fillRect/>
          </a:stretch>
        </p:blipFill>
        <p:spPr bwMode="auto">
          <a:xfrm>
            <a:off x="5286380" y="3500438"/>
            <a:ext cx="169069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864" t="28655" r="25452" b="9259"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736"/>
            <a:ext cx="8929718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3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3" y="2492896"/>
            <a:ext cx="5724128" cy="450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позитивного имиджа волонтерского движения, направленного на повышение качества жизни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благополучателей</a:t>
            </a:r>
            <a:r>
              <a:rPr lang="ru-RU" dirty="0">
                <a:latin typeface="Arial" pitchFamily="34" charset="0"/>
                <a:cs typeface="Arial" pitchFamily="34" charset="0"/>
              </a:rPr>
              <a:t> в условиях учреждения ГБУЗ "Волгоградский областной клинический хоспис" путем проведения комплекса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мероприятий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90" y="1844824"/>
            <a:ext cx="2902226" cy="331236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33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384" y="2420889"/>
            <a:ext cx="5652616" cy="443711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-увеличить число добровольцев (волонтеров) социального служения, посредством популяризации их деятельности;</a:t>
            </a:r>
          </a:p>
          <a:p>
            <a:r>
              <a:rPr lang="ru-RU" dirty="0"/>
              <a:t>-повысить уровень профессиональных компетенций добровольцев (волонтеров) путем организации и проведения обучающих семинаров и тренингов;</a:t>
            </a:r>
          </a:p>
          <a:p>
            <a:r>
              <a:rPr lang="ru-RU" dirty="0"/>
              <a:t>-разработать комплекс мероприятий, направленных на развитие социально-коммуникативных связей между добровольцами (волонтерами) и </a:t>
            </a:r>
            <a:r>
              <a:rPr lang="ru-RU" dirty="0" err="1"/>
              <a:t>благополучателями</a:t>
            </a:r>
            <a:r>
              <a:rPr lang="ru-RU" dirty="0"/>
              <a:t>;</a:t>
            </a:r>
          </a:p>
          <a:p>
            <a:r>
              <a:rPr lang="ru-RU" dirty="0"/>
              <a:t>-активизация творческих потенциалов добровольцев (волонтеров) для внедрения комплекса системных мероприятий с учетом индивидуально-личностных особенностей </a:t>
            </a:r>
            <a:r>
              <a:rPr lang="ru-RU" dirty="0" err="1"/>
              <a:t>благополучателей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00098" y="2928934"/>
            <a:ext cx="4248472" cy="161276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xmlns="" val="48255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643050"/>
            <a:ext cx="8715436" cy="345069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Г</a:t>
            </a:r>
            <a:r>
              <a:rPr lang="ru-RU" dirty="0" smtClean="0"/>
              <a:t>раждане </a:t>
            </a:r>
            <a:r>
              <a:rPr lang="ru-RU" dirty="0" smtClean="0"/>
              <a:t>с активной жизненной позицией старше 18 лет.</a:t>
            </a:r>
          </a:p>
          <a:p>
            <a:r>
              <a:rPr lang="ru-RU" dirty="0" smtClean="0"/>
              <a:t>Сотрудники </a:t>
            </a:r>
            <a:r>
              <a:rPr lang="ru-RU" dirty="0" smtClean="0"/>
              <a:t>учреждения ГБУЗ "Волгоградский областной клинический хоспис".</a:t>
            </a:r>
          </a:p>
          <a:p>
            <a:r>
              <a:rPr lang="ru-RU" dirty="0" err="1" smtClean="0"/>
              <a:t>Благополучатели</a:t>
            </a:r>
            <a:r>
              <a:rPr lang="ru-RU" dirty="0" smtClean="0"/>
              <a:t> </a:t>
            </a:r>
            <a:r>
              <a:rPr lang="ru-RU" dirty="0" smtClean="0"/>
              <a:t>учреждения ГБУЗ "Волгоградский областной клинический хоспис".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Целевая категория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52" y="4000505"/>
            <a:ext cx="3286148" cy="2857496"/>
          </a:xfrm>
          <a:prstGeom prst="rect">
            <a:avLst/>
          </a:prstGeom>
        </p:spPr>
      </p:pic>
      <p:sp>
        <p:nvSpPr>
          <p:cNvPr id="1026" name="AutoShape 2" descr="blob:https://web.whatsapp.com/4a3d15f3-4e79-4b12-b398-7fbd65f23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https://fondvera.ru/wp-content/uploads/2017/05/IMG_1018-1024x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000504"/>
            <a:ext cx="3247900" cy="2857496"/>
          </a:xfrm>
          <a:prstGeom prst="rect">
            <a:avLst/>
          </a:prstGeom>
          <a:noFill/>
        </p:spPr>
      </p:pic>
      <p:sp>
        <p:nvSpPr>
          <p:cNvPr id="1031" name="AutoShape 7" descr="blob:https://web.whatsapp.com/4a3d15f3-4e79-4b12-b398-7fbd65f23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blob:https://web.whatsapp.com/4a3d15f3-4e79-4b12-b398-7fbd65f23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blob:https://web.whatsapp.com/4a3d15f3-4e79-4b12-b398-7fbd65f23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blob:https://web.whatsapp.com/4a3d15f3-4e79-4b12-b398-7fbd65f23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/>
          <a:srcRect l="40625" t="38542" r="40039" b="26042"/>
          <a:stretch>
            <a:fillRect/>
          </a:stretch>
        </p:blipFill>
        <p:spPr bwMode="auto">
          <a:xfrm>
            <a:off x="0" y="4000504"/>
            <a:ext cx="271461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Сроки проведения: 2021-2022 год.</a:t>
            </a:r>
          </a:p>
          <a:p>
            <a:r>
              <a:rPr lang="ru-RU" dirty="0" smtClean="0"/>
              <a:t>Место проведения: </a:t>
            </a:r>
            <a:r>
              <a:rPr lang="ru-RU" dirty="0" smtClean="0"/>
              <a:t>г.Волгоград, ул.Санаторная д.30.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Место и время проведения Проекта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Обучение волонтеров</a:t>
            </a:r>
            <a:r>
              <a:rPr lang="ru-RU" dirty="0" smtClean="0"/>
              <a:t>:</a:t>
            </a:r>
          </a:p>
          <a:p>
            <a:r>
              <a:rPr lang="ru-RU" dirty="0" smtClean="0"/>
              <a:t>-оснащение методическими рекомендациями при взаимодействии с пациентами хосписа (знакомство с </a:t>
            </a:r>
            <a:r>
              <a:rPr lang="ru-RU" dirty="0" err="1" smtClean="0"/>
              <a:t>хосписной</a:t>
            </a:r>
            <a:r>
              <a:rPr lang="ru-RU" dirty="0" smtClean="0"/>
              <a:t> философией, возрастной психологией, обучение навыкам активного слушания).</a:t>
            </a:r>
          </a:p>
          <a:p>
            <a:r>
              <a:rPr lang="ru-RU" dirty="0" smtClean="0"/>
              <a:t>-налаживание командной работы с волонтерами(тренинг на сплочение команды, семинар на тему "Анонимные трудные ситуации"; проведение рефлексии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1" y="2357430"/>
            <a:ext cx="5357850" cy="4500570"/>
          </a:xfrm>
        </p:spPr>
        <p:txBody>
          <a:bodyPr/>
          <a:lstStyle/>
          <a:p>
            <a:r>
              <a:rPr lang="ru-RU" dirty="0" smtClean="0"/>
              <a:t>Осуществление нерегулярной деятельности или деятельности, не связанной с пациентами:</a:t>
            </a:r>
          </a:p>
          <a:p>
            <a:r>
              <a:rPr lang="ru-RU" dirty="0" smtClean="0"/>
              <a:t>-экологическая акция, включающую разработку ландшафтного дизайна для территории хосписа;</a:t>
            </a:r>
          </a:p>
          <a:p>
            <a:r>
              <a:rPr lang="ru-RU" dirty="0" smtClean="0"/>
              <a:t>-текущая уборка и генеральная уборка в помещениях учреждения.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20827" t="17709" r="34928" b="18123"/>
          <a:stretch>
            <a:fillRect/>
          </a:stretch>
        </p:blipFill>
        <p:spPr bwMode="auto">
          <a:xfrm>
            <a:off x="6000760" y="2357430"/>
            <a:ext cx="31432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l="18945" t="19792" r="38867" b="17708"/>
          <a:stretch>
            <a:fillRect/>
          </a:stretch>
        </p:blipFill>
        <p:spPr bwMode="auto">
          <a:xfrm>
            <a:off x="6000760" y="4500570"/>
            <a:ext cx="3143240" cy="25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3" y="2143116"/>
            <a:ext cx="5357849" cy="492922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Организация системной </a:t>
            </a:r>
            <a:r>
              <a:rPr lang="ru-RU" dirty="0" err="1" smtClean="0"/>
              <a:t>досуговой</a:t>
            </a:r>
            <a:r>
              <a:rPr lang="ru-RU" dirty="0" smtClean="0"/>
              <a:t> и обучающей деятельности </a:t>
            </a:r>
            <a:r>
              <a:rPr lang="ru-RU" dirty="0" err="1" smtClean="0"/>
              <a:t>благополучателей</a:t>
            </a:r>
            <a:r>
              <a:rPr lang="ru-RU" dirty="0" smtClean="0"/>
              <a:t> и находящихся с ними родственников:</a:t>
            </a:r>
          </a:p>
          <a:p>
            <a:r>
              <a:rPr lang="ru-RU" dirty="0" smtClean="0"/>
              <a:t>-художественно-творческие мастерские;</a:t>
            </a:r>
          </a:p>
          <a:p>
            <a:r>
              <a:rPr lang="ru-RU" dirty="0" smtClean="0"/>
              <a:t>-концерты для пациентов хосписа и членов их семей;</a:t>
            </a:r>
          </a:p>
          <a:p>
            <a:r>
              <a:rPr lang="ru-RU" dirty="0" smtClean="0"/>
              <a:t>-дни красоты для пациентов хосписа и членов их семей;</a:t>
            </a:r>
          </a:p>
          <a:p>
            <a:r>
              <a:rPr lang="ru-RU" dirty="0" smtClean="0"/>
              <a:t>-проведение цикла виртуальных экскурсий для пациентов хосписа и членов их семей;</a:t>
            </a:r>
          </a:p>
          <a:p>
            <a:r>
              <a:rPr lang="ru-RU" dirty="0" smtClean="0"/>
              <a:t>-индивидуальные </a:t>
            </a:r>
            <a:r>
              <a:rPr lang="ru-RU" dirty="0" err="1" smtClean="0"/>
              <a:t>досуговые</a:t>
            </a:r>
            <a:r>
              <a:rPr lang="ru-RU" dirty="0" smtClean="0"/>
              <a:t> мероприятия (дни рождения, чтение книг, прогулка);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иппотерапия</a:t>
            </a:r>
            <a:r>
              <a:rPr lang="ru-RU" dirty="0" smtClean="0"/>
              <a:t> для пациентов хосписа и членов их семей.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Проекта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2071678"/>
            <a:ext cx="3714744" cy="2000264"/>
          </a:xfrm>
          <a:prstGeom prst="rect">
            <a:avLst/>
          </a:prstGeom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 l="28711" t="22916" r="32031" b="28125"/>
          <a:stretch>
            <a:fillRect/>
          </a:stretch>
        </p:blipFill>
        <p:spPr bwMode="auto">
          <a:xfrm>
            <a:off x="5477896" y="4286256"/>
            <a:ext cx="366610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190</TotalTime>
  <Words>536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Региональный проект "Волонтеры социального служения "Помогая сердцем"</vt:lpstr>
      <vt:lpstr>Актуальность</vt:lpstr>
      <vt:lpstr>Цель Проекта</vt:lpstr>
      <vt:lpstr>Задачи:</vt:lpstr>
      <vt:lpstr>Целевая категория</vt:lpstr>
      <vt:lpstr>Место и время проведения Проекта</vt:lpstr>
      <vt:lpstr>Мероприятия в рамках Проекта</vt:lpstr>
      <vt:lpstr>Мероприятия в рамках Проекта</vt:lpstr>
      <vt:lpstr>Мероприятия в рамках Проекта</vt:lpstr>
      <vt:lpstr>Мероприятия в рамках Проекта</vt:lpstr>
      <vt:lpstr>Мероприятия в рамках Проекта</vt:lpstr>
      <vt:lpstr>Мероприятия в рамках Проекта</vt:lpstr>
      <vt:lpstr>Реализованные мероприятия</vt:lpstr>
      <vt:lpstr>Реализованные мероприятия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проект "Волонтеры социального служения "Помогая сердцем"</dc:title>
  <dc:creator>User6</dc:creator>
  <cp:lastModifiedBy>пк</cp:lastModifiedBy>
  <cp:revision>20</cp:revision>
  <dcterms:created xsi:type="dcterms:W3CDTF">2021-06-30T11:50:55Z</dcterms:created>
  <dcterms:modified xsi:type="dcterms:W3CDTF">2021-07-04T08:38:05Z</dcterms:modified>
</cp:coreProperties>
</file>