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68" r:id="rId4"/>
    <p:sldId id="282" r:id="rId5"/>
    <p:sldId id="306" r:id="rId6"/>
    <p:sldId id="307" r:id="rId7"/>
    <p:sldId id="308" r:id="rId8"/>
    <p:sldId id="311" r:id="rId9"/>
    <p:sldId id="310" r:id="rId10"/>
    <p:sldId id="309" r:id="rId11"/>
    <p:sldId id="312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1842" autoAdjust="0"/>
  </p:normalViewPr>
  <p:slideViewPr>
    <p:cSldViewPr snapToGrid="0">
      <p:cViewPr varScale="1">
        <p:scale>
          <a:sx n="105" d="100"/>
          <a:sy n="105" d="100"/>
        </p:scale>
        <p:origin x="10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0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91737-D279-41CA-9982-5BC05EF06F5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6FA97-83ED-471A-8B80-6E6BC952D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239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3E6-EE5F-42E8-BE88-D5F377DD32DC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CF82-FE98-4708-98AD-71487C2A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9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3E6-EE5F-42E8-BE88-D5F377DD32DC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CF82-FE98-4708-98AD-71487C2A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3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3E6-EE5F-42E8-BE88-D5F377DD32DC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CF82-FE98-4708-98AD-71487C2A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3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3E6-EE5F-42E8-BE88-D5F377DD32DC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CF82-FE98-4708-98AD-71487C2A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48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3E6-EE5F-42E8-BE88-D5F377DD32DC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CF82-FE98-4708-98AD-71487C2A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0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3E6-EE5F-42E8-BE88-D5F377DD32DC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CF82-FE98-4708-98AD-71487C2A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16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3E6-EE5F-42E8-BE88-D5F377DD32DC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CF82-FE98-4708-98AD-71487C2A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72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3E6-EE5F-42E8-BE88-D5F377DD32DC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CF82-FE98-4708-98AD-71487C2A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7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3E6-EE5F-42E8-BE88-D5F377DD32DC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CF82-FE98-4708-98AD-71487C2A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43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3E6-EE5F-42E8-BE88-D5F377DD32DC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CF82-FE98-4708-98AD-71487C2A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62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3E6-EE5F-42E8-BE88-D5F377DD32DC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CF82-FE98-4708-98AD-71487C2A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01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5E3E6-EE5F-42E8-BE88-D5F377DD32DC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9CF82-FE98-4708-98AD-71487C2A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35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альтернативный процесс 18"/>
          <p:cNvSpPr/>
          <p:nvPr/>
        </p:nvSpPr>
        <p:spPr>
          <a:xfrm>
            <a:off x="167799" y="1645441"/>
            <a:ext cx="6833892" cy="2517127"/>
          </a:xfrm>
          <a:prstGeom prst="flowChartAlternate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400" dirty="0"/>
              <a:t>РЕГИОНАЛЬНЫЙ РЕСУРСНЫЙ</a:t>
            </a:r>
          </a:p>
          <a:p>
            <a:pPr algn="r"/>
            <a:r>
              <a:rPr lang="ru-RU" sz="2400" dirty="0"/>
              <a:t> ЦЕНТР ПО ПОДДЕРЖКЕ </a:t>
            </a:r>
          </a:p>
          <a:p>
            <a:pPr algn="r"/>
            <a:r>
              <a:rPr lang="ru-RU" sz="2400" dirty="0"/>
              <a:t>ДОБРОВОЛЬЧЕСТВА</a:t>
            </a:r>
          </a:p>
          <a:p>
            <a:pPr algn="r"/>
            <a:r>
              <a:rPr lang="ru-RU" sz="2400" dirty="0"/>
              <a:t> СМОЛЕНСКОЙ ОБЛАСТИ</a:t>
            </a:r>
          </a:p>
        </p:txBody>
      </p:sp>
      <p:sp>
        <p:nvSpPr>
          <p:cNvPr id="6" name="Овал 5"/>
          <p:cNvSpPr/>
          <p:nvPr/>
        </p:nvSpPr>
        <p:spPr>
          <a:xfrm>
            <a:off x="2948940" y="5039834"/>
            <a:ext cx="1623060" cy="16417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76689" y="5367829"/>
            <a:ext cx="967562" cy="9857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0057326" y="175373"/>
            <a:ext cx="756441" cy="7763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233420" y="370131"/>
            <a:ext cx="404251" cy="3868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627518" y="1009632"/>
            <a:ext cx="503208" cy="479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757125" y="1122363"/>
            <a:ext cx="243993" cy="25424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132829" y="5367829"/>
            <a:ext cx="1084520" cy="10477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363768" y="5600124"/>
            <a:ext cx="622642" cy="6165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003982" y="4269172"/>
            <a:ext cx="424306" cy="435031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762963" y="601704"/>
            <a:ext cx="863046" cy="870706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5" y="1445563"/>
            <a:ext cx="2908723" cy="2908723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019225" y="101739"/>
            <a:ext cx="548886" cy="53678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84028" y="6083172"/>
            <a:ext cx="643470" cy="6648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142195" y="5737639"/>
            <a:ext cx="322520" cy="341475"/>
          </a:xfrm>
          <a:prstGeom prst="ellipse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1087741" y="4799978"/>
            <a:ext cx="503208" cy="479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1217348" y="4912709"/>
            <a:ext cx="243993" cy="25424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-1438482" y="4312949"/>
            <a:ext cx="8205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РЦД67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#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ВолонтерыСмоленщины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#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добро67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МолодыДушой67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60124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-21265" y="5803158"/>
            <a:ext cx="3259801" cy="1051239"/>
          </a:xfrm>
          <a:prstGeom prst="flowChartAlternate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/>
              <a:t>РЕГИОНАЛЬНЫЙ РЕСУРСНЫЙ</a:t>
            </a:r>
          </a:p>
          <a:p>
            <a:pPr algn="r"/>
            <a:r>
              <a:rPr lang="ru-RU" sz="1400" dirty="0"/>
              <a:t> ЦЕНТР ПО ПОДДЕРЖКЕ </a:t>
            </a:r>
          </a:p>
          <a:p>
            <a:pPr algn="r"/>
            <a:r>
              <a:rPr lang="ru-RU" sz="1400" dirty="0"/>
              <a:t>ДОБРОВОЛЬЧЕСТВА</a:t>
            </a:r>
          </a:p>
          <a:p>
            <a:pPr algn="r"/>
            <a:r>
              <a:rPr lang="ru-RU" sz="1400" dirty="0"/>
              <a:t> СМОЛЕНСКОЙ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31" y="5680065"/>
            <a:ext cx="1338809" cy="1338809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8832501" y="0"/>
            <a:ext cx="3359499" cy="924448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12000"/>
                  <a:lumOff val="88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anose="020B0502040204020203" pitchFamily="34" charset="0"/>
              </a:rPr>
              <a:t>ДЕЯТЕЛЬНОСТЬ. 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anose="020B0502040204020203" pitchFamily="34" charset="0"/>
              </a:rPr>
              <a:t>«МОЛОДЫ ДУШОЙ»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73" y="0"/>
            <a:ext cx="2402597" cy="1222011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полка, книга, внутренний&#10;&#10;Описание создано автоматически">
            <a:extLst>
              <a:ext uri="{FF2B5EF4-FFF2-40B4-BE49-F238E27FC236}">
                <a16:creationId xmlns:a16="http://schemas.microsoft.com/office/drawing/2014/main" id="{EA1DC262-970A-4FB8-AAC9-8B0C3075B1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85" b="-2455"/>
          <a:stretch/>
        </p:blipFill>
        <p:spPr>
          <a:xfrm>
            <a:off x="308539" y="247522"/>
            <a:ext cx="5957523" cy="5190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Изображение выглядит как текст, пол, стол, окно&#10;&#10;Описание создано автоматически">
            <a:extLst>
              <a:ext uri="{FF2B5EF4-FFF2-40B4-BE49-F238E27FC236}">
                <a16:creationId xmlns:a16="http://schemas.microsoft.com/office/drawing/2014/main" id="{AC5084C5-D3B0-4E5C-B308-C53441E4BC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66" b="1092"/>
          <a:stretch/>
        </p:blipFill>
        <p:spPr>
          <a:xfrm>
            <a:off x="6584467" y="3429000"/>
            <a:ext cx="5347759" cy="3219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2CF4408-F4CB-4084-A62A-B50095FFBB57}"/>
              </a:ext>
            </a:extLst>
          </p:cNvPr>
          <p:cNvSpPr/>
          <p:nvPr/>
        </p:nvSpPr>
        <p:spPr>
          <a:xfrm>
            <a:off x="6905625" y="1447800"/>
            <a:ext cx="5026601" cy="16836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2021 </a:t>
            </a:r>
            <a:r>
              <a:rPr lang="ru-RU" dirty="0"/>
              <a:t>- мастер-класс для серебряных волонтеров по написанию проектов от руководителя регионального ресурсного центра по поддержке добровольчества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097344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-21265" y="5803158"/>
            <a:ext cx="3259801" cy="1051239"/>
          </a:xfrm>
          <a:prstGeom prst="flowChartAlternate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/>
              <a:t>РЕГИОНАЛЬНЫЙ РЕСУРСНЫЙ</a:t>
            </a:r>
          </a:p>
          <a:p>
            <a:pPr algn="r"/>
            <a:r>
              <a:rPr lang="ru-RU" sz="1400" dirty="0"/>
              <a:t> ЦЕНТР ПО ПОДДЕРЖКЕ </a:t>
            </a:r>
          </a:p>
          <a:p>
            <a:pPr algn="r"/>
            <a:r>
              <a:rPr lang="ru-RU" sz="1400" dirty="0"/>
              <a:t>ДОБРОВОЛЬЧЕСТВА</a:t>
            </a:r>
          </a:p>
          <a:p>
            <a:pPr algn="r"/>
            <a:r>
              <a:rPr lang="ru-RU" sz="1400" dirty="0"/>
              <a:t> СМОЛЕНСКОЙ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31" y="5680065"/>
            <a:ext cx="1338809" cy="1338809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8832501" y="0"/>
            <a:ext cx="3359499" cy="924448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12000"/>
                  <a:lumOff val="88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anose="020B0502040204020203" pitchFamily="34" charset="0"/>
              </a:rPr>
              <a:t>ПЛАНЫ на 2022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73" y="0"/>
            <a:ext cx="2402597" cy="12220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AD64F0-07BE-457E-8B84-21DA4580A5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171257"/>
            <a:ext cx="2268148" cy="15063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8EA2306-AE9A-4B87-8CA9-66D3788F84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970" y="4509493"/>
            <a:ext cx="3392312" cy="2252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8951CF8-168E-4E97-BA51-EA146A40287C}"/>
              </a:ext>
            </a:extLst>
          </p:cNvPr>
          <p:cNvSpPr/>
          <p:nvPr/>
        </p:nvSpPr>
        <p:spPr>
          <a:xfrm>
            <a:off x="64718" y="1053303"/>
            <a:ext cx="1181234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Наши планы на 2022:</a:t>
            </a:r>
          </a:p>
          <a:p>
            <a:pPr algn="ctr"/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ru-RU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685800" indent="-685800">
              <a:buFontTx/>
              <a:buChar char="-"/>
            </a:pP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Открыть 1 центр «Молоды душой»</a:t>
            </a:r>
          </a:p>
          <a:p>
            <a:pPr marL="685800" indent="-685800">
              <a:buFontTx/>
              <a:buChar char="-"/>
            </a:pP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Провести 24 мероприятия с серебряными волонтерами</a:t>
            </a:r>
          </a:p>
          <a:p>
            <a:pPr marL="685800" indent="-685800">
              <a:buFontTx/>
              <a:buChar char="-"/>
            </a:pP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Расширить аудиторию серебряных волонтеров </a:t>
            </a:r>
          </a:p>
          <a:p>
            <a:pPr marL="685800" indent="-685800">
              <a:buFontTx/>
              <a:buChar char="-"/>
            </a:pP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Провести 3 образовательных курса для серебряных волонтеров </a:t>
            </a:r>
            <a:endParaRPr lang="ru-RU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215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альтернативный процесс 18"/>
          <p:cNvSpPr/>
          <p:nvPr/>
        </p:nvSpPr>
        <p:spPr>
          <a:xfrm>
            <a:off x="6847367" y="1786269"/>
            <a:ext cx="4565654" cy="1646821"/>
          </a:xfrm>
          <a:prstGeom prst="flowChartAlternate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/>
              <a:t>РЕГИОНАЛЬНЫЙ РЕСУРСНЫЙ</a:t>
            </a:r>
          </a:p>
          <a:p>
            <a:pPr algn="r"/>
            <a:r>
              <a:rPr lang="ru-RU" sz="1400" dirty="0"/>
              <a:t> ЦЕНТР ПО ПОДДЕРЖКЕ </a:t>
            </a:r>
          </a:p>
          <a:p>
            <a:pPr algn="r"/>
            <a:r>
              <a:rPr lang="ru-RU" sz="1400" dirty="0"/>
              <a:t>ДОБРОВОЛЬЧЕСТВА</a:t>
            </a:r>
          </a:p>
          <a:p>
            <a:pPr algn="r"/>
            <a:r>
              <a:rPr lang="ru-RU" sz="1400" dirty="0"/>
              <a:t> СМОЛЕНСКОЙ ОБЛАСТИ</a:t>
            </a:r>
          </a:p>
        </p:txBody>
      </p:sp>
      <p:sp>
        <p:nvSpPr>
          <p:cNvPr id="6" name="Овал 5"/>
          <p:cNvSpPr/>
          <p:nvPr/>
        </p:nvSpPr>
        <p:spPr>
          <a:xfrm>
            <a:off x="2948940" y="5039834"/>
            <a:ext cx="1623060" cy="16417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76689" y="5367829"/>
            <a:ext cx="967562" cy="9857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0057326" y="175373"/>
            <a:ext cx="756441" cy="7763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233420" y="370131"/>
            <a:ext cx="404251" cy="3868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627518" y="1009632"/>
            <a:ext cx="503208" cy="479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757125" y="1122363"/>
            <a:ext cx="243993" cy="25424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132829" y="5367829"/>
            <a:ext cx="1084520" cy="10477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363768" y="5600124"/>
            <a:ext cx="622642" cy="6165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003982" y="4269172"/>
            <a:ext cx="424306" cy="435031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762963" y="601704"/>
            <a:ext cx="863046" cy="870706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-634576" y="2741570"/>
            <a:ext cx="8433354" cy="1383967"/>
          </a:xfrm>
          <a:prstGeom prst="flowChartAlternate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433091"/>
            <a:ext cx="6885951" cy="619103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«Ни одного дня без доброго дела!»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243" y="1665940"/>
            <a:ext cx="1887478" cy="1887478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4244251" y="1908706"/>
            <a:ext cx="548886" cy="53678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84028" y="6083172"/>
            <a:ext cx="643470" cy="6648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142195" y="5737639"/>
            <a:ext cx="322520" cy="341475"/>
          </a:xfrm>
          <a:prstGeom prst="ellipse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1087741" y="4799978"/>
            <a:ext cx="503208" cy="479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1217348" y="4912709"/>
            <a:ext cx="243993" cy="25424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-917274" y="42841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/>
              <a:t>#</a:t>
            </a:r>
            <a:r>
              <a:rPr lang="ru-RU" dirty="0"/>
              <a:t>РЦД67</a:t>
            </a:r>
            <a:r>
              <a:rPr lang="en-US" dirty="0"/>
              <a:t>  #</a:t>
            </a:r>
            <a:r>
              <a:rPr lang="ru-RU" dirty="0"/>
              <a:t>ВолонтерыСмоленщины</a:t>
            </a:r>
            <a:r>
              <a:rPr lang="en-US" dirty="0"/>
              <a:t> #</a:t>
            </a:r>
            <a:r>
              <a:rPr lang="ru-RU" dirty="0"/>
              <a:t>добро67  </a:t>
            </a:r>
          </a:p>
        </p:txBody>
      </p:sp>
    </p:spTree>
    <p:extLst>
      <p:ext uri="{BB962C8B-B14F-4D97-AF65-F5344CB8AC3E}">
        <p14:creationId xmlns:p14="http://schemas.microsoft.com/office/powerpoint/2010/main" val="353076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951325" y="4779015"/>
            <a:ext cx="6191794" cy="8989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8969" y="181016"/>
            <a:ext cx="6397350" cy="12886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3" y="2645439"/>
            <a:ext cx="4301713" cy="2871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9857264" y="0"/>
            <a:ext cx="2334736" cy="602355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12000"/>
                  <a:lumOff val="88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anose="020B0502040204020203" pitchFamily="34" charset="0"/>
              </a:rPr>
              <a:t>РАЗВИТИЕ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-21264" y="5986732"/>
            <a:ext cx="2911114" cy="867665"/>
          </a:xfrm>
          <a:prstGeom prst="flowChartAlternate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/>
              <a:t>РЕГИОНАЛЬНЫЙ РЕСУРСНЫЙ</a:t>
            </a:r>
          </a:p>
          <a:p>
            <a:pPr algn="r"/>
            <a:r>
              <a:rPr lang="ru-RU" sz="1400" dirty="0"/>
              <a:t> ЦЕНТР ПО ПОДДЕРЖКЕ </a:t>
            </a:r>
          </a:p>
          <a:p>
            <a:pPr algn="r"/>
            <a:r>
              <a:rPr lang="ru-RU" sz="1400" dirty="0"/>
              <a:t>ДОБРОВОЛЬЧЕСТВА</a:t>
            </a:r>
          </a:p>
          <a:p>
            <a:pPr algn="r"/>
            <a:r>
              <a:rPr lang="ru-RU" sz="1400" dirty="0"/>
              <a:t> СМОЛЕНСКОЙ ОБЛАСТИ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30" y="5986732"/>
            <a:ext cx="1032142" cy="10321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233" y="5517169"/>
            <a:ext cx="1821773" cy="13663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7397" y="293863"/>
            <a:ext cx="635723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В соответствии с распоряжением Администрации Смоленской области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</a:rPr>
              <a:t>в марте 2018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создан Межведомственный совет по развитию добровольчества (волонтерства) и социально ориентированных некоммерческих организаций на территории Смоленской области. </a:t>
            </a:r>
          </a:p>
          <a:p>
            <a:pPr algn="r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Аналогичные совещательные органы созданы во всех органах местного самоуправления муниципальных образований Смоленской области.</a:t>
            </a:r>
          </a:p>
          <a:p>
            <a:pPr algn="r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67346" y="3610225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марте 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волонтерский центр реорганизован в Региональный ресурсный центр поддержки добровольчества (волонтерства) как отдел центра-музея.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РЦД67 получил членство Ассоциации волонтерских центров, а в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прошел сертификацию с рекомендацией создать центр «Молоды душой»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134" y="731083"/>
            <a:ext cx="3862643" cy="289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/>
        </p:nvSpPr>
        <p:spPr>
          <a:xfrm>
            <a:off x="-21265" y="5803158"/>
            <a:ext cx="3259801" cy="1051239"/>
          </a:xfrm>
          <a:prstGeom prst="flowChartAlternate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/>
              <a:t>РЕГИОНАЛЬНЫЙ РЕСУРСНЫЙ</a:t>
            </a:r>
          </a:p>
          <a:p>
            <a:pPr algn="r"/>
            <a:r>
              <a:rPr lang="ru-RU" sz="1400" dirty="0"/>
              <a:t> ЦЕНТР ПО ПОДДЕРЖКЕ </a:t>
            </a:r>
          </a:p>
          <a:p>
            <a:pPr algn="r"/>
            <a:r>
              <a:rPr lang="ru-RU" sz="1400" dirty="0"/>
              <a:t>ДОБРОВОЛЬЧЕСТВА</a:t>
            </a:r>
          </a:p>
          <a:p>
            <a:pPr algn="r"/>
            <a:r>
              <a:rPr lang="ru-RU" sz="1400" dirty="0"/>
              <a:t> СМОЛЕНСКОЙ ОБЛАСТИ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31" y="5680065"/>
            <a:ext cx="1338809" cy="1338809"/>
          </a:xfrm>
          <a:prstGeom prst="rect">
            <a:avLst/>
          </a:prstGeom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5536734" y="0"/>
            <a:ext cx="6655267" cy="602355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12000"/>
                  <a:lumOff val="88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anose="020B0502040204020203" pitchFamily="34" charset="0"/>
              </a:rPr>
              <a:t>СУБЪЕКТЫ ВОЛОНТЕРСКОЙ ДЕЯТЕЛЬНОСТИ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577" y="4107099"/>
            <a:ext cx="2329420" cy="2911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18" y="0"/>
            <a:ext cx="3193869" cy="31938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614" y="-95794"/>
            <a:ext cx="3289663" cy="32896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7" y="-78377"/>
            <a:ext cx="3272246" cy="32722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36" y="3198900"/>
            <a:ext cx="2953706" cy="29537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08" y="3112143"/>
            <a:ext cx="3127220" cy="3127220"/>
          </a:xfrm>
          <a:prstGeom prst="rect">
            <a:avLst/>
          </a:prstGeom>
        </p:spPr>
      </p:pic>
      <p:sp>
        <p:nvSpPr>
          <p:cNvPr id="14" name="Блок-схема: альтернативный процесс 13"/>
          <p:cNvSpPr/>
          <p:nvPr/>
        </p:nvSpPr>
        <p:spPr>
          <a:xfrm>
            <a:off x="1608277" y="3093714"/>
            <a:ext cx="1541437" cy="223248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12000"/>
                  <a:lumOff val="88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5057908" y="3093714"/>
            <a:ext cx="1541437" cy="223248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12000"/>
                  <a:lumOff val="88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8382945" y="3112143"/>
            <a:ext cx="1681408" cy="461567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12000"/>
                  <a:lumOff val="88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корпоративные волонтеры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973764" y="6087021"/>
            <a:ext cx="1541437" cy="443971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12000"/>
                  <a:lumOff val="88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волонтерство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6841508" y="6127483"/>
            <a:ext cx="1541437" cy="443971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12000"/>
                  <a:lumOff val="88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серебряное</a:t>
            </a:r>
          </a:p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536733" y="0"/>
            <a:ext cx="6655267" cy="602355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12000"/>
                  <a:lumOff val="88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anose="020B0502040204020203" pitchFamily="34" charset="0"/>
              </a:rPr>
              <a:t>СУБЪЕКТЫ ВОЛОНТЕРСКОЙ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72341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-21265" y="5803158"/>
            <a:ext cx="3259801" cy="1051239"/>
          </a:xfrm>
          <a:prstGeom prst="flowChartAlternate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/>
              <a:t>РЕГИОНАЛЬНЫЙ РЕСУРСНЫЙ</a:t>
            </a:r>
          </a:p>
          <a:p>
            <a:pPr algn="r"/>
            <a:r>
              <a:rPr lang="ru-RU" sz="1400" dirty="0"/>
              <a:t> ЦЕНТР ПО ПОДДЕРЖКЕ </a:t>
            </a:r>
          </a:p>
          <a:p>
            <a:pPr algn="r"/>
            <a:r>
              <a:rPr lang="ru-RU" sz="1400" dirty="0"/>
              <a:t>ДОБРОВОЛЬЧЕСТВА</a:t>
            </a:r>
          </a:p>
          <a:p>
            <a:pPr algn="r"/>
            <a:r>
              <a:rPr lang="ru-RU" sz="1400" dirty="0"/>
              <a:t> СМОЛЕНСКОЙ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31" y="5680065"/>
            <a:ext cx="1338809" cy="1338809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8832501" y="0"/>
            <a:ext cx="3359499" cy="924448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12000"/>
                  <a:lumOff val="88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anose="020B0502040204020203" pitchFamily="34" charset="0"/>
              </a:rPr>
              <a:t>ДЕЯТЕЛЬНОСТЬ. 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anose="020B0502040204020203" pitchFamily="34" charset="0"/>
              </a:rPr>
              <a:t>«МОЛОДЫ ДУШОЙ»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73" y="0"/>
            <a:ext cx="2402597" cy="12220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74" y="462225"/>
            <a:ext cx="2791920" cy="2093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161494" y="1433548"/>
            <a:ext cx="69407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волонтерский муниципальный штаб г. Десногорска подключил серебряных волонтеров к акции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«Снежный десант»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61494" y="568954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пандемии серебряные волонтеры г. Десногорска стали организаторами серии онлайн-мастер-классов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«Поделки-посиделки»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86" y="3139423"/>
            <a:ext cx="2149560" cy="2206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211" y="3139423"/>
            <a:ext cx="2272907" cy="2206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894" y="3163493"/>
            <a:ext cx="1630711" cy="2245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76" y="3163541"/>
            <a:ext cx="2787553" cy="2206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091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84615" y="3711694"/>
            <a:ext cx="4541809" cy="1926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82500" y="1158379"/>
            <a:ext cx="5700002" cy="18815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-21265" y="5803158"/>
            <a:ext cx="3259801" cy="1051239"/>
          </a:xfrm>
          <a:prstGeom prst="flowChartAlternate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/>
              <a:t>РЕГИОНАЛЬНЫЙ РЕСУРСНЫЙ</a:t>
            </a:r>
          </a:p>
          <a:p>
            <a:pPr algn="r"/>
            <a:r>
              <a:rPr lang="ru-RU" sz="1400" dirty="0"/>
              <a:t> ЦЕНТР ПО ПОДДЕРЖКЕ </a:t>
            </a:r>
          </a:p>
          <a:p>
            <a:pPr algn="r"/>
            <a:r>
              <a:rPr lang="ru-RU" sz="1400" dirty="0"/>
              <a:t>ДОБРОВОЛЬЧЕСТВА</a:t>
            </a:r>
          </a:p>
          <a:p>
            <a:pPr algn="r"/>
            <a:r>
              <a:rPr lang="ru-RU" sz="1400" dirty="0"/>
              <a:t> СМОЛЕНСКОЙ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31" y="5680065"/>
            <a:ext cx="1338809" cy="1338809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8832501" y="0"/>
            <a:ext cx="3359499" cy="924448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12000"/>
                  <a:lumOff val="88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anose="020B0502040204020203" pitchFamily="34" charset="0"/>
              </a:rPr>
              <a:t>ДЕЯТЕЛЬНОСТЬ. 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anose="020B0502040204020203" pitchFamily="34" charset="0"/>
              </a:rPr>
              <a:t>«МОЛОДЫ ДУШОЙ»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73" y="0"/>
            <a:ext cx="2402597" cy="12220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3" y="786668"/>
            <a:ext cx="1731964" cy="2761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37" y="3548120"/>
            <a:ext cx="2736920" cy="1936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761583" y="5803157"/>
            <a:ext cx="8744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2020</a:t>
            </a:r>
            <a:r>
              <a:rPr lang="ru-RU" dirty="0"/>
              <a:t> - соглашение с СОГБУ «Комплексный центр социального обслуживания населения» на предмет организации и проведения совместных мероприятий с серебряными волонтерами центра при улучшении эпидемиологической ситуации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96092" y="1275887"/>
            <a:ext cx="5657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2020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в рамках акции РЦД67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#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ДоброеДело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когда каждый волонтер мог рассказать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 своей деятельности в период пандемии, мы познакомились с серебряными волонтерами г. Велижа,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которые шьют бесплатные многоразовые маски для жителей города.</a:t>
            </a:r>
            <a:endParaRPr lang="ru-RU" sz="4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07" y="800809"/>
            <a:ext cx="2572517" cy="274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84557" y="3730208"/>
            <a:ext cx="49857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волонтерами РЦД67 совместно с городской библиотекой было организовано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пожилых людей компьютерной грамотности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ходе общения, пенсионеры узнали о волонтерстве и смогли завести электронную книжку на ЕИС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DOBRO.RU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702" y="3548119"/>
            <a:ext cx="3104696" cy="1936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356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-21265" y="5803158"/>
            <a:ext cx="3259801" cy="1051239"/>
          </a:xfrm>
          <a:prstGeom prst="flowChartAlternate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/>
              <a:t>РЕГИОНАЛЬНЫЙ РЕСУРСНЫЙ</a:t>
            </a:r>
          </a:p>
          <a:p>
            <a:pPr algn="r"/>
            <a:r>
              <a:rPr lang="ru-RU" sz="1400" dirty="0"/>
              <a:t> ЦЕНТР ПО ПОДДЕРЖКЕ </a:t>
            </a:r>
          </a:p>
          <a:p>
            <a:pPr algn="r"/>
            <a:r>
              <a:rPr lang="ru-RU" sz="1400" dirty="0"/>
              <a:t>ДОБРОВОЛЬЧЕСТВА</a:t>
            </a:r>
          </a:p>
          <a:p>
            <a:pPr algn="r"/>
            <a:r>
              <a:rPr lang="ru-RU" sz="1400" dirty="0"/>
              <a:t> СМОЛЕНСКОЙ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31" y="5680065"/>
            <a:ext cx="1338809" cy="1338809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8832501" y="0"/>
            <a:ext cx="3359499" cy="924448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12000"/>
                  <a:lumOff val="88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anose="020B0502040204020203" pitchFamily="34" charset="0"/>
              </a:rPr>
              <a:t>ДЕЯТЕЛЬНОСТЬ. 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anose="020B0502040204020203" pitchFamily="34" charset="0"/>
              </a:rPr>
              <a:t>«МОЛОДЫ ДУШОЙ»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73" y="0"/>
            <a:ext cx="2402597" cy="1222011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стена, человек, внутренний&#10;&#10;Описание создано автоматически">
            <a:extLst>
              <a:ext uri="{FF2B5EF4-FFF2-40B4-BE49-F238E27FC236}">
                <a16:creationId xmlns:a16="http://schemas.microsoft.com/office/drawing/2014/main" id="{B7986282-5E44-4959-9EB7-958F9D3277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5199"/>
            <a:ext cx="4965700" cy="3724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4BE11B-EC13-4DB0-8BFF-B40F67B44A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181350"/>
            <a:ext cx="4724400" cy="3543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BDE4455-5A64-4E3C-A96A-33BE7944F1D4}"/>
              </a:ext>
            </a:extLst>
          </p:cNvPr>
          <p:cNvSpPr/>
          <p:nvPr/>
        </p:nvSpPr>
        <p:spPr>
          <a:xfrm>
            <a:off x="5429250" y="1352550"/>
            <a:ext cx="6610350" cy="1704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 </a:t>
            </a:r>
            <a:r>
              <a:rPr lang="ru-RU" dirty="0">
                <a:solidFill>
                  <a:srgbClr val="7030A0"/>
                </a:solidFill>
              </a:rPr>
              <a:t>2021</a:t>
            </a:r>
            <a:r>
              <a:rPr lang="ru-RU" dirty="0"/>
              <a:t> году продолжилось обучение старшего поколения компьютерной грамотности. Сделано это был с соблюдением всех эпидемиологических норм, чтобы снизить риски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502F101-BA5B-483B-B3D4-063561678E02}"/>
              </a:ext>
            </a:extLst>
          </p:cNvPr>
          <p:cNvSpPr/>
          <p:nvPr/>
        </p:nvSpPr>
        <p:spPr>
          <a:xfrm>
            <a:off x="295274" y="4152901"/>
            <a:ext cx="6715125" cy="565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 </a:t>
            </a:r>
            <a:r>
              <a:rPr lang="ru-RU" dirty="0">
                <a:solidFill>
                  <a:srgbClr val="7030A0"/>
                </a:solidFill>
              </a:rPr>
              <a:t>2022</a:t>
            </a:r>
            <a:r>
              <a:rPr lang="ru-RU" dirty="0"/>
              <a:t> году в планах развитие данного направления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26781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-21265" y="5803158"/>
            <a:ext cx="3259801" cy="1051239"/>
          </a:xfrm>
          <a:prstGeom prst="flowChartAlternate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/>
              <a:t>РЕГИОНАЛЬНЫЙ РЕСУРСНЫЙ</a:t>
            </a:r>
          </a:p>
          <a:p>
            <a:pPr algn="r"/>
            <a:r>
              <a:rPr lang="ru-RU" sz="1400" dirty="0"/>
              <a:t> ЦЕНТР ПО ПОДДЕРЖКЕ </a:t>
            </a:r>
          </a:p>
          <a:p>
            <a:pPr algn="r"/>
            <a:r>
              <a:rPr lang="ru-RU" sz="1400" dirty="0"/>
              <a:t>ДОБРОВОЛЬЧЕСТВА</a:t>
            </a:r>
          </a:p>
          <a:p>
            <a:pPr algn="r"/>
            <a:r>
              <a:rPr lang="ru-RU" sz="1400" dirty="0"/>
              <a:t> СМОЛЕНСКОЙ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31" y="5680065"/>
            <a:ext cx="1338809" cy="1338809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8832501" y="0"/>
            <a:ext cx="3359499" cy="924448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12000"/>
                  <a:lumOff val="88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anose="020B0502040204020203" pitchFamily="34" charset="0"/>
              </a:rPr>
              <a:t>ДЕЯТЕЛЬНОСТЬ. 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anose="020B0502040204020203" pitchFamily="34" charset="0"/>
              </a:rPr>
              <a:t>«МОЛОДЫ ДУШОЙ»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73" y="0"/>
            <a:ext cx="2402597" cy="1222011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23D66AC-99F9-40E5-B10F-04CDDC2A4122}"/>
              </a:ext>
            </a:extLst>
          </p:cNvPr>
          <p:cNvSpPr/>
          <p:nvPr/>
        </p:nvSpPr>
        <p:spPr>
          <a:xfrm>
            <a:off x="5514974" y="1428036"/>
            <a:ext cx="6210301" cy="13775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rgbClr val="7030A0"/>
                </a:solidFill>
              </a:rPr>
              <a:t>2020</a:t>
            </a:r>
            <a:r>
              <a:rPr lang="ru-RU" dirty="0">
                <a:solidFill>
                  <a:schemeClr val="tx1"/>
                </a:solidFill>
              </a:rPr>
              <a:t> совместно с серебряными волонтерами из социальной библиотеки №8 была проведена акция «Теплые пяточки»</a:t>
            </a:r>
          </a:p>
        </p:txBody>
      </p:sp>
      <p:pic>
        <p:nvPicPr>
          <p:cNvPr id="12" name="Рисунок 11" descr="Изображение выглядит как человек, внутренний, женщина, окно&#10;&#10;Описание создано автоматически">
            <a:extLst>
              <a:ext uri="{FF2B5EF4-FFF2-40B4-BE49-F238E27FC236}">
                <a16:creationId xmlns:a16="http://schemas.microsoft.com/office/drawing/2014/main" id="{13477F47-A6A6-4D1D-B18D-7D3E1BD2A0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74776"/>
            <a:ext cx="5095875" cy="3821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80EAEA-8E5D-4DA4-931C-8701E85C62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590" y="3011583"/>
            <a:ext cx="4206935" cy="3751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5F8FA8E4-AAC4-438E-8767-ED39097B5F51}"/>
              </a:ext>
            </a:extLst>
          </p:cNvPr>
          <p:cNvSpPr/>
          <p:nvPr/>
        </p:nvSpPr>
        <p:spPr>
          <a:xfrm>
            <a:off x="207578" y="4248382"/>
            <a:ext cx="6455665" cy="14932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Серебряные волонтеры связали пинетки для детей и передали их в дом малютки. В 2022 году планируется акция «доброе рождество», в которой серебряные волонтеры смогут связать не только пинетки, но и носки и игрушки для жителей детских домов </a:t>
            </a:r>
          </a:p>
        </p:txBody>
      </p:sp>
    </p:spTree>
    <p:extLst>
      <p:ext uri="{BB962C8B-B14F-4D97-AF65-F5344CB8AC3E}">
        <p14:creationId xmlns:p14="http://schemas.microsoft.com/office/powerpoint/2010/main" val="1084876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-21265" y="5803158"/>
            <a:ext cx="3259801" cy="1051239"/>
          </a:xfrm>
          <a:prstGeom prst="flowChartAlternate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/>
              <a:t>РЕГИОНАЛЬНЫЙ РЕСУРСНЫЙ</a:t>
            </a:r>
          </a:p>
          <a:p>
            <a:pPr algn="r"/>
            <a:r>
              <a:rPr lang="ru-RU" sz="1400" dirty="0"/>
              <a:t> ЦЕНТР ПО ПОДДЕРЖКЕ </a:t>
            </a:r>
          </a:p>
          <a:p>
            <a:pPr algn="r"/>
            <a:r>
              <a:rPr lang="ru-RU" sz="1400" dirty="0"/>
              <a:t>ДОБРОВОЛЬЧЕСТВА</a:t>
            </a:r>
          </a:p>
          <a:p>
            <a:pPr algn="r"/>
            <a:r>
              <a:rPr lang="ru-RU" sz="1400" dirty="0"/>
              <a:t> СМОЛЕНСКОЙ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31" y="5680065"/>
            <a:ext cx="1338809" cy="1338809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8832501" y="0"/>
            <a:ext cx="3359499" cy="924448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12000"/>
                  <a:lumOff val="88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anose="020B0502040204020203" pitchFamily="34" charset="0"/>
              </a:rPr>
              <a:t>ДЕЯТЕЛЬНОСТЬ. 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anose="020B0502040204020203" pitchFamily="34" charset="0"/>
              </a:rPr>
              <a:t>«МОЛОДЫ ДУШОЙ»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73" y="0"/>
            <a:ext cx="2402597" cy="1222011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внутренний&#10;&#10;Описание создано автоматически">
            <a:extLst>
              <a:ext uri="{FF2B5EF4-FFF2-40B4-BE49-F238E27FC236}">
                <a16:creationId xmlns:a16="http://schemas.microsoft.com/office/drawing/2014/main" id="{1AFDC875-71A0-4388-861E-916BFF8A4D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462224"/>
            <a:ext cx="3905250" cy="520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BE425D7-7FE3-40D0-9671-22FF5057830D}"/>
              </a:ext>
            </a:extLst>
          </p:cNvPr>
          <p:cNvSpPr/>
          <p:nvPr/>
        </p:nvSpPr>
        <p:spPr>
          <a:xfrm>
            <a:off x="4457700" y="1495425"/>
            <a:ext cx="7448550" cy="1514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 преддверии </a:t>
            </a:r>
            <a:r>
              <a:rPr lang="ru-RU" dirty="0">
                <a:solidFill>
                  <a:srgbClr val="7030A0"/>
                </a:solidFill>
              </a:rPr>
              <a:t>8 марта 2021 </a:t>
            </a:r>
            <a:r>
              <a:rPr lang="ru-RU" dirty="0">
                <a:solidFill>
                  <a:schemeClr val="tx1"/>
                </a:solidFill>
              </a:rPr>
              <a:t>прошла акция «День </a:t>
            </a:r>
            <a:r>
              <a:rPr lang="ru-RU" dirty="0"/>
              <a:t>красоты» - акция позволяющая серебряным волонтерам преобразиться. </a:t>
            </a:r>
          </a:p>
          <a:p>
            <a:pPr algn="ctr"/>
            <a:r>
              <a:rPr lang="ru-RU" dirty="0"/>
              <a:t>Волонтеры-стилисты подстригали и красили старшее поколение. Акция также планируется и на 2022 год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EEB814-4CD2-4683-994C-0D01D3A22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08395"/>
            <a:ext cx="5810250" cy="3222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6538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-21265" y="5803158"/>
            <a:ext cx="3259801" cy="1051239"/>
          </a:xfrm>
          <a:prstGeom prst="flowChartAlternate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/>
              <a:t>РЕГИОНАЛЬНЫЙ РЕСУРСНЫЙ</a:t>
            </a:r>
          </a:p>
          <a:p>
            <a:pPr algn="r"/>
            <a:r>
              <a:rPr lang="ru-RU" sz="1400" dirty="0"/>
              <a:t> ЦЕНТР ПО ПОДДЕРЖКЕ </a:t>
            </a:r>
          </a:p>
          <a:p>
            <a:pPr algn="r"/>
            <a:r>
              <a:rPr lang="ru-RU" sz="1400" dirty="0"/>
              <a:t>ДОБРОВОЛЬЧЕСТВА</a:t>
            </a:r>
          </a:p>
          <a:p>
            <a:pPr algn="r"/>
            <a:r>
              <a:rPr lang="ru-RU" sz="1400" dirty="0"/>
              <a:t> СМОЛЕНСКОЙ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31" y="5680065"/>
            <a:ext cx="1338809" cy="1338809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8832501" y="0"/>
            <a:ext cx="3359499" cy="924448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12000"/>
                  <a:lumOff val="88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anose="020B0502040204020203" pitchFamily="34" charset="0"/>
              </a:rPr>
              <a:t>ДЕЯТЕЛЬНОСТЬ. 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anose="020B0502040204020203" pitchFamily="34" charset="0"/>
              </a:rPr>
              <a:t>«МОЛОДЫ ДУШОЙ»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73" y="0"/>
            <a:ext cx="2402597" cy="1222011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стол, внутренний, пол&#10;&#10;Описание создано автоматически">
            <a:extLst>
              <a:ext uri="{FF2B5EF4-FFF2-40B4-BE49-F238E27FC236}">
                <a16:creationId xmlns:a16="http://schemas.microsoft.com/office/drawing/2014/main" id="{7C12A38C-33EA-48FB-896E-0F368F5A38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6" y="611005"/>
            <a:ext cx="6223000" cy="466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B8C1B8F-5744-4778-8932-A12586DAECB8}"/>
              </a:ext>
            </a:extLst>
          </p:cNvPr>
          <p:cNvSpPr/>
          <p:nvPr/>
        </p:nvSpPr>
        <p:spPr>
          <a:xfrm>
            <a:off x="6547104" y="1866900"/>
            <a:ext cx="5517860" cy="48356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2021</a:t>
            </a:r>
            <a:r>
              <a:rPr lang="ru-RU" dirty="0"/>
              <a:t> - на базе социальной библиотеки   № 8 волонтеры-медики выступили перед серебряными волонтерами с рассказом о том, как вести здоровый образ жизни.</a:t>
            </a:r>
          </a:p>
          <a:p>
            <a:pPr algn="ctr"/>
            <a:r>
              <a:rPr lang="ru-RU" dirty="0"/>
              <a:t>В 2022 году конференции о здоровом образе жизни станут еще более актуальными, волонтеры – медики планируют обучить старшее поколение, как правильно заниматься скандинавской ходьбой, делать правильно зарядку и как готовить вкусную, но полезную еду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Волонтеры смогли задать вопросы, которые их интересовали и получить грамотный ответ от студентов Смоленской медицинской академии </a:t>
            </a:r>
          </a:p>
        </p:txBody>
      </p:sp>
    </p:spTree>
    <p:extLst>
      <p:ext uri="{BB962C8B-B14F-4D97-AF65-F5344CB8AC3E}">
        <p14:creationId xmlns:p14="http://schemas.microsoft.com/office/powerpoint/2010/main" val="37772010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672</Words>
  <Application>Microsoft Office PowerPoint</Application>
  <PresentationFormat>Широкоэкранный</PresentationFormat>
  <Paragraphs>111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Bahnschrift SemiBold Condensed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«Ни одного дня без доброго дела!»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Рес. Центр #3</dc:creator>
  <cp:lastModifiedBy>Ирина Аверкина</cp:lastModifiedBy>
  <cp:revision>175</cp:revision>
  <dcterms:created xsi:type="dcterms:W3CDTF">2020-10-13T12:49:09Z</dcterms:created>
  <dcterms:modified xsi:type="dcterms:W3CDTF">2021-08-25T13:28:45Z</dcterms:modified>
</cp:coreProperties>
</file>