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152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435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6642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2919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657318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6692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9263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042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108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96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65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6234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1139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616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027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0281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EE23A-CDBE-4A30-BFFA-5C6482C8BAA4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93F565-091F-46B4-A56F-1769519945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950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977644"/>
          </a:xfrm>
        </p:spPr>
        <p:txBody>
          <a:bodyPr/>
          <a:lstStyle/>
          <a:p>
            <a:pPr algn="ctr"/>
            <a:r>
              <a:rPr lang="ru-RU" sz="3200" dirty="0"/>
              <a:t>Марафон Патриотического </a:t>
            </a:r>
            <a:r>
              <a:rPr lang="ru-RU" sz="3200" dirty="0" smtClean="0"/>
              <a:t>кино</a:t>
            </a:r>
            <a:br>
              <a:rPr lang="ru-RU" sz="3200" dirty="0" smtClean="0"/>
            </a:br>
            <a:r>
              <a:rPr lang="ru-RU" sz="3200" dirty="0" smtClean="0"/>
              <a:t>«Дорожка фронтовая»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60152" y="4901859"/>
            <a:ext cx="7766936" cy="1096899"/>
          </a:xfrm>
        </p:spPr>
        <p:txBody>
          <a:bodyPr/>
          <a:lstStyle/>
          <a:p>
            <a:r>
              <a:rPr lang="ru-RU" dirty="0" err="1"/>
              <a:t>Демахин</a:t>
            </a:r>
            <a:r>
              <a:rPr lang="ru-RU" dirty="0"/>
              <a:t> Алексей Сергеевич,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специалист </a:t>
            </a:r>
            <a:r>
              <a:rPr lang="ru-RU" dirty="0"/>
              <a:t>по работе с молодежью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202" y="101731"/>
            <a:ext cx="2078518" cy="168180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175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Актуальность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Актуальность данной проблемы обозначена в Стратегии развития воспитания в Российской Федерации на период до 2025 года, где сказано: «Приоритетной задачей Российской Федерации в сфере воспитания детей является развитие высоконравственной личности, разделяющей российские традиционные духовные ценности, обладающей актуальными знаниями и умениями, способной реализовать свой потенциал в условиях современного общества, готовой к мирному созиданию и защите Родины». В Стратегии также отмечено, что «приоритетами государственной политики в области воспитания является формирование у детей высокого уровня духовно-нравственного развития, чувства причастности к историко-культурной общности российского народа и судьбе России» </a:t>
            </a:r>
            <a:endParaRPr lang="ru-RU" sz="1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1400" i="1" dirty="0"/>
              <a:t>Тремя путями мы познаем мудрость: размышлением — самый благородный путь, подражанием — это самый легкий и третий, опытный — это самый тяжелый.</a:t>
            </a:r>
            <a:endParaRPr lang="ru-RU" sz="1400" dirty="0"/>
          </a:p>
          <a:p>
            <a:pPr marL="0" indent="0" algn="r">
              <a:buNone/>
            </a:pPr>
            <a:r>
              <a:rPr lang="ru-RU" sz="1400" i="1" dirty="0"/>
              <a:t>Конфуций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558" y="101731"/>
            <a:ext cx="1197161" cy="9686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3407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Цель и задачи проекта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69095734"/>
              </p:ext>
            </p:extLst>
          </p:nvPr>
        </p:nvGraphicFramePr>
        <p:xfrm>
          <a:off x="777006" y="1991844"/>
          <a:ext cx="7959370" cy="1345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9370"/>
              </a:tblGrid>
              <a:tr h="134556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Формирование позитивного образа реального героя через знакомство со страницами боевой славы Отечества, отраженных в документальном и художественном кинематографе.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558" y="101731"/>
            <a:ext cx="1197161" cy="968665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3913681"/>
              </p:ext>
            </p:extLst>
          </p:nvPr>
        </p:nvGraphicFramePr>
        <p:xfrm>
          <a:off x="791073" y="3789866"/>
          <a:ext cx="7959371" cy="2699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9371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Организация кино-встреч </a:t>
                      </a:r>
                      <a:endParaRPr lang="ru-RU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Подбор оригинальных форм проведения рефлексии и получения обратной связи об уровне полученной информации</a:t>
                      </a:r>
                      <a:endParaRPr lang="ru-RU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Проведение интерактивных площадок в рамках кино-встречи, для привлечения молодежи к изучению памятных дат</a:t>
                      </a:r>
                      <a:endParaRPr lang="ru-RU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Стимулировать молодежь  к самовоспитанию личностных качеств и к самообразованию</a:t>
                      </a:r>
                      <a:endParaRPr lang="ru-RU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Сформировать навык анализа проблемы взаимоотношений между людьми и находить их оптимальные решения  </a:t>
                      </a:r>
                      <a:endParaRPr lang="ru-RU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Способствовать формированию эстетический вкус через отечественную кинорежиссуру </a:t>
                      </a:r>
                      <a:endParaRPr lang="ru-RU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2115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Целевая аудитория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/>
              <a:t>Учащаяся молодежь города Новосибирска и Новосибирской области, в возрасте не моложе 12 лет.</a:t>
            </a:r>
          </a:p>
          <a:p>
            <a:pPr marL="0" indent="0" algn="just">
              <a:buNone/>
            </a:pP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558" y="101731"/>
            <a:ext cx="1197161" cy="9686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6459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 Краткая аннотация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/>
              <a:t>Проект «Марафон патриотического кино», представляет собой комплекс мероприятий направленных на знакомство подрастающего поколения с работами советских и российских кинорежиссеров. </a:t>
            </a:r>
            <a:r>
              <a:rPr lang="ru-RU" sz="1400" dirty="0" smtClean="0"/>
              <a:t>Кино-встречи </a:t>
            </a:r>
            <a:r>
              <a:rPr lang="ru-RU" sz="1400" dirty="0"/>
              <a:t>будут приурочены к памятным датам в истории Российского государства.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558" y="101731"/>
            <a:ext cx="1197161" cy="9686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8852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 Механизм реализации проекта</a:t>
            </a:r>
            <a:endParaRPr lang="ru-RU" sz="2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081220" y="1533378"/>
          <a:ext cx="7879900" cy="5074271"/>
        </p:xfrm>
        <a:graphic>
          <a:graphicData uri="http://schemas.openxmlformats.org/drawingml/2006/table">
            <a:tbl>
              <a:tblPr>
                <a:tableStyleId>{125E5076-3810-47DD-B79F-674D7AD40C01}</a:tableStyleId>
              </a:tblPr>
              <a:tblGrid>
                <a:gridCol w="1692264"/>
                <a:gridCol w="6187636"/>
              </a:tblGrid>
              <a:tr h="288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Сроки, место проведения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Мероприятия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</a:tr>
              <a:tr h="14417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Подготовительный этап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3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Январь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ysClr val="windowText" lastClr="000000"/>
                          </a:solidFill>
                        </a:rPr>
                        <a:t>Рассылка писем по ОУ, приглашение на кино-встречи, сбор заявок распределение сеансов между группами.</a:t>
                      </a:r>
                      <a:endParaRPr lang="ru-RU" sz="1100">
                        <a:solidFill>
                          <a:sysClr val="windowText" lastClr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>
                    <a:solidFill>
                      <a:schemeClr val="bg1"/>
                    </a:solidFill>
                  </a:tcPr>
                </a:tc>
              </a:tr>
              <a:tr h="2883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Январь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Работа с партнерами акции, </a:t>
                      </a:r>
                      <a:r>
                        <a:rPr lang="ru-RU" sz="1100" dirty="0" err="1">
                          <a:solidFill>
                            <a:sysClr val="windowText" lastClr="000000"/>
                          </a:solidFill>
                        </a:rPr>
                        <a:t>медийное</a:t>
                      </a: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 освящение старта проекта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>
                    <a:solidFill>
                      <a:schemeClr val="bg1"/>
                    </a:solidFill>
                  </a:tcPr>
                </a:tc>
              </a:tr>
              <a:tr h="14417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Основной этап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3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Январь  - Декабрь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ysClr val="windowText" lastClr="000000"/>
                          </a:solidFill>
                        </a:rPr>
                        <a:t>Медийное</a:t>
                      </a: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 освящение проекта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>
                    <a:solidFill>
                      <a:schemeClr val="bg1"/>
                    </a:solidFill>
                  </a:tcPr>
                </a:tc>
              </a:tr>
              <a:tr h="2859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Январь  - Декабрь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Организация и проведения кино-встреч в преддверии следующих дат: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27 января. Конец блокады Ленинграда.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2 февраля. Капитуляция 6-й германской армии Паулюса в Сталинграде.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10 апреля. Одесса взята Красной армией. Первые награждения Орденом «Победа»: его получают Жуков и Василевский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8 мая. Подписание безусловной капитуляции Германии </a:t>
                      </a:r>
                      <a:r>
                        <a:rPr lang="ru-RU" sz="1100" dirty="0" err="1">
                          <a:solidFill>
                            <a:sysClr val="windowText" lastClr="000000"/>
                          </a:solidFill>
                        </a:rPr>
                        <a:t>генерал-фельдмаршалом</a:t>
                      </a: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ru-RU" sz="1100" dirty="0" err="1">
                          <a:solidFill>
                            <a:sysClr val="windowText" lastClr="000000"/>
                          </a:solidFill>
                        </a:rPr>
                        <a:t>Кейтелем</a:t>
                      </a: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 в Берлине.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22 июня. Начало германо-советской (Великой Отечественной) войны.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8 августа. Торжественное исполнение в блокированном городе Седьмой «Ленинградской» симфонии Дмитрия Шостаковича.</a:t>
                      </a:r>
                      <a:br>
                        <a:rPr lang="ru-RU" sz="110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13-30 октября. Бои на Можайской линии обороны Москвы.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28 ноября – 1 декабря. Тегеранская конференция (Рузвельт – Черчилль – Сталин) решает открыть второй фронт на Западе - и не на Балканах, а во Франции; 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>
                    <a:solidFill>
                      <a:schemeClr val="bg1"/>
                    </a:solidFill>
                  </a:tcPr>
                </a:tc>
              </a:tr>
              <a:tr h="14417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Аналитический этап.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3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Декабрь - Январь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ysClr val="windowText" lastClr="000000"/>
                          </a:solidFill>
                        </a:rPr>
                        <a:t>Проведение анализа и обобщение полученных данных. Освящение итогов в СМИ </a:t>
                      </a:r>
                      <a:endParaRPr lang="ru-RU" sz="1100" dirty="0">
                        <a:solidFill>
                          <a:sysClr val="windowText" lastClr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532" marR="30532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558" y="101731"/>
            <a:ext cx="1197161" cy="9686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8852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 Прогнозируемый результат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- В </a:t>
            </a:r>
            <a:r>
              <a:rPr lang="ru-RU" sz="1400" smtClean="0"/>
              <a:t>рамках </a:t>
            </a:r>
            <a:r>
              <a:rPr lang="ru-RU" sz="1400" smtClean="0"/>
              <a:t>кино-марафона </a:t>
            </a:r>
            <a:r>
              <a:rPr lang="ru-RU" sz="1400" dirty="0" smtClean="0"/>
              <a:t>будет организованно не менее 7 кино-встреч по предполагаемым темам:</a:t>
            </a:r>
          </a:p>
          <a:p>
            <a:r>
              <a:rPr lang="ru-RU" sz="1400" dirty="0" smtClean="0"/>
              <a:t>- В общей сложности сеансы посетят не менее 490 человек (мощность зала 70 человек)</a:t>
            </a:r>
          </a:p>
          <a:p>
            <a:r>
              <a:rPr lang="ru-RU" sz="1400" dirty="0" smtClean="0"/>
              <a:t>- В рамках встречи будет проведено не менее 2х активностей</a:t>
            </a:r>
          </a:p>
          <a:p>
            <a:pPr marL="0" indent="0" algn="just">
              <a:buNone/>
            </a:pP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558" y="101731"/>
            <a:ext cx="1197161" cy="9686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3282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063" y="31417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  Бюджет </a:t>
            </a:r>
            <a:r>
              <a:rPr lang="ru-RU" sz="2800" dirty="0"/>
              <a:t>проекта </a:t>
            </a:r>
            <a:r>
              <a:rPr lang="ru-RU" sz="2800" dirty="0" smtClean="0"/>
              <a:t>Марафон Патриотического кино «Дорожка фронтовая»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558" y="101731"/>
            <a:ext cx="1197161" cy="968665"/>
          </a:xfrm>
          <a:prstGeom prst="rect">
            <a:avLst/>
          </a:prstGeom>
        </p:spPr>
      </p:pic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97015908"/>
              </p:ext>
            </p:extLst>
          </p:nvPr>
        </p:nvGraphicFramePr>
        <p:xfrm>
          <a:off x="348071" y="1253886"/>
          <a:ext cx="10827944" cy="5336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7912"/>
                <a:gridCol w="5529981"/>
                <a:gridCol w="869195"/>
                <a:gridCol w="896935"/>
                <a:gridCol w="933921"/>
              </a:tblGrid>
              <a:tr h="131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Наименование расходов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Описание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Всего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Имеется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Требуется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31087">
                <a:tc gridSpan="5">
                  <a:txBody>
                    <a:bodyPr/>
                    <a:lstStyle/>
                    <a:p>
                      <a:pPr marL="330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Брендирование</a:t>
                      </a:r>
                      <a:r>
                        <a:rPr lang="ru-RU" sz="900" dirty="0">
                          <a:effectLst/>
                        </a:rPr>
                        <a:t> проекта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81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Визуальное </a:t>
                      </a:r>
                      <a:r>
                        <a:rPr lang="ru-RU" sz="900" dirty="0" err="1">
                          <a:effectLst/>
                        </a:rPr>
                        <a:t>брендирование</a:t>
                      </a:r>
                      <a:r>
                        <a:rPr lang="ru-RU" sz="900" dirty="0">
                          <a:effectLst/>
                        </a:rPr>
                        <a:t> проекта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Изготовление формы для волонтеров проекта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30 000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30 000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2481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Разработка сувенирной продукции макетирование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09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*При условии того, что работа выполняется МСО учреждения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10 000 руб *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2481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Изготовление рекламной продукции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Листовки, календари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31087">
                <a:tc gridSpan="5"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Наградной фонд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81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Наградная продукция 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грамоты и благодарственные письма, баннера  (банки)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31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Наградная продукция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Кружки, блокноты, браслеты, 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100 000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100 000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9145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Печать наградной продукции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Заполнение текстом бланков благодарственных писем, работа выполняется на принтере учреждения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5 000 руб</a:t>
                      </a:r>
                      <a:br>
                        <a:rPr lang="ru-RU" sz="900">
                          <a:effectLst/>
                        </a:rPr>
                      </a:b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31087">
                <a:tc gridSpan="5">
                  <a:txBody>
                    <a:bodyPr/>
                    <a:lstStyle/>
                    <a:p>
                      <a:pPr marL="330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Материалы для реализации проекта (канцелярия)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Флипчарт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31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Бумага для флипчарта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 упаковок по 20 листов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2 500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2 500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970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Георгиевская лента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3.5 см </a:t>
                      </a:r>
                      <a:r>
                        <a:rPr lang="ru-RU" sz="900" dirty="0" smtClean="0">
                          <a:effectLst/>
                        </a:rPr>
                        <a:t>ширина</a:t>
                      </a:r>
                      <a:r>
                        <a:rPr lang="ru-RU" sz="900" baseline="0" dirty="0" smtClean="0">
                          <a:effectLst/>
                        </a:rPr>
                        <a:t>        </a:t>
                      </a:r>
                      <a:r>
                        <a:rPr lang="ru-RU" sz="900" dirty="0" smtClean="0">
                          <a:effectLst/>
                        </a:rPr>
                        <a:t>400 м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31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Иголки портняжьи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1000 штук в упаковке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31087">
                <a:tc gridSpan="5">
                  <a:txBody>
                    <a:bodyPr/>
                    <a:lstStyle/>
                    <a:p>
                      <a:pPr marL="330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Транспортные расходы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22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Транспортные расходы на организацию выездов в учреждения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Организация доставки материалов, людей, на мероприятия. Услуги такси грузовое / пассажирское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10 000 руб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31087">
                <a:tc gridSpan="5">
                  <a:txBody>
                    <a:bodyPr/>
                    <a:lstStyle/>
                    <a:p>
                      <a:pPr marL="330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Нематериальные ресурсы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ПУМБИКО.РФ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Оплата услуг домена, хостинга портала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2481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Рекламная кампания в социальных сетях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Таргетирование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автоворонки</a:t>
                      </a:r>
                      <a:r>
                        <a:rPr lang="ru-RU" sz="900" dirty="0">
                          <a:effectLst/>
                        </a:rPr>
                        <a:t>, рекламные посты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131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Работа ВЕБ-мастера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Техническое сопровождение портала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2481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Работа дизайнера по брендированию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 разделе </a:t>
                      </a:r>
                      <a:r>
                        <a:rPr lang="ru-RU" sz="900" dirty="0" err="1">
                          <a:effectLst/>
                        </a:rPr>
                        <a:t>брендирования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3722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Нарезка и обжиг лент, раздача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 человек по 5 часов работы в день (350 часов при отработке мероприятия), работа выполняется волонтерами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14 000 </a:t>
                      </a:r>
                      <a:r>
                        <a:rPr lang="ru-RU" sz="900" dirty="0" err="1">
                          <a:effectLst/>
                        </a:rPr>
                        <a:t>руб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14 000 </a:t>
                      </a:r>
                      <a:r>
                        <a:rPr lang="ru-RU" sz="900" dirty="0" err="1">
                          <a:effectLst/>
                        </a:rPr>
                        <a:t>руб</a:t>
                      </a:r>
                      <a:r>
                        <a:rPr lang="ru-RU" sz="900" dirty="0">
                          <a:effectLst/>
                        </a:rPr>
                        <a:t/>
                      </a:r>
                      <a:br>
                        <a:rPr lang="ru-RU" sz="900" dirty="0">
                          <a:effectLst/>
                        </a:rPr>
                      </a:b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2621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Аренда кинозала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 кинопоказов, по 4 часа аренды на каждый сеанс</a:t>
                      </a:r>
                      <a:br>
                        <a:rPr lang="ru-RU" sz="900">
                          <a:effectLst/>
                        </a:rPr>
                      </a:br>
                      <a:r>
                        <a:rPr lang="ru-RU" sz="900">
                          <a:effectLst/>
                        </a:rPr>
                        <a:t>*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84 000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84 000 </a:t>
                      </a:r>
                      <a:r>
                        <a:rPr lang="ru-RU" sz="900" dirty="0" err="1">
                          <a:effectLst/>
                        </a:rPr>
                        <a:t>руб</a:t>
                      </a:r>
                      <a:r>
                        <a:rPr lang="ru-RU" sz="900" dirty="0">
                          <a:effectLst/>
                        </a:rPr>
                        <a:t>*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  <a:tr h="0">
                <a:tc gridSpan="5">
                  <a:txBody>
                    <a:bodyPr/>
                    <a:lstStyle/>
                    <a:p>
                      <a:pPr marL="330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Итоговая стоимость проекта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0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301 550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127 050 руб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174 500 </a:t>
                      </a:r>
                      <a:r>
                        <a:rPr lang="ru-RU" sz="900" dirty="0" err="1">
                          <a:effectLst/>
                        </a:rPr>
                        <a:t>руб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817" marR="2781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4921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атовое стекло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456</TotalTime>
  <Words>725</Words>
  <Application>Microsoft Office PowerPoint</Application>
  <PresentationFormat>Произвольный</PresentationFormat>
  <Paragraphs>147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Грань</vt:lpstr>
      <vt:lpstr>Марафон Патриотического кино «Дорожка фронтовая» </vt:lpstr>
      <vt:lpstr>Актуальность</vt:lpstr>
      <vt:lpstr>Цель и задачи проекта</vt:lpstr>
      <vt:lpstr>Целевая аудитория</vt:lpstr>
      <vt:lpstr> Краткая аннотация</vt:lpstr>
      <vt:lpstr> Механизм реализации проекта</vt:lpstr>
      <vt:lpstr> Прогнозируемый результат</vt:lpstr>
      <vt:lpstr>  Бюджет проекта Марафон Патриотического кино «Дорожка фронтовая»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RSo</cp:lastModifiedBy>
  <cp:revision>12</cp:revision>
  <dcterms:created xsi:type="dcterms:W3CDTF">2018-10-14T07:11:29Z</dcterms:created>
  <dcterms:modified xsi:type="dcterms:W3CDTF">2019-11-27T08:12:33Z</dcterms:modified>
</cp:coreProperties>
</file>