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68" r:id="rId5"/>
    <p:sldId id="270" r:id="rId6"/>
    <p:sldId id="264" r:id="rId7"/>
    <p:sldId id="265" r:id="rId8"/>
    <p:sldId id="258" r:id="rId9"/>
    <p:sldId id="259" r:id="rId10"/>
    <p:sldId id="269" r:id="rId11"/>
    <p:sldId id="257" r:id="rId12"/>
    <p:sldId id="267" r:id="rId13"/>
    <p:sldId id="266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CA41141-0AEE-7FC8-B63D-EA37BB9743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4E52320-50DB-2C6C-3AD9-5DEED9F9CE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39B31D0-F90A-5E84-9FD8-0F47F5598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52FD-C673-4A6B-9A6A-1EE670791443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6CCAFFC-3029-E91F-49CD-76B379292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0A73A70-3778-5503-D8EC-37F27B2D7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84C85-1C4A-46E6-8736-A397A6FFB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22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E0334D-CEB2-091B-1B56-6D1A64A7C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397AEA2-D1C1-B733-9EC4-E680A24F69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A1259D2-04BE-15C9-4435-6A0DFDE50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52FD-C673-4A6B-9A6A-1EE670791443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B09DECC-065B-F35D-49C5-8ABFB74A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F4EC248-9700-6279-F1BA-AAC0337E0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84C85-1C4A-46E6-8736-A397A6FFB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936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041B869D-6E76-7F9C-BBAB-6DAD393C50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2744959-5AA0-6602-3CFA-F8573BF772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7CB5C46-BA69-2461-50AA-94C13E366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52FD-C673-4A6B-9A6A-1EE670791443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F10531A-1CB0-1BF4-5BB9-FDAFDB99D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34ABD55-8E2E-BE83-7773-106B96AEF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84C85-1C4A-46E6-8736-A397A6FFB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338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409A120-DD36-3FB7-D2EF-5C1338B0B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AF89BDE-10D2-465E-F7DB-E7FBC703FC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D93B3EB-3C6C-7F0D-8B87-330D9B222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52FD-C673-4A6B-9A6A-1EE670791443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AB23548-BA7B-7E5C-6675-026FD2CCA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36ABA20-50F9-67A6-DCE4-D4980E7AB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84C85-1C4A-46E6-8736-A397A6FFB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334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8BAE8BC-0416-4F94-D611-19C44EA5D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7B05EE7-0F17-041B-5DA5-D958AB7D3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01FA2DD-5F4E-30B4-FF5A-6BC8229A2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52FD-C673-4A6B-9A6A-1EE670791443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5772DF6-4FDD-9088-3371-F311FFB21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92E100D-5E18-56EF-D336-A75C7C3F3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84C85-1C4A-46E6-8736-A397A6FFB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3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2EAD93-2DEB-A334-0220-733EA12CC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9F1EE47-9B91-2E91-BD4B-D5BE0501CB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02A9D44-5A40-8F59-DFBB-DD4350C120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84CF98F-DB97-622C-A151-92DD26C1D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52FD-C673-4A6B-9A6A-1EE670791443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F45EA97-7A2B-E3DA-758E-5EF8D16B1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F845345-4557-54BF-B7DA-EAD99A043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84C85-1C4A-46E6-8736-A397A6FFB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516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F41BEAE-F526-13CD-110C-4D288B8A4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E51A8CE-361C-69F7-A913-468ACBF98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04C52E1-B0E8-2CE8-D6E9-A15451D66F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297AA224-FDEA-0177-A3B8-F42917CE41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184B7591-8E06-FEFB-5B6B-EBFED2C5C9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F5AF797F-EF49-29A3-C180-9AE542257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52FD-C673-4A6B-9A6A-1EE670791443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17795016-CE81-B08A-D47D-4BC40FB70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C5EDE38B-15DC-B120-0137-4AE18B1D6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84C85-1C4A-46E6-8736-A397A6FFB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801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7F00F9-D800-F2F6-0473-4DA35F53C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5185B88D-95E5-BF41-9CBD-F8EA67A2B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52FD-C673-4A6B-9A6A-1EE670791443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183EFC6-FFF5-5703-EB41-52F457B0D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8E4277A-6943-72CA-8CA1-18DEE2B6D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84C85-1C4A-46E6-8736-A397A6FFB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546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F1DC1DFD-D999-A1BA-E797-E4751B78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52FD-C673-4A6B-9A6A-1EE670791443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03B8E91-EC4E-44B2-2260-9C548E09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F8D04C8B-32E4-BB63-7576-764AC63F6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84C85-1C4A-46E6-8736-A397A6FFB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444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EDB8B0-3C05-FCCA-D80A-FBCB4A6F6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35BE238-A47C-BE11-5BBB-BC89FC3D0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8100338-4E50-E70E-51A1-22F5B76EE3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82FE412-BDDF-EED4-4AFB-DDD41D17E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52FD-C673-4A6B-9A6A-1EE670791443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54DD88F-B074-8092-11A9-44C166AB4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42600C4-DB1D-99D9-B7CD-07340F78D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84C85-1C4A-46E6-8736-A397A6FFB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395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E3FD28A-566D-AFD7-FB21-422B806BE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492F7349-465F-BF91-9CE1-C157540B06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4EB92E8-810A-26C6-FC5C-B2531B4404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007C8B3-76A4-8851-B745-950EF9BD1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52FD-C673-4A6B-9A6A-1EE670791443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04B840B-3038-B45B-F66A-8FD549B7C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FC2645D-2B08-0530-997B-340BC649D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84C85-1C4A-46E6-8736-A397A6FFB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810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808ECA-6F7E-1708-422B-82467F9B6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4D12E75-99BB-B07E-4735-F0736A4BC9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9A25E90-0D8D-4361-6469-9EFA62D5CC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C52FD-C673-4A6B-9A6A-1EE670791443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C8ECF09-D183-B4A1-26EF-5DAD4CE198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430000C-2DD4-CDD1-EDCA-B36AD991A1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84C85-1C4A-46E6-8736-A397A6FFB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958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587AD27-06AF-5127-353F-759A7D77AD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latin typeface="Monotype Corsiva" panose="03010101010201010101" pitchFamily="66" charset="0"/>
              </a:rPr>
              <a:t>Волонтерский отряд</a:t>
            </a:r>
            <a:br>
              <a:rPr lang="ru-RU" dirty="0">
                <a:latin typeface="Monotype Corsiva" panose="03010101010201010101" pitchFamily="66" charset="0"/>
              </a:rPr>
            </a:br>
            <a:r>
              <a:rPr lang="ru-RU" dirty="0">
                <a:latin typeface="Monotype Corsiva" panose="03010101010201010101" pitchFamily="66" charset="0"/>
              </a:rPr>
              <a:t>«Альтернатива»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CA8726A-13AB-7695-F0C6-9A2ECAAC19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4907756"/>
            <a:ext cx="5724698" cy="1326789"/>
          </a:xfrm>
          <a:custGeom>
            <a:avLst/>
            <a:gdLst>
              <a:gd name="connsiteX0" fmla="*/ 0 w 5724698"/>
              <a:gd name="connsiteY0" fmla="*/ 0 h 1326789"/>
              <a:gd name="connsiteX1" fmla="*/ 572470 w 5724698"/>
              <a:gd name="connsiteY1" fmla="*/ 0 h 1326789"/>
              <a:gd name="connsiteX2" fmla="*/ 1202187 w 5724698"/>
              <a:gd name="connsiteY2" fmla="*/ 0 h 1326789"/>
              <a:gd name="connsiteX3" fmla="*/ 1717409 w 5724698"/>
              <a:gd name="connsiteY3" fmla="*/ 0 h 1326789"/>
              <a:gd name="connsiteX4" fmla="*/ 2404373 w 5724698"/>
              <a:gd name="connsiteY4" fmla="*/ 0 h 1326789"/>
              <a:gd name="connsiteX5" fmla="*/ 3091337 w 5724698"/>
              <a:gd name="connsiteY5" fmla="*/ 0 h 1326789"/>
              <a:gd name="connsiteX6" fmla="*/ 3721054 w 5724698"/>
              <a:gd name="connsiteY6" fmla="*/ 0 h 1326789"/>
              <a:gd name="connsiteX7" fmla="*/ 4293524 w 5724698"/>
              <a:gd name="connsiteY7" fmla="*/ 0 h 1326789"/>
              <a:gd name="connsiteX8" fmla="*/ 4751499 w 5724698"/>
              <a:gd name="connsiteY8" fmla="*/ 0 h 1326789"/>
              <a:gd name="connsiteX9" fmla="*/ 5724698 w 5724698"/>
              <a:gd name="connsiteY9" fmla="*/ 0 h 1326789"/>
              <a:gd name="connsiteX10" fmla="*/ 5724698 w 5724698"/>
              <a:gd name="connsiteY10" fmla="*/ 415727 h 1326789"/>
              <a:gd name="connsiteX11" fmla="*/ 5724698 w 5724698"/>
              <a:gd name="connsiteY11" fmla="*/ 857990 h 1326789"/>
              <a:gd name="connsiteX12" fmla="*/ 5724698 w 5724698"/>
              <a:gd name="connsiteY12" fmla="*/ 1326789 h 1326789"/>
              <a:gd name="connsiteX13" fmla="*/ 5152228 w 5724698"/>
              <a:gd name="connsiteY13" fmla="*/ 1326789 h 1326789"/>
              <a:gd name="connsiteX14" fmla="*/ 4751499 w 5724698"/>
              <a:gd name="connsiteY14" fmla="*/ 1326789 h 1326789"/>
              <a:gd name="connsiteX15" fmla="*/ 4121783 w 5724698"/>
              <a:gd name="connsiteY15" fmla="*/ 1326789 h 1326789"/>
              <a:gd name="connsiteX16" fmla="*/ 3663807 w 5724698"/>
              <a:gd name="connsiteY16" fmla="*/ 1326789 h 1326789"/>
              <a:gd name="connsiteX17" fmla="*/ 2976843 w 5724698"/>
              <a:gd name="connsiteY17" fmla="*/ 1326789 h 1326789"/>
              <a:gd name="connsiteX18" fmla="*/ 2518867 w 5724698"/>
              <a:gd name="connsiteY18" fmla="*/ 1326789 h 1326789"/>
              <a:gd name="connsiteX19" fmla="*/ 1889150 w 5724698"/>
              <a:gd name="connsiteY19" fmla="*/ 1326789 h 1326789"/>
              <a:gd name="connsiteX20" fmla="*/ 1488421 w 5724698"/>
              <a:gd name="connsiteY20" fmla="*/ 1326789 h 1326789"/>
              <a:gd name="connsiteX21" fmla="*/ 915952 w 5724698"/>
              <a:gd name="connsiteY21" fmla="*/ 1326789 h 1326789"/>
              <a:gd name="connsiteX22" fmla="*/ 0 w 5724698"/>
              <a:gd name="connsiteY22" fmla="*/ 1326789 h 1326789"/>
              <a:gd name="connsiteX23" fmla="*/ 0 w 5724698"/>
              <a:gd name="connsiteY23" fmla="*/ 871258 h 1326789"/>
              <a:gd name="connsiteX24" fmla="*/ 0 w 5724698"/>
              <a:gd name="connsiteY24" fmla="*/ 455531 h 1326789"/>
              <a:gd name="connsiteX25" fmla="*/ 0 w 5724698"/>
              <a:gd name="connsiteY25" fmla="*/ 0 h 1326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24698" h="1326789" fill="none" extrusionOk="0">
                <a:moveTo>
                  <a:pt x="0" y="0"/>
                </a:moveTo>
                <a:cubicBezTo>
                  <a:pt x="142771" y="-31391"/>
                  <a:pt x="357452" y="15289"/>
                  <a:pt x="572470" y="0"/>
                </a:cubicBezTo>
                <a:cubicBezTo>
                  <a:pt x="787488" y="-15289"/>
                  <a:pt x="1036279" y="18926"/>
                  <a:pt x="1202187" y="0"/>
                </a:cubicBezTo>
                <a:cubicBezTo>
                  <a:pt x="1368095" y="-18926"/>
                  <a:pt x="1580227" y="49734"/>
                  <a:pt x="1717409" y="0"/>
                </a:cubicBezTo>
                <a:cubicBezTo>
                  <a:pt x="1854591" y="-49734"/>
                  <a:pt x="2179135" y="37798"/>
                  <a:pt x="2404373" y="0"/>
                </a:cubicBezTo>
                <a:cubicBezTo>
                  <a:pt x="2629611" y="-37798"/>
                  <a:pt x="2822615" y="12386"/>
                  <a:pt x="3091337" y="0"/>
                </a:cubicBezTo>
                <a:cubicBezTo>
                  <a:pt x="3360059" y="-12386"/>
                  <a:pt x="3414380" y="22391"/>
                  <a:pt x="3721054" y="0"/>
                </a:cubicBezTo>
                <a:cubicBezTo>
                  <a:pt x="4027728" y="-22391"/>
                  <a:pt x="4023395" y="5614"/>
                  <a:pt x="4293524" y="0"/>
                </a:cubicBezTo>
                <a:cubicBezTo>
                  <a:pt x="4563653" y="-5614"/>
                  <a:pt x="4576329" y="13273"/>
                  <a:pt x="4751499" y="0"/>
                </a:cubicBezTo>
                <a:cubicBezTo>
                  <a:pt x="4926669" y="-13273"/>
                  <a:pt x="5330182" y="93497"/>
                  <a:pt x="5724698" y="0"/>
                </a:cubicBezTo>
                <a:cubicBezTo>
                  <a:pt x="5763834" y="147922"/>
                  <a:pt x="5723603" y="310818"/>
                  <a:pt x="5724698" y="415727"/>
                </a:cubicBezTo>
                <a:cubicBezTo>
                  <a:pt x="5725793" y="520636"/>
                  <a:pt x="5679881" y="699682"/>
                  <a:pt x="5724698" y="857990"/>
                </a:cubicBezTo>
                <a:cubicBezTo>
                  <a:pt x="5769515" y="1016298"/>
                  <a:pt x="5721105" y="1200611"/>
                  <a:pt x="5724698" y="1326789"/>
                </a:cubicBezTo>
                <a:cubicBezTo>
                  <a:pt x="5485911" y="1328569"/>
                  <a:pt x="5391377" y="1294195"/>
                  <a:pt x="5152228" y="1326789"/>
                </a:cubicBezTo>
                <a:cubicBezTo>
                  <a:pt x="4913079" y="1359383"/>
                  <a:pt x="4871810" y="1310987"/>
                  <a:pt x="4751499" y="1326789"/>
                </a:cubicBezTo>
                <a:cubicBezTo>
                  <a:pt x="4631188" y="1342591"/>
                  <a:pt x="4315996" y="1264731"/>
                  <a:pt x="4121783" y="1326789"/>
                </a:cubicBezTo>
                <a:cubicBezTo>
                  <a:pt x="3927570" y="1388847"/>
                  <a:pt x="3862997" y="1315777"/>
                  <a:pt x="3663807" y="1326789"/>
                </a:cubicBezTo>
                <a:cubicBezTo>
                  <a:pt x="3464617" y="1337801"/>
                  <a:pt x="3190694" y="1296067"/>
                  <a:pt x="2976843" y="1326789"/>
                </a:cubicBezTo>
                <a:cubicBezTo>
                  <a:pt x="2762992" y="1357511"/>
                  <a:pt x="2661840" y="1301888"/>
                  <a:pt x="2518867" y="1326789"/>
                </a:cubicBezTo>
                <a:cubicBezTo>
                  <a:pt x="2375894" y="1351690"/>
                  <a:pt x="2040441" y="1309047"/>
                  <a:pt x="1889150" y="1326789"/>
                </a:cubicBezTo>
                <a:cubicBezTo>
                  <a:pt x="1737859" y="1344531"/>
                  <a:pt x="1638252" y="1318405"/>
                  <a:pt x="1488421" y="1326789"/>
                </a:cubicBezTo>
                <a:cubicBezTo>
                  <a:pt x="1338590" y="1335173"/>
                  <a:pt x="1076589" y="1324302"/>
                  <a:pt x="915952" y="1326789"/>
                </a:cubicBezTo>
                <a:cubicBezTo>
                  <a:pt x="755315" y="1329276"/>
                  <a:pt x="189855" y="1247408"/>
                  <a:pt x="0" y="1326789"/>
                </a:cubicBezTo>
                <a:cubicBezTo>
                  <a:pt x="-44585" y="1123893"/>
                  <a:pt x="6957" y="1094553"/>
                  <a:pt x="0" y="871258"/>
                </a:cubicBezTo>
                <a:cubicBezTo>
                  <a:pt x="-6957" y="647963"/>
                  <a:pt x="48602" y="643082"/>
                  <a:pt x="0" y="455531"/>
                </a:cubicBezTo>
                <a:cubicBezTo>
                  <a:pt x="-48602" y="267980"/>
                  <a:pt x="7353" y="126025"/>
                  <a:pt x="0" y="0"/>
                </a:cubicBezTo>
                <a:close/>
              </a:path>
              <a:path w="5724698" h="1326789" stroke="0" extrusionOk="0">
                <a:moveTo>
                  <a:pt x="0" y="0"/>
                </a:moveTo>
                <a:cubicBezTo>
                  <a:pt x="146084" y="-58659"/>
                  <a:pt x="261421" y="36710"/>
                  <a:pt x="515223" y="0"/>
                </a:cubicBezTo>
                <a:cubicBezTo>
                  <a:pt x="769025" y="-36710"/>
                  <a:pt x="847204" y="31475"/>
                  <a:pt x="973199" y="0"/>
                </a:cubicBezTo>
                <a:cubicBezTo>
                  <a:pt x="1099194" y="-31475"/>
                  <a:pt x="1364358" y="34125"/>
                  <a:pt x="1602915" y="0"/>
                </a:cubicBezTo>
                <a:cubicBezTo>
                  <a:pt x="1841472" y="-34125"/>
                  <a:pt x="2047757" y="1080"/>
                  <a:pt x="2175385" y="0"/>
                </a:cubicBezTo>
                <a:cubicBezTo>
                  <a:pt x="2303013" y="-1080"/>
                  <a:pt x="2414919" y="7170"/>
                  <a:pt x="2576114" y="0"/>
                </a:cubicBezTo>
                <a:cubicBezTo>
                  <a:pt x="2737309" y="-7170"/>
                  <a:pt x="2811077" y="47123"/>
                  <a:pt x="2976843" y="0"/>
                </a:cubicBezTo>
                <a:cubicBezTo>
                  <a:pt x="3142609" y="-47123"/>
                  <a:pt x="3503723" y="10047"/>
                  <a:pt x="3663807" y="0"/>
                </a:cubicBezTo>
                <a:cubicBezTo>
                  <a:pt x="3823891" y="-10047"/>
                  <a:pt x="3902479" y="43829"/>
                  <a:pt x="4064536" y="0"/>
                </a:cubicBezTo>
                <a:cubicBezTo>
                  <a:pt x="4226593" y="-43829"/>
                  <a:pt x="4357129" y="52961"/>
                  <a:pt x="4579758" y="0"/>
                </a:cubicBezTo>
                <a:cubicBezTo>
                  <a:pt x="4802387" y="-52961"/>
                  <a:pt x="4938078" y="10314"/>
                  <a:pt x="5094981" y="0"/>
                </a:cubicBezTo>
                <a:cubicBezTo>
                  <a:pt x="5251884" y="-10314"/>
                  <a:pt x="5463303" y="44606"/>
                  <a:pt x="5724698" y="0"/>
                </a:cubicBezTo>
                <a:cubicBezTo>
                  <a:pt x="5746050" y="121071"/>
                  <a:pt x="5693131" y="241691"/>
                  <a:pt x="5724698" y="428995"/>
                </a:cubicBezTo>
                <a:cubicBezTo>
                  <a:pt x="5756265" y="616299"/>
                  <a:pt x="5695096" y="738313"/>
                  <a:pt x="5724698" y="871258"/>
                </a:cubicBezTo>
                <a:cubicBezTo>
                  <a:pt x="5754300" y="1004203"/>
                  <a:pt x="5686182" y="1115912"/>
                  <a:pt x="5724698" y="1326789"/>
                </a:cubicBezTo>
                <a:cubicBezTo>
                  <a:pt x="5460173" y="1381941"/>
                  <a:pt x="5358796" y="1313850"/>
                  <a:pt x="5037734" y="1326789"/>
                </a:cubicBezTo>
                <a:cubicBezTo>
                  <a:pt x="4716672" y="1339728"/>
                  <a:pt x="4725851" y="1306008"/>
                  <a:pt x="4579758" y="1326789"/>
                </a:cubicBezTo>
                <a:cubicBezTo>
                  <a:pt x="4433665" y="1347570"/>
                  <a:pt x="4219580" y="1274930"/>
                  <a:pt x="4064536" y="1326789"/>
                </a:cubicBezTo>
                <a:cubicBezTo>
                  <a:pt x="3909492" y="1378648"/>
                  <a:pt x="3541658" y="1255798"/>
                  <a:pt x="3377572" y="1326789"/>
                </a:cubicBezTo>
                <a:cubicBezTo>
                  <a:pt x="3213486" y="1397780"/>
                  <a:pt x="2893162" y="1261099"/>
                  <a:pt x="2747855" y="1326789"/>
                </a:cubicBezTo>
                <a:cubicBezTo>
                  <a:pt x="2602548" y="1392479"/>
                  <a:pt x="2444663" y="1275406"/>
                  <a:pt x="2175385" y="1326789"/>
                </a:cubicBezTo>
                <a:cubicBezTo>
                  <a:pt x="1906107" y="1378172"/>
                  <a:pt x="1718732" y="1325904"/>
                  <a:pt x="1545668" y="1326789"/>
                </a:cubicBezTo>
                <a:cubicBezTo>
                  <a:pt x="1372604" y="1327674"/>
                  <a:pt x="1249680" y="1284021"/>
                  <a:pt x="1087693" y="1326789"/>
                </a:cubicBezTo>
                <a:cubicBezTo>
                  <a:pt x="925707" y="1369557"/>
                  <a:pt x="250499" y="1249594"/>
                  <a:pt x="0" y="1326789"/>
                </a:cubicBezTo>
                <a:cubicBezTo>
                  <a:pt x="-36810" y="1168064"/>
                  <a:pt x="20451" y="977049"/>
                  <a:pt x="0" y="871258"/>
                </a:cubicBezTo>
                <a:cubicBezTo>
                  <a:pt x="-20451" y="765467"/>
                  <a:pt x="40407" y="631048"/>
                  <a:pt x="0" y="468799"/>
                </a:cubicBezTo>
                <a:cubicBezTo>
                  <a:pt x="-40407" y="306550"/>
                  <a:pt x="9914" y="176471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xmlns="" sd="3311401161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>
                <a:latin typeface="Monotype Corsiva" panose="03010101010201010101" pitchFamily="66" charset="0"/>
              </a:rPr>
              <a:t>МБОУ «Многопрофильная школа № 17 </a:t>
            </a:r>
          </a:p>
          <a:p>
            <a:r>
              <a:rPr lang="ru-RU" dirty="0">
                <a:latin typeface="Monotype Corsiva" panose="03010101010201010101" pitchFamily="66" charset="0"/>
              </a:rPr>
              <a:t>имени маршала инженерных войск </a:t>
            </a:r>
            <a:r>
              <a:rPr lang="ru-RU" dirty="0" err="1">
                <a:latin typeface="Monotype Corsiva" panose="03010101010201010101" pitchFamily="66" charset="0"/>
              </a:rPr>
              <a:t>А.И.Прошлякова</a:t>
            </a:r>
            <a:r>
              <a:rPr lang="ru-RU" dirty="0">
                <a:latin typeface="Monotype Corsiva" panose="03010101010201010101" pitchFamily="66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715365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Monotype Corsiva" panose="03010101010201010101" pitchFamily="66" charset="0"/>
              </a:rPr>
              <a:t>"Открытки и</a:t>
            </a:r>
            <a:r>
              <a:rPr lang="en-US" dirty="0">
                <a:latin typeface="Monotype Corsiva" panose="03010101010201010101" pitchFamily="66" charset="0"/>
              </a:rPr>
              <a:t>z </a:t>
            </a:r>
            <a:r>
              <a:rPr lang="ru-RU" dirty="0">
                <a:latin typeface="Monotype Corsiva" panose="03010101010201010101" pitchFamily="66" charset="0"/>
              </a:rPr>
              <a:t>дома"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8" y="3080148"/>
            <a:ext cx="5181600" cy="309681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695" y="555132"/>
            <a:ext cx="2529824" cy="5621831"/>
          </a:xfrm>
        </p:spPr>
      </p:pic>
      <p:sp>
        <p:nvSpPr>
          <p:cNvPr id="7" name="Прямоугольник 6"/>
          <p:cNvSpPr/>
          <p:nvPr/>
        </p:nvSpPr>
        <p:spPr>
          <a:xfrm>
            <a:off x="838200" y="1487611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Цель Акции – формирование у школьников социально значимых патриотических ценностей, взглядов и убеждений, патриотического сознания, чувства гордости, а также </a:t>
            </a:r>
            <a:r>
              <a:rPr lang="ru-RU" dirty="0">
                <a:solidFill>
                  <a:srgbClr val="000000"/>
                </a:solidFill>
                <a:latin typeface="PT Serif"/>
              </a:rPr>
              <a:t>поддержка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Вооруженных Сил Российской.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070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9B153FFA-9ABF-24F6-9A72-D10AAAD27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PT Serif" panose="020A0603040505020204" pitchFamily="18" charset="-52"/>
                <a:ea typeface="PT Serif" panose="020A0603040505020204" pitchFamily="18" charset="-52"/>
              </a:rPr>
              <a:t>"</a:t>
            </a:r>
            <a:r>
              <a:rPr lang="ru-RU" dirty="0">
                <a:latin typeface="Monotype Corsiva" panose="03010101010201010101" pitchFamily="66" charset="0"/>
                <a:ea typeface="PT Serif" panose="020A0603040505020204" pitchFamily="18" charset="-52"/>
              </a:rPr>
              <a:t>Волонтеры–детям"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4CE122C7-244A-5793-E31B-8B586AAE9DB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447675">
              <a:buNone/>
            </a:pPr>
            <a:r>
              <a:rPr lang="ru-RU" dirty="0">
                <a:latin typeface="PT Serif" panose="020A0603040505020204" pitchFamily="18" charset="-52"/>
                <a:ea typeface="PT Serif" panose="020A0603040505020204" pitchFamily="18" charset="-52"/>
              </a:rPr>
              <a:t>6 июня на базе летнего школьного лагеря дневного прибывания в рамках акции "Волонтеры–детям" было проведено мероприятие–тематический день, посвященный добровольческой деятельности.</a:t>
            </a:r>
          </a:p>
          <a:p>
            <a:pPr marL="0" indent="447675">
              <a:buNone/>
            </a:pPr>
            <a:r>
              <a:rPr lang="ru-RU" dirty="0">
                <a:latin typeface="PT Serif" panose="020A0603040505020204" pitchFamily="18" charset="-52"/>
                <a:ea typeface="PT Serif" panose="020A0603040505020204" pitchFamily="18" charset="-52"/>
              </a:rPr>
              <a:t>В акции участвовало 90 ребят 1-4 классов.</a:t>
            </a:r>
          </a:p>
          <a:p>
            <a:pPr marL="0" indent="447675">
              <a:buNone/>
            </a:pPr>
            <a:r>
              <a:rPr lang="ru-RU" dirty="0">
                <a:latin typeface="PT Serif" panose="020A0603040505020204" pitchFamily="18" charset="-52"/>
                <a:ea typeface="PT Serif" panose="020A0603040505020204" pitchFamily="18" charset="-52"/>
              </a:rPr>
              <a:t>Воспитанникам лагеря особенно запомнился </a:t>
            </a:r>
            <a:r>
              <a:rPr lang="ru-RU" dirty="0" err="1">
                <a:latin typeface="PT Serif" panose="020A0603040505020204" pitchFamily="18" charset="-52"/>
                <a:ea typeface="PT Serif" panose="020A0603040505020204" pitchFamily="18" charset="-52"/>
              </a:rPr>
              <a:t>квиз</a:t>
            </a:r>
            <a:r>
              <a:rPr lang="ru-RU" dirty="0">
                <a:latin typeface="PT Serif" panose="020A0603040505020204" pitchFamily="18" charset="-52"/>
                <a:ea typeface="PT Serif" panose="020A0603040505020204" pitchFamily="18" charset="-52"/>
              </a:rPr>
              <a:t>, проведённый волонтёрами–ребятами старших классов нашей школы. Также младшим школьникам было рассказано о деятельности рязанского волонтёрского центра</a:t>
            </a:r>
          </a:p>
        </p:txBody>
      </p:sp>
      <p:pic>
        <p:nvPicPr>
          <p:cNvPr id="1026" name="Picture 2" descr="🌺">
            <a:extLst>
              <a:ext uri="{FF2B5EF4-FFF2-40B4-BE49-F238E27FC236}">
                <a16:creationId xmlns:a16="http://schemas.microsoft.com/office/drawing/2014/main" xmlns="" id="{F94CA04C-C0B9-1341-65B2-C9B74A536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050" y="-479425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🔆">
            <a:extLst>
              <a:ext uri="{FF2B5EF4-FFF2-40B4-BE49-F238E27FC236}">
                <a16:creationId xmlns:a16="http://schemas.microsoft.com/office/drawing/2014/main" xmlns="" id="{AD71A142-DCD7-E37C-8E7D-D7EA9ECBB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8263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🙋‍♀">
            <a:extLst>
              <a:ext uri="{FF2B5EF4-FFF2-40B4-BE49-F238E27FC236}">
                <a16:creationId xmlns:a16="http://schemas.microsoft.com/office/drawing/2014/main" xmlns="" id="{3087E82E-0141-2E0E-D811-D88E059DA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7025" y="206375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🙋‍♂">
            <a:extLst>
              <a:ext uri="{FF2B5EF4-FFF2-40B4-BE49-F238E27FC236}">
                <a16:creationId xmlns:a16="http://schemas.microsoft.com/office/drawing/2014/main" xmlns="" id="{D827FF7A-EC5E-600A-E5FD-56608B71B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2775" y="206375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xmlns="" id="{5E2F75E3-307E-8B96-E2CD-0895953B831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8194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639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0ADC17-F47E-6FE4-6B04-AD6A97217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Monotype Corsiva" panose="03010101010201010101" pitchFamily="66" charset="0"/>
              </a:rPr>
              <a:t>«Включи </a:t>
            </a:r>
            <a:r>
              <a:rPr lang="en-US" dirty="0">
                <a:latin typeface="Monotype Corsiva" panose="03010101010201010101" pitchFamily="66" charset="0"/>
              </a:rPr>
              <a:t>DOBRO»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A906914-F1CA-29AC-F100-F456C93229C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>
                <a:latin typeface="PT Serif" panose="020A0603040505020204" pitchFamily="18" charset="-52"/>
                <a:ea typeface="PT Serif" panose="020A0603040505020204" pitchFamily="18" charset="-52"/>
              </a:rPr>
              <a:t>С 5 сентября по 5 октября в общеобразовательных организациях г. Рязани проходит цикл мероприятий «Включи DOBRO», в рамках которого проводятся добрые уроки по теме «Благотворительность и добровольческая деятельность».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D6FA26D0-9FF6-AA8B-E366-68E9A0F936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19417" y="-1"/>
            <a:ext cx="5372583" cy="40294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60527D0-73D8-BDFA-459F-2EF5752C1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050" y="4029437"/>
            <a:ext cx="6318950" cy="282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39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37CAB4-6B77-95D1-C9F4-F2B767DA4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onotype Corsiva" panose="03010101010201010101" pitchFamily="66" charset="0"/>
              </a:rPr>
              <a:t>VII </a:t>
            </a:r>
            <a:r>
              <a:rPr lang="ru-RU" dirty="0">
                <a:latin typeface="Monotype Corsiva" panose="03010101010201010101" pitchFamily="66" charset="0"/>
              </a:rPr>
              <a:t>слёт волонтёров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CCBAE61-A009-9922-D86B-92A3FF94AD7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>
                <a:latin typeface="PT Serif" panose="020A0603040505020204" pitchFamily="18" charset="-52"/>
                <a:ea typeface="PT Serif" panose="020A0603040505020204" pitchFamily="18" charset="-52"/>
              </a:rPr>
              <a:t>Ученицы 10 А класса Елизавета Кольцова и 8 Г класса Алевтина </a:t>
            </a:r>
            <a:r>
              <a:rPr lang="ru-RU" dirty="0" err="1">
                <a:latin typeface="PT Serif" panose="020A0603040505020204" pitchFamily="18" charset="-52"/>
                <a:ea typeface="PT Serif" panose="020A0603040505020204" pitchFamily="18" charset="-52"/>
              </a:rPr>
              <a:t>Пахомкина</a:t>
            </a:r>
            <a:r>
              <a:rPr lang="ru-RU" dirty="0">
                <a:latin typeface="PT Serif" panose="020A0603040505020204" pitchFamily="18" charset="-52"/>
                <a:ea typeface="PT Serif" panose="020A0603040505020204" pitchFamily="18" charset="-52"/>
              </a:rPr>
              <a:t> посетили VII слёте волонтёров, который прошел 25 октября в «Точке кипения»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7525C94-15D7-BF77-C250-623853957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1829" y="1454727"/>
            <a:ext cx="5264727" cy="394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03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3EC0E035-1322-26E5-1597-0F9EAF86E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Monotype Corsiva" panose="03010101010201010101" pitchFamily="66" charset="0"/>
              </a:rPr>
              <a:t>"Добро в Рязани"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2028E2A7-CF2C-14A1-83D4-C863E6FE226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>
                <a:latin typeface="PT Serif" panose="020A0603040505020204" pitchFamily="18" charset="-52"/>
                <a:ea typeface="PT Serif" panose="020A0603040505020204" pitchFamily="18" charset="-52"/>
              </a:rPr>
              <a:t> 26 ноября ученик 9 А класса нашей школы Калинин Егор принял участие в региональном слёте добровольцев "Добро в Рязани". Он стал почётным гостем данного мероприятия как автор проекта "В наследство нам дана Победа", который вышел в финал международной премии "Мы вместе" в номинации "Культурное наследие".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411EE0B8-1473-0A28-7B7A-F376523BF1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058194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015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xmlns="" id="{1D7A0284-7B80-0E2B-5C05-7C9858644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Monotype Corsiva" panose="03010101010201010101" pitchFamily="66" charset="0"/>
              </a:rPr>
              <a:t>День борьбы со СПИДом</a:t>
            </a:r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xmlns="" id="{551CA5CC-03C7-3AF4-0B08-B3494E7F9A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97248" y="1825625"/>
            <a:ext cx="3263503" cy="4351338"/>
          </a:xfrm>
          <a:prstGeom prst="rect">
            <a:avLst/>
          </a:prstGeom>
        </p:spPr>
      </p:pic>
      <p:sp>
        <p:nvSpPr>
          <p:cNvPr id="11" name="Объект 10">
            <a:extLst>
              <a:ext uri="{FF2B5EF4-FFF2-40B4-BE49-F238E27FC236}">
                <a16:creationId xmlns:a16="http://schemas.microsoft.com/office/drawing/2014/main" xmlns="" id="{75908720-48A8-29BE-4548-9B62747E1BF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449263">
              <a:buNone/>
            </a:pPr>
            <a:r>
              <a:rPr lang="ru-RU" dirty="0">
                <a:latin typeface="PT Serif" panose="020A0603040505020204" pitchFamily="18" charset="-52"/>
                <a:ea typeface="PT Serif" panose="020A0603040505020204" pitchFamily="18" charset="-52"/>
              </a:rPr>
              <a:t> 2 декабря в нашей школе прошла традиционная акция "Красная ленточка", посвящённая международному дню борьбы со СПИДом. </a:t>
            </a:r>
          </a:p>
          <a:p>
            <a:pPr marL="0" indent="449263">
              <a:buNone/>
            </a:pPr>
            <a:r>
              <a:rPr lang="ru-RU" dirty="0">
                <a:latin typeface="PT Serif" panose="020A0603040505020204" pitchFamily="18" charset="-52"/>
                <a:ea typeface="PT Serif" panose="020A0603040505020204" pitchFamily="18" charset="-52"/>
              </a:rPr>
              <a:t>Эта акция завершала цикл классных часов, онлайн-родительских собраний и других просветительских мероприятий, направленных на профилактику заражения и воспитание толерантности ВИЧ-</a:t>
            </a:r>
            <a:r>
              <a:rPr lang="ru-RU" dirty="0" err="1">
                <a:latin typeface="PT Serif" panose="020A0603040505020204" pitchFamily="18" charset="-52"/>
                <a:ea typeface="PT Serif" panose="020A0603040505020204" pitchFamily="18" charset="-52"/>
              </a:rPr>
              <a:t>инфецированным</a:t>
            </a:r>
            <a:r>
              <a:rPr lang="ru-RU" dirty="0">
                <a:latin typeface="PT Serif" panose="020A0603040505020204" pitchFamily="18" charset="-52"/>
                <a:ea typeface="PT Serif" panose="020A0603040505020204" pitchFamily="18" charset="-5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9786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37913F9-1A8E-2909-6D7C-5DB8085F3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Monotype Corsiva" panose="03010101010201010101" pitchFamily="66" charset="0"/>
              </a:rPr>
              <a:t>Международный день инвалидов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9875CE05-827E-404C-4B1D-C27B8FAC1E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53331" y="1825625"/>
            <a:ext cx="4351338" cy="4351338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A227D23-AE00-471E-0B03-4CFC4B75CCF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449263">
              <a:buNone/>
            </a:pPr>
            <a:r>
              <a:rPr lang="ru-RU" dirty="0">
                <a:latin typeface="PT Serif" panose="020A0603040505020204" pitchFamily="18" charset="-52"/>
                <a:ea typeface="PT Serif" panose="020A0603040505020204" pitchFamily="18" charset="-52"/>
              </a:rPr>
              <a:t> 3 декабря во всём мире отмечается День инвалидов. Этот праздник призван привлечь внимание к проблемам людей с ограниченными возможностями, повысить осведомлённость населения об условиях их жизни, призвать к проявлению толерантности. В нашей школе это день был отмечен уроками доброты.</a:t>
            </a:r>
          </a:p>
        </p:txBody>
      </p:sp>
    </p:spTree>
    <p:extLst>
      <p:ext uri="{BB962C8B-B14F-4D97-AF65-F5344CB8AC3E}">
        <p14:creationId xmlns:p14="http://schemas.microsoft.com/office/powerpoint/2010/main" val="1305020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Monotype Corsiva" panose="03010101010201010101" pitchFamily="66" charset="0"/>
              </a:rPr>
              <a:t>«Подари детям праздник»</a:t>
            </a: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19784" y="1825625"/>
            <a:ext cx="4434016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PT Serif"/>
              </a:rPr>
              <a:t>Более 20 подарков для детей из городского интерната было собрано, упаковано и отправлено волонтерами в Городской волонтерский центр в рамках акции «Подари детям праздник».</a:t>
            </a:r>
            <a:endParaRPr lang="ru-RU" dirty="0">
              <a:latin typeface="PT Serif"/>
            </a:endParaRPr>
          </a:p>
        </p:txBody>
      </p:sp>
    </p:spTree>
    <p:extLst>
      <p:ext uri="{BB962C8B-B14F-4D97-AF65-F5344CB8AC3E}">
        <p14:creationId xmlns:p14="http://schemas.microsoft.com/office/powerpoint/2010/main" val="2946929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1135DA79-A05F-0AA7-EDD7-DA44CF43F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j-ea"/>
                <a:cs typeface="+mj-cs"/>
              </a:rPr>
              <a:t>Весенняя неделя добра</a:t>
            </a:r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19EDC597-CE16-0D5B-A4D8-498AA8ECECE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PT Serif" panose="020A0603040505020204" pitchFamily="18" charset="-52"/>
                <a:ea typeface="PT Serif" panose="020A0603040505020204" pitchFamily="18" charset="-52"/>
              </a:rPr>
              <a:t>Первый тематический день под названием "Добро в массы", в 9 и 10 классах состоялись просветительские мероприятия о деятельности волонтеров. Это позволило ребятам ещё больше заинтересоваться благотворительностью и поддержать волонтеров нашей школы!</a:t>
            </a:r>
          </a:p>
          <a:p>
            <a:endParaRPr lang="ru-RU" dirty="0">
              <a:latin typeface="PT Serif" panose="020A0603040505020204" pitchFamily="18" charset="-52"/>
              <a:ea typeface="PT Serif" panose="020A0603040505020204" pitchFamily="18" charset="-52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E8D054E2-C290-9138-59DA-C7E9319B9A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058194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058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289ECA-20D5-11F8-240B-421C6D396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j-ea"/>
                <a:cs typeface="+mj-cs"/>
              </a:rPr>
              <a:t>Весенняя неделя добра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5296F43-8538-1DB6-AAEA-BF4F6AC9BEE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>
                <a:latin typeface="PT Serif" panose="020A0603040505020204" pitchFamily="18" charset="-52"/>
                <a:ea typeface="PT Serif" panose="020A0603040505020204" pitchFamily="18" charset="-52"/>
              </a:rPr>
              <a:t>"Добро рядом"</a:t>
            </a:r>
          </a:p>
          <a:p>
            <a:endParaRPr lang="ru-RU" dirty="0">
              <a:latin typeface="PT Serif" panose="020A0603040505020204" pitchFamily="18" charset="-52"/>
              <a:ea typeface="PT Serif" panose="020A0603040505020204" pitchFamily="18" charset="-52"/>
            </a:endParaRPr>
          </a:p>
          <a:p>
            <a:r>
              <a:rPr lang="ru-RU" dirty="0">
                <a:latin typeface="PT Serif" panose="020A0603040505020204" pitchFamily="18" charset="-52"/>
                <a:ea typeface="PT Serif" panose="020A0603040505020204" pitchFamily="18" charset="-52"/>
              </a:rPr>
              <a:t>📌В рамках второго дня волонтеры школьного отряда "Альтернатива" собрали 150 книг детям Донбасса. У юных читателей впереди радость от встречи с новыми книгами.📚</a:t>
            </a:r>
          </a:p>
          <a:p>
            <a:endParaRPr lang="ru-RU" dirty="0">
              <a:latin typeface="PT Serif" panose="020A0603040505020204" pitchFamily="18" charset="-52"/>
              <a:ea typeface="PT Serif" panose="020A0603040505020204" pitchFamily="18" charset="-52"/>
            </a:endParaRPr>
          </a:p>
          <a:p>
            <a:r>
              <a:rPr lang="ru-RU" dirty="0">
                <a:latin typeface="PT Serif" panose="020A0603040505020204" pitchFamily="18" charset="-52"/>
                <a:ea typeface="PT Serif" panose="020A0603040505020204" pitchFamily="18" charset="-52"/>
              </a:rPr>
              <a:t>🐾Не будем забывать о братьях наших меньших! Волонтёрский отряд провёл традиционную акцию "Полная миска" по сбору корма для собак и кошек Городской службы по контролю за безнадзорными животными.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4631D75B-5FE1-D938-76D2-1E838D7D26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10688" y="1690688"/>
            <a:ext cx="5681312" cy="41448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18BBDD5-14E0-EE5E-70ED-DA291069F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0688" y="0"/>
            <a:ext cx="5681312" cy="233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87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0B94CF9-CBCF-1B8E-0567-D0429211D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j-ea"/>
                <a:cs typeface="+mj-cs"/>
              </a:rPr>
              <a:t>Весенняя неделя добра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BAA4AA33-0825-8C8E-327E-BAC115A593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55277" y="1825625"/>
            <a:ext cx="4347445" cy="4351338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51967A6-C249-B9E8-3262-A56BA69C7C7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>
                <a:latin typeface="PT Serif" panose="020A0603040505020204" pitchFamily="18" charset="-52"/>
                <a:ea typeface="PT Serif" panose="020A0603040505020204" pitchFamily="18" charset="-52"/>
              </a:rPr>
              <a:t>Тематика дня-"Здоровый образ жизни"</a:t>
            </a:r>
          </a:p>
          <a:p>
            <a:r>
              <a:rPr lang="ru-RU" dirty="0">
                <a:latin typeface="PT Serif" panose="020A0603040505020204" pitchFamily="18" charset="-52"/>
                <a:ea typeface="PT Serif" panose="020A0603040505020204" pitchFamily="18" charset="-52"/>
              </a:rPr>
              <a:t>Волонтеры отряда "Альтернатива" провели мероприятие совместно со студентами Рязанского медицинского колледжа по здоровому образу жизни.</a:t>
            </a:r>
          </a:p>
          <a:p>
            <a:endParaRPr lang="ru-RU" dirty="0">
              <a:latin typeface="PT Serif" panose="020A0603040505020204" pitchFamily="18" charset="-52"/>
              <a:ea typeface="PT Serif" panose="020A0603040505020204" pitchFamily="18" charset="-52"/>
            </a:endParaRPr>
          </a:p>
          <a:p>
            <a:r>
              <a:rPr lang="ru-RU" dirty="0">
                <a:latin typeface="PT Serif" panose="020A0603040505020204" pitchFamily="18" charset="-52"/>
                <a:ea typeface="PT Serif" panose="020A0603040505020204" pitchFamily="18" charset="-52"/>
              </a:rPr>
              <a:t>В ходе классных часов учащиеся 7-х классов заполнили анкеты и смогли сделать для себя некоторые выводы.</a:t>
            </a:r>
          </a:p>
        </p:txBody>
      </p:sp>
    </p:spTree>
    <p:extLst>
      <p:ext uri="{BB962C8B-B14F-4D97-AF65-F5344CB8AC3E}">
        <p14:creationId xmlns:p14="http://schemas.microsoft.com/office/powerpoint/2010/main" val="2792284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A0290A3-C95D-B9C9-B5A5-C142948FA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Monotype Corsiva" panose="03010101010201010101" pitchFamily="66" charset="0"/>
              </a:rPr>
              <a:t>Весенняя неделя добра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EACCBA8D-7389-ACC4-8A25-1B0DEF836BC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6060" y="4161388"/>
            <a:ext cx="3260789" cy="2445592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6B71523-F031-FF3B-379C-9D3AE55EC7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37572" y="1486159"/>
            <a:ext cx="8116855" cy="2470281"/>
          </a:xfrm>
        </p:spPr>
        <p:txBody>
          <a:bodyPr>
            <a:normAutofit fontScale="85000" lnSpcReduction="20000"/>
          </a:bodyPr>
          <a:lstStyle/>
          <a:p>
            <a:pPr marL="0" indent="447675">
              <a:buNone/>
            </a:pPr>
            <a:r>
              <a:rPr lang="ru-RU" i="1" dirty="0">
                <a:latin typeface="PT Serif" panose="020A0603040505020204" pitchFamily="18" charset="-52"/>
                <a:ea typeface="PT Serif" panose="020A0603040505020204" pitchFamily="18" charset="-52"/>
              </a:rPr>
              <a:t>Тематический день "Вокруг себя" подразумевает проведение мероприятий, направленных на экологическое просвещение и охрану природы.</a:t>
            </a:r>
          </a:p>
          <a:p>
            <a:pPr marL="0" indent="447675">
              <a:buNone/>
            </a:pPr>
            <a:r>
              <a:rPr lang="ru-RU" i="1" dirty="0">
                <a:latin typeface="PT Serif" panose="020A0603040505020204" pitchFamily="18" charset="-52"/>
                <a:ea typeface="PT Serif" panose="020A0603040505020204" pitchFamily="18" charset="-52"/>
              </a:rPr>
              <a:t>В течение всей недели в нашей школе проходили экологические акции по сбору макулатуры, использованных батареек и пластиковых крышек.</a:t>
            </a:r>
          </a:p>
          <a:p>
            <a:pPr marL="0" indent="447675">
              <a:buNone/>
            </a:pPr>
            <a:r>
              <a:rPr lang="ru-RU" i="1" dirty="0">
                <a:latin typeface="PT Serif" panose="020A0603040505020204" pitchFamily="18" charset="-52"/>
                <a:ea typeface="PT Serif" panose="020A0603040505020204" pitchFamily="18" charset="-52"/>
              </a:rPr>
              <a:t>Было собрано более 600 кг макулатуры, 150 кг крышек и 100 кг батареек!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89EED9B4-6570-397C-D883-E5E4CD1CC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51" y="4136700"/>
            <a:ext cx="3293706" cy="247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9CB1996-84D6-78F8-27C9-F401D4C7D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2359" y="4136700"/>
            <a:ext cx="3293707" cy="247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8388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566</Words>
  <Application>Microsoft Office PowerPoint</Application>
  <PresentationFormat>Широкоэкранный</PresentationFormat>
  <Paragraphs>39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Monotype Corsiva</vt:lpstr>
      <vt:lpstr>PT Serif</vt:lpstr>
      <vt:lpstr>Тема Office</vt:lpstr>
      <vt:lpstr>Волонтерский отряд «Альтернатива»</vt:lpstr>
      <vt:lpstr>"Добро в Рязани"</vt:lpstr>
      <vt:lpstr>День борьбы со СПИДом</vt:lpstr>
      <vt:lpstr>Международный день инвалидов</vt:lpstr>
      <vt:lpstr>«Подари детям праздник»</vt:lpstr>
      <vt:lpstr>Весенняя неделя добра</vt:lpstr>
      <vt:lpstr>Весенняя неделя добра</vt:lpstr>
      <vt:lpstr>Весенняя неделя добра</vt:lpstr>
      <vt:lpstr>Весенняя неделя добра</vt:lpstr>
      <vt:lpstr>"Открытки иz дома"</vt:lpstr>
      <vt:lpstr>"Волонтеры–детям"</vt:lpstr>
      <vt:lpstr>«Включи DOBRO»</vt:lpstr>
      <vt:lpstr>VII слёт волонтёров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Волонтерский отряд «Альтернатива»</dc:title>
  <dc:creator>Татьяна Грачева</dc:creator>
  <cp:lastModifiedBy>USER</cp:lastModifiedBy>
  <cp:revision>3</cp:revision>
  <dcterms:created xsi:type="dcterms:W3CDTF">2022-11-14T17:29:02Z</dcterms:created>
  <dcterms:modified xsi:type="dcterms:W3CDTF">2022-11-15T14:19:17Z</dcterms:modified>
</cp:coreProperties>
</file>