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7" r:id="rId2"/>
    <p:sldId id="262" r:id="rId3"/>
    <p:sldId id="261" r:id="rId4"/>
    <p:sldId id="260" r:id="rId5"/>
    <p:sldId id="259" r:id="rId6"/>
    <p:sldId id="258" r:id="rId7"/>
    <p:sldId id="27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A3801-DE7F-439F-8261-4976F5579CC7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134AB-7A99-4642-9D7B-914A8794FC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134AB-7A99-4642-9D7B-914A8794FC4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Люда\Desktop\1619757338_29-phonoteka_org-p-fon-dlya-prezentatsii-dopolnitelnoe-obrazo-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кино\20220303_151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347" b="18398"/>
          <a:stretch/>
        </p:blipFill>
        <p:spPr bwMode="auto">
          <a:xfrm>
            <a:off x="928662" y="142853"/>
            <a:ext cx="6429420" cy="2834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71472" y="3357562"/>
            <a:ext cx="800105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Целевая </a:t>
            </a:r>
            <a:r>
              <a:rPr lang="ru-RU" sz="2000" b="1" u="sng" dirty="0">
                <a:solidFill>
                  <a:srgbClr val="FF0000"/>
                </a:solidFill>
                <a:latin typeface="Bookman Old Style" pitchFamily="18" charset="0"/>
              </a:rPr>
              <a:t>группа</a:t>
            </a:r>
            <a:r>
              <a:rPr lang="ru-RU" sz="2000" b="1" u="sng" dirty="0" smtClean="0">
                <a:solidFill>
                  <a:srgbClr val="FF0000"/>
                </a:solidFill>
                <a:latin typeface="Bookman Old Style" pitchFamily="18" charset="0"/>
              </a:rPr>
              <a:t>:</a:t>
            </a:r>
            <a:endParaRPr lang="ru-RU" sz="2000" b="1" dirty="0">
              <a:solidFill>
                <a:srgbClr val="FF0000"/>
              </a:solidFill>
              <a:latin typeface="Bahnschrift Condensed" pitchFamily="34" charset="0"/>
            </a:endParaRPr>
          </a:p>
          <a:p>
            <a:pPr algn="just"/>
            <a:r>
              <a:rPr lang="ru-RU" sz="2800" dirty="0" smtClean="0">
                <a:latin typeface="Bookman Old Style" pitchFamily="18" charset="0"/>
              </a:rPr>
              <a:t>Несовершеннолетние, проживающие на территории с. Мильково Камчатского края в возрасте от 14 до 18 лет, в том числе подростки, состоящие на различных видах учета (ПДН, </a:t>
            </a:r>
            <a:r>
              <a:rPr lang="ru-RU" sz="2800" dirty="0" err="1" smtClean="0">
                <a:latin typeface="Bookman Old Style" pitchFamily="18" charset="0"/>
              </a:rPr>
              <a:t>КДНиЗП</a:t>
            </a:r>
            <a:r>
              <a:rPr lang="ru-RU" sz="2800" dirty="0" smtClean="0">
                <a:latin typeface="Bookman Old Style" pitchFamily="18" charset="0"/>
              </a:rPr>
              <a:t>, </a:t>
            </a:r>
            <a:r>
              <a:rPr lang="ru-RU" sz="2800" dirty="0" err="1" smtClean="0">
                <a:latin typeface="Bookman Old Style" pitchFamily="18" charset="0"/>
              </a:rPr>
              <a:t>внутришкольный</a:t>
            </a:r>
            <a:r>
              <a:rPr lang="ru-RU" sz="2800" dirty="0" smtClean="0">
                <a:latin typeface="Bookman Old Style" pitchFamily="18" charset="0"/>
              </a:rPr>
              <a:t> учет).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5357786" y="3000372"/>
            <a:ext cx="3786214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spc="-90" dirty="0" smtClean="0">
                <a:ln w="9525" algn="ctr">
                  <a:solidFill>
                    <a:srgbClr val="4D4D4D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Georgia"/>
              </a:rPr>
              <a:t>«Наш выбор»</a:t>
            </a:r>
            <a:endParaRPr lang="ru-RU" b="1" kern="10" spc="-90" dirty="0">
              <a:ln w="9525" algn="ctr">
                <a:solidFill>
                  <a:srgbClr val="4D4D4D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latin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574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Люда\Desktop\1619757338_29-phonoteka_org-p-fon-dlya-prezentatsii-dopolnitelnoe-obrazo-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0"/>
            <a:ext cx="24577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Bahnschrift Condensed" pitchFamily="34" charset="0"/>
              </a:rPr>
              <a:t>1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Bahnschrift Condensed" pitchFamily="34" charset="0"/>
              </a:rPr>
              <a:t> модуль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Bahnschrift Condensed" pitchFamily="34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Bahnschrift Condensed" pitchFamily="34" charset="0"/>
              </a:rPr>
              <a:t>Закон и порядок</a:t>
            </a:r>
            <a:r>
              <a:rPr lang="ru-RU" sz="2800" dirty="0">
                <a:solidFill>
                  <a:srgbClr val="C00000"/>
                </a:solidFill>
                <a:latin typeface="Bahnschrift Condensed" pitchFamily="34" charset="0"/>
              </a:rPr>
              <a:t>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71546"/>
            <a:ext cx="56408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- </a:t>
            </a:r>
            <a:r>
              <a:rPr lang="ru-RU" sz="2000" dirty="0" smtClean="0">
                <a:latin typeface="Bookman Old Style" pitchFamily="18" charset="0"/>
              </a:rPr>
              <a:t>Проведение </a:t>
            </a:r>
            <a:r>
              <a:rPr lang="ru-RU" sz="2000" dirty="0">
                <a:latin typeface="Bookman Old Style" pitchFamily="18" charset="0"/>
              </a:rPr>
              <a:t>акции «Планета добра», направленной против жестокого обращения в отношении детей;</a:t>
            </a:r>
          </a:p>
          <a:p>
            <a:r>
              <a:rPr lang="ru-RU" sz="2000" dirty="0" smtClean="0">
                <a:latin typeface="Bookman Old Style" pitchFamily="18" charset="0"/>
              </a:rPr>
              <a:t>- Проведение </a:t>
            </a:r>
            <a:r>
              <a:rPr lang="ru-RU" sz="2000" dirty="0">
                <a:latin typeface="Bookman Old Style" pitchFamily="18" charset="0"/>
              </a:rPr>
              <a:t>акции «Узнай о телефоне доверия»;</a:t>
            </a:r>
          </a:p>
          <a:p>
            <a:r>
              <a:rPr lang="ru-RU" sz="2000" dirty="0" smtClean="0">
                <a:latin typeface="Bookman Old Style" pitchFamily="18" charset="0"/>
              </a:rPr>
              <a:t>- Проведение </a:t>
            </a:r>
            <a:r>
              <a:rPr lang="ru-RU" sz="2000" dirty="0">
                <a:latin typeface="Bookman Old Style" pitchFamily="18" charset="0"/>
              </a:rPr>
              <a:t>акции, приуроченной к Всероссийскому дню правовой помощи детям;</a:t>
            </a:r>
          </a:p>
          <a:p>
            <a:r>
              <a:rPr lang="ru-RU" sz="2000" dirty="0">
                <a:latin typeface="Bookman Old Style" pitchFamily="18" charset="0"/>
              </a:rPr>
              <a:t>- Создание тематических видеороликов, участие в интернет-акциях.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74" t="19126" r="43516" b="16068"/>
          <a:stretch/>
        </p:blipFill>
        <p:spPr bwMode="auto">
          <a:xfrm>
            <a:off x="6143636" y="214290"/>
            <a:ext cx="2745225" cy="202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3" t="33690" r="42422" b="15922"/>
          <a:stretch/>
        </p:blipFill>
        <p:spPr bwMode="auto">
          <a:xfrm>
            <a:off x="5857884" y="2428868"/>
            <a:ext cx="3110870" cy="1747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62" t="29611" r="44094" b="14060"/>
          <a:stretch/>
        </p:blipFill>
        <p:spPr bwMode="auto">
          <a:xfrm>
            <a:off x="3428992" y="4500570"/>
            <a:ext cx="2483619" cy="1673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63" t="19418" r="48125" b="16709"/>
          <a:stretch/>
        </p:blipFill>
        <p:spPr bwMode="auto">
          <a:xfrm>
            <a:off x="6215074" y="4286256"/>
            <a:ext cx="2609851" cy="208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2022\УСПЕХ, ПОЗИТИВ\Статьи\Водитель - осторожно, на дороге дети!\photo_2022-11-14_17-05-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286256"/>
            <a:ext cx="3047989" cy="228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1205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Люда\Desktop\1619757338_29-phonoteka_org-p-fon-dlya-prezentatsii-dopolnitelnoe-obrazo-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214290"/>
            <a:ext cx="5366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Bahnschrift Condensed" pitchFamily="34" charset="0"/>
              </a:rPr>
              <a:t>2 модуль </a:t>
            </a:r>
            <a:endParaRPr lang="ru-RU" sz="2400" b="1" dirty="0" smtClean="0">
              <a:latin typeface="Bahnschrift Condensed" pitchFamily="34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Bahnschrift Condensed" pitchFamily="34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Bahnschrift Condensed" pitchFamily="34" charset="0"/>
              </a:rPr>
              <a:t>Спорт и здоровый образ жизни»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71" y="1071546"/>
            <a:ext cx="550812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-</a:t>
            </a:r>
            <a:r>
              <a:rPr lang="ru-RU" dirty="0" smtClean="0">
                <a:latin typeface="Bookman Old Style" pitchFamily="18" charset="0"/>
              </a:rPr>
              <a:t>Подготовка </a:t>
            </a:r>
            <a:r>
              <a:rPr lang="ru-RU" dirty="0">
                <a:latin typeface="Bookman Old Style" pitchFamily="18" charset="0"/>
              </a:rPr>
              <a:t>и проведение </a:t>
            </a:r>
            <a:r>
              <a:rPr lang="ru-RU" dirty="0" smtClean="0">
                <a:latin typeface="Bookman Old Style" pitchFamily="18" charset="0"/>
              </a:rPr>
              <a:t>районного спортивного </a:t>
            </a:r>
            <a:r>
              <a:rPr lang="ru-RU" dirty="0">
                <a:latin typeface="Bookman Old Style" pitchFamily="18" charset="0"/>
              </a:rPr>
              <a:t>конкурса «За здоровьем наперегонки</a:t>
            </a:r>
            <a:r>
              <a:rPr lang="ru-RU" dirty="0" smtClean="0">
                <a:latin typeface="Bookman Old Style" pitchFamily="18" charset="0"/>
              </a:rPr>
              <a:t>» </a:t>
            </a:r>
            <a:r>
              <a:rPr lang="ru-RU" dirty="0">
                <a:latin typeface="Bookman Old Style" pitchFamily="18" charset="0"/>
              </a:rPr>
              <a:t>с целью профилактики безнадзорности, </a:t>
            </a:r>
            <a:r>
              <a:rPr lang="ru-RU" dirty="0" smtClean="0">
                <a:latin typeface="Bookman Old Style" pitchFamily="18" charset="0"/>
              </a:rPr>
              <a:t>предупреждения </a:t>
            </a:r>
            <a:r>
              <a:rPr lang="ru-RU" dirty="0">
                <a:latin typeface="Bookman Old Style" pitchFamily="18" charset="0"/>
              </a:rPr>
              <a:t>наркологической зависимости у детей "группы риска";</a:t>
            </a:r>
          </a:p>
          <a:p>
            <a:r>
              <a:rPr lang="ru-RU" dirty="0">
                <a:latin typeface="Bookman Old Style" pitchFamily="18" charset="0"/>
              </a:rPr>
              <a:t>- Проведение социальной акции «Наши аргументы против», направленной на профилактику незаконного потребления наркотических средств и психотропных веществ несовершеннолетними;</a:t>
            </a:r>
          </a:p>
          <a:p>
            <a:r>
              <a:rPr lang="ru-RU" dirty="0" smtClean="0">
                <a:latin typeface="Bookman Old Style" pitchFamily="18" charset="0"/>
              </a:rPr>
              <a:t>- Проведение </a:t>
            </a:r>
            <a:r>
              <a:rPr lang="ru-RU" dirty="0">
                <a:latin typeface="Bookman Old Style" pitchFamily="18" charset="0"/>
              </a:rPr>
              <a:t>акции «Молодежь против курения!», посвященной Всемирному дню без табака;</a:t>
            </a:r>
          </a:p>
          <a:p>
            <a:r>
              <a:rPr lang="ru-RU" dirty="0">
                <a:latin typeface="Bookman Old Style" pitchFamily="18" charset="0"/>
              </a:rPr>
              <a:t>- Проведение акции «Стоп ВИЧ – СПИД», приуроченной к Всемирному дню борьбы со СПИДом;</a:t>
            </a:r>
          </a:p>
          <a:p>
            <a:r>
              <a:rPr lang="ru-RU" dirty="0">
                <a:latin typeface="Bookman Old Style" pitchFamily="18" charset="0"/>
              </a:rPr>
              <a:t>-Участие в Межведомственной профилактической акции «Мы </a:t>
            </a:r>
            <a:r>
              <a:rPr lang="ru-RU" dirty="0" smtClean="0">
                <a:latin typeface="Bookman Old Style" pitchFamily="18" charset="0"/>
              </a:rPr>
              <a:t>- за </a:t>
            </a:r>
            <a:r>
              <a:rPr lang="ru-RU" dirty="0" err="1">
                <a:latin typeface="Bookman Old Style" pitchFamily="18" charset="0"/>
              </a:rPr>
              <a:t>ЗОЖ</a:t>
            </a:r>
            <a:r>
              <a:rPr lang="ru-RU" dirty="0" smtClean="0">
                <a:latin typeface="Bookman Old Style" pitchFamily="18" charset="0"/>
              </a:rPr>
              <a:t>!».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31" t="28592" r="46328" b="22767"/>
          <a:stretch/>
        </p:blipFill>
        <p:spPr bwMode="auto">
          <a:xfrm>
            <a:off x="909912" y="1985728"/>
            <a:ext cx="250996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0" t="9561" r="43750" b="28301"/>
          <a:stretch/>
        </p:blipFill>
        <p:spPr bwMode="auto">
          <a:xfrm>
            <a:off x="129973" y="157808"/>
            <a:ext cx="2520280" cy="1816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7" t="24078" r="41953" b="7621"/>
          <a:stretch/>
        </p:blipFill>
        <p:spPr bwMode="auto">
          <a:xfrm>
            <a:off x="857224" y="3857628"/>
            <a:ext cx="2643206" cy="1986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698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Люда\Desktop\1619757338_29-phonoteka_org-p-fon-dlya-prezentatsii-dopolnitelnoe-obrazo-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76672"/>
            <a:ext cx="3927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Bahnschrift Condensed" pitchFamily="34" charset="0"/>
              </a:rPr>
              <a:t>3 </a:t>
            </a:r>
            <a:r>
              <a:rPr lang="ru-RU" sz="2400" b="1" dirty="0" smtClean="0">
                <a:latin typeface="Bahnschrift Condensed" pitchFamily="34" charset="0"/>
              </a:rPr>
              <a:t>модуль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Bahnschrift Condensed" pitchFamily="34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Bahnschrift Condensed" pitchFamily="34" charset="0"/>
              </a:rPr>
              <a:t>Я - гражданин России»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500174"/>
            <a:ext cx="5814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- Проведение </a:t>
            </a:r>
            <a:r>
              <a:rPr lang="ru-RU" dirty="0">
                <a:latin typeface="Bookman Old Style" pitchFamily="18" charset="0"/>
              </a:rPr>
              <a:t>акции «Георгиевская ленточка»;</a:t>
            </a:r>
          </a:p>
          <a:p>
            <a:r>
              <a:rPr lang="ru-RU" dirty="0">
                <a:latin typeface="Bookman Old Style" pitchFamily="18" charset="0"/>
              </a:rPr>
              <a:t>- Участие в митинге, посвященном Дню памяти и скорби;</a:t>
            </a:r>
          </a:p>
          <a:p>
            <a:r>
              <a:rPr lang="ru-RU" dirty="0">
                <a:latin typeface="Bookman Old Style" pitchFamily="18" charset="0"/>
              </a:rPr>
              <a:t>- Участие в поздравительной акции «С днем рождения, Камчатский край!»;</a:t>
            </a:r>
          </a:p>
          <a:p>
            <a:r>
              <a:rPr lang="ru-RU" dirty="0">
                <a:latin typeface="Bookman Old Style" pitchFamily="18" charset="0"/>
              </a:rPr>
              <a:t>- Участие Всероссийской акции «Мой флаг, моя история»;</a:t>
            </a:r>
          </a:p>
          <a:p>
            <a:r>
              <a:rPr lang="ru-RU" dirty="0">
                <a:latin typeface="Bookman Old Style" pitchFamily="18" charset="0"/>
              </a:rPr>
              <a:t>- Участие в мероприятиях в рамках #</a:t>
            </a:r>
            <a:r>
              <a:rPr lang="ru-RU" dirty="0" err="1">
                <a:latin typeface="Bookman Old Style" pitchFamily="18" charset="0"/>
              </a:rPr>
              <a:t>ЩедрыйВторник</a:t>
            </a:r>
            <a:r>
              <a:rPr lang="ru-RU" dirty="0">
                <a:latin typeface="Bookman Old Style" pitchFamily="18" charset="0"/>
              </a:rPr>
              <a:t>;</a:t>
            </a:r>
          </a:p>
          <a:p>
            <a:r>
              <a:rPr lang="ru-RU" dirty="0" smtClean="0">
                <a:latin typeface="Bookman Old Style" pitchFamily="18" charset="0"/>
              </a:rPr>
              <a:t>- Проведение </a:t>
            </a:r>
            <a:r>
              <a:rPr lang="ru-RU" dirty="0">
                <a:latin typeface="Bookman Old Style" pitchFamily="18" charset="0"/>
              </a:rPr>
              <a:t>акции «Стань волонтером!», приуроченной к Международному Дню Добровольца;</a:t>
            </a:r>
          </a:p>
          <a:p>
            <a:r>
              <a:rPr lang="ru-RU" dirty="0">
                <a:latin typeface="Bookman Old Style" pitchFamily="18" charset="0"/>
              </a:rPr>
              <a:t>- Участие в мероприятиях, проводимых Волонтерами Победы.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59" t="19272" r="44191" b="14320"/>
          <a:stretch/>
        </p:blipFill>
        <p:spPr bwMode="auto">
          <a:xfrm>
            <a:off x="6377173" y="4365104"/>
            <a:ext cx="2562200" cy="20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46" t="22621" r="42382" b="17233"/>
          <a:stretch/>
        </p:blipFill>
        <p:spPr bwMode="auto">
          <a:xfrm>
            <a:off x="6334068" y="160090"/>
            <a:ext cx="253405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59" t="15413" r="43048" b="15413"/>
          <a:stretch/>
        </p:blipFill>
        <p:spPr bwMode="auto">
          <a:xfrm>
            <a:off x="6377173" y="2132856"/>
            <a:ext cx="2515741" cy="2141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60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Люда\Desktop\1619757338_29-phonoteka_org-p-fon-dlya-prezentatsii-dopolnitelnoe-obrazo-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6248" y="0"/>
            <a:ext cx="42423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Bahnschrift Condensed" pitchFamily="34" charset="0"/>
              </a:rPr>
              <a:t>4 </a:t>
            </a:r>
            <a:r>
              <a:rPr lang="ru-RU" sz="2400" b="1" dirty="0" smtClean="0">
                <a:latin typeface="Bahnschrift Condensed" pitchFamily="34" charset="0"/>
              </a:rPr>
              <a:t>модуль</a:t>
            </a:r>
          </a:p>
          <a:p>
            <a:r>
              <a:rPr lang="ru-RU" sz="2400" b="1" dirty="0" smtClean="0">
                <a:latin typeface="Bahnschrift Condensed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Bahnschrift Condensed" pitchFamily="34" charset="0"/>
              </a:rPr>
              <a:t>«Все праздники-вместе!»</a:t>
            </a:r>
            <a:r>
              <a:rPr lang="ru-RU" sz="2400" dirty="0">
                <a:solidFill>
                  <a:srgbClr val="C00000"/>
                </a:solidFill>
                <a:latin typeface="Bahnschrift Condensed" pitchFamily="34" charset="0"/>
              </a:rPr>
              <a:t> 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857232"/>
            <a:ext cx="4857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- Участие </a:t>
            </a:r>
            <a:r>
              <a:rPr lang="ru-RU" dirty="0">
                <a:latin typeface="Bookman Old Style" pitchFamily="18" charset="0"/>
              </a:rPr>
              <a:t>в проведении праздничной программы «Масленица»;</a:t>
            </a:r>
          </a:p>
          <a:p>
            <a:r>
              <a:rPr lang="ru-RU" dirty="0" smtClean="0">
                <a:latin typeface="Bookman Old Style" pitchFamily="18" charset="0"/>
              </a:rPr>
              <a:t>- Помощь </a:t>
            </a:r>
            <a:r>
              <a:rPr lang="ru-RU" dirty="0">
                <a:latin typeface="Bookman Old Style" pitchFamily="18" charset="0"/>
              </a:rPr>
              <a:t>в организации массовых мероприятий ЛДП «Кораблик детства»;</a:t>
            </a:r>
          </a:p>
          <a:p>
            <a:r>
              <a:rPr lang="ru-RU" dirty="0">
                <a:latin typeface="Bookman Old Style" pitchFamily="18" charset="0"/>
              </a:rPr>
              <a:t>- Участие в проведении мероприятий, посвященных Дню защиты детей, развлекательная программа «Игры нашего двора</a:t>
            </a:r>
            <a:r>
              <a:rPr lang="ru-RU" dirty="0" smtClean="0">
                <a:latin typeface="Bookman Old Style" pitchFamily="18" charset="0"/>
              </a:rPr>
              <a:t>». Участие </a:t>
            </a:r>
            <a:r>
              <a:rPr lang="ru-RU" dirty="0">
                <a:latin typeface="Bookman Old Style" pitchFamily="18" charset="0"/>
              </a:rPr>
              <a:t>в благотворительной акции «Подари радость детям», посвященной Международному дню защиты </a:t>
            </a:r>
            <a:r>
              <a:rPr lang="ru-RU" dirty="0" smtClean="0">
                <a:latin typeface="Bookman Old Style" pitchFamily="18" charset="0"/>
              </a:rPr>
              <a:t>детей;</a:t>
            </a:r>
            <a:endParaRPr lang="ru-RU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- Проведение акции «Подари ромашку!», посвященной Дню семьи, любви и верности;</a:t>
            </a:r>
          </a:p>
          <a:p>
            <a:r>
              <a:rPr lang="ru-RU" dirty="0">
                <a:latin typeface="Bookman Old Style" pitchFamily="18" charset="0"/>
              </a:rPr>
              <a:t>- Участие в проведении Дня Знаний;</a:t>
            </a:r>
          </a:p>
          <a:p>
            <a:r>
              <a:rPr lang="ru-RU" dirty="0" smtClean="0">
                <a:latin typeface="Bookman Old Style" pitchFamily="18" charset="0"/>
              </a:rPr>
              <a:t>- Оказание </a:t>
            </a:r>
            <a:r>
              <a:rPr lang="ru-RU" dirty="0">
                <a:latin typeface="Bookman Old Style" pitchFamily="18" charset="0"/>
              </a:rPr>
              <a:t>помощи в подготовке и проведении </a:t>
            </a:r>
            <a:r>
              <a:rPr lang="ru-RU" dirty="0" smtClean="0">
                <a:latin typeface="Bookman Old Style" pitchFamily="18" charset="0"/>
              </a:rPr>
              <a:t>мероприятий; </a:t>
            </a:r>
            <a:r>
              <a:rPr lang="ru-RU" dirty="0">
                <a:latin typeface="Bookman Old Style" pitchFamily="18" charset="0"/>
              </a:rPr>
              <a:t>посвященных Дню Отца, Дня </a:t>
            </a:r>
            <a:r>
              <a:rPr lang="ru-RU" dirty="0" smtClean="0">
                <a:latin typeface="Bookman Old Style" pitchFamily="18" charset="0"/>
              </a:rPr>
              <a:t>Матери</a:t>
            </a:r>
            <a:r>
              <a:rPr lang="ru-RU" dirty="0">
                <a:latin typeface="Bookman Old Style" pitchFamily="18" charset="0"/>
              </a:rPr>
              <a:t>;</a:t>
            </a:r>
          </a:p>
          <a:p>
            <a:r>
              <a:rPr lang="ru-RU" dirty="0" smtClean="0">
                <a:latin typeface="Bookman Old Style" pitchFamily="18" charset="0"/>
              </a:rPr>
              <a:t>- Участие </a:t>
            </a:r>
            <a:r>
              <a:rPr lang="ru-RU" dirty="0">
                <a:latin typeface="Bookman Old Style" pitchFamily="18" charset="0"/>
              </a:rPr>
              <a:t>в благотворительной акции «Елка желаний</a:t>
            </a:r>
            <a:r>
              <a:rPr lang="ru-RU" dirty="0" smtClean="0">
                <a:latin typeface="Bookman Old Style" pitchFamily="18" charset="0"/>
              </a:rPr>
              <a:t>».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88" t="23350" r="43426" b="25971"/>
          <a:stretch/>
        </p:blipFill>
        <p:spPr bwMode="auto">
          <a:xfrm>
            <a:off x="214282" y="142852"/>
            <a:ext cx="3624157" cy="2101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15" t="33107" r="43593" b="24369"/>
          <a:stretch/>
        </p:blipFill>
        <p:spPr bwMode="auto">
          <a:xfrm>
            <a:off x="285720" y="2357430"/>
            <a:ext cx="3609738" cy="2003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50" t="50000" r="45390" b="16796"/>
          <a:stretch/>
        </p:blipFill>
        <p:spPr bwMode="auto">
          <a:xfrm>
            <a:off x="285720" y="4500570"/>
            <a:ext cx="3531352" cy="203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07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Люда\Desktop\1619757338_29-phonoteka_org-p-fon-dlya-prezentatsii-dopolnitelnoe-obrazo-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3763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Bahnschrift Condensed" pitchFamily="34" charset="0"/>
              </a:rPr>
              <a:t>5 модуль </a:t>
            </a:r>
            <a:endParaRPr lang="ru-RU" sz="2400" b="1" dirty="0" smtClean="0">
              <a:latin typeface="Bahnschrift Condensed" pitchFamily="34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Bahnschrift Condensed" pitchFamily="34" charset="0"/>
              </a:rPr>
              <a:t>«Мы - </a:t>
            </a:r>
            <a:r>
              <a:rPr lang="ru-RU" sz="2400" b="1" dirty="0">
                <a:solidFill>
                  <a:srgbClr val="C00000"/>
                </a:solidFill>
                <a:latin typeface="Bahnschrift Condensed" pitchFamily="34" charset="0"/>
              </a:rPr>
              <a:t>за чистое село</a:t>
            </a:r>
            <a:r>
              <a:rPr lang="ru-RU" sz="2400" b="1" dirty="0" smtClean="0">
                <a:solidFill>
                  <a:srgbClr val="C00000"/>
                </a:solidFill>
                <a:latin typeface="Bahnschrift Condensed" pitchFamily="34" charset="0"/>
              </a:rPr>
              <a:t>!»</a:t>
            </a:r>
            <a:r>
              <a:rPr lang="ru-RU" sz="2400" dirty="0" smtClean="0">
                <a:solidFill>
                  <a:srgbClr val="C00000"/>
                </a:solidFill>
                <a:latin typeface="Bahnschrift Condensed" pitchFamily="34" charset="0"/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357298"/>
            <a:ext cx="50006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ahnschrift SemiBold Condensed" pitchFamily="34" charset="0"/>
              </a:rPr>
              <a:t>- </a:t>
            </a:r>
            <a:r>
              <a:rPr lang="ru-RU" sz="2000" dirty="0" smtClean="0">
                <a:latin typeface="Bookman Old Style" pitchFamily="18" charset="0"/>
              </a:rPr>
              <a:t>Участие </a:t>
            </a:r>
            <a:r>
              <a:rPr lang="ru-RU" sz="2000" dirty="0">
                <a:latin typeface="Bookman Old Style" pitchFamily="18" charset="0"/>
              </a:rPr>
              <a:t>в проведении Всероссийской акции «Безопасность детства», направленной на профилактику чрезвычайных происшествий с несовершеннолетними;</a:t>
            </a:r>
          </a:p>
          <a:p>
            <a:r>
              <a:rPr lang="ru-RU" sz="2000" dirty="0" smtClean="0">
                <a:latin typeface="Bookman Old Style" pitchFamily="18" charset="0"/>
              </a:rPr>
              <a:t>- Работа </a:t>
            </a:r>
            <a:r>
              <a:rPr lang="ru-RU" sz="2000" dirty="0">
                <a:latin typeface="Bookman Old Style" pitchFamily="18" charset="0"/>
              </a:rPr>
              <a:t>«Зеленого патруля» по благоустройству территории села;</a:t>
            </a:r>
          </a:p>
          <a:p>
            <a:r>
              <a:rPr lang="ru-RU" sz="2000" dirty="0">
                <a:latin typeface="Bookman Old Style" pitchFamily="18" charset="0"/>
              </a:rPr>
              <a:t>- Проведение акции «Чистая вода</a:t>
            </a:r>
            <a:r>
              <a:rPr lang="ru-RU" sz="2000" dirty="0" smtClean="0">
                <a:latin typeface="Bookman Old Style" pitchFamily="18" charset="0"/>
              </a:rPr>
              <a:t>», направленной </a:t>
            </a:r>
            <a:r>
              <a:rPr lang="ru-RU" sz="2000" dirty="0">
                <a:latin typeface="Bookman Old Style" pitchFamily="18" charset="0"/>
              </a:rPr>
              <a:t>на воспитание экологического сознания детей и односельчан (уборка прибрежных зон).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50" t="28010" r="43749" b="19271"/>
          <a:stretch/>
        </p:blipFill>
        <p:spPr bwMode="auto">
          <a:xfrm>
            <a:off x="5643570" y="214290"/>
            <a:ext cx="2955401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99" t="29029" r="43804" b="11117"/>
          <a:stretch/>
        </p:blipFill>
        <p:spPr bwMode="auto">
          <a:xfrm>
            <a:off x="5715008" y="2143116"/>
            <a:ext cx="2844863" cy="2090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97" t="30921" r="42878" b="17670"/>
          <a:stretch/>
        </p:blipFill>
        <p:spPr bwMode="auto">
          <a:xfrm>
            <a:off x="5786446" y="4429132"/>
            <a:ext cx="2897589" cy="1763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85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Люда\Desktop\1619757338_29-phonoteka_org-p-fon-dlya-prezentatsii-dopolnitelnoe-obrazo-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26906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Bahnschrift Condensed" pitchFamily="34" charset="0"/>
              </a:rPr>
              <a:t>6 </a:t>
            </a:r>
            <a:r>
              <a:rPr lang="ru-RU" sz="2400" b="1" dirty="0">
                <a:latin typeface="Bahnschrift Condensed" pitchFamily="34" charset="0"/>
              </a:rPr>
              <a:t>модуль </a:t>
            </a:r>
            <a:endParaRPr lang="ru-RU" sz="2400" b="1" dirty="0" smtClean="0">
              <a:latin typeface="Bahnschrift Condensed" pitchFamily="34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Bahnschrift Condensed" pitchFamily="34" charset="0"/>
              </a:rPr>
              <a:t>«Дети к детям!»</a:t>
            </a:r>
            <a:r>
              <a:rPr lang="ru-RU" sz="2400" dirty="0" smtClean="0">
                <a:solidFill>
                  <a:srgbClr val="C00000"/>
                </a:solidFill>
                <a:latin typeface="Bahnschrift Condensed" pitchFamily="34" charset="0"/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357298"/>
            <a:ext cx="50006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- Участие в надомной акции «Дорогами добра» к детям с ТМНР, посвященной Международному дню защиты детей;</a:t>
            </a:r>
          </a:p>
          <a:p>
            <a:r>
              <a:rPr lang="ru-RU" sz="2000" dirty="0" smtClean="0">
                <a:latin typeface="Bookman Old Style" pitchFamily="18" charset="0"/>
              </a:rPr>
              <a:t>- Участие в праздничном мероприятии «Вперед за знаниями», приуроченному к 1 сентября;</a:t>
            </a:r>
          </a:p>
          <a:p>
            <a:r>
              <a:rPr lang="ru-RU" sz="2000" dirty="0" smtClean="0">
                <a:latin typeface="Bookman Old Style" pitchFamily="18" charset="0"/>
              </a:rPr>
              <a:t>- Участие в рамках Декады инвалидов в благотворительной акции «Седьмой лепесток».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026" name="Picture 2" descr="C:\Users\Люда\Desktop\Фото Волонтеры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391025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2022\ВОЛОНТЕРЫ\2022\Фото\Щедрый вторник\Статьи\Учиться Интересно\photo_2022-11-24_12-41-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572008"/>
            <a:ext cx="2500330" cy="1875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2022\УСПЕХ, ПОЗИТИВ\Статьи\Мы знаем свои права\photo_2022-11-17_13-17-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071942"/>
            <a:ext cx="2252835" cy="2390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885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496</Words>
  <Application>Microsoft Office PowerPoint</Application>
  <PresentationFormat>Экран (4:3)</PresentationFormat>
  <Paragraphs>45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Рублёва</dc:creator>
  <cp:lastModifiedBy>Люда</cp:lastModifiedBy>
  <cp:revision>66</cp:revision>
  <dcterms:created xsi:type="dcterms:W3CDTF">2022-03-07T18:49:18Z</dcterms:created>
  <dcterms:modified xsi:type="dcterms:W3CDTF">2023-06-21T01:16:28Z</dcterms:modified>
</cp:coreProperties>
</file>