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344" r:id="rId2"/>
    <p:sldId id="353" r:id="rId3"/>
    <p:sldId id="348" r:id="rId4"/>
    <p:sldId id="350" r:id="rId5"/>
    <p:sldId id="349" r:id="rId6"/>
    <p:sldId id="345" r:id="rId7"/>
    <p:sldId id="346" r:id="rId8"/>
    <p:sldId id="351" r:id="rId9"/>
    <p:sldId id="352" r:id="rId10"/>
    <p:sldId id="347" r:id="rId11"/>
    <p:sldId id="335" r:id="rId12"/>
  </p:sldIdLst>
  <p:sldSz cx="12960350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Основные стили" id="{9C5DBF73-5C8C-8D4C-BB54-DF085EC13081}">
          <p14:sldIdLst>
            <p14:sldId id="344"/>
            <p14:sldId id="347"/>
            <p14:sldId id="390"/>
            <p14:sldId id="391"/>
            <p14:sldId id="392"/>
            <p14:sldId id="393"/>
            <p14:sldId id="375"/>
            <p14:sldId id="376"/>
            <p14:sldId id="377"/>
            <p14:sldId id="379"/>
            <p14:sldId id="394"/>
            <p14:sldId id="373"/>
            <p14:sldId id="33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54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30236"/>
    <a:srgbClr val="3F5CBD"/>
    <a:srgbClr val="879DC1"/>
    <a:srgbClr val="E6E6E6"/>
    <a:srgbClr val="EC9440"/>
    <a:srgbClr val="FF5C36"/>
    <a:srgbClr val="12A3AD"/>
    <a:srgbClr val="770125"/>
    <a:srgbClr val="AFABAB"/>
    <a:srgbClr val="FF941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9" autoAdjust="0"/>
    <p:restoredTop sz="94835"/>
  </p:normalViewPr>
  <p:slideViewPr>
    <p:cSldViewPr snapToGrid="0">
      <p:cViewPr varScale="1">
        <p:scale>
          <a:sx n="84" d="100"/>
          <a:sy n="84" d="100"/>
        </p:scale>
        <p:origin x="-686" y="-62"/>
      </p:cViewPr>
      <p:guideLst>
        <p:guide orient="horz" pos="2154"/>
        <p:guide pos="40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B0AE3-F1A2-394F-BC18-67F76EFC1ECD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9C60B-6F98-8646-A41A-70FA44D3BD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232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9C60B-6F98-8646-A41A-70FA44D3BDF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199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F7727723-4074-B843-AE36-885B2303F4FE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FE95950-E595-F342-9D21-3C47BD20DFED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C78ECB9-5CD4-CC42-91B8-0D89C488BB7E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="" xmlns:a16="http://schemas.microsoft.com/office/drawing/2014/main" id="{CD2E3BB0-99F5-1045-9ADB-5FF98D23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B4E4E1-BE66-2549-A9A7-818DAFC82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05038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54">
          <p15:clr>
            <a:srgbClr val="FBAE40"/>
          </p15:clr>
        </p15:guide>
        <p15:guide id="3" pos="4082">
          <p15:clr>
            <a:srgbClr val="FBAE40"/>
          </p15:clr>
        </p15:guide>
        <p15:guide id="4" orient="horz" pos="38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901C6BE-CE43-1C49-A547-8D7E87965F71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769650-3A35-3642-883C-A870CBC46FCC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BE4A2AA-05E3-7F4E-879C-E04CB11781C0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74" y="1705385"/>
            <a:ext cx="11178302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274" y="4577778"/>
            <a:ext cx="1117830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D0A1-1F54-6D46-B9B0-6ADD85C235EC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45C8AB9-1DB5-364D-990D-AE90278CF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746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29BDF7A5-C047-1149-97E2-5FF2F7C15BEB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1ACB84-12E8-B04C-B361-EFA20FF74E23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A2AF39C-AEEB-974B-9D14-519ED62E1CFE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9CDA-6D70-FA48-B8E7-6D7A153E7A07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BCF61E-67AC-BA4A-B4F4-6F3B53960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844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4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48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C73C236-7BA5-1E4F-9AC5-D62F54071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024" y="324859"/>
            <a:ext cx="1380894" cy="819675"/>
          </a:xfrm>
          <a:prstGeom prst="rect">
            <a:avLst/>
          </a:prstGeom>
        </p:spPr>
      </p:pic>
      <p:pic>
        <p:nvPicPr>
          <p:cNvPr id="8" name="Рисунок 21">
            <a:extLst>
              <a:ext uri="{FF2B5EF4-FFF2-40B4-BE49-F238E27FC236}">
                <a16:creationId xmlns="" xmlns:a16="http://schemas.microsoft.com/office/drawing/2014/main" id="{94D2F1D7-5B13-3640-AB78-28151ECDF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8525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6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50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0C7232B-1230-9249-8669-3AC3F716D5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024" y="324859"/>
            <a:ext cx="1380894" cy="819675"/>
          </a:xfrm>
          <a:prstGeom prst="rect">
            <a:avLst/>
          </a:prstGeom>
        </p:spPr>
      </p:pic>
      <p:pic>
        <p:nvPicPr>
          <p:cNvPr id="8" name="Рисунок 21">
            <a:extLst>
              <a:ext uri="{FF2B5EF4-FFF2-40B4-BE49-F238E27FC236}">
                <a16:creationId xmlns="" xmlns:a16="http://schemas.microsoft.com/office/drawing/2014/main" id="{A95B1A8B-26B2-7B4E-A5C6-021635981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589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6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50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AA9B3AF-7287-094D-963C-C8C3A6B5A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024" y="324859"/>
            <a:ext cx="1380894" cy="819675"/>
          </a:xfrm>
          <a:prstGeom prst="rect">
            <a:avLst/>
          </a:prstGeom>
        </p:spPr>
      </p:pic>
      <p:pic>
        <p:nvPicPr>
          <p:cNvPr id="8" name="Рисунок 21">
            <a:extLst>
              <a:ext uri="{FF2B5EF4-FFF2-40B4-BE49-F238E27FC236}">
                <a16:creationId xmlns="" xmlns:a16="http://schemas.microsoft.com/office/drawing/2014/main" id="{CA0B50CA-0786-2045-939D-D24B62EC72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417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F3B94890-3C49-7044-A8F0-B3DB12C28D12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AA9BBD-B777-C149-9777-05247593E1E0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8C569F4-D248-7041-9278-341700D6083F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0044" y="1119505"/>
            <a:ext cx="9720263" cy="2381521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44" y="3592866"/>
            <a:ext cx="9720263" cy="1651546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FABD-BCBD-544A-9118-89D15D7C2332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003406A-7C48-894E-B36C-6A692419B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706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CC740624-9786-3F40-BE2D-E443C76C8EC7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EFE944-F30B-544E-B5A4-8FA81A6D7A9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E5D4700-313E-CB48-82C9-205F0B4F41DB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0000" y="919197"/>
            <a:ext cx="8649708" cy="535138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1303" y="2751909"/>
            <a:ext cx="6696892" cy="249250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5067-034C-ED4C-9B2B-00BE7ADE8DA8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97AD485B-A56F-E148-9785-EA3C38C1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392740-3D25-4F45-9965-F46F43249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891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174A10-18C0-D846-8F03-C9CC6AC7354A}"/>
              </a:ext>
            </a:extLst>
          </p:cNvPr>
          <p:cNvSpPr/>
          <p:nvPr userDrawn="1"/>
        </p:nvSpPr>
        <p:spPr>
          <a:xfrm>
            <a:off x="0" y="0"/>
            <a:ext cx="12960350" cy="68405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0547" y="2269024"/>
            <a:ext cx="6871063" cy="249250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6C5C-8715-4349-9C7D-F129E2D2F817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6863F21F-0FD5-0D4F-9EDF-1CEFC7A813EE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E003E"/>
                </a:solidFill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56C3D01-CF25-E947-ABB7-B55A2D418229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2023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9CAB093-8887-BF49-8EA5-92B2D72B9517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0B5915E-01CB-EA43-9560-CD70DBF2B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9066" y="124476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930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CAE1ECE3-AE58-EF4B-9404-CEF7D3739127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C5649B-D563-7A42-ADA0-AC0ECE1EBBD4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C4F3F24-E8BA-7348-890A-4EB2A401046B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900000"/>
            <a:ext cx="9576679" cy="714358"/>
          </a:xfrm>
        </p:spPr>
        <p:txBody>
          <a:bodyPr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B2D4-E0FF-0948-BCEC-0F713D78CA44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335B661-A620-6B4A-8A9C-FCEE63525CAE}"/>
              </a:ext>
            </a:extLst>
          </p:cNvPr>
          <p:cNvSpPr txBox="1">
            <a:spLocks/>
          </p:cNvSpPr>
          <p:nvPr userDrawn="1"/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D0E2209-E2D3-C040-98DA-F4EF314E9A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522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9DB0A6DB-F31A-A343-BF05-360492CB83BF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384103-0CD4-E641-A9AE-B808169DCE7C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219AD7C-9E4C-BC47-9C84-6A2E4F3FD078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772664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3EC4-AEDB-A546-B9B7-585538AAD3C7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0ADC650-D3EB-8049-B2DE-F068120FB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680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D954ACBC-1461-8F49-8A62-25BE7C807B19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405D89A-CBD9-1747-8A24-211A119C1CB5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187A918-407B-4D42-98BB-5B3D0F5839E2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864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3638348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6139-3C51-544D-A275-589F7A7E6369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8383605" y="1674796"/>
            <a:ext cx="3638348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C24FE25-6556-BD4F-8584-696A164EC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4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263CFD3C-F777-DA4D-BC37-116E29B7A220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772282-7CE5-9B49-B848-BF7E6632BBB4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F7AA82A-8CAD-7945-8DF4-19C7F478AB03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2713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2F27-2E9A-5E43-AA18-A5B944132F59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019109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D79F780C-3DBF-7240-9736-987FCF93B2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9701349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C2DED02-A181-5B4E-B03B-84137959B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16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D5800CC3-8BB1-6E4A-B449-86804D5C4D71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31EB201-11AF-9542-A909-0880047F2AF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0814AB4-58FB-AE44-9B65-2430CAFB56B2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2713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FAC3-F2F2-2C4F-A0E5-E45C3D91474E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019109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D79F780C-3DBF-7240-9736-987FCF93B2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9701349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="" xmlns:a16="http://schemas.microsoft.com/office/drawing/2014/main" id="{33C0F341-B7E5-3845-B426-CA74C3BDAE4F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4340995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1BDE5803-8086-B245-97C9-CAE368D49BE0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7019109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047B218-8FD4-6348-A347-47AB398FF2D4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9701349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F5B2567-DD8C-0443-AADA-802D93E9F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511" y="124477"/>
            <a:ext cx="1157683" cy="6871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601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024" y="900000"/>
            <a:ext cx="9576679" cy="714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024" y="1820976"/>
            <a:ext cx="11205726" cy="43402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024" y="7084883"/>
            <a:ext cx="291607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57F375-12B8-4849-BF4D-9AACA101A6E6}" type="datetime1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0567" y="7084884"/>
            <a:ext cx="437411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463" y="266377"/>
            <a:ext cx="7381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26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3" r:id="rId2"/>
    <p:sldLayoutId id="2147483689" r:id="rId3"/>
    <p:sldLayoutId id="2147483690" r:id="rId4"/>
    <p:sldLayoutId id="2147483674" r:id="rId5"/>
    <p:sldLayoutId id="2147483681" r:id="rId6"/>
    <p:sldLayoutId id="2147483686" r:id="rId7"/>
    <p:sldLayoutId id="2147483687" r:id="rId8"/>
    <p:sldLayoutId id="2147483688" r:id="rId9"/>
    <p:sldLayoutId id="2147483675" r:id="rId10"/>
    <p:sldLayoutId id="2147483678" r:id="rId11"/>
    <p:sldLayoutId id="2147483684" r:id="rId12"/>
    <p:sldLayoutId id="2147483695" r:id="rId13"/>
    <p:sldLayoutId id="2147483696" r:id="rId14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2114" rtl="0" eaLnBrk="1" latinLnBrk="0" hangingPunct="1">
        <a:lnSpc>
          <a:spcPct val="100000"/>
        </a:lnSpc>
        <a:spcBef>
          <a:spcPts val="998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6D6D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rgbClr val="6D6D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54" userDrawn="1">
          <p15:clr>
            <a:srgbClr val="F26B43"/>
          </p15:clr>
        </p15:guide>
        <p15:guide id="2" pos="4082" userDrawn="1">
          <p15:clr>
            <a:srgbClr val="F26B43"/>
          </p15:clr>
        </p15:guide>
        <p15:guide id="3" orient="horz" pos="385" userDrawn="1">
          <p15:clr>
            <a:srgbClr val="F26B43"/>
          </p15:clr>
        </p15:guide>
        <p15:guide id="4" orient="horz" pos="3969" userDrawn="1">
          <p15:clr>
            <a:srgbClr val="F26B43"/>
          </p15:clr>
        </p15:guide>
        <p15:guide id="5" pos="567" userDrawn="1">
          <p15:clr>
            <a:srgbClr val="F26B43"/>
          </p15:clr>
        </p15:guide>
        <p15:guide id="6" pos="7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mailto:litvinova-s@ranepa.ru" TargetMode="Externa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2nd_paket" TargetMode="External"/><Relationship Id="rId2" Type="http://schemas.openxmlformats.org/officeDocument/2006/relationships/hyperlink" Target="https://vk.com/phys.sf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elizl\Downloads\mentionOver(this)" TargetMode="External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F4E694-B4BE-4647-B02E-5553DD8C6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800" y="2072221"/>
            <a:ext cx="10423442" cy="2200943"/>
          </a:xfrm>
        </p:spPr>
        <p:txBody>
          <a:bodyPr/>
          <a:lstStyle/>
          <a:p>
            <a:r>
              <a:rPr lang="ru-RU" sz="4000" dirty="0" smtClean="0"/>
              <a:t>Волонтерский центр ЮРИУ </a:t>
            </a:r>
            <a:r>
              <a:rPr lang="ru-RU" sz="4000" dirty="0" err="1" smtClean="0"/>
              <a:t>РАНХиГС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283B779-785B-C549-98BC-FD63CEA37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800" y="4768317"/>
            <a:ext cx="10423443" cy="819675"/>
          </a:xfrm>
        </p:spPr>
        <p:txBody>
          <a:bodyPr/>
          <a:lstStyle/>
          <a:p>
            <a:r>
              <a:rPr lang="ru-RU" dirty="0"/>
              <a:t>Факультет управления ЮРИУ РАНХиГС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29D0BB-8804-7B41-9155-FB8E9E7E9C6A}"/>
              </a:ext>
            </a:extLst>
          </p:cNvPr>
          <p:cNvSpPr txBox="1"/>
          <p:nvPr/>
        </p:nvSpPr>
        <p:spPr>
          <a:xfrm>
            <a:off x="913800" y="6125935"/>
            <a:ext cx="2146926" cy="33855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5" t="35497" r="10382" b="34711"/>
          <a:stretch/>
        </p:blipFill>
        <p:spPr>
          <a:xfrm>
            <a:off x="1670338" y="411084"/>
            <a:ext cx="1336387" cy="608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268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>
            <a:spLocks noGrp="1"/>
          </p:cNvSpPr>
          <p:nvPr>
            <p:ph type="title"/>
          </p:nvPr>
        </p:nvSpPr>
        <p:spPr>
          <a:xfrm>
            <a:off x="891024" y="364197"/>
            <a:ext cx="11178302" cy="132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body" idx="1"/>
          </p:nvPr>
        </p:nvSpPr>
        <p:spPr>
          <a:xfrm>
            <a:off x="891024" y="1820976"/>
            <a:ext cx="11178302" cy="434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" y="906407"/>
            <a:ext cx="11685303" cy="51713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22" y="93868"/>
            <a:ext cx="1691309" cy="119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7" y="34714"/>
            <a:ext cx="1898511" cy="1336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3" y="101395"/>
            <a:ext cx="1709004" cy="12026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8" y="1535569"/>
            <a:ext cx="4517823" cy="23845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14" y="259984"/>
            <a:ext cx="3274454" cy="30724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6" y="3929205"/>
            <a:ext cx="4174707" cy="23409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13" y="4354717"/>
            <a:ext cx="4858727" cy="24584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57" y="2643613"/>
            <a:ext cx="4136704" cy="23681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69" y="2271094"/>
            <a:ext cx="2810939" cy="29684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10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D5DD6E-CCA5-374B-A5FC-E3FA356A6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D474C8-25A5-2E44-AA8C-A28CACCB194F}"/>
              </a:ext>
            </a:extLst>
          </p:cNvPr>
          <p:cNvSpPr txBox="1"/>
          <p:nvPr/>
        </p:nvSpPr>
        <p:spPr>
          <a:xfrm>
            <a:off x="913800" y="6125935"/>
            <a:ext cx="2146926" cy="33855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5" t="35497" r="10382" b="34711"/>
          <a:stretch/>
        </p:blipFill>
        <p:spPr>
          <a:xfrm>
            <a:off x="1670338" y="449184"/>
            <a:ext cx="1336387" cy="608114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="" xmlns:p14="http://schemas.microsoft.com/office/powerpoint/2010/main" val="297889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208587" y="287848"/>
            <a:ext cx="738132" cy="364195"/>
          </a:xfrm>
        </p:spPr>
        <p:txBody>
          <a:bodyPr/>
          <a:lstStyle/>
          <a:p>
            <a:fld id="{73D4391C-B8C0-B24A-A837-316267417444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3221"/>
            <a:ext cx="7430537" cy="657317"/>
          </a:xfrm>
          <a:prstGeom prst="rect">
            <a:avLst/>
          </a:prstGeom>
        </p:spPr>
      </p:pic>
      <p:sp>
        <p:nvSpPr>
          <p:cNvPr id="10" name="Title 95">
            <a:extLst>
              <a:ext uri="{FF2B5EF4-FFF2-40B4-BE49-F238E27FC236}">
                <a16:creationId xmlns:a16="http://schemas.microsoft.com/office/drawing/2014/main" xmlns="" id="{982981C4-1EC4-4B0C-A27C-4E5F179C1AD9}"/>
              </a:ext>
            </a:extLst>
          </p:cNvPr>
          <p:cNvSpPr txBox="1">
            <a:spLocks/>
          </p:cNvSpPr>
          <p:nvPr/>
        </p:nvSpPr>
        <p:spPr>
          <a:xfrm>
            <a:off x="1208586" y="266377"/>
            <a:ext cx="5439864" cy="7713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80D3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Декан факультета управления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80D3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89" t="24975" r="4414" b="26036"/>
          <a:stretch/>
        </p:blipFill>
        <p:spPr>
          <a:xfrm>
            <a:off x="8646059" y="1059255"/>
            <a:ext cx="3965418" cy="3886191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3019C1-636D-FB40-9B44-227594A1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55" y="4312693"/>
            <a:ext cx="1967951" cy="1870528"/>
          </a:xfrm>
          <a:prstGeom prst="rect">
            <a:avLst/>
          </a:prstGeom>
        </p:spPr>
      </p:pic>
      <p:sp>
        <p:nvSpPr>
          <p:cNvPr id="8" name="Google Shape;116;p10">
            <a:extLst>
              <a:ext uri="{FF2B5EF4-FFF2-40B4-BE49-F238E27FC236}">
                <a16:creationId xmlns:a16="http://schemas.microsoft.com/office/drawing/2014/main" xmlns="" id="{49CA2856-88BF-F54D-A682-402B02242AC8}"/>
              </a:ext>
            </a:extLst>
          </p:cNvPr>
          <p:cNvSpPr txBox="1"/>
          <p:nvPr/>
        </p:nvSpPr>
        <p:spPr>
          <a:xfrm>
            <a:off x="219509" y="1470203"/>
            <a:ext cx="6957924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Автор курсов дополнительного профессионального образования: </a:t>
            </a:r>
            <a:endParaRPr sz="1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«Этика и цифровой этикет», «</a:t>
            </a:r>
            <a:r>
              <a:rPr lang="ru-RU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Коучинг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в управлении проектами и командами», «Обучение служением».</a:t>
            </a:r>
            <a:endParaRPr sz="1600" dirty="0"/>
          </a:p>
          <a:p>
            <a:pPr lvl="0" algn="just"/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-Участник конкурсов от платформы «Россия – страна возможностей»: «Лидеры интернет-коммуникаций», «ТОПБЛОГ», образовательная программа «Женщина –Лидер ЮФО», полуфиналист национальной премии «Женщины России», участник проекта «Наставничество» от «Мастерской управления «</a:t>
            </a:r>
            <a:r>
              <a:rPr lang="ru-RU" sz="16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Сенеж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», полуфиналист конкурса «Лидеры Дона</a:t>
            </a:r>
            <a:r>
              <a:rPr lang="ru-RU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». </a:t>
            </a:r>
          </a:p>
          <a:p>
            <a:pPr lvl="0" algn="just"/>
            <a:r>
              <a:rPr lang="ru-RU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 </a:t>
            </a:r>
            <a:r>
              <a:rPr lang="ru-RU" sz="1600" dirty="0" smtClean="0">
                <a:cs typeface="Calibri Light" pitchFamily="34" charset="0"/>
                <a:sym typeface="Calibri"/>
              </a:rPr>
              <a:t>Я</a:t>
            </a:r>
            <a:r>
              <a:rPr lang="ru-RU" sz="1600" dirty="0" smtClean="0">
                <a:cs typeface="Calibri Light" pitchFamily="34" charset="0"/>
              </a:rPr>
              <a:t>вляется </a:t>
            </a:r>
            <a:r>
              <a:rPr lang="ru-RU" sz="1600" dirty="0" smtClean="0">
                <a:cs typeface="Calibri Light" pitchFamily="34" charset="0"/>
              </a:rPr>
              <a:t>координатором платформы от ЮРИУ </a:t>
            </a:r>
            <a:r>
              <a:rPr lang="ru-RU" sz="1600" dirty="0" err="1" smtClean="0">
                <a:cs typeface="Calibri Light" pitchFamily="34" charset="0"/>
              </a:rPr>
              <a:t>РАНХиГС</a:t>
            </a:r>
            <a:r>
              <a:rPr lang="ru-RU" sz="1600" dirty="0" smtClean="0">
                <a:cs typeface="Calibri Light" pitchFamily="34" charset="0"/>
              </a:rPr>
              <a:t> на сайте </a:t>
            </a:r>
            <a:r>
              <a:rPr lang="ru-RU" sz="1600" dirty="0" err="1" smtClean="0">
                <a:cs typeface="Calibri Light" pitchFamily="34" charset="0"/>
              </a:rPr>
              <a:t>Добро.ру</a:t>
            </a:r>
            <a:endParaRPr lang="ru-RU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1;p10">
            <a:extLst>
              <a:ext uri="{FF2B5EF4-FFF2-40B4-BE49-F238E27FC236}">
                <a16:creationId xmlns:a16="http://schemas.microsoft.com/office/drawing/2014/main" xmlns="" id="{3CEC3B79-8CCF-C147-A513-DB74B23E278C}"/>
              </a:ext>
            </a:extLst>
          </p:cNvPr>
          <p:cNvSpPr txBox="1"/>
          <p:nvPr/>
        </p:nvSpPr>
        <p:spPr>
          <a:xfrm>
            <a:off x="272314" y="553312"/>
            <a:ext cx="547254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Литвинова Светлана Алексеевна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Декан факультета управления, к.э.н., доцент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994180-A7DC-824F-A8FF-21D39CB864AC}"/>
              </a:ext>
            </a:extLst>
          </p:cNvPr>
          <p:cNvSpPr txBox="1"/>
          <p:nvPr/>
        </p:nvSpPr>
        <p:spPr>
          <a:xfrm>
            <a:off x="2298061" y="4472589"/>
            <a:ext cx="3446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E-mail: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litvinova@uriu.ranepa.ru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VK: @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lecturer_litvinova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55" t="35497" r="10382" b="34711"/>
          <a:stretch/>
        </p:blipFill>
        <p:spPr>
          <a:xfrm>
            <a:off x="11623963" y="172016"/>
            <a:ext cx="1336387" cy="6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89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17695" y="706170"/>
            <a:ext cx="9506140" cy="5486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535" y="230043"/>
            <a:ext cx="9576679" cy="714358"/>
          </a:xfrm>
        </p:spPr>
        <p:txBody>
          <a:bodyPr/>
          <a:lstStyle/>
          <a:p>
            <a:r>
              <a:rPr lang="ru-RU" dirty="0" smtClean="0"/>
              <a:t>Руководитель центра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2260" y="841973"/>
            <a:ext cx="8990091" cy="5015618"/>
          </a:xfrm>
        </p:spPr>
        <p:txBody>
          <a:bodyPr/>
          <a:lstStyle/>
          <a:p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Ищенко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Элина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Васильевна имеет активную жизненную и гражданскую позицию, является руководителем Волонтерского центра ЮРИУ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РАНХиГС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, имеет опыт в реализации социально значимых проектов, а также в поддержке студенческих инициатив, в числе которых создание на базе ЮРИУ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РАНХиГС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экоклуба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, где реализуют свои экологические инициативы около </a:t>
            </a:r>
            <a:r>
              <a:rPr lang="ru-RU" sz="1800" b="1" dirty="0" smtClean="0">
                <a:latin typeface="Calibri Light" pitchFamily="34" charset="0"/>
                <a:cs typeface="Calibri Light" pitchFamily="34" charset="0"/>
              </a:rPr>
              <a:t>60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активных студентов.</a:t>
            </a:r>
          </a:p>
          <a:p>
            <a:endParaRPr lang="ru-RU" sz="1800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При сотрудничестве с Национальным центром помощи пропавшим и пострадавшим детям, в волонтерском центре института создано направление безопасного интернета, в котором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Элина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также успешно проводит работу.</a:t>
            </a:r>
          </a:p>
          <a:p>
            <a:endParaRPr lang="ru-RU" sz="1800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Элина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Васильевна возглавляет направление для волонтеров «МИР АРТ», которое позволяет познакомить ребят с организацией мероприятий внутри культурного центра «Орфей» в ЮРИУ </a:t>
            </a:r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РАНХиГС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. </a:t>
            </a:r>
          </a:p>
          <a:p>
            <a:r>
              <a:rPr lang="ru-RU" sz="1800" dirty="0" err="1" smtClean="0">
                <a:latin typeface="Calibri Light" pitchFamily="34" charset="0"/>
                <a:cs typeface="Calibri Light" pitchFamily="34" charset="0"/>
              </a:rPr>
              <a:t>Элина</a:t>
            </a:r>
            <a:r>
              <a:rPr lang="ru-RU" sz="1800" dirty="0" smtClean="0">
                <a:latin typeface="Calibri Light" pitchFamily="34" charset="0"/>
                <a:cs typeface="Calibri Light" pitchFamily="34" charset="0"/>
              </a:rPr>
              <a:t> является членом совета молодежи города Ростова-на-Дону.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7331" y="817556"/>
            <a:ext cx="2879004" cy="323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RePFhnIExk.jpg"/>
          <p:cNvPicPr>
            <a:picLocks noChangeAspect="1"/>
          </p:cNvPicPr>
          <p:nvPr/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0" y="869133"/>
            <a:ext cx="12960350" cy="547734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84441" y="896294"/>
            <a:ext cx="9122109" cy="5436958"/>
          </a:xfrm>
        </p:spPr>
        <p:txBody>
          <a:bodyPr/>
          <a:lstStyle/>
          <a:p>
            <a:r>
              <a:rPr lang="ru-RU" i="1" dirty="0" smtClean="0"/>
              <a:t>Волонтерский центр Южно-Российского института управления </a:t>
            </a:r>
            <a:r>
              <a:rPr lang="ru-RU" i="1" dirty="0" err="1" smtClean="0"/>
              <a:t>РАНХиГС</a:t>
            </a:r>
            <a:r>
              <a:rPr lang="ru-RU" i="1" dirty="0" smtClean="0"/>
              <a:t> </a:t>
            </a:r>
            <a:r>
              <a:rPr lang="ru-RU" dirty="0" smtClean="0"/>
              <a:t>"</a:t>
            </a:r>
            <a:r>
              <a:rPr lang="ru-RU" dirty="0" err="1" smtClean="0"/>
              <a:t>ДОБРОтворчество</a:t>
            </a:r>
            <a:r>
              <a:rPr lang="ru-RU" dirty="0" smtClean="0"/>
              <a:t>" является объединением на добровольной основе студентов института, заинтересованных в осуществлении и продвижении идеи </a:t>
            </a:r>
            <a:r>
              <a:rPr lang="ru-RU" dirty="0" err="1" smtClean="0"/>
              <a:t>волонтерства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Основной целью </a:t>
            </a:r>
            <a:r>
              <a:rPr lang="ru-RU" dirty="0" smtClean="0"/>
              <a:t>деятельности центра является создание эффективной системы привлечения обучающихся к волонтерской деятельности, формирование у студентов активной гражданской позиции.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Задачами центра являются: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помощь в организации и реализации общественно значимых проектов, федеральных и региональных программ, проведении городских мероприятий;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помощь в организации и проведении мероприятий института;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организация и проведение социальных акций в среде нуждающихся категорий населения;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организация и проведение социальных, культурно-массовых, спортивных и </a:t>
            </a:r>
            <a:r>
              <a:rPr lang="ru-RU" dirty="0" err="1" smtClean="0"/>
              <a:t>досуговых</a:t>
            </a:r>
            <a:r>
              <a:rPr lang="ru-RU" dirty="0" smtClean="0"/>
              <a:t> мероприятий в детских домах области и за ее пределами.</a:t>
            </a:r>
            <a:endParaRPr lang="ru-RU" dirty="0"/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 flipH="1">
            <a:off x="8944824" y="4418091"/>
            <a:ext cx="4015526" cy="2422447"/>
          </a:xfrm>
          <a:prstGeom prst="snip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чем суть центра?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8642" y="1222218"/>
            <a:ext cx="9134945" cy="480739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8195" y="235391"/>
            <a:ext cx="9720263" cy="7487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Соглашение с Ассоциацией Зеленых ВУЗов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283" y="1231272"/>
            <a:ext cx="9053467" cy="5232903"/>
          </a:xfrm>
        </p:spPr>
        <p:txBody>
          <a:bodyPr>
            <a:normAutofit/>
          </a:bodyPr>
          <a:lstStyle/>
          <a:p>
            <a:r>
              <a:rPr lang="ru-RU" sz="1600" b="0" dirty="0" smtClean="0"/>
              <a:t>Присоединение к Ассоциации состоялось благодаря инициативе декана факультета управления </a:t>
            </a:r>
            <a:r>
              <a:rPr lang="ru-RU" sz="1600" dirty="0" smtClean="0"/>
              <a:t>Светланы Литвиновой</a:t>
            </a:r>
            <a:r>
              <a:rPr lang="ru-RU" sz="1600" b="0" dirty="0" smtClean="0"/>
              <a:t> и поддержке заместителя директора </a:t>
            </a:r>
            <a:r>
              <a:rPr lang="ru-RU" sz="1600" dirty="0" smtClean="0"/>
              <a:t>Елены </a:t>
            </a:r>
            <a:r>
              <a:rPr lang="ru-RU" sz="1600" dirty="0" err="1" smtClean="0"/>
              <a:t>Золочевской</a:t>
            </a:r>
            <a:r>
              <a:rPr lang="ru-RU" sz="1600" b="0" dirty="0" smtClean="0"/>
              <a:t>. 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0" dirty="0" smtClean="0"/>
              <a:t> Это не только самореализация, но и дополнительное образование, стажировки. Участие в такой деятельности позволяет создать сообщество единомышленников и объединить усилия. Неотъемлемой частью членства в Ассоциации является экспертная поддержка между вузами, методические пособия и обмен опытом.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0" dirty="0" smtClean="0"/>
              <a:t>В институте сформирован </a:t>
            </a:r>
            <a:r>
              <a:rPr lang="ru-RU" sz="1600" b="0" dirty="0" err="1" smtClean="0"/>
              <a:t>Экоклуб</a:t>
            </a:r>
            <a:r>
              <a:rPr lang="ru-RU" sz="1600" b="0" dirty="0" smtClean="0"/>
              <a:t>, в состав которого вошли активные студенты факультета управления. Руководителем клуба является студентка </a:t>
            </a:r>
            <a:r>
              <a:rPr lang="ru-RU" sz="1600" dirty="0" err="1" smtClean="0"/>
              <a:t>Элина</a:t>
            </a:r>
            <a:r>
              <a:rPr lang="ru-RU" sz="1600" dirty="0" smtClean="0"/>
              <a:t> Ищенко</a:t>
            </a:r>
            <a:r>
              <a:rPr lang="ru-RU" sz="1600" b="0" dirty="0" smtClean="0"/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0" dirty="0" smtClean="0"/>
              <a:t>«Клуб планирует проводить экологически направленные мероприятия: круглые столы, конференции, выставки, акции, ярмарки, привлекая студентов к актуальным экологическим проблемам. В результате чего сформируются команды активных волонтеров, желающих внести свой вклад в сохранение окружающей среды», — рассказала декан факультета управления, представитель Ассоциации от научного сообщества Светлана Литвинова.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b="0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  <p:pic>
        <p:nvPicPr>
          <p:cNvPr id="6" name="Рисунок 5" descr="424b654d97e725ac10261a2e26d3e1e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283" y="995880"/>
            <a:ext cx="3599067" cy="3871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3;p8"/>
          <p:cNvSpPr/>
          <p:nvPr/>
        </p:nvSpPr>
        <p:spPr>
          <a:xfrm>
            <a:off x="0" y="207962"/>
            <a:ext cx="8929649" cy="368351"/>
          </a:xfrm>
          <a:prstGeom prst="rect">
            <a:avLst/>
          </a:prstGeom>
          <a:solidFill>
            <a:srgbClr val="C80D3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ЭКО-клуб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436" y="1166023"/>
            <a:ext cx="1004433" cy="9486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70" y="4372096"/>
            <a:ext cx="1230769" cy="10773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Светлания\Desktop\photo_2023-05-30_17-32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2" y="655970"/>
            <a:ext cx="9593766" cy="6106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684298" y="4237748"/>
            <a:ext cx="2740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Показ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мод 22 апреля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День Открытых Дверей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30900" y="4382718"/>
            <a:ext cx="2658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лекции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школьников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5-го класса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Школы 39,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8-го класс Гимназии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35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718671" y="1121880"/>
            <a:ext cx="3035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лекции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волонтеров - экологов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Кокиным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Александром Васильевичем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30900" y="1193705"/>
            <a:ext cx="2347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Встреча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лидеров-экологов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городе Санкт-Петербург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934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ия\Desktop\photo_2023-05-29_18-58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3" y="776324"/>
            <a:ext cx="7895761" cy="4984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-26131" y="690612"/>
            <a:ext cx="3159856" cy="2370213"/>
          </a:xfrm>
          <a:prstGeom prst="ellipse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1600" kern="0" dirty="0" smtClean="0">
                <a:solidFill>
                  <a:schemeClr val="bg1"/>
                </a:solidFill>
                <a:latin typeface="Arial"/>
              </a:rPr>
              <a:t>Заключено соглашение с Национальным Центром помощи пострадавшим и пропавшим детям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4" y="4071611"/>
            <a:ext cx="4621452" cy="2439225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56" y="4401313"/>
            <a:ext cx="4350174" cy="2439225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93157" y="771924"/>
            <a:ext cx="496719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Национальный центр помощи пропавшим и пострадавшим детям был создан в 2014 году в рамках реализации Указа Президента России «О Национальной стратегии действий в интересах детей на 2012 - 2017 гг.».</a:t>
            </a:r>
          </a:p>
          <a:p>
            <a:pPr algn="ctr"/>
            <a:r>
              <a:rPr lang="ru-RU" dirty="0" smtClean="0"/>
              <a:t> Главная задача центра – создание в России отлаженной системы помощи детям, основанной на тесном взаимодействии общественных организаций и добровольцев, правоохранительных органов, медицинских и социальных учреждений. Сегодня волонтеры Национального центра - это сообщество неравнодушных людей, которые оперативно реагируют на случаи пропажи детей по всей стране, моментально выезжают на местность для проведения поисково-спасательных операций. Отряды Национального центра взаимодействуют в поиске пропавших людей с МВД России, МЧС России, Следственным комитетом.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004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0623" y="205105"/>
            <a:ext cx="9720263" cy="473905"/>
          </a:xfrm>
        </p:spPr>
        <p:txBody>
          <a:bodyPr/>
          <a:lstStyle/>
          <a:p>
            <a:r>
              <a:rPr lang="ru-RU" dirty="0" smtClean="0"/>
              <a:t>Встреча ВУЗов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925" y="986827"/>
            <a:ext cx="12457567" cy="5359651"/>
          </a:xfrm>
        </p:spPr>
        <p:txBody>
          <a:bodyPr>
            <a:normAutofit/>
          </a:bodyPr>
          <a:lstStyle/>
          <a:p>
            <a:r>
              <a:rPr lang="ru-RU" sz="1600" b="0" dirty="0" smtClean="0"/>
              <a:t>Встреча стала первым обменом опытом в области </a:t>
            </a:r>
            <a:r>
              <a:rPr lang="ru-RU" sz="1600" b="0" dirty="0" err="1" smtClean="0"/>
              <a:t>эко-активизма</a:t>
            </a:r>
            <a:r>
              <a:rPr lang="ru-RU" sz="1600" b="0" dirty="0" smtClean="0"/>
              <a:t> и </a:t>
            </a:r>
            <a:r>
              <a:rPr lang="ru-RU" sz="1600" b="0" dirty="0" err="1" smtClean="0"/>
              <a:t>эко-просвещения</a:t>
            </a:r>
            <a:r>
              <a:rPr lang="ru-RU" sz="1600" b="0" dirty="0" smtClean="0"/>
              <a:t> между двумя вузами Ростовской области.</a:t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Встреча прошла на базе </a:t>
            </a:r>
            <a:r>
              <a:rPr lang="ru-RU" sz="1600" b="0" dirty="0" smtClean="0">
                <a:hlinkClick r:id="rId2"/>
              </a:rPr>
              <a:t>Физического факультета</a:t>
            </a:r>
            <a:r>
              <a:rPr lang="ru-RU" sz="1600" b="0" dirty="0" smtClean="0"/>
              <a:t> ЮФУ, где гости в лице </a:t>
            </a:r>
            <a:r>
              <a:rPr lang="ru-RU" sz="1600" b="0" dirty="0" err="1" smtClean="0"/>
              <a:t>Эко-клуба</a:t>
            </a:r>
            <a:r>
              <a:rPr lang="ru-RU" sz="1600" b="0" dirty="0" smtClean="0"/>
              <a:t> ЮРИУ </a:t>
            </a:r>
            <a:r>
              <a:rPr lang="ru-RU" sz="1600" b="0" dirty="0" err="1" smtClean="0"/>
              <a:t>РАНХиГС</a:t>
            </a:r>
            <a:r>
              <a:rPr lang="ru-RU" sz="1600" b="0" dirty="0" smtClean="0"/>
              <a:t> смогли увидеть баки для сбора макулатуры, пластика, батареек, стенд для </a:t>
            </a:r>
            <a:r>
              <a:rPr lang="ru-RU" sz="1600" b="0" dirty="0" err="1" smtClean="0"/>
              <a:t>буккроссинга</a:t>
            </a:r>
            <a:r>
              <a:rPr lang="ru-RU" sz="1600" b="0" dirty="0" smtClean="0"/>
              <a:t> .Также гостям был представлен аппарат по переработке пластика и проведён экскурс по основным достижениям Экологического движения ЮФУ и краткий экскурс по истории университета.</a:t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 </a:t>
            </a:r>
            <a:r>
              <a:rPr lang="ru-RU" sz="1600" b="0" dirty="0" err="1" smtClean="0"/>
              <a:t>Эко-клуб</a:t>
            </a:r>
            <a:r>
              <a:rPr lang="ru-RU" sz="1600" b="0" dirty="0" smtClean="0"/>
              <a:t> ЮРИУ </a:t>
            </a:r>
            <a:r>
              <a:rPr lang="ru-RU" sz="1600" b="0" dirty="0" err="1" smtClean="0"/>
              <a:t>РАНХиГС</a:t>
            </a:r>
            <a:r>
              <a:rPr lang="ru-RU" sz="1600" b="0" dirty="0" smtClean="0"/>
              <a:t> рассказал о том, как сформировался их клуб и чего они успели добиться за это время. В том числе об открытии проекта </a:t>
            </a:r>
            <a:r>
              <a:rPr lang="ru-RU" sz="1600" b="0" dirty="0" err="1" smtClean="0">
                <a:hlinkClick r:id="rId3"/>
              </a:rPr>
              <a:t>Second</a:t>
            </a:r>
            <a:r>
              <a:rPr lang="ru-RU" sz="1600" b="0" dirty="0" smtClean="0">
                <a:hlinkClick r:id="rId3"/>
              </a:rPr>
              <a:t> </a:t>
            </a:r>
            <a:r>
              <a:rPr lang="ru-RU" sz="1600" b="0" dirty="0" err="1" smtClean="0">
                <a:hlinkClick r:id="rId3"/>
              </a:rPr>
              <a:t>paket</a:t>
            </a:r>
            <a:r>
              <a:rPr lang="ru-RU" sz="1600" b="0" dirty="0" smtClean="0"/>
              <a:t>. Магазин по производству </a:t>
            </a:r>
            <a:r>
              <a:rPr lang="ru-RU" sz="1600" b="0" dirty="0" err="1" smtClean="0"/>
              <a:t>эко-товаров</a:t>
            </a:r>
            <a:r>
              <a:rPr lang="ru-RU" sz="1600" b="0" dirty="0" smtClean="0"/>
              <a:t> из переработанных пластиковых пакетов </a:t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Участники встречи задали интересующие вопросы друг другу, прошёл обмен идей о совместных проектах. </a:t>
            </a:r>
            <a:endParaRPr lang="ru-RU" sz="1600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  <p:pic>
        <p:nvPicPr>
          <p:cNvPr id="7" name="Рисунок 6" descr="MAwzn5bCelQ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810" y="3503691"/>
            <a:ext cx="5540722" cy="32191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4532" y="277533"/>
            <a:ext cx="9720263" cy="537280"/>
          </a:xfrm>
        </p:spPr>
        <p:txBody>
          <a:bodyPr/>
          <a:lstStyle/>
          <a:p>
            <a:r>
              <a:rPr lang="ru-RU" b="0" dirty="0" smtClean="0"/>
              <a:t>ДЕНЬ ДРЕВОНАСАЖДЕНИЯ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926" y="1303699"/>
            <a:ext cx="11014382" cy="50518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EA0F8-EA0E-C240-80D1-C40B5068A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5" t="35497" r="10382" b="34711"/>
          <a:stretch/>
        </p:blipFill>
        <p:spPr>
          <a:xfrm>
            <a:off x="11623963" y="98274"/>
            <a:ext cx="1336387" cy="608114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6872" y="1341291"/>
            <a:ext cx="9515192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8 апреля в парке Максима Горького активисты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  <a:hlinkMouseOver r:id="rId3"/>
              </a:rPr>
              <a:t>Экологическое сообщество ЮРИУ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  <a:hlinkMouseOver r:id="rId3"/>
              </a:rPr>
              <a:t>РАНХиГС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 и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  <a:hlinkMouseOver r:id="rId3"/>
              </a:rPr>
              <a:t>Совет Молодежи Ленинского района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 высадили деревья и провели Мастер-классы для детей и школьников!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  <a:t>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</a:b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  <a:t/>
            </a:r>
            <a:b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</a:b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itchFamily="34" charset="0"/>
                <a:cs typeface="Calibri Light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«Птичья Гавань»- мастер-класс, где наглядно ребятам показали чем можно и нельзя    подкармливать птиц в парке.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       Закрытая Экосистема стала отличным подарком для детей, которые хотят познавать экологию и самим вырастить собственное растение</a:t>
            </a:r>
            <a:r>
              <a:rPr lang="ru-RU" sz="1600" dirty="0" smtClean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       Площадка «Зеленая планета» стала местом притяжения большого количества ребят, которые получали за свои рисунки стихотворения </a:t>
            </a:r>
            <a:r>
              <a:rPr kumimoji="0" lang="ru-RU" sz="1600" b="0" i="0" strike="noStrike" cap="none" normalizeH="0" baseline="0" dirty="0" smtClean="0">
                <a:ln>
                  <a:noFill/>
                </a:ln>
                <a:effectLst/>
                <a:latin typeface="Calibri Light" pitchFamily="34" charset="0"/>
                <a:cs typeface="Calibri Light" pitchFamily="34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itchFamily="34" charset="0"/>
                <a:cs typeface="Calibri Light" pitchFamily="34" charset="0"/>
              </a:rPr>
              <a:t>и другие подарки</a:t>
            </a:r>
            <a:r>
              <a:rPr lang="ru-RU" sz="1600" dirty="0" smtClean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2050" name="Picture 2" descr="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2000" y="-479425"/>
            <a:ext cx="152400" cy="152400"/>
          </a:xfrm>
          <a:prstGeom prst="rect">
            <a:avLst/>
          </a:prstGeom>
          <a:noFill/>
        </p:spPr>
      </p:pic>
      <p:pic>
        <p:nvPicPr>
          <p:cNvPr id="2051" name="Picture 3" descr="💚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911" y="2846953"/>
            <a:ext cx="152400" cy="152401"/>
          </a:xfrm>
          <a:prstGeom prst="rect">
            <a:avLst/>
          </a:prstGeom>
          <a:noFill/>
        </p:spPr>
      </p:pic>
      <p:pic>
        <p:nvPicPr>
          <p:cNvPr id="2053" name="Picture 5" descr="💚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322" y="3420356"/>
            <a:ext cx="152400" cy="152400"/>
          </a:xfrm>
          <a:prstGeom prst="rect">
            <a:avLst/>
          </a:prstGeom>
          <a:noFill/>
        </p:spPr>
      </p:pic>
      <p:pic>
        <p:nvPicPr>
          <p:cNvPr id="2055" name="Picture 7" descr="💚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215" y="3909966"/>
            <a:ext cx="152400" cy="152400"/>
          </a:xfrm>
          <a:prstGeom prst="rect">
            <a:avLst/>
          </a:prstGeom>
          <a:noFill/>
        </p:spPr>
      </p:pic>
      <p:pic>
        <p:nvPicPr>
          <p:cNvPr id="18" name="Рисунок 17" descr="q0jDQCT2_N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262" y="804029"/>
            <a:ext cx="3141552" cy="4188735"/>
          </a:xfrm>
          <a:prstGeom prst="rect">
            <a:avLst/>
          </a:prstGeom>
        </p:spPr>
      </p:pic>
      <p:pic>
        <p:nvPicPr>
          <p:cNvPr id="19" name="Рисунок 18" descr="YbM9TImyx3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308" y="4152018"/>
            <a:ext cx="3395050" cy="2546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RANEPA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A30236"/>
      </a:accent1>
      <a:accent2>
        <a:srgbClr val="ED7D31"/>
      </a:accent2>
      <a:accent3>
        <a:srgbClr val="879DC1"/>
      </a:accent3>
      <a:accent4>
        <a:srgbClr val="FF5C36"/>
      </a:accent4>
      <a:accent5>
        <a:srgbClr val="3F5CBD"/>
      </a:accent5>
      <a:accent6>
        <a:srgbClr val="12A3AD"/>
      </a:accent6>
      <a:hlink>
        <a:srgbClr val="6D6D6D"/>
      </a:hlink>
      <a:folHlink>
        <a:srgbClr val="AFABA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5717</TotalTime>
  <Words>478</Words>
  <Application>Microsoft Office PowerPoint</Application>
  <PresentationFormat>Произвольный</PresentationFormat>
  <Paragraphs>52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Волонтерский центр ЮРИУ РАНХиГС </vt:lpstr>
      <vt:lpstr>Слайд 2</vt:lpstr>
      <vt:lpstr>Руководитель центра </vt:lpstr>
      <vt:lpstr>Слайд 4</vt:lpstr>
      <vt:lpstr>Соглашение с Ассоциацией Зеленых ВУЗов России</vt:lpstr>
      <vt:lpstr>Слайд 6</vt:lpstr>
      <vt:lpstr>Слайд 7</vt:lpstr>
      <vt:lpstr>Встреча ВУЗов</vt:lpstr>
      <vt:lpstr>ДЕНЬ ДРЕВОНАСАЖДЕНИЯ</vt:lpstr>
      <vt:lpstr>Слайд 10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Елизавета Сафронова</cp:lastModifiedBy>
  <cp:revision>611</cp:revision>
  <dcterms:created xsi:type="dcterms:W3CDTF">2022-10-16T16:54:41Z</dcterms:created>
  <dcterms:modified xsi:type="dcterms:W3CDTF">2023-07-17T10:17:23Z</dcterms:modified>
</cp:coreProperties>
</file>