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0383838" cy="7559675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 userDrawn="1">
          <p15:clr>
            <a:srgbClr val="A4A3A4"/>
          </p15:clr>
        </p15:guide>
        <p15:guide id="2" pos="32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6013" autoAdjust="0"/>
    <p:restoredTop sz="99741" autoAdjust="0"/>
  </p:normalViewPr>
  <p:slideViewPr>
    <p:cSldViewPr snapToGrid="0">
      <p:cViewPr>
        <p:scale>
          <a:sx n="100" d="100"/>
          <a:sy n="100" d="100"/>
        </p:scale>
        <p:origin x="-130" y="1214"/>
      </p:cViewPr>
      <p:guideLst>
        <p:guide orient="horz" pos="2381"/>
        <p:guide pos="32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8788" y="1237199"/>
            <a:ext cx="8826262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7984" y="3970582"/>
            <a:ext cx="778787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01" indent="0" algn="ctr">
              <a:buNone/>
              <a:defRPr sz="2205"/>
            </a:lvl2pPr>
            <a:lvl3pPr marL="1008003" indent="0" algn="ctr">
              <a:buNone/>
              <a:defRPr sz="1984"/>
            </a:lvl3pPr>
            <a:lvl4pPr marL="1512003" indent="0" algn="ctr">
              <a:buNone/>
              <a:defRPr sz="1764"/>
            </a:lvl4pPr>
            <a:lvl5pPr marL="2016006" indent="0" algn="ctr">
              <a:buNone/>
              <a:defRPr sz="1764"/>
            </a:lvl5pPr>
            <a:lvl6pPr marL="2520007" indent="0" algn="ctr">
              <a:buNone/>
              <a:defRPr sz="1764"/>
            </a:lvl6pPr>
            <a:lvl7pPr marL="3024009" indent="0" algn="ctr">
              <a:buNone/>
              <a:defRPr sz="1764"/>
            </a:lvl7pPr>
            <a:lvl8pPr marL="3528010" indent="0" algn="ctr">
              <a:buNone/>
              <a:defRPr sz="1764"/>
            </a:lvl8pPr>
            <a:lvl9pPr marL="4032011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2291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336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0939" y="402485"/>
            <a:ext cx="2239015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3894" y="402485"/>
            <a:ext cx="6587247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783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911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81" y="1884673"/>
            <a:ext cx="8956060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481" y="5059037"/>
            <a:ext cx="8956060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4001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800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200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00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0007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400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801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201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7293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893" y="2012414"/>
            <a:ext cx="441313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6822" y="2012414"/>
            <a:ext cx="441313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06981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241" y="402484"/>
            <a:ext cx="8956060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242" y="1853171"/>
            <a:ext cx="4392850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01" indent="0">
              <a:buNone/>
              <a:defRPr sz="2205" b="1"/>
            </a:lvl2pPr>
            <a:lvl3pPr marL="1008003" indent="0">
              <a:buNone/>
              <a:defRPr sz="1984" b="1"/>
            </a:lvl3pPr>
            <a:lvl4pPr marL="1512003" indent="0">
              <a:buNone/>
              <a:defRPr sz="1764" b="1"/>
            </a:lvl4pPr>
            <a:lvl5pPr marL="2016006" indent="0">
              <a:buNone/>
              <a:defRPr sz="1764" b="1"/>
            </a:lvl5pPr>
            <a:lvl6pPr marL="2520007" indent="0">
              <a:buNone/>
              <a:defRPr sz="1764" b="1"/>
            </a:lvl6pPr>
            <a:lvl7pPr marL="3024009" indent="0">
              <a:buNone/>
              <a:defRPr sz="1764" b="1"/>
            </a:lvl7pPr>
            <a:lvl8pPr marL="3528010" indent="0">
              <a:buNone/>
              <a:defRPr sz="1764" b="1"/>
            </a:lvl8pPr>
            <a:lvl9pPr marL="4032011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242" y="2761381"/>
            <a:ext cx="4392850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56818" y="1853171"/>
            <a:ext cx="4414484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4001" indent="0">
              <a:buNone/>
              <a:defRPr sz="2205" b="1"/>
            </a:lvl2pPr>
            <a:lvl3pPr marL="1008003" indent="0">
              <a:buNone/>
              <a:defRPr sz="1984" b="1"/>
            </a:lvl3pPr>
            <a:lvl4pPr marL="1512003" indent="0">
              <a:buNone/>
              <a:defRPr sz="1764" b="1"/>
            </a:lvl4pPr>
            <a:lvl5pPr marL="2016006" indent="0">
              <a:buNone/>
              <a:defRPr sz="1764" b="1"/>
            </a:lvl5pPr>
            <a:lvl6pPr marL="2520007" indent="0">
              <a:buNone/>
              <a:defRPr sz="1764" b="1"/>
            </a:lvl6pPr>
            <a:lvl7pPr marL="3024009" indent="0">
              <a:buNone/>
              <a:defRPr sz="1764" b="1"/>
            </a:lvl7pPr>
            <a:lvl8pPr marL="3528010" indent="0">
              <a:buNone/>
              <a:defRPr sz="1764" b="1"/>
            </a:lvl8pPr>
            <a:lvl9pPr marL="4032011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56818" y="2761381"/>
            <a:ext cx="441448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75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17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2931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241" y="503978"/>
            <a:ext cx="334905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4484" y="1088455"/>
            <a:ext cx="5256818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241" y="2267903"/>
            <a:ext cx="334905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4001" indent="0">
              <a:buNone/>
              <a:defRPr sz="1543"/>
            </a:lvl2pPr>
            <a:lvl3pPr marL="1008003" indent="0">
              <a:buNone/>
              <a:defRPr sz="1323"/>
            </a:lvl3pPr>
            <a:lvl4pPr marL="1512003" indent="0">
              <a:buNone/>
              <a:defRPr sz="1102"/>
            </a:lvl4pPr>
            <a:lvl5pPr marL="2016006" indent="0">
              <a:buNone/>
              <a:defRPr sz="1102"/>
            </a:lvl5pPr>
            <a:lvl6pPr marL="2520007" indent="0">
              <a:buNone/>
              <a:defRPr sz="1102"/>
            </a:lvl6pPr>
            <a:lvl7pPr marL="3024009" indent="0">
              <a:buNone/>
              <a:defRPr sz="1102"/>
            </a:lvl7pPr>
            <a:lvl8pPr marL="3528010" indent="0">
              <a:buNone/>
              <a:defRPr sz="1102"/>
            </a:lvl8pPr>
            <a:lvl9pPr marL="4032011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030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241" y="503978"/>
            <a:ext cx="334905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14484" y="1088455"/>
            <a:ext cx="5256818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4001" indent="0">
              <a:buNone/>
              <a:defRPr sz="3086"/>
            </a:lvl2pPr>
            <a:lvl3pPr marL="1008003" indent="0">
              <a:buNone/>
              <a:defRPr sz="2646"/>
            </a:lvl3pPr>
            <a:lvl4pPr marL="1512003" indent="0">
              <a:buNone/>
              <a:defRPr sz="2205"/>
            </a:lvl4pPr>
            <a:lvl5pPr marL="2016006" indent="0">
              <a:buNone/>
              <a:defRPr sz="2205"/>
            </a:lvl5pPr>
            <a:lvl6pPr marL="2520007" indent="0">
              <a:buNone/>
              <a:defRPr sz="2205"/>
            </a:lvl6pPr>
            <a:lvl7pPr marL="3024009" indent="0">
              <a:buNone/>
              <a:defRPr sz="2205"/>
            </a:lvl7pPr>
            <a:lvl8pPr marL="3528010" indent="0">
              <a:buNone/>
              <a:defRPr sz="2205"/>
            </a:lvl8pPr>
            <a:lvl9pPr marL="4032011" indent="0">
              <a:buNone/>
              <a:defRPr sz="220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241" y="2267903"/>
            <a:ext cx="334905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4001" indent="0">
              <a:buNone/>
              <a:defRPr sz="1543"/>
            </a:lvl2pPr>
            <a:lvl3pPr marL="1008003" indent="0">
              <a:buNone/>
              <a:defRPr sz="1323"/>
            </a:lvl3pPr>
            <a:lvl4pPr marL="1512003" indent="0">
              <a:buNone/>
              <a:defRPr sz="1102"/>
            </a:lvl4pPr>
            <a:lvl5pPr marL="2016006" indent="0">
              <a:buNone/>
              <a:defRPr sz="1102"/>
            </a:lvl5pPr>
            <a:lvl6pPr marL="2520007" indent="0">
              <a:buNone/>
              <a:defRPr sz="1102"/>
            </a:lvl6pPr>
            <a:lvl7pPr marL="3024009" indent="0">
              <a:buNone/>
              <a:defRPr sz="1102"/>
            </a:lvl7pPr>
            <a:lvl8pPr marL="3528010" indent="0">
              <a:buNone/>
              <a:defRPr sz="1102"/>
            </a:lvl8pPr>
            <a:lvl9pPr marL="4032011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2742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3889" y="402484"/>
            <a:ext cx="895606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3889" y="2012414"/>
            <a:ext cx="895606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3889" y="7006702"/>
            <a:ext cx="233636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ED793-A421-44A0-9F12-94C42138021C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9651" y="7006702"/>
            <a:ext cx="350454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3585" y="7006702"/>
            <a:ext cx="233636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CF05D-C066-481E-AF2B-93DB11E946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400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0800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1" indent="-252001" algn="l" defTabSz="100800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6001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60004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05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8007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2008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6009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80011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4012" indent="-252001" algn="l" defTabSz="100800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4001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8003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2003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6006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20007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4009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8010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2011" algn="l" defTabSz="100800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7895629" y="65179"/>
            <a:ext cx="2555517" cy="289441"/>
          </a:xfrm>
          <a:prstGeom prst="rect">
            <a:avLst/>
          </a:prstGeom>
        </p:spPr>
        <p:txBody>
          <a:bodyPr vert="horz" lIns="81151" tIns="40575" rIns="81151" bIns="40575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65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г.Уфа, Республика Башкортостан </a:t>
            </a:r>
            <a:endParaRPr lang="ru-RU" sz="1065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065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Санаторий «Зеленая роща»</a:t>
            </a:r>
            <a:endParaRPr lang="ru-RU" sz="1065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852909" y="-8517"/>
            <a:ext cx="5908787" cy="299842"/>
          </a:xfrm>
          <a:prstGeom prst="rect">
            <a:avLst/>
          </a:prstGeom>
        </p:spPr>
        <p:txBody>
          <a:bodyPr vert="horz" lIns="81151" tIns="40575" rIns="81151" bIns="40575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065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МЕЖРЕГИОНАЛЬНЫЙ ФОРУМ «ПИСАТЕЛЬ ХХ</a:t>
            </a:r>
            <a:r>
              <a:rPr lang="en-US" sz="1065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065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ВЕКА»</a:t>
            </a:r>
            <a:endParaRPr lang="ru-RU" sz="1065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8032196" y="309431"/>
            <a:ext cx="2418950" cy="215575"/>
          </a:xfrm>
          <a:prstGeom prst="rect">
            <a:avLst/>
          </a:prstGeom>
        </p:spPr>
        <p:txBody>
          <a:bodyPr vert="horz" lIns="81151" tIns="40575" rIns="81151" bIns="40575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976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ДЕЛОВАЯ ПРОГРАММА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53035" y="152787"/>
            <a:ext cx="2482535" cy="308848"/>
          </a:xfrm>
          <a:prstGeom prst="rect">
            <a:avLst/>
          </a:prstGeom>
        </p:spPr>
        <p:txBody>
          <a:bodyPr vert="horz" lIns="81151" tIns="40575" rIns="81151" bIns="40575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976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27-28 мая  </a:t>
            </a:r>
            <a:r>
              <a:rPr lang="ru-RU" sz="976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976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976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14177029"/>
              </p:ext>
            </p:extLst>
          </p:nvPr>
        </p:nvGraphicFramePr>
        <p:xfrm>
          <a:off x="2" y="526225"/>
          <a:ext cx="10372723" cy="68099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27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575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52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533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97900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27227">
                <a:tc>
                  <a:txBody>
                    <a:bodyPr/>
                    <a:lstStyle/>
                    <a:p>
                      <a:r>
                        <a:rPr lang="ru-RU" sz="7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мая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5451">
                <a:tc gridSpan="5">
                  <a:txBody>
                    <a:bodyPr/>
                    <a:lstStyle/>
                    <a:p>
                      <a:r>
                        <a:rPr lang="ru-RU" sz="7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10.00-13.00</a:t>
                      </a:r>
                      <a:r>
                        <a:rPr lang="ru-RU" sz="7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</a:t>
                      </a:r>
                      <a:r>
                        <a:rPr lang="ru-RU" sz="10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Заезд</a:t>
                      </a:r>
                      <a:r>
                        <a:rPr lang="ru-RU" sz="1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регистрация</a:t>
                      </a:r>
                      <a:r>
                        <a:rPr lang="ru-RU" sz="10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участников, </a:t>
                      </a:r>
                      <a:r>
                        <a:rPr lang="ru-RU" sz="10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</a:t>
                      </a:r>
                    </a:p>
                    <a:p>
                      <a:r>
                        <a:rPr lang="tt-RU" sz="700" b="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13.00-14.00   </a:t>
                      </a:r>
                      <a:r>
                        <a:rPr lang="tt-RU" sz="700" b="0" baseline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tt-RU" sz="10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ОБЕД</a:t>
                      </a:r>
                      <a:endParaRPr lang="ru-RU" sz="1000" b="1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8549">
                <a:tc rowSpan="2">
                  <a:txBody>
                    <a:bodyPr/>
                    <a:lstStyle/>
                    <a:p>
                      <a:pPr algn="l"/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14.30 </a:t>
                      </a:r>
                      <a:r>
                        <a:rPr lang="ru-RU" sz="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-15.30</a:t>
                      </a: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Официальное</a:t>
                      </a:r>
                      <a:r>
                        <a:rPr lang="ru-RU" sz="10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открытие </a:t>
                      </a:r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форума (Концертный зал)  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3306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ru-RU" sz="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Модератор – </a:t>
                      </a:r>
                      <a:r>
                        <a:rPr lang="ru-RU" sz="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Заки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Арсланович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Алибаев</a:t>
                      </a:r>
                      <a:endParaRPr lang="ru-RU" sz="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tt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риветственное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слово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У.Т.Кильсенбаева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Заместителя Руководителя Администрации Главы Республики Башкортостан </a:t>
                      </a:r>
                      <a:endParaRPr lang="ru-RU" sz="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Приветственное слово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А.Ш.Бадранова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Заместителя Премьер-министра Правительства РБ                                                           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Видеоприветствие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М.А.Ахмедова,</a:t>
                      </a:r>
                      <a:r>
                        <a:rPr lang="ru-RU" sz="8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председателя Союза писателей Республики Дагестан</a:t>
                      </a:r>
                      <a:r>
                        <a:rPr lang="ru-RU" sz="8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algn="l"/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Выступление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Э.Р.Аиткуловой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председателя Президиума Всемирного курултая башкир                                                               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Видеоприветствие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И.В.Мигалкина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председателя Союза писателей Республики Саха (Якутия) </a:t>
                      </a:r>
                      <a:endParaRPr lang="ru-RU" sz="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ba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Видеоприветствие Н.Ф.Иванова,  председателя Союза писатетелей России                                                                                       Видеоприветствие У.Есдаулета, председателя Союза писателей Республики Казахстан</a:t>
                      </a:r>
                    </a:p>
                    <a:p>
                      <a:pPr algn="l"/>
                      <a:r>
                        <a:rPr lang="ba-RU" sz="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ba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Церемония награждения                                           </a:t>
                      </a:r>
                      <a:endParaRPr lang="ba-RU" sz="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31909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15.30-15.45</a:t>
                      </a:r>
                      <a:endParaRPr lang="ru-RU" sz="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15.45-17.45</a:t>
                      </a:r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t-RU" sz="1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ОФЕ-БРЕЙК</a:t>
                      </a:r>
                    </a:p>
                    <a:p>
                      <a:pPr algn="ctr"/>
                      <a:r>
                        <a:rPr lang="ru-RU" sz="1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 </a:t>
                      </a: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</a:t>
                      </a:r>
                      <a:r>
                        <a:rPr lang="ru-RU" sz="10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-КЛАССОВ </a:t>
                      </a:r>
                      <a:r>
                        <a:rPr lang="ru-RU" sz="10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ФОРУМА</a:t>
                      </a:r>
                      <a:endParaRPr lang="ru-RU" sz="1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88549">
                <a:tc vMerge="1">
                  <a:txBody>
                    <a:bodyPr/>
                    <a:lstStyle/>
                    <a:p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ПРОДВИЖЕНИЕ КНИГ В </a:t>
                      </a:r>
                    </a:p>
                    <a:p>
                      <a:pPr algn="ctr"/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СОВРЕМЕННОЙ ЦИФРОВОЙ СРЕДЕ  </a:t>
                      </a:r>
                    </a:p>
                    <a:p>
                      <a:pPr algn="ctr"/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КОНЦЕРТНЫЙ ЗАЛ)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ТРЕНДЫ</a:t>
                      </a:r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ТЕНДЕНЦИИ</a:t>
                      </a:r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ИЗДАТЕЛЬСКОГО ДЕЛА</a:t>
                      </a:r>
                    </a:p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(КОНФЕРЕНЦ-ЗАЛ</a:t>
                      </a:r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№2</a:t>
                      </a:r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ЛИТЕРАТУРНАЯ</a:t>
                      </a:r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КРИТИКА </a:t>
                      </a:r>
                    </a:p>
                    <a:p>
                      <a:pPr algn="ctr"/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(КОНФЕРЕНЦ-ЗАЛ</a:t>
                      </a:r>
                      <a:r>
                        <a:rPr lang="ru-RU" sz="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№5</a:t>
                      </a:r>
                      <a:r>
                        <a:rPr lang="ru-RU" sz="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10046">
                <a:tc v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Воронина Полина Владимировна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комьюнити-менеджер</a:t>
                      </a:r>
                      <a:r>
                        <a:rPr lang="ru-RU" sz="7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ООО </a:t>
                      </a:r>
                      <a:r>
                        <a:rPr lang="ru-RU" sz="7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ЛитРес</a:t>
                      </a:r>
                      <a:r>
                        <a:rPr lang="ru-RU" sz="7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(г.Москва)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Модератор</a:t>
                      </a:r>
                      <a:r>
                        <a:rPr lang="ru-RU" sz="7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7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b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Яндавлетов</a:t>
                      </a:r>
                      <a:r>
                        <a:rPr lang="ru-RU" sz="7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И.М.</a:t>
                      </a:r>
                      <a:r>
                        <a:rPr lang="ru-RU" sz="7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7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Ильин Виктор Николаевич </a:t>
                      </a:r>
                      <a:r>
                        <a:rPr lang="ru-RU" sz="7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7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главного редактора издательства «Вече» (г.Москва)</a:t>
                      </a:r>
                    </a:p>
                    <a:p>
                      <a:pPr algn="ctr"/>
                      <a:endParaRPr lang="ru-RU" sz="7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7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Модераторы:</a:t>
                      </a:r>
                      <a:r>
                        <a:rPr lang="ru-RU" sz="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Ю.А.Горюхин</a:t>
                      </a:r>
                      <a:r>
                        <a:rPr lang="ru-RU" sz="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М.С.Кунафин</a:t>
                      </a:r>
                      <a:r>
                        <a:rPr lang="ru-RU" sz="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А.Г.Баймухаметов</a:t>
                      </a:r>
                      <a:endParaRPr lang="ru-RU" sz="7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t-RU" sz="7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Хлебников Михаил Владимирович  </a:t>
                      </a:r>
                    </a:p>
                    <a:p>
                      <a:pPr algn="ctr"/>
                      <a:r>
                        <a:rPr lang="tt-RU" sz="7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литературный критик, писател</a:t>
                      </a:r>
                      <a:r>
                        <a:rPr lang="ru-RU" sz="7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ь</a:t>
                      </a:r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tt-RU" sz="7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кандидат философских наук</a:t>
                      </a:r>
                      <a:r>
                        <a:rPr lang="tt-RU" sz="7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(г.Новосибирск</a:t>
                      </a:r>
                      <a:r>
                        <a:rPr lang="tt-RU" sz="7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endParaRPr lang="ru-RU" sz="7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7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700" b="1" i="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Модератор</a:t>
                      </a:r>
                      <a:r>
                        <a:rPr lang="ru-RU" sz="7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lang="ru-RU" sz="700" b="1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7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Л.Р.Киреева (поэзия), </a:t>
                      </a:r>
                      <a:r>
                        <a:rPr lang="ru-RU" sz="700" b="0" i="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к.фил.н</a:t>
                      </a:r>
                      <a:r>
                        <a:rPr lang="ru-RU" sz="7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литературный критик                                         </a:t>
                      </a:r>
                      <a:endParaRPr lang="ru-RU" sz="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86142">
                <a:tc>
                  <a:txBody>
                    <a:bodyPr/>
                    <a:lstStyle/>
                    <a:p>
                      <a:r>
                        <a:rPr lang="ru-RU" sz="700" dirty="0" smtClean="0"/>
                        <a:t>18.00-19.00</a:t>
                      </a:r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УЖИН</a:t>
                      </a:r>
                      <a:endParaRPr lang="ru-RU" sz="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86142">
                <a:tc>
                  <a:txBody>
                    <a:bodyPr/>
                    <a:lstStyle/>
                    <a:p>
                      <a:r>
                        <a:rPr lang="ru-RU" sz="700" dirty="0" smtClean="0"/>
                        <a:t>19.00-</a:t>
                      </a:r>
                      <a:r>
                        <a:rPr lang="ru-RU" sz="700" baseline="0" dirty="0" smtClean="0"/>
                        <a:t>21.00</a:t>
                      </a:r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Вечерняя программа. </a:t>
                      </a:r>
                      <a:r>
                        <a:rPr lang="ru-RU" sz="7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Презентация съемок фильма «Дневник поэта» (киностудия «Башкортостан»). </a:t>
                      </a:r>
                      <a:r>
                        <a:rPr lang="ru-RU" sz="7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Вручение удостоверений новым членам Союза писателей Республики</a:t>
                      </a:r>
                      <a:r>
                        <a:rPr lang="ru-RU" sz="7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Башкортостан. Церемония награждения  ( КОНЦЕРТНЫЙ ЗАЛ</a:t>
                      </a: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7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86142">
                <a:tc>
                  <a:txBody>
                    <a:bodyPr/>
                    <a:lstStyle/>
                    <a:p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мая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86142">
                <a:tc>
                  <a:txBody>
                    <a:bodyPr/>
                    <a:lstStyle/>
                    <a:p>
                      <a:r>
                        <a:rPr lang="ru-RU" sz="700" dirty="0"/>
                        <a:t>9.00-10.00</a:t>
                      </a: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ЗАВТРАК</a:t>
                      </a: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88549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dirty="0" smtClean="0"/>
                        <a:t>10.30-14.00</a:t>
                      </a:r>
                      <a:endParaRPr lang="ru-RU" sz="700" dirty="0"/>
                    </a:p>
                    <a:p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</a:t>
                      </a:r>
                      <a:r>
                        <a:rPr lang="ru-RU" sz="8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ДИСКУССИОННЫХ</a:t>
                      </a:r>
                      <a:r>
                        <a:rPr lang="ru-RU" sz="8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ПЛОЩАДОК</a:t>
                      </a:r>
                      <a:endParaRPr lang="ru-RU" sz="8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4119">
                <a:tc vMerge="1">
                  <a:txBody>
                    <a:bodyPr/>
                    <a:lstStyle/>
                    <a:p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СОВРЕМЕННАЯ ДЕТСКО-ЮНОШЕСКАЯ ЛИТЕРАТУРА В БАШКОРТОСТАНЕ: СОСТОЯНИЕ</a:t>
                      </a:r>
                      <a:r>
                        <a:rPr lang="ru-RU" sz="8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ПЕРСПЕКТИВЫ </a:t>
                      </a:r>
                    </a:p>
                    <a:p>
                      <a:pPr algn="ctr"/>
                      <a:r>
                        <a:rPr lang="ru-RU" sz="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(КОНЦЕРТНЫЙ </a:t>
                      </a:r>
                      <a:r>
                        <a:rPr lang="ru-RU" sz="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ЗАЛ)</a:t>
                      </a:r>
                      <a:endParaRPr lang="ru-RU" sz="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08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ПЕРЕВОДЧЕСКАЯ ДЕЯТЕЛЬНОСТЬ В СОВРЕМЕННОЙ БАШКИРСКОЙ ЛИТЕРАТУРЕ: КЛЮЧЕВЫЕ ВЫЗОВЫ И РЕАЛИИ </a:t>
                      </a: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(КОНФЕРЕНЦ-ЗАЛ</a:t>
                      </a:r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№2</a:t>
                      </a: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algn="ctr"/>
                      <a:endParaRPr lang="ru-RU" sz="7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ДРАМАТУРГИЯ ИЛИ </a:t>
                      </a:r>
                    </a:p>
                    <a:p>
                      <a:pPr algn="ctr"/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РЕЦЕПТ УСПЕШНОГО СПЕКТАКЛЯ </a:t>
                      </a:r>
                    </a:p>
                    <a:p>
                      <a:pPr marL="0" marR="0" indent="0" algn="ctr" defTabSz="1008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(КОНФЕРЕНЦ-ЗАЛ</a:t>
                      </a:r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№5</a:t>
                      </a: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5033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Мамаева </a:t>
                      </a:r>
                      <a:r>
                        <a:rPr lang="ru-RU" sz="7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Супиянат</a:t>
                      </a:r>
                      <a:r>
                        <a:rPr lang="ru-RU" sz="7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Магомедовна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поэтесса, редактор кумыкского выпуска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литературного журнала "</a:t>
                      </a:r>
                      <a:r>
                        <a:rPr lang="ru-RU" sz="7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Тангчолпан</a:t>
                      </a:r>
                      <a:r>
                        <a:rPr lang="ru-RU" sz="7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(г.Махачкала)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Модераторы</a:t>
                      </a:r>
                      <a:r>
                        <a:rPr lang="ru-RU" sz="7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sz="7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Каримов С.Г., Абдуллина Л.Х.</a:t>
                      </a:r>
                      <a:endParaRPr lang="ru-R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t-RU" sz="7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Халилов Мамед Гаджихалилович </a:t>
                      </a:r>
                      <a:endParaRPr lang="ru-RU" sz="7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поэт, прозаик, </a:t>
                      </a:r>
                      <a:r>
                        <a:rPr lang="ru-RU" sz="7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председатель ярославской организации Союза писателей России </a:t>
                      </a:r>
                      <a:r>
                        <a:rPr lang="tt-RU" sz="7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(г.Ярославл</a:t>
                      </a:r>
                      <a:r>
                        <a:rPr lang="ru-RU" sz="7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ь</a:t>
                      </a: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</a:t>
                      </a:r>
                    </a:p>
                    <a:p>
                      <a:pPr algn="ctr"/>
                      <a:endParaRPr lang="tt-RU" sz="700" i="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t-RU" sz="700" b="1" kern="1200" baseline="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700" b="1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Модераторы</a:t>
                      </a: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Чураева С.Р., </a:t>
                      </a:r>
                      <a:r>
                        <a:rPr lang="ru-RU" sz="7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Янаки</a:t>
                      </a: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С.Г.</a:t>
                      </a:r>
                      <a:endParaRPr lang="ru-R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8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Белецкий</a:t>
                      </a:r>
                      <a:r>
                        <a:rPr lang="ru-RU" sz="700" b="1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Родион Андреевич </a:t>
                      </a:r>
                    </a:p>
                    <a:p>
                      <a:pPr marL="0" marR="0" indent="0" algn="ctr" defTabSz="1008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главный редактор журнала «Современная драматургия»,</a:t>
                      </a:r>
                    </a:p>
                    <a:p>
                      <a:pPr marL="0" marR="0" indent="0" algn="ctr" defTabSz="1008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драматург, сценарист </a:t>
                      </a:r>
                    </a:p>
                    <a:p>
                      <a:pPr marL="0" marR="0" indent="0" algn="ctr" defTabSz="10080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(г.Москва)</a:t>
                      </a:r>
                      <a:endParaRPr lang="ru-RU" sz="7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Модераторы</a:t>
                      </a:r>
                      <a:r>
                        <a:rPr lang="ru-RU" sz="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ru-RU" sz="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Сурина С.Р., </a:t>
                      </a:r>
                      <a:r>
                        <a:rPr lang="ru-RU" sz="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Кинзягулов</a:t>
                      </a:r>
                      <a:r>
                        <a:rPr lang="ru-RU" sz="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Р.М.</a:t>
                      </a:r>
                      <a:endParaRPr lang="ru-RU" sz="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8854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14.00-15.30 </a:t>
                      </a: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ОБЕД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16.00-16.30   </a:t>
                      </a:r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ВЫЕЗД</a:t>
                      </a:r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ДОМ ГОСУДАРСТВЕННОГО СОБРАНИЯ-КУРУЛТАЯ РЕСПУБЛИКИ БАШКОРТОСТАН</a:t>
                      </a:r>
                      <a:endParaRPr lang="ru-RU" sz="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86142">
                <a:tc>
                  <a:txBody>
                    <a:bodyPr/>
                    <a:lstStyle/>
                    <a:p>
                      <a:r>
                        <a:rPr lang="ru-RU" sz="700" dirty="0" smtClean="0"/>
                        <a:t>17.00-19.00</a:t>
                      </a:r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ИТОГОВОЕ </a:t>
                      </a:r>
                      <a:r>
                        <a:rPr lang="ru-RU" sz="7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ЗАСЕДАНИЕ</a:t>
                      </a:r>
                      <a:r>
                        <a:rPr lang="ru-RU" sz="7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00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(Дом Государственного Собрания-Курултая Республики Башкортостан)</a:t>
                      </a:r>
                      <a:endParaRPr lang="ru-RU" sz="7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343788">
                <a:tc>
                  <a:txBody>
                    <a:bodyPr/>
                    <a:lstStyle/>
                    <a:p>
                      <a:endParaRPr lang="ru-RU" sz="700" dirty="0"/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Модератор </a:t>
                      </a:r>
                      <a:r>
                        <a:rPr lang="ru-RU" sz="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8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8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З.А.Алибаев</a:t>
                      </a:r>
                      <a:r>
                        <a:rPr lang="ru-RU" sz="8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председатель Союза писателей Республики Башкортостан</a:t>
                      </a:r>
                      <a:endParaRPr lang="ru-RU" sz="8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</a:t>
                      </a:r>
                      <a:r>
                        <a:rPr lang="ru-RU" sz="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Главой РБ </a:t>
                      </a:r>
                      <a:r>
                        <a:rPr lang="ru-RU" sz="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Р.Ф.Хабировым</a:t>
                      </a:r>
                      <a:r>
                        <a:rPr lang="ru-RU" sz="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Оглашение итогов и 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резолюции </a:t>
                      </a:r>
                      <a:r>
                        <a:rPr lang="ru-RU" sz="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форума. Завершение работы </a:t>
                      </a: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Форума</a:t>
                      </a:r>
                      <a:r>
                        <a:rPr lang="ru-RU" sz="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Церемония награждения. Коллективное фотографирование. </a:t>
                      </a:r>
                      <a:endParaRPr lang="ru-RU" sz="8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86142">
                <a:tc>
                  <a:txBody>
                    <a:bodyPr/>
                    <a:lstStyle/>
                    <a:p>
                      <a:r>
                        <a:rPr lang="ru-RU" sz="700" dirty="0" smtClean="0">
                          <a:solidFill>
                            <a:schemeClr val="tx1"/>
                          </a:solidFill>
                        </a:rPr>
                        <a:t>19.00-20.00</a:t>
                      </a:r>
                    </a:p>
                    <a:p>
                      <a:endParaRPr lang="tt-RU" sz="7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t-RU" sz="700" dirty="0" smtClean="0">
                          <a:solidFill>
                            <a:schemeClr val="tx1"/>
                          </a:solidFill>
                        </a:rPr>
                        <a:t>С   20.00</a:t>
                      </a:r>
                      <a:endParaRPr lang="ru-RU" sz="700" dirty="0">
                        <a:solidFill>
                          <a:schemeClr val="tx1"/>
                        </a:solidFill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ПРИЕМ-ФУРШЕТ ОТ ИМЕНИ ГЛАВЫ РЕСПУБЛИКИ БАШКОРТОСТАН</a:t>
                      </a:r>
                    </a:p>
                    <a:p>
                      <a:pPr algn="ctr"/>
                      <a:r>
                        <a:rPr lang="ru-RU" sz="7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(Колонный зал Министерства сельского хозяйства Республики Башкортостан) </a:t>
                      </a:r>
                    </a:p>
                    <a:p>
                      <a:pPr algn="ctr"/>
                      <a:r>
                        <a:rPr lang="ru-RU" sz="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ОТЪЕЗД</a:t>
                      </a:r>
                      <a:endParaRPr lang="ru-RU" sz="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151" marR="81151" marT="40575" marB="4057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397"/>
            <a:ext cx="824752" cy="521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53153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17910</TotalTime>
  <Words>446</Words>
  <Application>Microsoft Office PowerPoint</Application>
  <PresentationFormat>Произвольный</PresentationFormat>
  <Paragraphs>98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Перечень показателей достижения плановых значения показателей эффективности деятельности Агентства по печати и средствам массовой информации Республики Башкортостан</dc:title>
  <dc:creator>Байбулатов Айнар Рязанович</dc:creator>
  <cp:lastModifiedBy>qq</cp:lastModifiedBy>
  <cp:revision>313</cp:revision>
  <cp:lastPrinted>2021-04-15T06:32:41Z</cp:lastPrinted>
  <dcterms:created xsi:type="dcterms:W3CDTF">2020-09-04T10:32:24Z</dcterms:created>
  <dcterms:modified xsi:type="dcterms:W3CDTF">2021-05-24T04:14:56Z</dcterms:modified>
</cp:coreProperties>
</file>