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2" r:id="rId4"/>
    <p:sldId id="266" r:id="rId5"/>
    <p:sldId id="264" r:id="rId6"/>
    <p:sldId id="267" r:id="rId7"/>
    <p:sldId id="263" r:id="rId8"/>
    <p:sldId id="268" r:id="rId9"/>
    <p:sldId id="269" r:id="rId10"/>
    <p:sldId id="265" r:id="rId11"/>
    <p:sldId id="270" r:id="rId12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810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7620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1430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5240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0" autoAdjust="0"/>
    <p:restoredTop sz="94687" autoAdjust="0"/>
  </p:normalViewPr>
  <p:slideViewPr>
    <p:cSldViewPr snapToObjects="1">
      <p:cViewPr varScale="1">
        <p:scale>
          <a:sx n="85" d="100"/>
          <a:sy n="85" d="100"/>
        </p:scale>
        <p:origin x="196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Objects="1">
      <p:cViewPr>
        <p:scale>
          <a:sx n="79" d="100"/>
          <a:sy n="79" d="100"/>
        </p:scale>
        <p:origin x="1174" y="213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SlideSubtitle1"/>
          <p:cNvSpPr>
            <a:spLocks noGrp="1" noChangeArrowheads="1"/>
            <a:extLst>
              <a:ext uri="smNativeData"/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7620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1430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5240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2BDD9A10-9244-4106-B137-8923714F77F4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 and two columns, left colum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57200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Object2"/>
          <p:cNvSpPr>
            <a:spLocks noGrp="1" noChangeArrowheads="1"/>
            <a:extLst>
              <a:ext uri="smNativeData"/>
            </a:extLst>
          </p:cNvSpPr>
          <p:nvPr>
            <p:ph sz="half" idx="3"/>
          </p:nvPr>
        </p:nvSpPr>
        <p:spPr>
          <a:xfrm>
            <a:off x="4722495" y="1590675"/>
            <a:ext cx="3964305" cy="45332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6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8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964A48FB-C504-44BB-9101-8B832AF456B0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rows, bottom row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590675"/>
            <a:ext cx="8229600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57200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Object2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722495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6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8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2AC35E51-BCEB-4382-A0F1-85A033ED4F00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two rows, top row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22495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Object2"/>
          <p:cNvSpPr>
            <a:spLocks noGrp="1" noChangeArrowheads="1"/>
            <a:extLst>
              <a:ext uri="smNativeData"/>
            </a:extLst>
          </p:cNvSpPr>
          <p:nvPr>
            <p:ph sz="half" idx="3"/>
          </p:nvPr>
        </p:nvSpPr>
        <p:spPr>
          <a:xfrm>
            <a:off x="457200" y="4007485"/>
            <a:ext cx="8229600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6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8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D0491B2E-D805-4ACE-89EA-62A2983C04B1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idx="1"/>
          </p:nvPr>
        </p:nvSpPr>
        <p:spPr>
          <a:xfrm>
            <a:off x="457200" y="1590675"/>
            <a:ext cx="8229600" cy="45332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A10BF6A5-7B12-4EDF-9225-E8B5F95405BA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590675"/>
            <a:ext cx="3964305" cy="45332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2"/>
          <p:cNvSpPr>
            <a:spLocks noGrp="1" noChangeArrowheads="1"/>
            <a:extLst>
              <a:ext uri="smNativeData"/>
            </a:extLst>
          </p:cNvSpPr>
          <p:nvPr>
            <p:ph sz="half" idx="2"/>
          </p:nvPr>
        </p:nvSpPr>
        <p:spPr>
          <a:xfrm>
            <a:off x="4722495" y="1590675"/>
            <a:ext cx="3964305" cy="45332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267BED66-41D2-4002-B9CD-2C1D4E91D001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871FBC96-E259-414C-BDC1-A70458D839A6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FFAF339B-343F-4E8F-99D2-9DE95BE24E18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>
            <a:spLocks noGrp="1" noChangeArrowheads="1"/>
            <a:extLst>
              <a:ext uri="smNativeData"/>
            </a:extLst>
          </p:cNvSpPr>
          <p:nvPr>
            <p:ph/>
          </p:nvPr>
        </p:nvSpPr>
        <p:spPr>
          <a:xfrm>
            <a:off x="457200" y="274320"/>
            <a:ext cx="8229600" cy="58496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C1767F87-B064-4CA6-9CF6-7911D1BF26C6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590675"/>
            <a:ext cx="8229600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2"/>
          <p:cNvSpPr>
            <a:spLocks noGrp="1" noChangeArrowheads="1"/>
            <a:extLst>
              <a:ext uri="smNativeData"/>
            </a:extLst>
          </p:cNvSpPr>
          <p:nvPr>
            <p:ph sz="half" idx="2"/>
          </p:nvPr>
        </p:nvSpPr>
        <p:spPr>
          <a:xfrm>
            <a:off x="457200" y="4007485"/>
            <a:ext cx="8229600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B6A3617B-1527-4B9C-9429-71B8B365DF87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four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2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22495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Object4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57200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6" name="Object3"/>
          <p:cNvSpPr>
            <a:spLocks noGrp="1" noChangeArrowheads="1"/>
            <a:extLst>
              <a:ext uri="smNativeData"/>
            </a:extLst>
          </p:cNvSpPr>
          <p:nvPr>
            <p:ph sz="quarter" idx="4"/>
          </p:nvPr>
        </p:nvSpPr>
        <p:spPr>
          <a:xfrm>
            <a:off x="4722495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7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6DD35A16-97E3-4F6A-9A37-86BD1A732133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and two columns, right colum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274320"/>
            <a:ext cx="8229600" cy="11379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Object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590675"/>
            <a:ext cx="3964305" cy="45332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4" name="Object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22495" y="1590675"/>
            <a:ext cx="3964305" cy="211582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5" name="Object2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722495" y="4007485"/>
            <a:ext cx="3964305" cy="21164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8575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619125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52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33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714500" marR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endParaRPr/>
          </a:p>
        </p:txBody>
      </p:sp>
      <p:sp>
        <p:nvSpPr>
          <p:cNvPr id="6" name="DateTimeArea1"/>
          <p:cNvSpPr>
            <a:spLocks noGrp="1" noChangeArrowheads="1"/>
            <a:extLst>
              <a:ext uri="smNativeData"/>
            </a:extLst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7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endParaRPr/>
          </a:p>
        </p:txBody>
      </p:sp>
      <p:sp>
        <p:nvSpPr>
          <p:cNvPr id="8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sz="1400"/>
            </a:pPr>
            <a:fld id="{89DDAFCF-77BC-4F98-ABE5-5BE7DB10DCEF}" type="slidenum">
              <a:rPr/>
              <a:pPr>
                <a:defRPr sz="1400"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Default desi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/>
            </a:extLst>
          </p:cNvSpPr>
          <p:nvPr>
            <p:ph type="dt" sz="quarter"/>
          </p:nvPr>
        </p:nvSpPr>
        <p:spPr>
          <a:xfrm>
            <a:off x="457200" y="6246813"/>
            <a:ext cx="2441575" cy="474662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numCol="1" anchor="t">
            <a:prstTxWarp prst="textNoShape">
              <a:avLst/>
            </a:prstTxWarp>
          </a:bodyPr>
          <a:lstStyle>
            <a:lvl1pPr marL="0" marR="0" indent="0"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762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143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524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>
              <a:defRPr sz="1400"/>
            </a:pPr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/>
            </a:extLst>
          </p:cNvSpPr>
          <p:nvPr>
            <p:ph type="ftr" sz="quarter" idx="1"/>
          </p:nvPr>
        </p:nvSpPr>
        <p:spPr>
          <a:xfrm>
            <a:off x="3346450" y="6246813"/>
            <a:ext cx="2451100" cy="474662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numCol="1" anchor="t">
            <a:prstTxWarp prst="textNoShape">
              <a:avLst/>
            </a:prstTxWarp>
          </a:bodyPr>
          <a:lstStyle>
            <a:lvl1pPr marL="0"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762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143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524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>
              <a:defRPr sz="1400"/>
            </a:pPr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/>
            </a:extLst>
          </p:cNvSpPr>
          <p:nvPr>
            <p:ph type="sldNum" sz="quarter" idx="2"/>
          </p:nvPr>
        </p:nvSpPr>
        <p:spPr>
          <a:xfrm>
            <a:off x="6245225" y="6246813"/>
            <a:ext cx="2441575" cy="474662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numCol="1" anchor="t">
            <a:prstTxWarp prst="textNoShape">
              <a:avLst/>
            </a:prstTxWarp>
          </a:bodyPr>
          <a:lstStyle>
            <a:lvl1pPr marL="0" marR="0" indent="0" algn="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762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143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5240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>
              <a:defRPr sz="1400"/>
            </a:pPr>
            <a:fld id="{42A3AAA2-ED41-4FB8-85F2-CF9C46443D15}" type="slidenum">
              <a:rPr/>
              <a:pPr>
                <a:defRPr sz="1400"/>
              </a:pPr>
              <a:t>‹#›</a:t>
            </a:fld>
            <a:endParaRPr/>
          </a:p>
        </p:txBody>
      </p:sp>
      <p:sp>
        <p:nvSpPr>
          <p:cNvPr id="1029" name="TitlePlaceholderArea1"/>
          <p:cNvSpPr>
            <a:spLocks noGrp="1" noChangeArrowheads="1"/>
          </p:cNvSpPr>
          <p:nvPr>
            <p:ph type="title" idx="3"/>
          </p:nvPr>
        </p:nvSpPr>
        <p:spPr bwMode="auto">
          <a:xfrm>
            <a:off x="457200" y="274638"/>
            <a:ext cx="8229600" cy="1138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30" name="TextPlaceholderArea1"/>
          <p:cNvSpPr>
            <a:spLocks noGrp="1" noChangeArrowheads="1"/>
          </p:cNvSpPr>
          <p:nvPr>
            <p:ph type="body" idx="4"/>
          </p:nvPr>
        </p:nvSpPr>
        <p:spPr bwMode="auto">
          <a:xfrm>
            <a:off x="457200" y="1590675"/>
            <a:ext cx="8229600" cy="4533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">
          <a:solidFill>
            <a:schemeClr val="tx2"/>
          </a:solidFill>
          <a:latin typeface="Arial" pitchFamily="2" charset="0"/>
          <a:ea typeface="Arial" pitchFamily="2" charset="0"/>
          <a:cs typeface="Arial" pitchFamily="2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ct val="0"/>
        </a:spcAft>
        <a:buChar char="•"/>
        <a:defRPr sz="32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1pPr>
      <a:lvl2pPr marL="619125" indent="-285750" algn="l" defTabSz="457200" rtl="0" eaLnBrk="0" fontAlgn="base" hangingPunct="0">
        <a:spcBef>
          <a:spcPct val="0"/>
        </a:spcBef>
        <a:spcAft>
          <a:spcPct val="0"/>
        </a:spcAft>
        <a:buChar char="–"/>
        <a:defRPr sz="28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2pPr>
      <a:lvl3pPr marL="952500" indent="-285750" algn="l" defTabSz="457200" rtl="0" eaLnBrk="0" fontAlgn="base" hangingPunct="0">
        <a:spcBef>
          <a:spcPct val="0"/>
        </a:spcBef>
        <a:spcAft>
          <a:spcPct val="0"/>
        </a:spcAft>
        <a:buChar char="•"/>
        <a:defRPr sz="24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3pPr>
      <a:lvl4pPr marL="1333500" indent="-285750" algn="l" defTabSz="457200" rtl="0" eaLnBrk="0" fontAlgn="base" hangingPunct="0">
        <a:spcBef>
          <a:spcPct val="0"/>
        </a:spcBef>
        <a:spcAft>
          <a:spcPct val="0"/>
        </a:spcAft>
        <a:buChar char="–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4pPr>
      <a:lvl5pPr marL="1714500" indent="-285750" algn="l" defTabSz="457200" rtl="0" eaLnBrk="0" fontAlgn="base" hangingPunct="0">
        <a:spcBef>
          <a:spcPct val="0"/>
        </a:spcBef>
        <a:spcAft>
          <a:spcPct val="0"/>
        </a:spcAft>
        <a:buChar char="»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5pPr>
      <a:lvl6pPr marL="2171700" indent="-285750" algn="l" defTabSz="457200" rtl="0" eaLnBrk="0" fontAlgn="base" hangingPunct="0">
        <a:spcBef>
          <a:spcPct val="0"/>
        </a:spcBef>
        <a:spcAft>
          <a:spcPct val="0"/>
        </a:spcAft>
        <a:buChar char="»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6pPr>
      <a:lvl7pPr marL="2628900" indent="-285750" algn="l" defTabSz="457200" rtl="0" eaLnBrk="0" fontAlgn="base" hangingPunct="0">
        <a:spcBef>
          <a:spcPct val="0"/>
        </a:spcBef>
        <a:spcAft>
          <a:spcPct val="0"/>
        </a:spcAft>
        <a:buChar char="»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7pPr>
      <a:lvl8pPr marL="3086100" indent="-285750" algn="l" defTabSz="457200" rtl="0" eaLnBrk="0" fontAlgn="base" hangingPunct="0">
        <a:spcBef>
          <a:spcPct val="0"/>
        </a:spcBef>
        <a:spcAft>
          <a:spcPct val="0"/>
        </a:spcAft>
        <a:buChar char="»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8pPr>
      <a:lvl9pPr marL="3543300" indent="-285750" algn="l" defTabSz="457200" rtl="0" eaLnBrk="0" fontAlgn="base" hangingPunct="0">
        <a:spcBef>
          <a:spcPct val="0"/>
        </a:spcBef>
        <a:spcAft>
          <a:spcPct val="0"/>
        </a:spcAft>
        <a:buChar char="»"/>
        <a:defRPr sz="2000" kern="1">
          <a:solidFill>
            <a:schemeClr val="tx1"/>
          </a:solidFill>
          <a:latin typeface="Arial" pitchFamily="2" charset="0"/>
          <a:ea typeface="Arial" pitchFamily="2" charset="0"/>
          <a:cs typeface="Arial" pitchFamily="2" charset="0"/>
        </a:defRPr>
      </a:lvl9pPr>
    </p:bodyStyle>
    <p:otherStyle>
      <a:lvl1pPr marL="2857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619125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95250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18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33350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16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171450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16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SlideTitle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358775"/>
            <a:ext cx="8229600" cy="1949450"/>
          </a:xfrm>
          <a:ln>
            <a:headEnd/>
            <a:tailEnd/>
          </a:ln>
        </p:spPr>
        <p:txBody>
          <a:bodyPr/>
          <a:lstStyle/>
          <a:p>
            <a:pPr eaLnBrk="1" hangingPunct="1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ЕЖЕГОДНЫЙ СОЦИАЛЬНЫЙ ПРОЕКТ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«ДОБРО НАЧИНАЕТСЯ С СЕМЬИ!» 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VK.COM/FESTIVALSEMYA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pic>
        <p:nvPicPr>
          <p:cNvPr id="14339" name="Object1"/>
          <p:cNvPicPr>
            <a:picLocks noGrp="1" noChangeAspect="1" noChangeArrowheads="1"/>
          </p:cNvPicPr>
          <p:nvPr>
            <p:ph type="clipArt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87475" y="2308225"/>
            <a:ext cx="6369050" cy="4246563"/>
          </a:xfrm>
          <a:ln>
            <a:headEnd/>
            <a:tailEnd/>
          </a:ln>
        </p:spPr>
      </p:pic>
      <p:pic>
        <p:nvPicPr>
          <p:cNvPr id="14340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10613" y="13282613"/>
            <a:ext cx="39501762" cy="263350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41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4342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541338" y="4264025"/>
            <a:ext cx="8062912" cy="21939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Социальный эффект от деятельности проекта огромный. Развивается самодеятельное творчество. Пропагандируются семейные ценности. Растёт понимание традиционного уклада в семье: папа, мама, дети. Развивается имидж счастливой многодетной и приёмной семьи. Пропагандируется ЗОЖ, уважение к родителям и к старшим, патриотизм и любовь к Отчизне</a:t>
            </a:r>
          </a:p>
        </p:txBody>
      </p:sp>
      <p:pic>
        <p:nvPicPr>
          <p:cNvPr id="23555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5775" y="358775"/>
            <a:ext cx="5634038" cy="3756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3556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3557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541338" y="3167063"/>
            <a:ext cx="8062912" cy="307657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Ежегодно летний лагерь посещают до 100 участников. 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2020 году курс для родителей прошли 20 человек.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Семейный курс посетили 10 супружеских пар. На постоянной основе работают детский и молодёжный клубы.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На данный момент все проекты осуществляются исключительно на добровольных началах. Мы верим, что с помощью грантовой поддержки мы сможем сделать для нашей страны больше!</a:t>
            </a:r>
          </a:p>
        </p:txBody>
      </p:sp>
      <p:sp>
        <p:nvSpPr>
          <p:cNvPr id="24579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4580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458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7025" y="415925"/>
            <a:ext cx="5949950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696913" y="136525"/>
            <a:ext cx="7750175" cy="21526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Проводится в Воронеже с 2012 года. 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Проект рассчитан на  жителей г.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Воронежа и Воронежской области, а также может быть спроецирован на всю Россию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.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2019 году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был дан пробный старт проекта в Москве и в Крыму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Наша целевая аудитория – многодетные и приёмные семьи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а также творческая молодёжь</a:t>
            </a:r>
          </a:p>
        </p:txBody>
      </p:sp>
      <p:pic>
        <p:nvPicPr>
          <p:cNvPr id="15363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150" y="2977640"/>
            <a:ext cx="5219700" cy="348030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5364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5365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365125" y="349250"/>
            <a:ext cx="8423275" cy="6157913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Инициаторами проекта выступают Алексей и Виктория Шиповские, семья, в которой воспитывается пятеро детей. В 2012 году Президент России  В.В. Путин своим Указом наградил  Алексея и Викторию медалью ордена «Родительская Слава» за укрепление семейных ценностей и достойное воспитание детей</a:t>
            </a: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endParaRPr lang="ru-RU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b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2015 году семья  Шиповских стала  официальной «Семьёй года»  на территории г.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Воронеж. О Шиповских писали СМИ, семью приглашали на Первый канал для участия в программе «Пусть говорят» в качестве экспертов</a:t>
            </a:r>
          </a:p>
        </p:txBody>
      </p:sp>
      <p:sp>
        <p:nvSpPr>
          <p:cNvPr id="16387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388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1638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5088" y="1898650"/>
            <a:ext cx="393382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45587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725488" y="298450"/>
            <a:ext cx="7704137" cy="192563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Проект приурочен к празднованию Всероссийского праздника - Дня семьи, любви и верности - 8 июля. Для всех мероприятий, входящих в проект выбран девиз </a:t>
            </a:r>
          </a:p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"Здоровая нация, счастливая семья, полноценная жизнь".</a:t>
            </a:r>
          </a:p>
          <a:p>
            <a:pPr algn="ctr"/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17411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0813" y="13038138"/>
            <a:ext cx="3949700" cy="26336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7412" name="Picture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24450" y="11879263"/>
            <a:ext cx="3949700" cy="26336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7413" name="Picture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188" y="3013075"/>
            <a:ext cx="3949700" cy="2633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7414" name="Picture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" y="3013075"/>
            <a:ext cx="3949700" cy="2633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7415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416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360363" y="0"/>
            <a:ext cx="8423275" cy="27813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Главное мероприятие - Ежегодный Социальный Фестиваль Семейных Ценностей. Направлен на укрепление института семьи, поддержку творчества и патриотического воспитания. Фестиваль способствует развитию семейной самодеятельности, раскрытию творческого потенциала многодетных и приёмных семей</a:t>
            </a: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,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молодёжи, других социально уязвимых категорий граждан</a:t>
            </a:r>
          </a:p>
        </p:txBody>
      </p:sp>
      <p:pic>
        <p:nvPicPr>
          <p:cNvPr id="18435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2295525"/>
            <a:ext cx="6242050" cy="4162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8436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37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180975" y="4175125"/>
            <a:ext cx="8782050" cy="193833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201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</a:t>
            </a: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году проект прошел уже в восьмой раз.  При согласовании со стороны Департамента культуры Воронежской области мероприятие дважды проводилось в Зелёном театре Центрального парка культуры и отдыха г. Воронеж</a:t>
            </a:r>
          </a:p>
        </p:txBody>
      </p:sp>
      <p:pic>
        <p:nvPicPr>
          <p:cNvPr id="19459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169988"/>
            <a:ext cx="3949700" cy="26336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9460" name="Picture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43500" y="11831638"/>
            <a:ext cx="3949700" cy="26336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9461" name="Picture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3325" y="1169988"/>
            <a:ext cx="3949700" cy="26336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9462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9463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539750" y="3571875"/>
            <a:ext cx="8062913" cy="2366963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Программа проходит в форме праздничного концерта социального характера. Организованы детские конкурсы, проходит познавательная программа по тематике семейного воспитания и здорового образа жизни, развитию семейных традиций</a:t>
            </a:r>
          </a:p>
        </p:txBody>
      </p:sp>
      <p:pic>
        <p:nvPicPr>
          <p:cNvPr id="20483" name="Picture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81600" y="11985625"/>
            <a:ext cx="3949700" cy="2633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0484" name="Picture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630238"/>
            <a:ext cx="3949700" cy="2632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0485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0486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0487" name="Picture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863" y="630238"/>
            <a:ext cx="3949700" cy="2632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430213" y="276225"/>
            <a:ext cx="8423275" cy="240347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В фестивале участвуют многодетны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и </a:t>
            </a:r>
            <a:r>
              <a:rPr lang="ru-RU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приёмны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семьи, творческая молодёжь, дети с ДЦП и ограниченными возможностями, а также волонтёры.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Организатор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- Воронежский Благотворительный Фонд «Помоги ближнему».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Проект-фестиваль охватывает более 100 семей и до 2 тысяч человек ежегодно. В организации фестиваля в Воронеже приняло участие более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10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0 волонтёров</a:t>
            </a:r>
          </a:p>
        </p:txBody>
      </p:sp>
      <p:pic>
        <p:nvPicPr>
          <p:cNvPr id="21507" name="Picture2"/>
          <p:cNvPicPr>
            <a:picLocks noChangeAspect="1"/>
          </p:cNvPicPr>
          <p:nvPr/>
        </p:nvPicPr>
        <p:blipFill>
          <a:blip r:embed="rId3"/>
          <a:srcRect l="3633" r="10982"/>
          <a:stretch>
            <a:fillRect/>
          </a:stretch>
        </p:blipFill>
        <p:spPr bwMode="auto">
          <a:xfrm>
            <a:off x="582613" y="2955925"/>
            <a:ext cx="3965575" cy="3095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1508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1509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1510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8" y="2955925"/>
            <a:ext cx="38798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Textbox1"/>
          <p:cNvSpPr txBox="1">
            <a:extLst>
              <a:ext uri="smNativeData"/>
            </a:extLst>
          </p:cNvSpPr>
          <p:nvPr/>
        </p:nvSpPr>
        <p:spPr>
          <a:xfrm>
            <a:off x="541338" y="3429000"/>
            <a:ext cx="8145462" cy="329247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Но на этом проект не заканчивается. Он длится на протяжении всего года.</a:t>
            </a:r>
          </a:p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Проводится ежегодный семейный и молодёжный лагерь «Тропинка». Курс подготовки к семейной жизни, курс для супругов, курс для родителей, семинары для молодёжи по теме «ЗОЖ» и духовно-нравственному воспитанию, тематические вечера для старшего поколения, детский клуб</a:t>
            </a:r>
          </a:p>
        </p:txBody>
      </p:sp>
      <p:sp>
        <p:nvSpPr>
          <p:cNvPr id="22531" name="DateTimeArea1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2532" name="FooterArea1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40" tIns="45720" rIns="91440" bIns="45720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253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709613"/>
            <a:ext cx="36147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25" y="717550"/>
            <a:ext cx="3614738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Presentation">
  <a:themeElements>
    <a:clrScheme name="Presentatio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527</Words>
  <Application>Microsoft Macintosh PowerPoint</Application>
  <PresentationFormat>Экран (4:3)</PresentationFormat>
  <Paragraphs>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Presentation</vt:lpstr>
      <vt:lpstr>ЕЖЕГОДНЫЙ СОЦИАЛЬНЫЙ ПРОЕКТ «ДОБРО НАЧИНАЕТСЯ С СЕМЬИ!»  VK.COM/FESTIVALSEMYA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ЕЖЕГОДНый ФЕСТИВАЛь СЕМЕЙНЫХ ЦЕННОСТЕЙ  «Желаем добра тебе, Россия» </dc:title>
  <dc:subject/>
  <dc:creator/>
  <cp:keywords/>
  <dc:description/>
  <cp:lastModifiedBy>Жасмин Шевцова</cp:lastModifiedBy>
  <cp:revision>70</cp:revision>
  <dcterms:created xsi:type="dcterms:W3CDTF">2018-09-21T22:53:54Z</dcterms:created>
  <dcterms:modified xsi:type="dcterms:W3CDTF">2021-07-04T07:00:05Z</dcterms:modified>
</cp:coreProperties>
</file>