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9" r:id="rId5"/>
    <p:sldId id="260" r:id="rId6"/>
    <p:sldId id="266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267"/>
    <a:srgbClr val="0098D4"/>
    <a:srgbClr val="C5E6F4"/>
    <a:srgbClr val="8CCEE9"/>
    <a:srgbClr val="F08084"/>
    <a:srgbClr val="F09A9D"/>
    <a:srgbClr val="345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>
        <p:scale>
          <a:sx n="66" d="100"/>
          <a:sy n="66" d="100"/>
        </p:scale>
        <p:origin x="-1286" y="-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CFD2-320B-4452-9858-BC95EA296FD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E095-271E-466A-8D32-400293FA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2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CFD2-320B-4452-9858-BC95EA296FD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E095-271E-466A-8D32-400293FA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2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CFD2-320B-4452-9858-BC95EA296FD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E095-271E-466A-8D32-400293FA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5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CFD2-320B-4452-9858-BC95EA296FD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E095-271E-466A-8D32-400293FA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1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CFD2-320B-4452-9858-BC95EA296FD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E095-271E-466A-8D32-400293FA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4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CFD2-320B-4452-9858-BC95EA296FD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E095-271E-466A-8D32-400293FA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CFD2-320B-4452-9858-BC95EA296FD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E095-271E-466A-8D32-400293FA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7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CFD2-320B-4452-9858-BC95EA296FD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E095-271E-466A-8D32-400293FA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9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CFD2-320B-4452-9858-BC95EA296FD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E095-271E-466A-8D32-400293FA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7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CFD2-320B-4452-9858-BC95EA296FD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E095-271E-466A-8D32-400293FA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4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CFD2-320B-4452-9858-BC95EA296FD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E095-271E-466A-8D32-400293FA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CFD2-320B-4452-9858-BC95EA296FDA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6E095-271E-466A-8D32-400293FA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1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7.jpg"/><Relationship Id="rId12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0.jpeg"/><Relationship Id="rId5" Type="http://schemas.openxmlformats.org/officeDocument/2006/relationships/image" Target="../media/image7.png"/><Relationship Id="rId15" Type="http://schemas.openxmlformats.org/officeDocument/2006/relationships/image" Target="../media/image23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microsoft.com/office/2007/relationships/hdphoto" Target="../media/hdphoto1.wdp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13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73;&#1091;&#1076;&#1100;&#1074;&#1076;&#1074;&#1080;&#1078;&#1077;&#1085;&#1080;&#1080;.&#1088;&#1092;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6442549" y="3400139"/>
            <a:ext cx="4210048" cy="606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latin typeface="Century Gothic" panose="020B0502020202020204" pitchFamily="34" charset="0"/>
              </a:rPr>
              <a:t>Хабибов Руслан </a:t>
            </a:r>
            <a:r>
              <a:rPr lang="ru-RU" b="1" dirty="0" err="1">
                <a:latin typeface="Century Gothic" panose="020B0502020202020204" pitchFamily="34" charset="0"/>
              </a:rPr>
              <a:t>Тагирович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668600" y="1338227"/>
            <a:ext cx="9005749" cy="1888068"/>
          </a:xfrm>
          <a:prstGeom prst="rect">
            <a:avLst/>
          </a:prstGeom>
          <a:ln w="38100">
            <a:solidFill>
              <a:srgbClr val="8CCEE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РАЗВИТИЕ ДОБРОВОЛЬЧЕСКОГО ДВИЖЕНИЯ В РЕСПУБЛИКЕ БАШКОРТОСТАН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23" y="5749466"/>
            <a:ext cx="3139634" cy="1433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835" y="4864974"/>
            <a:ext cx="2873829" cy="23858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77" y="-569156"/>
            <a:ext cx="1938031" cy="2940767"/>
          </a:xfrm>
          <a:prstGeom prst="rect">
            <a:avLst/>
          </a:prstGeom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6442548" y="3857614"/>
            <a:ext cx="4231801" cy="147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Century Gothic" panose="020B0502020202020204" pitchFamily="34" charset="0"/>
              </a:rPr>
              <a:t>Министр спорта </a:t>
            </a:r>
          </a:p>
          <a:p>
            <a:pPr algn="l"/>
            <a:r>
              <a:rPr lang="ru-RU" sz="1800" dirty="0">
                <a:latin typeface="Century Gothic" panose="020B0502020202020204" pitchFamily="34" charset="0"/>
              </a:rPr>
              <a:t>Республики Башкортостан</a:t>
            </a:r>
          </a:p>
          <a:p>
            <a:pPr algn="l"/>
            <a:r>
              <a:rPr lang="en" sz="1800" dirty="0" err="1">
                <a:latin typeface="Century Gothic" panose="020B0502020202020204" pitchFamily="34" charset="0"/>
              </a:rPr>
              <a:t>Vk</a:t>
            </a:r>
            <a:r>
              <a:rPr lang="ru-RU" sz="1800" dirty="0">
                <a:latin typeface="Century Gothic" panose="020B0502020202020204" pitchFamily="34" charset="0"/>
              </a:rPr>
              <a:t>: </a:t>
            </a:r>
            <a:r>
              <a:rPr lang="en" sz="1800" dirty="0">
                <a:latin typeface="Century Gothic" panose="020B0502020202020204" pitchFamily="34" charset="0"/>
              </a:rPr>
              <a:t>@</a:t>
            </a:r>
            <a:r>
              <a:rPr lang="en" sz="1800" dirty="0" err="1">
                <a:latin typeface="Century Gothic" panose="020B0502020202020204" pitchFamily="34" charset="0"/>
              </a:rPr>
              <a:t>khabibovrt</a:t>
            </a:r>
            <a:endParaRPr lang="ru-RU" sz="1800" dirty="0">
              <a:latin typeface="Century Gothic" panose="020B0502020202020204" pitchFamily="34" charset="0"/>
            </a:endParaRPr>
          </a:p>
          <a:p>
            <a:pPr algn="l"/>
            <a:r>
              <a:rPr lang="en" sz="1800" dirty="0">
                <a:latin typeface="Century Gothic" panose="020B0502020202020204" pitchFamily="34" charset="0"/>
              </a:rPr>
              <a:t>Telegram</a:t>
            </a:r>
            <a:r>
              <a:rPr lang="ru-RU" sz="1800" dirty="0">
                <a:latin typeface="Century Gothic" panose="020B0502020202020204" pitchFamily="34" charset="0"/>
              </a:rPr>
              <a:t>: Руслан Хабибов</a:t>
            </a:r>
          </a:p>
          <a:p>
            <a:pPr algn="l"/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761" y="314723"/>
            <a:ext cx="901991" cy="10960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559" y="4845036"/>
            <a:ext cx="749143" cy="928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04" y="4851775"/>
            <a:ext cx="725361" cy="928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07" y="-578471"/>
            <a:ext cx="1590612" cy="1200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608">
            <a:off x="11261908" y="4510300"/>
            <a:ext cx="1882944" cy="1421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79" y="5835120"/>
            <a:ext cx="827888" cy="8278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51" y="5792293"/>
            <a:ext cx="1358427" cy="9135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18265" r="12938" b="31756"/>
          <a:stretch/>
        </p:blipFill>
        <p:spPr>
          <a:xfrm>
            <a:off x="6043321" y="5857003"/>
            <a:ext cx="1652991" cy="6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1C70E447-B4F8-50BB-13E9-EE3EA568EBAC}"/>
              </a:ext>
            </a:extLst>
          </p:cNvPr>
          <p:cNvSpPr/>
          <p:nvPr/>
        </p:nvSpPr>
        <p:spPr>
          <a:xfrm>
            <a:off x="6261905" y="3056696"/>
            <a:ext cx="4688672" cy="612479"/>
          </a:xfrm>
          <a:prstGeom prst="roundRect">
            <a:avLst>
              <a:gd name="adj" fmla="val 50000"/>
            </a:avLst>
          </a:prstGeom>
          <a:solidFill>
            <a:srgbClr val="00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66404"/>
            <a:ext cx="10546080" cy="1396728"/>
          </a:xfrm>
          <a:prstGeom prst="rect">
            <a:avLst/>
          </a:prstGeom>
          <a:solidFill>
            <a:srgbClr val="F09A9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8104" y="2009332"/>
            <a:ext cx="9221014" cy="9394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98D4"/>
                </a:solidFill>
                <a:latin typeface="Century Gothic" panose="020B0502020202020204" pitchFamily="34" charset="0"/>
              </a:rPr>
              <a:t>ВОЛОНТЕР = ДОБРОВОЛЕЦ </a:t>
            </a:r>
            <a:r>
              <a:rPr lang="ru-RU" sz="2400" dirty="0">
                <a:latin typeface="Century Gothic" panose="020B0502020202020204" pitchFamily="34" charset="0"/>
              </a:rPr>
              <a:t>–</a:t>
            </a:r>
            <a:r>
              <a:rPr lang="ru-RU" sz="2400" b="1" dirty="0">
                <a:solidFill>
                  <a:srgbClr val="0098D4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smtClean="0">
                <a:latin typeface="Century Gothic" panose="020B0502020202020204" pitchFamily="34" charset="0"/>
              </a:rPr>
              <a:t>равнозначные понятия, обозначающие человека, который добровольно и безвозмездно выполняет какую-либо работу или занимается общественной деятельностью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95103" y="461848"/>
            <a:ext cx="958596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Century Gothic" panose="020B0502020202020204" pitchFamily="34" charset="0"/>
              </a:rPr>
              <a:t>ИСТОРИЯ ДОБРА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76" y="371626"/>
            <a:ext cx="901991" cy="10960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89" y="5749505"/>
            <a:ext cx="2145574" cy="10617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19" y="6105142"/>
            <a:ext cx="3203455" cy="15057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2943">
            <a:off x="-436774" y="3455606"/>
            <a:ext cx="1772017" cy="13375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608">
            <a:off x="11072110" y="3419019"/>
            <a:ext cx="1882944" cy="1421260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15DE82EC-897E-6664-936F-8E64DFC8B9F9}"/>
              </a:ext>
            </a:extLst>
          </p:cNvPr>
          <p:cNvSpPr txBox="1">
            <a:spLocks/>
          </p:cNvSpPr>
          <p:nvPr/>
        </p:nvSpPr>
        <p:spPr>
          <a:xfrm>
            <a:off x="879676" y="2880211"/>
            <a:ext cx="10220446" cy="965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solidFill>
                <a:srgbClr val="0098D4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98D4"/>
                </a:solidFill>
                <a:latin typeface="Century Gothic" panose="020B0502020202020204" pitchFamily="34" charset="0"/>
              </a:rPr>
              <a:t>Сохранился обычай взаимопомощи</a:t>
            </a:r>
            <a:r>
              <a:rPr lang="ru-RU" sz="2400" b="1" dirty="0" smtClean="0">
                <a:solidFill>
                  <a:srgbClr val="0098D4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(</a:t>
            </a:r>
            <a:r>
              <a:rPr lang="ru-RU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өмә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«коллективная  помощь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помощь» 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3226EA5B-A814-A669-9EA5-D68CF9993F24}"/>
              </a:ext>
            </a:extLst>
          </p:cNvPr>
          <p:cNvSpPr txBox="1">
            <a:spLocks/>
          </p:cNvSpPr>
          <p:nvPr/>
        </p:nvSpPr>
        <p:spPr>
          <a:xfrm>
            <a:off x="6798047" y="3870845"/>
            <a:ext cx="473062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latin typeface="Century Gothic" panose="020B0502020202020204" pitchFamily="34" charset="0"/>
            </a:endParaRPr>
          </a:p>
        </p:txBody>
      </p:sp>
      <p:sp>
        <p:nvSpPr>
          <p:cNvPr id="23" name="Дуга 22">
            <a:extLst>
              <a:ext uri="{FF2B5EF4-FFF2-40B4-BE49-F238E27FC236}">
                <a16:creationId xmlns:a16="http://schemas.microsoft.com/office/drawing/2014/main" xmlns="" id="{83136282-11A4-ECC0-6875-76BFAAE517BD}"/>
              </a:ext>
            </a:extLst>
          </p:cNvPr>
          <p:cNvSpPr/>
          <p:nvPr/>
        </p:nvSpPr>
        <p:spPr>
          <a:xfrm flipH="1">
            <a:off x="2706361" y="3390738"/>
            <a:ext cx="1277722" cy="1277722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xmlns="" id="{A9D8EA57-52A7-ACD2-95EA-36A44FE0C8BB}"/>
              </a:ext>
            </a:extLst>
          </p:cNvPr>
          <p:cNvSpPr/>
          <p:nvPr/>
        </p:nvSpPr>
        <p:spPr>
          <a:xfrm>
            <a:off x="7757624" y="3419988"/>
            <a:ext cx="1277722" cy="1277722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32A8331A-197E-0FD3-38A1-738A3447E7D5}"/>
              </a:ext>
            </a:extLst>
          </p:cNvPr>
          <p:cNvSpPr/>
          <p:nvPr/>
        </p:nvSpPr>
        <p:spPr>
          <a:xfrm>
            <a:off x="1003177" y="1855433"/>
            <a:ext cx="9542903" cy="1064075"/>
          </a:xfrm>
          <a:prstGeom prst="roundRect">
            <a:avLst/>
          </a:prstGeom>
          <a:noFill/>
          <a:ln w="19050">
            <a:solidFill>
              <a:srgbClr val="00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1\Desktop\ВИ 2021\Информация по волонтерам\оиии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48" y="3809468"/>
            <a:ext cx="4402352" cy="2470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1\Desktop\ВИ 2021\Информация по волонтерам\ои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11" y="3785880"/>
            <a:ext cx="4402352" cy="2517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7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66404"/>
            <a:ext cx="10546080" cy="1396728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95103" y="461848"/>
            <a:ext cx="958596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Century Gothic" panose="020B0502020202020204" pitchFamily="34" charset="0"/>
              </a:rPr>
              <a:t>НАПРАВЛЕНИЯ ДОБРА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76" y="371626"/>
            <a:ext cx="901991" cy="10960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903" y="5796297"/>
            <a:ext cx="2145574" cy="10617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73" y="5170984"/>
            <a:ext cx="3203455" cy="15057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0815">
            <a:off x="-448848" y="3496655"/>
            <a:ext cx="1772017" cy="1337532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3226EA5B-A814-A669-9EA5-D68CF9993F24}"/>
              </a:ext>
            </a:extLst>
          </p:cNvPr>
          <p:cNvSpPr txBox="1">
            <a:spLocks/>
          </p:cNvSpPr>
          <p:nvPr/>
        </p:nvSpPr>
        <p:spPr>
          <a:xfrm>
            <a:off x="6798047" y="3870845"/>
            <a:ext cx="473062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latin typeface="Century Gothic" panose="020B0502020202020204" pitchFamily="34" charset="0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7670410" y="3200970"/>
            <a:ext cx="3428518" cy="1484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"/>
          <p:cNvSpPr/>
          <p:nvPr/>
        </p:nvSpPr>
        <p:spPr>
          <a:xfrm>
            <a:off x="6944114" y="1745821"/>
            <a:ext cx="3236486" cy="1093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Picture 4" descr="https://xn--66-kmc.xn--80aafey1amqq.xn--d1acj3b/images/images_preview/5221d4dd61be8e9f05ccfb41d1ad25c4_big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53" b="49362" l="4533" r="40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7" r="58356" b="50000"/>
          <a:stretch/>
        </p:blipFill>
        <p:spPr bwMode="auto">
          <a:xfrm>
            <a:off x="366091" y="1663132"/>
            <a:ext cx="2211070" cy="21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6" y="4810063"/>
            <a:ext cx="1843161" cy="18420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1" b="44092"/>
          <a:stretch/>
        </p:blipFill>
        <p:spPr>
          <a:xfrm>
            <a:off x="3127103" y="1769350"/>
            <a:ext cx="2786197" cy="10463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28" y="4613323"/>
            <a:ext cx="3111303" cy="19833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608">
            <a:off x="10460100" y="2128635"/>
            <a:ext cx="1882944" cy="1421260"/>
          </a:xfrm>
          <a:prstGeom prst="rect">
            <a:avLst/>
          </a:prstGeom>
        </p:spPr>
      </p:pic>
      <p:pic>
        <p:nvPicPr>
          <p:cNvPr id="2050" name="Picture 2" descr="https://azimutnt.ru/wp-content/uploads/2020/11/%D0%9A%D0%BE%D0%BC%D0%B1%D0%BE-2-%D1%80%D1%83%D1%81-01-1024x1024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1" t="42067" r="26347" b="35506"/>
          <a:stretch/>
        </p:blipFill>
        <p:spPr bwMode="auto">
          <a:xfrm>
            <a:off x="2341693" y="3149036"/>
            <a:ext cx="3231670" cy="151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r="16847"/>
          <a:stretch/>
        </p:blipFill>
        <p:spPr>
          <a:xfrm>
            <a:off x="5913300" y="2917348"/>
            <a:ext cx="1246814" cy="20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xmlns="" id="{B0C973E0-0B7F-4692-5781-71BFFF5E090F}"/>
              </a:ext>
            </a:extLst>
          </p:cNvPr>
          <p:cNvSpPr/>
          <p:nvPr/>
        </p:nvSpPr>
        <p:spPr>
          <a:xfrm>
            <a:off x="8076119" y="2027267"/>
            <a:ext cx="2428931" cy="4231421"/>
          </a:xfrm>
          <a:prstGeom prst="roundRect">
            <a:avLst/>
          </a:prstGeom>
          <a:noFill/>
          <a:ln w="19050">
            <a:solidFill>
              <a:srgbClr val="00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66404"/>
            <a:ext cx="10546080" cy="1396728"/>
          </a:xfrm>
          <a:prstGeom prst="rect">
            <a:avLst/>
          </a:prstGeom>
          <a:solidFill>
            <a:srgbClr val="8CCEE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76" y="371626"/>
            <a:ext cx="901991" cy="10960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b="20871"/>
          <a:stretch/>
        </p:blipFill>
        <p:spPr>
          <a:xfrm rot="16200000">
            <a:off x="10274280" y="4967172"/>
            <a:ext cx="2171594" cy="16279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71"/>
          <a:stretch/>
        </p:blipFill>
        <p:spPr>
          <a:xfrm rot="10800000">
            <a:off x="2973513" y="6150646"/>
            <a:ext cx="2914570" cy="7342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9"/>
          <a:stretch/>
        </p:blipFill>
        <p:spPr>
          <a:xfrm rot="16200000">
            <a:off x="-1198406" y="4599753"/>
            <a:ext cx="3203455" cy="770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608">
            <a:off x="11184722" y="2672788"/>
            <a:ext cx="1882944" cy="1421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5CCAB8-C9B0-F5F3-0EEC-6C127D5A21AC}"/>
              </a:ext>
            </a:extLst>
          </p:cNvPr>
          <p:cNvSpPr txBox="1"/>
          <p:nvPr/>
        </p:nvSpPr>
        <p:spPr>
          <a:xfrm>
            <a:off x="403321" y="1952074"/>
            <a:ext cx="159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8D4"/>
                </a:solidFill>
                <a:latin typeface="Century Gothic" panose="020B0502020202020204" pitchFamily="34" charset="0"/>
              </a:rPr>
              <a:t>2016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2FD1C4-2F2A-D90B-A9F5-46A22F17A1E2}"/>
              </a:ext>
            </a:extLst>
          </p:cNvPr>
          <p:cNvSpPr txBox="1"/>
          <p:nvPr/>
        </p:nvSpPr>
        <p:spPr>
          <a:xfrm>
            <a:off x="583813" y="2496786"/>
            <a:ext cx="1130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год</a:t>
            </a:r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15BF1BD-E1FC-8B6C-2618-EFCF31A3FF3F}"/>
              </a:ext>
            </a:extLst>
          </p:cNvPr>
          <p:cNvCxnSpPr>
            <a:cxnSpLocks/>
          </p:cNvCxnSpPr>
          <p:nvPr/>
        </p:nvCxnSpPr>
        <p:spPr>
          <a:xfrm>
            <a:off x="0" y="2306017"/>
            <a:ext cx="583813" cy="0"/>
          </a:xfrm>
          <a:prstGeom prst="line">
            <a:avLst/>
          </a:prstGeom>
          <a:ln w="38100">
            <a:solidFill>
              <a:srgbClr val="8CCEE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860A2AED-9256-A19F-B37B-162BD99C74D0}"/>
              </a:ext>
            </a:extLst>
          </p:cNvPr>
          <p:cNvCxnSpPr>
            <a:cxnSpLocks/>
          </p:cNvCxnSpPr>
          <p:nvPr/>
        </p:nvCxnSpPr>
        <p:spPr>
          <a:xfrm>
            <a:off x="1828800" y="2306017"/>
            <a:ext cx="1510559" cy="0"/>
          </a:xfrm>
          <a:prstGeom prst="line">
            <a:avLst/>
          </a:prstGeom>
          <a:ln w="38100">
            <a:solidFill>
              <a:srgbClr val="8CCEE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AC4396-3992-65E9-3302-A321746775A2}"/>
              </a:ext>
            </a:extLst>
          </p:cNvPr>
          <p:cNvSpPr txBox="1"/>
          <p:nvPr/>
        </p:nvSpPr>
        <p:spPr>
          <a:xfrm>
            <a:off x="1279764" y="1929705"/>
            <a:ext cx="166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98D4"/>
                </a:solidFill>
                <a:latin typeface="Century Gothic" panose="020B0502020202020204" pitchFamily="34" charset="0"/>
              </a:rPr>
              <a:t>реестр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25423B-A04F-2046-8212-5283A07C7B68}"/>
              </a:ext>
            </a:extLst>
          </p:cNvPr>
          <p:cNvSpPr txBox="1"/>
          <p:nvPr/>
        </p:nvSpPr>
        <p:spPr>
          <a:xfrm>
            <a:off x="2945345" y="1932010"/>
            <a:ext cx="193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8D4"/>
                </a:solidFill>
                <a:latin typeface="Century Gothic" panose="020B0502020202020204" pitchFamily="34" charset="0"/>
              </a:rPr>
              <a:t>2022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8985F99-736B-AE79-FEC6-24CFF4BCC8A8}"/>
              </a:ext>
            </a:extLst>
          </p:cNvPr>
          <p:cNvSpPr txBox="1"/>
          <p:nvPr/>
        </p:nvSpPr>
        <p:spPr>
          <a:xfrm>
            <a:off x="3212808" y="2476722"/>
            <a:ext cx="1130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год</a:t>
            </a:r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EC153197-1B3F-FE3E-8AA8-94D19DD2812E}"/>
              </a:ext>
            </a:extLst>
          </p:cNvPr>
          <p:cNvCxnSpPr>
            <a:cxnSpLocks/>
          </p:cNvCxnSpPr>
          <p:nvPr/>
        </p:nvCxnSpPr>
        <p:spPr>
          <a:xfrm flipV="1">
            <a:off x="4583575" y="2286283"/>
            <a:ext cx="1736202" cy="19734"/>
          </a:xfrm>
          <a:prstGeom prst="line">
            <a:avLst/>
          </a:prstGeom>
          <a:ln w="38100">
            <a:solidFill>
              <a:srgbClr val="8CCEE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76C03D4-5233-A0E3-CF18-9FFA8F0B9555}"/>
              </a:ext>
            </a:extLst>
          </p:cNvPr>
          <p:cNvSpPr txBox="1"/>
          <p:nvPr/>
        </p:nvSpPr>
        <p:spPr>
          <a:xfrm>
            <a:off x="4024931" y="1759000"/>
            <a:ext cx="2466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Экосистема </a:t>
            </a:r>
            <a:r>
              <a:rPr lang="en-US" sz="1200" dirty="0" smtClean="0">
                <a:latin typeface="Century Gothic" panose="020B0502020202020204" pitchFamily="34" charset="0"/>
              </a:rPr>
              <a:t>IT-</a:t>
            </a:r>
            <a:r>
              <a:rPr lang="ru-RU" sz="1200" dirty="0" smtClean="0">
                <a:latin typeface="Century Gothic" panose="020B0502020202020204" pitchFamily="34" charset="0"/>
              </a:rPr>
              <a:t>сервисов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B7A2CA9-F096-3B9F-2330-7177FDFFE79F}"/>
              </a:ext>
            </a:extLst>
          </p:cNvPr>
          <p:cNvSpPr txBox="1"/>
          <p:nvPr/>
        </p:nvSpPr>
        <p:spPr>
          <a:xfrm>
            <a:off x="1095103" y="3511733"/>
            <a:ext cx="2351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E96267"/>
                </a:solidFill>
                <a:latin typeface="Century Gothic" panose="020B0502020202020204" pitchFamily="34" charset="0"/>
              </a:rPr>
              <a:t>71 876</a:t>
            </a:r>
            <a:endParaRPr lang="ru-RU" sz="2400" dirty="0">
              <a:solidFill>
                <a:srgbClr val="E96267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735442D-CD4E-AB08-08E9-E8B621686FA0}"/>
              </a:ext>
            </a:extLst>
          </p:cNvPr>
          <p:cNvSpPr txBox="1"/>
          <p:nvPr/>
        </p:nvSpPr>
        <p:spPr>
          <a:xfrm>
            <a:off x="1356035" y="4149047"/>
            <a:ext cx="1825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волонтеров</a:t>
            </a:r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A53B5903-EE02-1F50-962A-4A420BB53A4F}"/>
              </a:ext>
            </a:extLst>
          </p:cNvPr>
          <p:cNvCxnSpPr/>
          <p:nvPr/>
        </p:nvCxnSpPr>
        <p:spPr>
          <a:xfrm>
            <a:off x="3416631" y="3855188"/>
            <a:ext cx="1367162" cy="0"/>
          </a:xfrm>
          <a:prstGeom prst="line">
            <a:avLst/>
          </a:prstGeom>
          <a:ln w="38100">
            <a:solidFill>
              <a:srgbClr val="F09A9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10BA357-AAC5-AFE1-D1F9-A182073A0267}"/>
              </a:ext>
            </a:extLst>
          </p:cNvPr>
          <p:cNvCxnSpPr>
            <a:cxnSpLocks/>
          </p:cNvCxnSpPr>
          <p:nvPr/>
        </p:nvCxnSpPr>
        <p:spPr>
          <a:xfrm>
            <a:off x="2219388" y="4631031"/>
            <a:ext cx="0" cy="766592"/>
          </a:xfrm>
          <a:prstGeom prst="line">
            <a:avLst/>
          </a:prstGeom>
          <a:ln w="38100">
            <a:solidFill>
              <a:srgbClr val="F09A9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E48B2EE-8401-7F7B-2234-141EB05B7699}"/>
              </a:ext>
            </a:extLst>
          </p:cNvPr>
          <p:cNvSpPr txBox="1"/>
          <p:nvPr/>
        </p:nvSpPr>
        <p:spPr>
          <a:xfrm>
            <a:off x="4671646" y="3496647"/>
            <a:ext cx="18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96267"/>
                </a:solidFill>
                <a:latin typeface="Century Gothic" panose="020B0502020202020204" pitchFamily="34" charset="0"/>
              </a:rPr>
              <a:t>1 197</a:t>
            </a:r>
            <a:endParaRPr lang="ru-RU" sz="1600" b="1" dirty="0">
              <a:solidFill>
                <a:srgbClr val="E96267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64ECA66-EC0B-831C-0226-8161CE7BA26E}"/>
              </a:ext>
            </a:extLst>
          </p:cNvPr>
          <p:cNvSpPr txBox="1"/>
          <p:nvPr/>
        </p:nvSpPr>
        <p:spPr>
          <a:xfrm>
            <a:off x="4883089" y="3995048"/>
            <a:ext cx="160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организаций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72A0BCB-7E62-6D14-EF81-2D06FD2C43BD}"/>
              </a:ext>
            </a:extLst>
          </p:cNvPr>
          <p:cNvSpPr txBox="1"/>
          <p:nvPr/>
        </p:nvSpPr>
        <p:spPr>
          <a:xfrm>
            <a:off x="1381115" y="5493088"/>
            <a:ext cx="18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E96267"/>
                </a:solidFill>
                <a:latin typeface="Century Gothic" panose="020B0502020202020204" pitchFamily="34" charset="0"/>
              </a:rPr>
              <a:t>11 408</a:t>
            </a:r>
            <a:endParaRPr lang="ru-RU" sz="1600" dirty="0">
              <a:solidFill>
                <a:srgbClr val="E96267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EC6158B-C996-C809-45B5-C5D7C78A0F3D}"/>
              </a:ext>
            </a:extLst>
          </p:cNvPr>
          <p:cNvSpPr txBox="1"/>
          <p:nvPr/>
        </p:nvSpPr>
        <p:spPr>
          <a:xfrm>
            <a:off x="1149024" y="6000633"/>
            <a:ext cx="224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п</a:t>
            </a:r>
            <a:r>
              <a:rPr lang="ru-RU" sz="1600" dirty="0" smtClean="0">
                <a:latin typeface="Century Gothic" panose="020B0502020202020204" pitchFamily="34" charset="0"/>
              </a:rPr>
              <a:t>рошедших  курсы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C7975A4E-3468-0E8F-CC66-6191DD9782BC}"/>
              </a:ext>
            </a:extLst>
          </p:cNvPr>
          <p:cNvSpPr/>
          <p:nvPr/>
        </p:nvSpPr>
        <p:spPr>
          <a:xfrm>
            <a:off x="17928" y="1743611"/>
            <a:ext cx="6473998" cy="1225275"/>
          </a:xfrm>
          <a:prstGeom prst="roundRect">
            <a:avLst/>
          </a:prstGeom>
          <a:noFill/>
          <a:ln w="19050">
            <a:solidFill>
              <a:srgbClr val="00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>
            <a:extLst>
              <a:ext uri="{FF2B5EF4-FFF2-40B4-BE49-F238E27FC236}">
                <a16:creationId xmlns:a16="http://schemas.microsoft.com/office/drawing/2014/main" xmlns="" id="{73A7B029-ECFC-F0CF-ACE6-09A67CC15838}"/>
              </a:ext>
            </a:extLst>
          </p:cNvPr>
          <p:cNvSpPr/>
          <p:nvPr/>
        </p:nvSpPr>
        <p:spPr>
          <a:xfrm rot="19043925">
            <a:off x="3483529" y="3356186"/>
            <a:ext cx="1277722" cy="1277722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388A823D-F455-613B-32B9-915271212C33}"/>
              </a:ext>
            </a:extLst>
          </p:cNvPr>
          <p:cNvCxnSpPr>
            <a:cxnSpLocks/>
          </p:cNvCxnSpPr>
          <p:nvPr/>
        </p:nvCxnSpPr>
        <p:spPr>
          <a:xfrm flipV="1">
            <a:off x="3181414" y="4228333"/>
            <a:ext cx="1602379" cy="1486498"/>
          </a:xfrm>
          <a:prstGeom prst="line">
            <a:avLst/>
          </a:prstGeom>
          <a:ln w="38100">
            <a:solidFill>
              <a:srgbClr val="F09A9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35DA8FC-73DF-75F1-0D62-7F1CC376A80E}"/>
              </a:ext>
            </a:extLst>
          </p:cNvPr>
          <p:cNvSpPr txBox="1"/>
          <p:nvPr/>
        </p:nvSpPr>
        <p:spPr>
          <a:xfrm>
            <a:off x="3339359" y="4674853"/>
            <a:ext cx="202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highlight>
                  <a:srgbClr val="F08084"/>
                </a:highlight>
                <a:latin typeface="Century Gothic" panose="020B0502020202020204" pitchFamily="34" charset="0"/>
              </a:rPr>
              <a:t>71 876</a:t>
            </a:r>
            <a:endParaRPr lang="ru-RU" dirty="0">
              <a:solidFill>
                <a:schemeClr val="bg1"/>
              </a:solidFill>
              <a:highlight>
                <a:srgbClr val="F08084"/>
              </a:highlight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7A62F4E-7F72-34C5-3296-7F72F476F1E8}"/>
              </a:ext>
            </a:extLst>
          </p:cNvPr>
          <p:cNvSpPr txBox="1"/>
          <p:nvPr/>
        </p:nvSpPr>
        <p:spPr>
          <a:xfrm>
            <a:off x="3721681" y="5248495"/>
            <a:ext cx="2322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entury Gothic" panose="020B0502020202020204" pitchFamily="34" charset="0"/>
              </a:rPr>
              <a:t>мероприятий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721F5689-EB82-CFEA-7A63-6DDEF2391D50}"/>
              </a:ext>
            </a:extLst>
          </p:cNvPr>
          <p:cNvSpPr/>
          <p:nvPr/>
        </p:nvSpPr>
        <p:spPr>
          <a:xfrm>
            <a:off x="6689400" y="1777657"/>
            <a:ext cx="3815650" cy="4730642"/>
          </a:xfrm>
          <a:prstGeom prst="roundRect">
            <a:avLst/>
          </a:prstGeom>
          <a:solidFill>
            <a:srgbClr val="C5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Century Gothic" panose="020B0502020202020204" pitchFamily="34" charset="0"/>
              </a:rPr>
              <a:t>9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28CC300-27DB-EC17-672D-02D1D910EEB8}"/>
              </a:ext>
            </a:extLst>
          </p:cNvPr>
          <p:cNvSpPr txBox="1"/>
          <p:nvPr/>
        </p:nvSpPr>
        <p:spPr>
          <a:xfrm>
            <a:off x="7373216" y="1852761"/>
            <a:ext cx="2351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Century Gothic" panose="020B0502020202020204" pitchFamily="34" charset="0"/>
              </a:rPr>
              <a:t>9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AEF30EC-895D-7EB8-0A23-B12D37CABE4D}"/>
              </a:ext>
            </a:extLst>
          </p:cNvPr>
          <p:cNvSpPr txBox="1"/>
          <p:nvPr/>
        </p:nvSpPr>
        <p:spPr>
          <a:xfrm>
            <a:off x="8104775" y="1993896"/>
            <a:ext cx="182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в</a:t>
            </a:r>
            <a:r>
              <a:rPr lang="ru-RU" sz="1600" dirty="0" smtClean="0">
                <a:latin typeface="Century Gothic" panose="020B0502020202020204" pitchFamily="34" charset="0"/>
              </a:rPr>
              <a:t>озможностей и сервисов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6AA1EE5-605A-0BDD-4FE6-884B218C46F0}"/>
              </a:ext>
            </a:extLst>
          </p:cNvPr>
          <p:cNvSpPr txBox="1"/>
          <p:nvPr/>
        </p:nvSpPr>
        <p:spPr>
          <a:xfrm>
            <a:off x="8076119" y="2729158"/>
            <a:ext cx="2259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п</a:t>
            </a:r>
            <a:r>
              <a:rPr lang="ru-RU" sz="1600" dirty="0" smtClean="0">
                <a:latin typeface="Century Gothic" panose="020B0502020202020204" pitchFamily="34" charset="0"/>
              </a:rPr>
              <a:t>рограмм Ассоциации волонтерских центров 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8C14E87-62E3-FE99-83FD-38552727F4E3}"/>
              </a:ext>
            </a:extLst>
          </p:cNvPr>
          <p:cNvSpPr txBox="1"/>
          <p:nvPr/>
        </p:nvSpPr>
        <p:spPr>
          <a:xfrm>
            <a:off x="7373215" y="3775435"/>
            <a:ext cx="2830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entury Gothic" panose="020B0502020202020204" pitchFamily="34" charset="0"/>
              </a:rPr>
              <a:t>9920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60E8060-BF4C-902C-A320-204C6CC77678}"/>
              </a:ext>
            </a:extLst>
          </p:cNvPr>
          <p:cNvSpPr txBox="1"/>
          <p:nvPr/>
        </p:nvSpPr>
        <p:spPr>
          <a:xfrm>
            <a:off x="8786066" y="3995048"/>
            <a:ext cx="182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в</a:t>
            </a:r>
            <a:r>
              <a:rPr lang="ru-RU" sz="1600" dirty="0" smtClean="0">
                <a:latin typeface="Century Gothic" panose="020B0502020202020204" pitchFamily="34" charset="0"/>
              </a:rPr>
              <a:t>акансий для волонтеров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AD987626-0B97-AC8B-0618-BA52A6656A30}"/>
              </a:ext>
            </a:extLst>
          </p:cNvPr>
          <p:cNvSpPr/>
          <p:nvPr/>
        </p:nvSpPr>
        <p:spPr>
          <a:xfrm>
            <a:off x="6654970" y="3575413"/>
            <a:ext cx="559549" cy="559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D38F262-00B2-A416-63F7-35C69F19865B}"/>
              </a:ext>
            </a:extLst>
          </p:cNvPr>
          <p:cNvSpPr/>
          <p:nvPr/>
        </p:nvSpPr>
        <p:spPr>
          <a:xfrm>
            <a:off x="6646116" y="2053648"/>
            <a:ext cx="559549" cy="559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Дуга 72">
            <a:extLst>
              <a:ext uri="{FF2B5EF4-FFF2-40B4-BE49-F238E27FC236}">
                <a16:creationId xmlns:a16="http://schemas.microsoft.com/office/drawing/2014/main" xmlns="" id="{499A2AED-4213-69B7-468F-67C8401DC1FB}"/>
              </a:ext>
            </a:extLst>
          </p:cNvPr>
          <p:cNvSpPr/>
          <p:nvPr/>
        </p:nvSpPr>
        <p:spPr>
          <a:xfrm rot="18674686" flipH="1">
            <a:off x="1464147" y="4240759"/>
            <a:ext cx="1277722" cy="1277722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Волонтеров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0"/>
          <a:stretch/>
        </p:blipFill>
        <p:spPr bwMode="auto">
          <a:xfrm>
            <a:off x="6633426" y="4590107"/>
            <a:ext cx="3830818" cy="1912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9" y="458664"/>
            <a:ext cx="2334273" cy="101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AutoShape 5" descr="Логоти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373216" y="2883046"/>
            <a:ext cx="2652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Century Gothic" panose="020B0502020202020204" pitchFamily="34" charset="0"/>
              </a:rPr>
              <a:t>9</a:t>
            </a:r>
            <a:endParaRPr lang="ru-RU" sz="4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66404"/>
            <a:ext cx="10546080" cy="1396728"/>
          </a:xfrm>
          <a:prstGeom prst="rect">
            <a:avLst/>
          </a:prstGeom>
          <a:solidFill>
            <a:srgbClr val="F09A9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95103" y="461848"/>
            <a:ext cx="958596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Century Gothic" panose="020B0502020202020204" pitchFamily="34" charset="0"/>
              </a:rPr>
              <a:t>ВОЗМОЖНОСТИ ДОБРА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76" y="371626"/>
            <a:ext cx="901991" cy="10960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93" y="5796297"/>
            <a:ext cx="2145574" cy="10617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911" y="6524898"/>
            <a:ext cx="3203455" cy="15057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2943">
            <a:off x="-942935" y="2481499"/>
            <a:ext cx="1772017" cy="13375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608">
            <a:off x="11072110" y="3419019"/>
            <a:ext cx="1882944" cy="142126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B76E44D8-3B97-82F1-8D5D-DC3B2A95D0FD}"/>
              </a:ext>
            </a:extLst>
          </p:cNvPr>
          <p:cNvGrpSpPr/>
          <p:nvPr/>
        </p:nvGrpSpPr>
        <p:grpSpPr>
          <a:xfrm>
            <a:off x="4428439" y="1663132"/>
            <a:ext cx="7099601" cy="4632037"/>
            <a:chOff x="4069968" y="2110215"/>
            <a:chExt cx="7099601" cy="46320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72D59C7-9BDE-E4EF-58F1-32C7BDAC1E96}"/>
                </a:ext>
              </a:extLst>
            </p:cNvPr>
            <p:cNvSpPr txBox="1"/>
            <p:nvPr/>
          </p:nvSpPr>
          <p:spPr>
            <a:xfrm>
              <a:off x="4512884" y="2110215"/>
              <a:ext cx="6656685" cy="4632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Century Gothic" panose="020B0502020202020204" pitchFamily="34" charset="0"/>
                </a:rPr>
                <a:t>КРУПНЕЙШИЕ СОБЫТИЯ</a:t>
              </a:r>
            </a:p>
            <a:p>
              <a:r>
                <a:rPr lang="ru-RU" sz="2000" dirty="0">
                  <a:latin typeface="Century Gothic" panose="020B0502020202020204" pitchFamily="34" charset="0"/>
                </a:rPr>
                <a:t>В МИРЕ СПОРТА, КУЛЬТУРЫ  И ОБРАЗОВАНИЯ</a:t>
              </a:r>
            </a:p>
            <a:p>
              <a:endParaRPr lang="ru-RU" sz="1200" dirty="0">
                <a:latin typeface="Century Gothic" panose="020B0502020202020204" pitchFamily="34" charset="0"/>
              </a:endParaRPr>
            </a:p>
            <a:p>
              <a:r>
                <a:rPr lang="ru-RU" dirty="0">
                  <a:latin typeface="Century Gothic" panose="020B0502020202020204" pitchFamily="34" charset="0"/>
                </a:rPr>
                <a:t>МЕЖДУНАРОДНЫЕ</a:t>
              </a:r>
            </a:p>
            <a:p>
              <a:r>
                <a:rPr lang="ru-RU" dirty="0">
                  <a:latin typeface="Century Gothic" panose="020B0502020202020204" pitchFamily="34" charset="0"/>
                </a:rPr>
                <a:t>И ВСЕРОССИЙСКИЕ ДЕЛОВЫЕ  ФОРУМЫ, КОНФЕРЕНЦИИ</a:t>
              </a:r>
            </a:p>
            <a:p>
              <a:endParaRPr lang="ru-RU" sz="900" dirty="0">
                <a:latin typeface="Century Gothic" panose="020B0502020202020204" pitchFamily="34" charset="0"/>
              </a:endParaRPr>
            </a:p>
            <a:p>
              <a:r>
                <a:rPr lang="ru-RU" sz="2000" dirty="0">
                  <a:latin typeface="Century Gothic" panose="020B0502020202020204" pitchFamily="34" charset="0"/>
                </a:rPr>
                <a:t>МЕЖДУНАРОДНЫЕ</a:t>
              </a:r>
            </a:p>
            <a:p>
              <a:r>
                <a:rPr lang="ru-RU" sz="2000" dirty="0">
                  <a:latin typeface="Century Gothic" panose="020B0502020202020204" pitchFamily="34" charset="0"/>
                </a:rPr>
                <a:t>И ВСЕРОССИЙСКИЕ ДЕЛОВЫЕ  ФОРУМЫ, КОНФЕРЕНЦИИ</a:t>
              </a:r>
            </a:p>
            <a:p>
              <a:endParaRPr lang="ru-RU" sz="2000" dirty="0">
                <a:latin typeface="Century Gothic" panose="020B0502020202020204" pitchFamily="34" charset="0"/>
              </a:endParaRPr>
            </a:p>
            <a:p>
              <a:r>
                <a:rPr lang="ru-RU" sz="2000" dirty="0" smtClean="0">
                  <a:latin typeface="Century Gothic" panose="020B0502020202020204" pitchFamily="34" charset="0"/>
                </a:rPr>
                <a:t>ЗАДАНИЯ</a:t>
              </a:r>
              <a:endParaRPr lang="ru-RU" sz="2000" dirty="0">
                <a:latin typeface="Century Gothic" panose="020B0502020202020204" pitchFamily="34" charset="0"/>
              </a:endParaRPr>
            </a:p>
            <a:p>
              <a:endParaRPr lang="ru-RU" sz="2000" dirty="0">
                <a:latin typeface="Century Gothic" panose="020B0502020202020204" pitchFamily="34" charset="0"/>
              </a:endParaRPr>
            </a:p>
            <a:p>
              <a:r>
                <a:rPr lang="ru-RU" sz="2000" dirty="0" smtClean="0">
                  <a:latin typeface="Century Gothic" panose="020B0502020202020204" pitchFamily="34" charset="0"/>
                </a:rPr>
                <a:t>БОНУСЫ</a:t>
              </a:r>
            </a:p>
            <a:p>
              <a:endParaRPr lang="ru-RU" sz="2000" dirty="0">
                <a:latin typeface="Century Gothic" panose="020B0502020202020204" pitchFamily="34" charset="0"/>
              </a:endParaRPr>
            </a:p>
            <a:p>
              <a:r>
                <a:rPr lang="ru-RU" sz="2000" dirty="0" smtClean="0">
                  <a:latin typeface="Century Gothic" panose="020B0502020202020204" pitchFamily="34" charset="0"/>
                </a:rPr>
                <a:t>РОССИЯ – СТРАНА ВОЗМОЖНОСТЕЙ</a:t>
              </a:r>
              <a:endParaRPr lang="ru-RU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E49F28FF-0FFA-9968-8807-C8F2C95BDA04}"/>
                </a:ext>
              </a:extLst>
            </p:cNvPr>
            <p:cNvSpPr/>
            <p:nvPr/>
          </p:nvSpPr>
          <p:spPr>
            <a:xfrm>
              <a:off x="4069969" y="2305036"/>
              <a:ext cx="333159" cy="333159"/>
            </a:xfrm>
            <a:prstGeom prst="rect">
              <a:avLst/>
            </a:prstGeom>
            <a:solidFill>
              <a:srgbClr val="C5E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F638E04-97A5-DE8B-83CE-4ECF2B2FB2ED}"/>
                </a:ext>
              </a:extLst>
            </p:cNvPr>
            <p:cNvSpPr/>
            <p:nvPr/>
          </p:nvSpPr>
          <p:spPr>
            <a:xfrm>
              <a:off x="4069968" y="3238128"/>
              <a:ext cx="333159" cy="333159"/>
            </a:xfrm>
            <a:prstGeom prst="rect">
              <a:avLst/>
            </a:prstGeom>
            <a:solidFill>
              <a:srgbClr val="C5E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B2150CB3-D861-EC7F-A91D-4F1028847FC6}"/>
                </a:ext>
              </a:extLst>
            </p:cNvPr>
            <p:cNvSpPr/>
            <p:nvPr/>
          </p:nvSpPr>
          <p:spPr>
            <a:xfrm>
              <a:off x="4094486" y="5149974"/>
              <a:ext cx="333159" cy="333159"/>
            </a:xfrm>
            <a:prstGeom prst="rect">
              <a:avLst/>
            </a:prstGeom>
            <a:solidFill>
              <a:srgbClr val="C5E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84B1FA79-FD97-AE53-2D3E-72554ED5DB9A}"/>
                </a:ext>
              </a:extLst>
            </p:cNvPr>
            <p:cNvSpPr/>
            <p:nvPr/>
          </p:nvSpPr>
          <p:spPr>
            <a:xfrm>
              <a:off x="4094486" y="5795210"/>
              <a:ext cx="333159" cy="333159"/>
            </a:xfrm>
            <a:prstGeom prst="rect">
              <a:avLst/>
            </a:prstGeom>
            <a:solidFill>
              <a:srgbClr val="C5E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Picture 4" descr="https://221324.selcdn.ru/prod-media/backend/pictures/fc42ee4965ad4abebd01927d11d4636b.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1" b="100000" l="0" r="100000">
                        <a14:foregroundMark x1="76074" y1="18164" x2="76074" y2="18164"/>
                        <a14:foregroundMark x1="20996" y1="44531" x2="20996" y2="44531"/>
                        <a14:foregroundMark x1="23926" y1="45215" x2="23926" y2="45215"/>
                        <a14:foregroundMark x1="33301" y1="41992" x2="33301" y2="41992"/>
                        <a14:foregroundMark x1="40625" y1="42871" x2="40625" y2="42871"/>
                        <a14:foregroundMark x1="36523" y1="45801" x2="36523" y2="45801"/>
                        <a14:foregroundMark x1="47754" y1="45801" x2="47754" y2="45801"/>
                        <a14:foregroundMark x1="90234" y1="15918" x2="90234" y2="15918"/>
                        <a14:foregroundMark x1="57715" y1="45801" x2="57715" y2="45801"/>
                        <a14:foregroundMark x1="63184" y1="45801" x2="63184" y2="45801"/>
                        <a14:foregroundMark x1="72168" y1="46094" x2="72168" y2="46094"/>
                        <a14:foregroundMark x1="80859" y1="45508" x2="80859" y2="45508"/>
                        <a14:foregroundMark x1="14941" y1="53516" x2="14941" y2="53516"/>
                        <a14:foregroundMark x1="24902" y1="57422" x2="24902" y2="57422"/>
                        <a14:foregroundMark x1="29102" y1="56445" x2="29102" y2="56445"/>
                        <a14:foregroundMark x1="24609" y1="53223" x2="23242" y2="52246"/>
                        <a14:foregroundMark x1="36523" y1="54492" x2="36523" y2="54492"/>
                        <a14:foregroundMark x1="44824" y1="54199" x2="44824" y2="54199"/>
                        <a14:foregroundMark x1="53906" y1="54199" x2="53906" y2="54199"/>
                        <a14:foregroundMark x1="60645" y1="54785" x2="60645" y2="54785"/>
                        <a14:foregroundMark x1="43848" y1="52930" x2="43848" y2="52930"/>
                        <a14:foregroundMark x1="66699" y1="53223" x2="66699" y2="53223"/>
                        <a14:foregroundMark x1="73145" y1="54492" x2="73145" y2="54492"/>
                        <a14:foregroundMark x1="81250" y1="53906" x2="81250" y2="53906"/>
                        <a14:foregroundMark x1="93750" y1="53906" x2="93750" y2="53906"/>
                        <a14:foregroundMark x1="89258" y1="53223" x2="89258" y2="53223"/>
                        <a14:foregroundMark x1="71582" y1="53516" x2="71582" y2="53516"/>
                        <a14:foregroundMark x1="92773" y1="17773" x2="92773" y2="17773"/>
                        <a14:foregroundMark x1="85059" y1="17480" x2="85059" y2="17480"/>
                        <a14:foregroundMark x1="84766" y1="17480" x2="84082" y2="18750"/>
                        <a14:foregroundMark x1="79980" y1="14941" x2="79980" y2="14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00" y="1785601"/>
            <a:ext cx="2344048" cy="23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00" y="4528591"/>
            <a:ext cx="2744506" cy="1594863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F638E04-97A5-DE8B-83CE-4ECF2B2FB2ED}"/>
              </a:ext>
            </a:extLst>
          </p:cNvPr>
          <p:cNvSpPr/>
          <p:nvPr/>
        </p:nvSpPr>
        <p:spPr>
          <a:xfrm>
            <a:off x="4438777" y="3669882"/>
            <a:ext cx="333159" cy="333159"/>
          </a:xfrm>
          <a:prstGeom prst="rect">
            <a:avLst/>
          </a:prstGeom>
          <a:solidFill>
            <a:srgbClr val="C5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F638E04-97A5-DE8B-83CE-4ECF2B2FB2ED}"/>
              </a:ext>
            </a:extLst>
          </p:cNvPr>
          <p:cNvSpPr/>
          <p:nvPr/>
        </p:nvSpPr>
        <p:spPr>
          <a:xfrm>
            <a:off x="4452957" y="5956874"/>
            <a:ext cx="333159" cy="333159"/>
          </a:xfrm>
          <a:prstGeom prst="rect">
            <a:avLst/>
          </a:prstGeom>
          <a:solidFill>
            <a:srgbClr val="C5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57" y="4444826"/>
            <a:ext cx="1371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72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66404"/>
            <a:ext cx="10546080" cy="13967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95103" y="461848"/>
            <a:ext cx="958596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Century Gothic" panose="020B0502020202020204" pitchFamily="34" charset="0"/>
              </a:rPr>
              <a:t>ВОЗМОЖНОСТИ ДОБРА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76" y="371626"/>
            <a:ext cx="901991" cy="10960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93" y="5796297"/>
            <a:ext cx="2145574" cy="10617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911" y="6524898"/>
            <a:ext cx="3203455" cy="15057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2943">
            <a:off x="-942935" y="2481499"/>
            <a:ext cx="1772017" cy="13375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608">
            <a:off x="11014017" y="3062146"/>
            <a:ext cx="1882944" cy="142126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B76E44D8-3B97-82F1-8D5D-DC3B2A95D0FD}"/>
              </a:ext>
            </a:extLst>
          </p:cNvPr>
          <p:cNvGrpSpPr/>
          <p:nvPr/>
        </p:nvGrpSpPr>
        <p:grpSpPr>
          <a:xfrm>
            <a:off x="4445341" y="1717891"/>
            <a:ext cx="7407224" cy="5355312"/>
            <a:chOff x="4086132" y="2386526"/>
            <a:chExt cx="7083436" cy="53553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72D59C7-9BDE-E4EF-58F1-32C7BDAC1E96}"/>
                </a:ext>
              </a:extLst>
            </p:cNvPr>
            <p:cNvSpPr txBox="1"/>
            <p:nvPr/>
          </p:nvSpPr>
          <p:spPr>
            <a:xfrm>
              <a:off x="4512883" y="2386526"/>
              <a:ext cx="6656685" cy="535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00" dirty="0" smtClean="0">
                <a:latin typeface="Century Gothic" panose="020B0502020202020204" pitchFamily="34" charset="0"/>
              </a:endParaRPr>
            </a:p>
            <a:p>
              <a:r>
                <a:rPr lang="ru-RU" sz="2000" dirty="0" smtClean="0">
                  <a:latin typeface="Century Gothic" panose="020B0502020202020204" pitchFamily="34" charset="0"/>
                </a:rPr>
                <a:t>ГРАНТОВЫЙ ФОНД 90 МЛН. РУБЛЕЙ </a:t>
              </a:r>
            </a:p>
            <a:p>
              <a:endParaRPr lang="ru-RU" dirty="0">
                <a:latin typeface="Century Gothic" panose="020B0502020202020204" pitchFamily="34" charset="0"/>
              </a:endParaRPr>
            </a:p>
            <a:p>
              <a:r>
                <a:rPr lang="ru-RU" sz="2000" dirty="0" smtClean="0">
                  <a:latin typeface="Century Gothic" panose="020B0502020202020204" pitchFamily="34" charset="0"/>
                </a:rPr>
                <a:t>ОТ 14 ЛЕТ</a:t>
              </a:r>
            </a:p>
            <a:p>
              <a:endParaRPr lang="ru-RU" sz="1200" dirty="0" smtClean="0">
                <a:latin typeface="Century Gothic" panose="020B0502020202020204" pitchFamily="34" charset="0"/>
              </a:endParaRPr>
            </a:p>
            <a:p>
              <a:endParaRPr lang="ru-RU" sz="100" dirty="0">
                <a:latin typeface="Century Gothic" panose="020B0502020202020204" pitchFamily="34" charset="0"/>
              </a:endParaRPr>
            </a:p>
            <a:p>
              <a:r>
                <a:rPr lang="ru-RU" sz="2000" dirty="0" smtClean="0">
                  <a:latin typeface="Century Gothic" panose="020B0502020202020204" pitchFamily="34" charset="0"/>
                </a:rPr>
                <a:t>3 НАПРАВЛЕНИЯ: ВОЛОНТЕРЫ, НКО, БИЗНЕС</a:t>
              </a:r>
              <a:endParaRPr lang="ru-RU" dirty="0">
                <a:latin typeface="Century Gothic" panose="020B0502020202020204" pitchFamily="34" charset="0"/>
              </a:endParaRPr>
            </a:p>
            <a:p>
              <a:endParaRPr lang="ru-RU" sz="1100" dirty="0" smtClean="0">
                <a:latin typeface="Century Gothic" panose="020B0502020202020204" pitchFamily="34" charset="0"/>
              </a:endParaRPr>
            </a:p>
            <a:p>
              <a:r>
                <a:rPr lang="ru-RU" sz="2000" dirty="0" smtClean="0">
                  <a:latin typeface="Century Gothic" panose="020B0502020202020204" pitchFamily="34" charset="0"/>
                </a:rPr>
                <a:t>15 НОМИНАЦИЙ</a:t>
              </a:r>
            </a:p>
            <a:p>
              <a:endParaRPr lang="ru-RU" sz="2000" dirty="0" smtClean="0">
                <a:latin typeface="Century Gothic" panose="020B0502020202020204" pitchFamily="34" charset="0"/>
              </a:endParaRPr>
            </a:p>
            <a:p>
              <a:endParaRPr lang="ru-RU" sz="1400" dirty="0">
                <a:latin typeface="Century Gothic" panose="020B0502020202020204" pitchFamily="34" charset="0"/>
              </a:endParaRPr>
            </a:p>
            <a:p>
              <a:r>
                <a:rPr lang="ru-RU" sz="2000" dirty="0">
                  <a:latin typeface="Century Gothic" panose="020B0502020202020204" pitchFamily="34" charset="0"/>
                </a:rPr>
                <a:t>ОТ 200 ТЫСЯЧ ДО 1 МЛН РУБЛЕЙ НА ОБРАЗОВАНИЕ И ЗАПУСК </a:t>
              </a:r>
              <a:r>
                <a:rPr lang="ru-RU" sz="2000" dirty="0" smtClean="0">
                  <a:latin typeface="Century Gothic" panose="020B0502020202020204" pitchFamily="34" charset="0"/>
                </a:rPr>
                <a:t>СТАРТАПА</a:t>
              </a:r>
            </a:p>
            <a:p>
              <a:endParaRPr lang="ru-RU" sz="500" dirty="0">
                <a:latin typeface="Century Gothic" panose="020B0502020202020204" pitchFamily="34" charset="0"/>
              </a:endParaRPr>
            </a:p>
            <a:p>
              <a:r>
                <a:rPr lang="ru-RU" sz="2000" dirty="0">
                  <a:latin typeface="Century Gothic" panose="020B0502020202020204" pitchFamily="34" charset="0"/>
                </a:rPr>
                <a:t>ПОЕЗДКИ ПО УНИКАЛЬНЫМ МАРШРУТАМ </a:t>
              </a:r>
              <a:r>
                <a:rPr lang="ru-RU" sz="2000" dirty="0" smtClean="0">
                  <a:latin typeface="Century Gothic" panose="020B0502020202020204" pitchFamily="34" charset="0"/>
                </a:rPr>
                <a:t>РОССИИ</a:t>
              </a:r>
            </a:p>
            <a:p>
              <a:endParaRPr lang="ru-RU" sz="800" dirty="0">
                <a:latin typeface="Century Gothic" panose="020B0502020202020204" pitchFamily="34" charset="0"/>
              </a:endParaRPr>
            </a:p>
            <a:p>
              <a:r>
                <a:rPr lang="ru-RU" sz="2000" dirty="0">
                  <a:latin typeface="Century Gothic" panose="020B0502020202020204" pitchFamily="34" charset="0"/>
                </a:rPr>
                <a:t>ПУТЕВКИ В МЕЖДУНАРОДНЫЙ ДЕТСКИЙ ЦЕНТР «АРТЕК</a:t>
              </a:r>
              <a:r>
                <a:rPr lang="ru-RU" sz="2000" dirty="0" smtClean="0">
                  <a:latin typeface="Century Gothic" panose="020B0502020202020204" pitchFamily="34" charset="0"/>
                </a:rPr>
                <a:t>»</a:t>
              </a:r>
              <a:endParaRPr lang="ru-RU" dirty="0" smtClean="0">
                <a:latin typeface="Century Gothic" panose="020B0502020202020204" pitchFamily="34" charset="0"/>
              </a:endParaRPr>
            </a:p>
            <a:p>
              <a:endParaRPr lang="ru-RU" sz="1050" dirty="0" smtClean="0">
                <a:latin typeface="Century Gothic" panose="020B0502020202020204" pitchFamily="34" charset="0"/>
              </a:endParaRPr>
            </a:p>
            <a:p>
              <a:r>
                <a:rPr lang="ru-RU" sz="2000" dirty="0" smtClean="0">
                  <a:latin typeface="Century Gothic" panose="020B0502020202020204" pitchFamily="34" charset="0"/>
                </a:rPr>
                <a:t>СТАЖИРОВКИ</a:t>
              </a:r>
              <a:endParaRPr lang="ru-RU" sz="2000" dirty="0" smtClean="0">
                <a:latin typeface="Century Gothic" panose="020B0502020202020204" pitchFamily="34" charset="0"/>
              </a:endParaRPr>
            </a:p>
            <a:p>
              <a:endParaRPr lang="ru-RU" sz="2000" dirty="0">
                <a:latin typeface="Century Gothic" panose="020B0502020202020204" pitchFamily="34" charset="0"/>
              </a:endParaRPr>
            </a:p>
            <a:p>
              <a:endParaRPr lang="ru-RU" dirty="0">
                <a:latin typeface="Century Gothic" panose="020B0502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E49F28FF-0FFA-9968-8807-C8F2C95BDA04}"/>
                </a:ext>
              </a:extLst>
            </p:cNvPr>
            <p:cNvSpPr/>
            <p:nvPr/>
          </p:nvSpPr>
          <p:spPr>
            <a:xfrm>
              <a:off x="4090977" y="2506109"/>
              <a:ext cx="333159" cy="333159"/>
            </a:xfrm>
            <a:prstGeom prst="rect">
              <a:avLst/>
            </a:prstGeom>
            <a:solidFill>
              <a:srgbClr val="C5E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F638E04-97A5-DE8B-83CE-4ECF2B2FB2ED}"/>
                </a:ext>
              </a:extLst>
            </p:cNvPr>
            <p:cNvSpPr/>
            <p:nvPr/>
          </p:nvSpPr>
          <p:spPr>
            <a:xfrm>
              <a:off x="4094486" y="3004069"/>
              <a:ext cx="333159" cy="333159"/>
            </a:xfrm>
            <a:prstGeom prst="rect">
              <a:avLst/>
            </a:prstGeom>
            <a:solidFill>
              <a:srgbClr val="C5E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B2150CB3-D861-EC7F-A91D-4F1028847FC6}"/>
                </a:ext>
              </a:extLst>
            </p:cNvPr>
            <p:cNvSpPr/>
            <p:nvPr/>
          </p:nvSpPr>
          <p:spPr>
            <a:xfrm>
              <a:off x="4086132" y="3994442"/>
              <a:ext cx="333159" cy="333159"/>
            </a:xfrm>
            <a:prstGeom prst="rect">
              <a:avLst/>
            </a:prstGeom>
            <a:solidFill>
              <a:srgbClr val="C5E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84B1FA79-FD97-AE53-2D3E-72554ED5DB9A}"/>
                </a:ext>
              </a:extLst>
            </p:cNvPr>
            <p:cNvSpPr/>
            <p:nvPr/>
          </p:nvSpPr>
          <p:spPr>
            <a:xfrm>
              <a:off x="4101878" y="5467969"/>
              <a:ext cx="333159" cy="333159"/>
            </a:xfrm>
            <a:prstGeom prst="rect">
              <a:avLst/>
            </a:prstGeom>
            <a:solidFill>
              <a:srgbClr val="C5E6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F638E04-97A5-DE8B-83CE-4ECF2B2FB2ED}"/>
              </a:ext>
            </a:extLst>
          </p:cNvPr>
          <p:cNvSpPr/>
          <p:nvPr/>
        </p:nvSpPr>
        <p:spPr>
          <a:xfrm>
            <a:off x="4461806" y="2817106"/>
            <a:ext cx="333159" cy="333159"/>
          </a:xfrm>
          <a:prstGeom prst="rect">
            <a:avLst/>
          </a:prstGeom>
          <a:solidFill>
            <a:srgbClr val="C5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F638E04-97A5-DE8B-83CE-4ECF2B2FB2ED}"/>
              </a:ext>
            </a:extLst>
          </p:cNvPr>
          <p:cNvSpPr/>
          <p:nvPr/>
        </p:nvSpPr>
        <p:spPr>
          <a:xfrm>
            <a:off x="4454077" y="5432721"/>
            <a:ext cx="333159" cy="333159"/>
          </a:xfrm>
          <a:prstGeom prst="rect">
            <a:avLst/>
          </a:prstGeom>
          <a:solidFill>
            <a:srgbClr val="C5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79" y="4092619"/>
            <a:ext cx="1371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95" y="1761596"/>
            <a:ext cx="2357032" cy="2357032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4B1FA79-FD97-AE53-2D3E-72554ED5DB9A}"/>
              </a:ext>
            </a:extLst>
          </p:cNvPr>
          <p:cNvSpPr/>
          <p:nvPr/>
        </p:nvSpPr>
        <p:spPr>
          <a:xfrm>
            <a:off x="4452957" y="4190495"/>
            <a:ext cx="333159" cy="333159"/>
          </a:xfrm>
          <a:prstGeom prst="rect">
            <a:avLst/>
          </a:prstGeom>
          <a:solidFill>
            <a:srgbClr val="C5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t="22281" r="16861" b="29846"/>
          <a:stretch/>
        </p:blipFill>
        <p:spPr>
          <a:xfrm>
            <a:off x="402880" y="4190495"/>
            <a:ext cx="3915553" cy="1660763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F638E04-97A5-DE8B-83CE-4ECF2B2FB2ED}"/>
              </a:ext>
            </a:extLst>
          </p:cNvPr>
          <p:cNvSpPr/>
          <p:nvPr/>
        </p:nvSpPr>
        <p:spPr>
          <a:xfrm>
            <a:off x="4470062" y="5993989"/>
            <a:ext cx="333159" cy="333159"/>
          </a:xfrm>
          <a:prstGeom prst="rect">
            <a:avLst/>
          </a:prstGeom>
          <a:solidFill>
            <a:srgbClr val="C5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6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66404"/>
            <a:ext cx="10546080" cy="1396728"/>
          </a:xfrm>
          <a:prstGeom prst="rect">
            <a:avLst/>
          </a:prstGeom>
          <a:solidFill>
            <a:srgbClr val="8CCEE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103" y="1805651"/>
            <a:ext cx="7146072" cy="47121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98D4"/>
                </a:solidFill>
                <a:latin typeface="Century Gothic" panose="020B0502020202020204" pitchFamily="34" charset="0"/>
              </a:rPr>
              <a:t>РОССИЙСКОЕ ДВИЖЕНИЕ ДЕТЕЙ И МОЛОДЕЖИ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98D4"/>
                </a:solidFill>
                <a:latin typeface="Century Gothic" panose="020B0502020202020204" pitchFamily="34" charset="0"/>
              </a:rPr>
              <a:t>ЦЕЛИ:</a:t>
            </a:r>
          </a:p>
          <a:p>
            <a:pPr marL="457200" indent="-457200">
              <a:buAutoNum type="arabicPeriod"/>
            </a:pPr>
            <a:r>
              <a:rPr lang="ru-RU" sz="2200" b="1" dirty="0" smtClean="0">
                <a:solidFill>
                  <a:srgbClr val="0098D4"/>
                </a:solidFill>
                <a:latin typeface="Century Gothic" panose="020B0502020202020204" pitchFamily="34" charset="0"/>
              </a:rPr>
              <a:t>Содействие </a:t>
            </a:r>
            <a:r>
              <a:rPr lang="ru-RU" sz="2200" b="1" dirty="0">
                <a:solidFill>
                  <a:srgbClr val="0098D4"/>
                </a:solidFill>
                <a:latin typeface="Century Gothic" panose="020B0502020202020204" pitchFamily="34" charset="0"/>
              </a:rPr>
              <a:t>проведению государственной политики в интересах детей и </a:t>
            </a:r>
            <a:r>
              <a:rPr lang="ru-RU" sz="2200" b="1" dirty="0" smtClean="0">
                <a:solidFill>
                  <a:srgbClr val="0098D4"/>
                </a:solidFill>
                <a:latin typeface="Century Gothic" panose="020B0502020202020204" pitchFamily="34" charset="0"/>
              </a:rPr>
              <a:t>молодёжи</a:t>
            </a:r>
          </a:p>
          <a:p>
            <a:pPr marL="457200" indent="-457200">
              <a:buAutoNum type="arabicPeriod"/>
            </a:pPr>
            <a:r>
              <a:rPr lang="ru-RU" sz="2200" b="1" dirty="0" smtClean="0">
                <a:solidFill>
                  <a:srgbClr val="E96267"/>
                </a:solidFill>
                <a:latin typeface="Century Gothic" panose="020B0502020202020204" pitchFamily="34" charset="0"/>
              </a:rPr>
              <a:t>Участие </a:t>
            </a:r>
            <a:r>
              <a:rPr lang="ru-RU" sz="2200" b="1" dirty="0">
                <a:solidFill>
                  <a:srgbClr val="E96267"/>
                </a:solidFill>
                <a:latin typeface="Century Gothic" panose="020B0502020202020204" pitchFamily="34" charset="0"/>
              </a:rPr>
              <a:t>в воспитании детей, их профессиональной ориентации и организации </a:t>
            </a:r>
            <a:r>
              <a:rPr lang="ru-RU" sz="2200" b="1" dirty="0" smtClean="0">
                <a:solidFill>
                  <a:srgbClr val="E96267"/>
                </a:solidFill>
                <a:latin typeface="Century Gothic" panose="020B0502020202020204" pitchFamily="34" charset="0"/>
              </a:rPr>
              <a:t>досуга</a:t>
            </a:r>
          </a:p>
          <a:p>
            <a:pPr marL="457200" indent="-457200">
              <a:buAutoNum type="arabicPeriod"/>
            </a:pPr>
            <a:r>
              <a:rPr lang="ru-RU" sz="2200" b="1" dirty="0">
                <a:solidFill>
                  <a:srgbClr val="0098D4"/>
                </a:solidFill>
                <a:latin typeface="Century Gothic" panose="020B0502020202020204" pitchFamily="34" charset="0"/>
              </a:rPr>
              <a:t>Создание возможностей для всестороннего развития и </a:t>
            </a:r>
            <a:r>
              <a:rPr lang="ru-RU" sz="2200" b="1" dirty="0" smtClean="0">
                <a:solidFill>
                  <a:srgbClr val="0098D4"/>
                </a:solidFill>
                <a:latin typeface="Century Gothic" panose="020B0502020202020204" pitchFamily="34" charset="0"/>
              </a:rPr>
              <a:t>самореализации</a:t>
            </a:r>
          </a:p>
          <a:p>
            <a:pPr marL="457200" indent="-457200">
              <a:buAutoNum type="arabicPeriod"/>
            </a:pPr>
            <a:r>
              <a:rPr lang="ru-RU" sz="2200" b="1" dirty="0">
                <a:solidFill>
                  <a:srgbClr val="E96267"/>
                </a:solidFill>
                <a:latin typeface="Century Gothic" pitchFamily="34" charset="0"/>
              </a:rPr>
              <a:t>Подготовка детей и молодёжи к полноценной жизни в обществе</a:t>
            </a:r>
            <a:endParaRPr lang="ru-RU" sz="2200" b="1" dirty="0">
              <a:solidFill>
                <a:srgbClr val="E96267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ru-RU" b="1" dirty="0" err="1" smtClean="0">
                <a:latin typeface="Century Gothic" panose="020B0502020202020204" pitchFamily="34" charset="0"/>
                <a:hlinkClick r:id="rId2"/>
              </a:rPr>
              <a:t>будьвдвижении.рф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endParaRPr lang="ru-RU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95103" y="461848"/>
            <a:ext cx="958596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Century Gothic" panose="020B0502020202020204" pitchFamily="34" charset="0"/>
              </a:rPr>
              <a:t>КОНЦЕПЦИЯ БУДУЩЕГО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76" y="371626"/>
            <a:ext cx="901991" cy="10960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71"/>
          <a:stretch/>
        </p:blipFill>
        <p:spPr>
          <a:xfrm rot="10800000">
            <a:off x="2973513" y="6150646"/>
            <a:ext cx="2914570" cy="7342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9"/>
          <a:stretch/>
        </p:blipFill>
        <p:spPr>
          <a:xfrm rot="16200000">
            <a:off x="-1234264" y="4200207"/>
            <a:ext cx="3203455" cy="770786"/>
          </a:xfrm>
          <a:prstGeom prst="rect">
            <a:avLst/>
          </a:prstGeom>
        </p:spPr>
      </p:pic>
      <p:pic>
        <p:nvPicPr>
          <p:cNvPr id="6146" name="Picture 2" descr="https://xn--90acagbhgpca7c8c7f.xn--p1ai/img/meaning-image.35ead6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39" y="1929350"/>
            <a:ext cx="4309640" cy="38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53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218</Words>
  <Application>Microsoft Office PowerPoint</Application>
  <PresentationFormat>Произвольный</PresentationFormat>
  <Paragraphs>76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Тимур Гадельшин</cp:lastModifiedBy>
  <cp:revision>34</cp:revision>
  <dcterms:created xsi:type="dcterms:W3CDTF">2022-09-05T09:55:39Z</dcterms:created>
  <dcterms:modified xsi:type="dcterms:W3CDTF">2022-12-02T14:25:45Z</dcterms:modified>
</cp:coreProperties>
</file>