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1" r:id="rId1"/>
    <p:sldMasterId id="2147483700" r:id="rId2"/>
  </p:sldMasterIdLst>
  <p:notesMasterIdLst>
    <p:notesMasterId r:id="rId10"/>
  </p:notesMasterIdLst>
  <p:sldIdLst>
    <p:sldId id="256" r:id="rId3"/>
    <p:sldId id="257" r:id="rId4"/>
    <p:sldId id="262" r:id="rId5"/>
    <p:sldId id="270" r:id="rId6"/>
    <p:sldId id="272" r:id="rId7"/>
    <p:sldId id="268" r:id="rId8"/>
    <p:sldId id="271" r:id="rId9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1" orient="horz" pos="2619" userDrawn="1">
          <p15:clr>
            <a:srgbClr val="A4A3A4"/>
          </p15:clr>
        </p15:guide>
        <p15:guide id="3" orient="horz" pos="3231" userDrawn="1">
          <p15:clr>
            <a:srgbClr val="A4A3A4"/>
          </p15:clr>
        </p15:guide>
        <p15:guide id="4" pos="135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E38"/>
    <a:srgbClr val="5C39A6"/>
    <a:srgbClr val="7754C4"/>
    <a:srgbClr val="001A3F"/>
    <a:srgbClr val="442B7D"/>
    <a:srgbClr val="333399"/>
    <a:srgbClr val="6600CC"/>
    <a:srgbClr val="006600"/>
    <a:srgbClr val="0000C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81"/>
  </p:normalViewPr>
  <p:slideViewPr>
    <p:cSldViewPr snapToGrid="0" snapToObjects="1" showGuides="1">
      <p:cViewPr>
        <p:scale>
          <a:sx n="33" d="100"/>
          <a:sy n="33" d="100"/>
        </p:scale>
        <p:origin x="1338" y="954"/>
      </p:cViewPr>
      <p:guideLst>
        <p:guide orient="horz" pos="2619"/>
        <p:guide orient="horz" pos="3231"/>
        <p:guide pos="135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33527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48000" y="2244725"/>
            <a:ext cx="18288000" cy="47752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48000" y="7204075"/>
            <a:ext cx="18288000" cy="33115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ECAC3-E496-4293-A717-06AA2FCD8415}" type="datetimeFigureOut">
              <a:rPr lang="ru-RU" smtClean="0"/>
              <a:pPr/>
              <a:t>31.05.2022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45176-C9F8-4A9E-AEEB-3A754234A9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3165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400" y="730250"/>
            <a:ext cx="21031200" cy="265112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ECAC3-E496-4293-A717-06AA2FCD8415}" type="datetimeFigureOut">
              <a:rPr lang="ru-RU" smtClean="0"/>
              <a:pPr/>
              <a:t>31.05.2022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45176-C9F8-4A9E-AEEB-3A754234A9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5330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5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621000" cy="11623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ECAC3-E496-4293-A717-06AA2FCD8415}" type="datetimeFigureOut">
              <a:rPr lang="ru-RU" smtClean="0"/>
              <a:pPr/>
              <a:t>31.05.2022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45176-C9F8-4A9E-AEEB-3A754234A9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59676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57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</p:spTree>
    <p:extLst>
      <p:ext uri="{BB962C8B-B14F-4D97-AF65-F5344CB8AC3E}">
        <p14:creationId xmlns:p14="http://schemas.microsoft.com/office/powerpoint/2010/main" val="1208569701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ECAC3-E496-4293-A717-06AA2FCD8415}" type="datetimeFigureOut">
              <a:rPr lang="ru-RU" smtClean="0"/>
              <a:pPr/>
              <a:t>31.05.2022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45176-C9F8-4A9E-AEEB-3A754234A9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25410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ECAC3-E496-4293-A717-06AA2FCD8415}" type="datetimeFigureOut">
              <a:rPr lang="ru-RU" smtClean="0"/>
              <a:pPr/>
              <a:t>31.05.2022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45176-C9F8-4A9E-AEEB-3A754234A9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96578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ECAC3-E496-4293-A717-06AA2FCD8415}" type="datetimeFigureOut">
              <a:rPr lang="ru-RU" smtClean="0"/>
              <a:pPr/>
              <a:t>31.05.2022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45176-C9F8-4A9E-AEEB-3A754234A9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90539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ECAC3-E496-4293-A717-06AA2FCD8415}" type="datetimeFigureOut">
              <a:rPr lang="ru-RU" smtClean="0"/>
              <a:pPr/>
              <a:t>31.05.2022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45176-C9F8-4A9E-AEEB-3A754234A9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55700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ECAC3-E496-4293-A717-06AA2FCD8415}" type="datetimeFigureOut">
              <a:rPr lang="ru-RU" smtClean="0"/>
              <a:pPr/>
              <a:t>31.05.2022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45176-C9F8-4A9E-AEEB-3A754234A9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78307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ECAC3-E496-4293-A717-06AA2FCD8415}" type="datetimeFigureOut">
              <a:rPr lang="ru-RU" smtClean="0"/>
              <a:pPr/>
              <a:t>31.05.2022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45176-C9F8-4A9E-AEEB-3A754234A9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77052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ECAC3-E496-4293-A717-06AA2FCD8415}" type="datetimeFigureOut">
              <a:rPr lang="ru-RU" smtClean="0"/>
              <a:pPr/>
              <a:t>31.05.2022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45176-C9F8-4A9E-AEEB-3A754234A9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8802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400" y="730250"/>
            <a:ext cx="21031200" cy="265112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ECAC3-E496-4293-A717-06AA2FCD8415}" type="datetimeFigureOut">
              <a:rPr lang="ru-RU" smtClean="0"/>
              <a:pPr/>
              <a:t>31.05.2022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45176-C9F8-4A9E-AEEB-3A754234A9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11744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ECAC3-E496-4293-A717-06AA2FCD8415}" type="datetimeFigureOut">
              <a:rPr lang="ru-RU" smtClean="0"/>
              <a:pPr/>
              <a:t>31.05.2022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45176-C9F8-4A9E-AEEB-3A754234A9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17550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ECAC3-E496-4293-A717-06AA2FCD8415}" type="datetimeFigureOut">
              <a:rPr lang="ru-RU" smtClean="0"/>
              <a:pPr/>
              <a:t>31.05.2022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45176-C9F8-4A9E-AEEB-3A754234A9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59957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ECAC3-E496-4293-A717-06AA2FCD8415}" type="datetimeFigureOut">
              <a:rPr lang="ru-RU" smtClean="0"/>
              <a:pPr/>
              <a:t>31.05.2022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45176-C9F8-4A9E-AEEB-3A754234A9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96946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ECAC3-E496-4293-A717-06AA2FCD8415}" type="datetimeFigureOut">
              <a:rPr lang="ru-RU" smtClean="0"/>
              <a:pPr/>
              <a:t>31.05.2022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45176-C9F8-4A9E-AEEB-3A754234A9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08630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57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</p:spTree>
    <p:extLst>
      <p:ext uri="{BB962C8B-B14F-4D97-AF65-F5344CB8AC3E}">
        <p14:creationId xmlns:p14="http://schemas.microsoft.com/office/powerpoint/2010/main" val="2638274513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63700" y="3419475"/>
            <a:ext cx="21031200" cy="5705475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63700" y="9178925"/>
            <a:ext cx="21031200" cy="3000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ECAC3-E496-4293-A717-06AA2FCD8415}" type="datetimeFigureOut">
              <a:rPr lang="ru-RU" smtClean="0"/>
              <a:pPr/>
              <a:t>31.05.2022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45176-C9F8-4A9E-AEEB-3A754234A9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0207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400" y="730250"/>
            <a:ext cx="21031200" cy="265112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439400" cy="8702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268200" y="3651250"/>
            <a:ext cx="10439400" cy="8702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ECAC3-E496-4293-A717-06AA2FCD8415}" type="datetimeFigureOut">
              <a:rPr lang="ru-RU" smtClean="0"/>
              <a:pPr/>
              <a:t>31.05.2022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45176-C9F8-4A9E-AEEB-3A754234A9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2203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9575" y="730250"/>
            <a:ext cx="21031200" cy="265112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79575" y="3362325"/>
            <a:ext cx="10315575" cy="16478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679575" y="5010150"/>
            <a:ext cx="10315575" cy="7369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12344400" y="3362325"/>
            <a:ext cx="10366375" cy="16478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5" cy="7369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ECAC3-E496-4293-A717-06AA2FCD8415}" type="datetimeFigureOut">
              <a:rPr lang="ru-RU" smtClean="0"/>
              <a:pPr/>
              <a:t>31.05.2022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45176-C9F8-4A9E-AEEB-3A754234A9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6709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400" y="730250"/>
            <a:ext cx="21031200" cy="265112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ECAC3-E496-4293-A717-06AA2FCD8415}" type="datetimeFigureOut">
              <a:rPr lang="ru-RU" smtClean="0"/>
              <a:pPr/>
              <a:t>31.05.2022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45176-C9F8-4A9E-AEEB-3A754234A9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470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ECAC3-E496-4293-A717-06AA2FCD8415}" type="datetimeFigureOut">
              <a:rPr lang="ru-RU" smtClean="0"/>
              <a:pPr/>
              <a:t>31.05.2022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45176-C9F8-4A9E-AEEB-3A754234A9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5472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9575" y="914400"/>
            <a:ext cx="7864475" cy="32004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366375" y="1974850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9575" y="4114800"/>
            <a:ext cx="7864475" cy="7623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ECAC3-E496-4293-A717-06AA2FCD8415}" type="datetimeFigureOut">
              <a:rPr lang="ru-RU" smtClean="0"/>
              <a:pPr/>
              <a:t>31.05.2022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45176-C9F8-4A9E-AEEB-3A754234A9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8400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9575" y="914400"/>
            <a:ext cx="7864475" cy="32004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366375" y="1974850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9575" y="4114800"/>
            <a:ext cx="7864475" cy="7623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ECAC3-E496-4293-A717-06AA2FCD8415}" type="datetimeFigureOut">
              <a:rPr lang="ru-RU" smtClean="0"/>
              <a:pPr/>
              <a:t>31.05.2022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45176-C9F8-4A9E-AEEB-3A754234A9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8702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676400" y="12712700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3ECAC3-E496-4293-A717-06AA2FCD8415}" type="datetimeFigureOut">
              <a:rPr lang="ru-RU" smtClean="0"/>
              <a:pPr/>
              <a:t>31.05.2022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8077200" y="12712700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7221200" y="12712700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545176-C9F8-4A9E-AEEB-3A754234A93A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19"/>
            <a:ext cx="24384000" cy="13718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414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3ECAC3-E496-4293-A717-06AA2FCD8415}" type="datetimeFigureOut">
              <a:rPr lang="ru-RU" smtClean="0"/>
              <a:pPr/>
              <a:t>31.05.2022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545176-C9F8-4A9E-AEEB-3A754234A93A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5" t="12959" r="-2045" b="73407"/>
          <a:stretch/>
        </p:blipFill>
        <p:spPr>
          <a:xfrm>
            <a:off x="0" y="11834093"/>
            <a:ext cx="25042091" cy="1870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714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svg"/><Relationship Id="rId18" Type="http://schemas.openxmlformats.org/officeDocument/2006/relationships/image" Target="../media/image22.jpeg"/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image" Target="../media/image6.png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0.png"/><Relationship Id="rId11" Type="http://schemas.openxmlformats.org/officeDocument/2006/relationships/image" Target="../media/image15.svg"/><Relationship Id="rId5" Type="http://schemas.openxmlformats.org/officeDocument/2006/relationships/image" Target="../media/image9.svg"/><Relationship Id="rId15" Type="http://schemas.openxmlformats.org/officeDocument/2006/relationships/image" Target="../media/image19.sv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svg"/><Relationship Id="rId1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10" Type="http://schemas.openxmlformats.org/officeDocument/2006/relationships/image" Target="../media/image30.svg"/><Relationship Id="rId4" Type="http://schemas.openxmlformats.org/officeDocument/2006/relationships/image" Target="../media/image24.svg"/><Relationship Id="rId9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svg"/><Relationship Id="rId7" Type="http://schemas.openxmlformats.org/officeDocument/2006/relationships/image" Target="../media/image36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svg"/><Relationship Id="rId4" Type="http://schemas.openxmlformats.org/officeDocument/2006/relationships/image" Target="../media/image33.png"/><Relationship Id="rId9" Type="http://schemas.openxmlformats.org/officeDocument/2006/relationships/image" Target="../media/image38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40.svg"/><Relationship Id="rId7" Type="http://schemas.openxmlformats.org/officeDocument/2006/relationships/image" Target="../media/image43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4.xml"/><Relationship Id="rId6" Type="http://schemas.openxmlformats.org/officeDocument/2006/relationships/hyperlink" Target="mailto:ShapievaAV@mail.ru" TargetMode="External"/><Relationship Id="rId5" Type="http://schemas.openxmlformats.org/officeDocument/2006/relationships/image" Target="../media/image42.svg"/><Relationship Id="rId4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7720" y="394241"/>
            <a:ext cx="13959106" cy="10222579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Лучшие практики СМУ:"/>
          <p:cNvSpPr txBox="1"/>
          <p:nvPr/>
        </p:nvSpPr>
        <p:spPr>
          <a:xfrm>
            <a:off x="5174053" y="3599796"/>
            <a:ext cx="14035894" cy="23902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defTabSz="457200">
              <a:spcAft>
                <a:spcPts val="1800"/>
              </a:spcAft>
              <a:defRPr sz="5333">
                <a:solidFill>
                  <a:srgbClr val="FFFFFF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cap="all" dirty="0" err="1"/>
              <a:t>Лучшие</a:t>
            </a:r>
            <a:r>
              <a:rPr cap="all" dirty="0"/>
              <a:t> </a:t>
            </a:r>
            <a:r>
              <a:rPr cap="all" dirty="0" err="1"/>
              <a:t>практики</a:t>
            </a:r>
            <a:r>
              <a:rPr cap="all" dirty="0"/>
              <a:t> СМУ</a:t>
            </a:r>
            <a:r>
              <a:rPr lang="ru-RU" sz="5333" cap="all" dirty="0">
                <a:solidFill>
                  <a:srgbClr val="FFFFFF"/>
                </a:solidFill>
              </a:rPr>
              <a:t>:</a:t>
            </a:r>
          </a:p>
          <a:p>
            <a:pPr defTabSz="457200">
              <a:spcAft>
                <a:spcPts val="1800"/>
              </a:spcAft>
              <a:defRPr sz="5333">
                <a:solidFill>
                  <a:srgbClr val="FFFFFF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lang="ru-RU" sz="5333" cap="all" dirty="0">
                <a:solidFill>
                  <a:srgbClr val="FFFFFF"/>
                </a:solidFill>
              </a:rPr>
              <a:t>Р</a:t>
            </a:r>
            <a:r>
              <a:rPr lang="ru-RU" sz="5333" dirty="0">
                <a:solidFill>
                  <a:srgbClr val="FFFFFF"/>
                </a:solidFill>
              </a:rPr>
              <a:t>АЗВИТИЕ НАУЧНОГО ВОЛОНТЁРСТВА </a:t>
            </a:r>
          </a:p>
          <a:p>
            <a:pPr defTabSz="457200">
              <a:spcAft>
                <a:spcPts val="1800"/>
              </a:spcAft>
              <a:defRPr sz="5333">
                <a:solidFill>
                  <a:srgbClr val="FFFFFF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sz="1200" b="0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24" name="Лидерство, Взаимодействие с институтами публичной власти,…"/>
          <p:cNvSpPr txBox="1"/>
          <p:nvPr/>
        </p:nvSpPr>
        <p:spPr>
          <a:xfrm>
            <a:off x="1993641" y="6246009"/>
            <a:ext cx="20396718" cy="3590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defTabSz="457200">
              <a:lnSpc>
                <a:spcPts val="2000"/>
              </a:lnSpc>
              <a:defRPr sz="4000" b="0" cap="all">
                <a:solidFill>
                  <a:srgbClr val="FFFFFF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endParaRPr sz="2000" i="1" dirty="0">
              <a:solidFill>
                <a:srgbClr val="000000"/>
              </a:solidFill>
              <a:latin typeface="Arial" panose="020B0604020202020204" pitchFamily="34" charset="0"/>
              <a:ea typeface="Avenir Book"/>
              <a:cs typeface="Arial" panose="020B0604020202020204" pitchFamily="34" charset="0"/>
              <a:sym typeface="Avenir Book"/>
            </a:endParaRPr>
          </a:p>
        </p:txBody>
      </p:sp>
      <p:sp>
        <p:nvSpPr>
          <p:cNvPr id="125" name="ФИО и СМУ докладчика"/>
          <p:cNvSpPr txBox="1"/>
          <p:nvPr/>
        </p:nvSpPr>
        <p:spPr>
          <a:xfrm>
            <a:off x="4406046" y="7762995"/>
            <a:ext cx="15302266" cy="30777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457200">
              <a:lnSpc>
                <a:spcPts val="5800"/>
              </a:lnSpc>
              <a:defRPr sz="4000" b="0">
                <a:solidFill>
                  <a:srgbClr val="FFFFFF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rPr lang="ru-RU" dirty="0"/>
              <a:t>Региональный центр волонтерской науки (Забайкальский край)</a:t>
            </a:r>
          </a:p>
          <a:p>
            <a:r>
              <a:rPr lang="ru-RU" dirty="0"/>
              <a:t>Шапиева Анна Викторовна, </a:t>
            </a:r>
          </a:p>
          <a:p>
            <a:r>
              <a:rPr lang="ru-RU" dirty="0"/>
              <a:t>СМУ Забайкальского государственного университета </a:t>
            </a:r>
          </a:p>
          <a:p>
            <a:r>
              <a:rPr lang="en-US" dirty="0"/>
              <a:t>(</a:t>
            </a:r>
            <a:r>
              <a:rPr lang="ru-RU" dirty="0"/>
              <a:t>ДФО, Чита)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126" name="04.12.2020"/>
          <p:cNvSpPr txBox="1"/>
          <p:nvPr/>
        </p:nvSpPr>
        <p:spPr>
          <a:xfrm>
            <a:off x="11242039" y="12578170"/>
            <a:ext cx="1630254" cy="6969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lnSpc>
                <a:spcPts val="5300"/>
              </a:lnSpc>
              <a:defRPr sz="2500" b="0">
                <a:solidFill>
                  <a:srgbClr val="FFFFFF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rPr dirty="0"/>
              <a:t>0</a:t>
            </a:r>
            <a:r>
              <a:rPr lang="ru-RU" dirty="0"/>
              <a:t>2</a:t>
            </a:r>
            <a:r>
              <a:rPr dirty="0"/>
              <a:t>.</a:t>
            </a:r>
            <a:r>
              <a:rPr lang="ru-RU" dirty="0"/>
              <a:t>06</a:t>
            </a:r>
            <a:r>
              <a:rPr dirty="0"/>
              <a:t>.202</a:t>
            </a:r>
            <a:r>
              <a:rPr lang="ru-RU" dirty="0"/>
              <a:t>2</a:t>
            </a:r>
            <a:r>
              <a:rPr dirty="0">
                <a:solidFill>
                  <a:srgbClr val="000000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04.12.2020"/>
          <p:cNvSpPr txBox="1"/>
          <p:nvPr/>
        </p:nvSpPr>
        <p:spPr>
          <a:xfrm>
            <a:off x="1376412" y="12505328"/>
            <a:ext cx="1639873" cy="6969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lnSpc>
                <a:spcPts val="5300"/>
              </a:lnSpc>
              <a:defRPr sz="2500">
                <a:solidFill>
                  <a:srgbClr val="FFFFFF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dirty="0"/>
              <a:t>0</a:t>
            </a:r>
            <a:r>
              <a:rPr lang="ru-RU" dirty="0"/>
              <a:t>2</a:t>
            </a:r>
            <a:r>
              <a:rPr dirty="0"/>
              <a:t>.</a:t>
            </a:r>
            <a:r>
              <a:rPr lang="ru-RU" dirty="0"/>
              <a:t>06</a:t>
            </a:r>
            <a:r>
              <a:rPr dirty="0"/>
              <a:t>.202</a:t>
            </a:r>
            <a:r>
              <a:rPr lang="ru-RU" dirty="0"/>
              <a:t>2</a:t>
            </a:r>
            <a:r>
              <a:rPr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54" name="3"/>
          <p:cNvSpPr txBox="1"/>
          <p:nvPr/>
        </p:nvSpPr>
        <p:spPr>
          <a:xfrm>
            <a:off x="23056543" y="12587120"/>
            <a:ext cx="398781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lnSpc>
                <a:spcPts val="5300"/>
              </a:lnSpc>
              <a:defRPr sz="2500">
                <a:solidFill>
                  <a:srgbClr val="FFFFFF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t>3</a:t>
            </a:r>
            <a:r>
              <a:rPr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56" name="НАЗВАНИЕ ПРАКТИКИ"/>
          <p:cNvSpPr txBox="1"/>
          <p:nvPr/>
        </p:nvSpPr>
        <p:spPr>
          <a:xfrm>
            <a:off x="1531053" y="1371700"/>
            <a:ext cx="17296402" cy="14546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algn="l" defTabSz="457200">
              <a:lnSpc>
                <a:spcPts val="12400"/>
              </a:lnSpc>
              <a:defRPr sz="5333">
                <a:solidFill>
                  <a:srgbClr val="11193D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cap="all" dirty="0">
                <a:solidFill>
                  <a:srgbClr val="001A3F"/>
                </a:solidFill>
              </a:rPr>
              <a:t>Забайкальский центр волонтерской науки</a:t>
            </a:r>
            <a:endParaRPr sz="1200" b="0" dirty="0">
              <a:solidFill>
                <a:srgbClr val="001A3F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31054" y="5120918"/>
            <a:ext cx="961872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3600" b="0" dirty="0">
                <a:solidFill>
                  <a:srgbClr val="001A3F"/>
                </a:solidFill>
              </a:rPr>
              <a:t>Развитие гражданской науки как особого формата организации исследований и разработок в регионе </a:t>
            </a:r>
          </a:p>
          <a:p>
            <a:pPr algn="l"/>
            <a:endParaRPr lang="ru-RU" sz="3600" b="0" dirty="0">
              <a:solidFill>
                <a:srgbClr val="5C39A6"/>
              </a:solidFill>
            </a:endParaRPr>
          </a:p>
          <a:p>
            <a:pPr algn="l"/>
            <a:endParaRPr lang="ru-RU" sz="3600" b="0" dirty="0">
              <a:solidFill>
                <a:srgbClr val="5C39A6"/>
              </a:solidFill>
            </a:endParaRPr>
          </a:p>
          <a:p>
            <a:pPr algn="l"/>
            <a:r>
              <a:rPr lang="ru-RU" sz="3600" dirty="0">
                <a:solidFill>
                  <a:srgbClr val="5C39A6"/>
                </a:solidFill>
              </a:rPr>
              <a:t>ЦЕНТР </a:t>
            </a:r>
            <a:r>
              <a:rPr lang="ru-RU" sz="3600" b="0" dirty="0">
                <a:solidFill>
                  <a:srgbClr val="001A3F"/>
                </a:solidFill>
              </a:rPr>
              <a:t>– это инструмент регулирования взаимоотношений между ученым, волонтером, обществом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231547" y="4078705"/>
            <a:ext cx="9618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3600" dirty="0">
                <a:solidFill>
                  <a:srgbClr val="5C39A6"/>
                </a:solidFill>
              </a:rPr>
              <a:t>Для кого?</a:t>
            </a:r>
          </a:p>
        </p:txBody>
      </p:sp>
      <p:pic>
        <p:nvPicPr>
          <p:cNvPr id="4098" name="Picture 2" descr="https://cdn-icons-png.flaticon.com/512/1087/1087598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3202050" y="5244339"/>
            <a:ext cx="1047350" cy="1047350"/>
          </a:xfrm>
          <a:prstGeom prst="rect">
            <a:avLst/>
          </a:prstGeom>
          <a:noFill/>
        </p:spPr>
      </p:pic>
      <p:pic>
        <p:nvPicPr>
          <p:cNvPr id="4100" name="Picture 4" descr="https://cdn-icons-png.flaticon.com/512/3884/3884934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3242558" y="7233284"/>
            <a:ext cx="1047350" cy="1047350"/>
          </a:xfrm>
          <a:prstGeom prst="rect">
            <a:avLst/>
          </a:prstGeom>
          <a:noFill/>
        </p:spPr>
      </p:pic>
      <p:pic>
        <p:nvPicPr>
          <p:cNvPr id="4102" name="Picture 6" descr="https://cdn-icons.flaticon.com/png/512/3088/premium/3088395.png?token=exp=1653815616~hmac=0b91e8639048bd5490aa42cfce1359d3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3242558" y="8391487"/>
            <a:ext cx="1047350" cy="1047350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14905703" y="5128246"/>
            <a:ext cx="894651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buClr>
                <a:srgbClr val="5C39A6"/>
              </a:buClr>
              <a:buFont typeface="Arial" panose="020B0604020202020204" pitchFamily="34" charset="0"/>
              <a:buChar char="•"/>
            </a:pPr>
            <a:r>
              <a:rPr lang="ru-RU" sz="2800" b="0" dirty="0">
                <a:solidFill>
                  <a:srgbClr val="001A3F"/>
                </a:solidFill>
              </a:rPr>
              <a:t>Ресурсы</a:t>
            </a:r>
          </a:p>
          <a:p>
            <a:pPr marL="457200" indent="-457200" algn="l">
              <a:buClr>
                <a:srgbClr val="5C39A6"/>
              </a:buClr>
              <a:buFont typeface="Arial" panose="020B0604020202020204" pitchFamily="34" charset="0"/>
              <a:buChar char="•"/>
            </a:pPr>
            <a:r>
              <a:rPr lang="ru-RU" sz="2800" b="0" dirty="0">
                <a:solidFill>
                  <a:srgbClr val="001A3F"/>
                </a:solidFill>
              </a:rPr>
              <a:t>Популяризация науки                 КАДРЫ </a:t>
            </a:r>
          </a:p>
          <a:p>
            <a:pPr marL="457200" indent="-457200" algn="l">
              <a:buClr>
                <a:srgbClr val="5C39A6"/>
              </a:buClr>
              <a:buFont typeface="Arial" panose="020B0604020202020204" pitchFamily="34" charset="0"/>
              <a:buChar char="•"/>
            </a:pPr>
            <a:r>
              <a:rPr lang="ru-RU" sz="2800" b="0" dirty="0">
                <a:solidFill>
                  <a:srgbClr val="001A3F"/>
                </a:solidFill>
              </a:rPr>
              <a:t>Пополнение базы данных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4905704" y="7622955"/>
            <a:ext cx="678557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buClr>
                <a:srgbClr val="5C39A6"/>
              </a:buClr>
              <a:buFont typeface="Arial" panose="020B0604020202020204" pitchFamily="34" charset="0"/>
              <a:buChar char="•"/>
            </a:pPr>
            <a:r>
              <a:rPr lang="ru-RU" sz="2800" b="0" dirty="0">
                <a:solidFill>
                  <a:srgbClr val="001A3F"/>
                </a:solidFill>
              </a:rPr>
              <a:t>Доступ к научным ресурсам и исследовательские компетенции</a:t>
            </a:r>
          </a:p>
          <a:p>
            <a:pPr marL="457200" indent="-457200" algn="l">
              <a:buClr>
                <a:srgbClr val="5C39A6"/>
              </a:buClr>
              <a:buFont typeface="Arial" panose="020B0604020202020204" pitchFamily="34" charset="0"/>
              <a:buChar char="•"/>
            </a:pPr>
            <a:r>
              <a:rPr lang="ru-RU" sz="2800" b="0" dirty="0">
                <a:solidFill>
                  <a:srgbClr val="001A3F"/>
                </a:solidFill>
              </a:rPr>
              <a:t>Досуг и социальная повестка</a:t>
            </a:r>
          </a:p>
          <a:p>
            <a:pPr marL="457200" indent="-457200" algn="l">
              <a:buClr>
                <a:srgbClr val="5C39A6"/>
              </a:buClr>
              <a:buFont typeface="Arial" panose="020B0604020202020204" pitchFamily="34" charset="0"/>
              <a:buChar char="•"/>
            </a:pPr>
            <a:r>
              <a:rPr lang="ru-RU" sz="2800" b="0" dirty="0">
                <a:solidFill>
                  <a:srgbClr val="001A3F"/>
                </a:solidFill>
              </a:rPr>
              <a:t>Сопричастность к изменениям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531054" y="4091126"/>
            <a:ext cx="18774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/>
            <a:r>
              <a:rPr lang="ru-RU" sz="3600" dirty="0">
                <a:solidFill>
                  <a:srgbClr val="5C39A6"/>
                </a:solidFill>
              </a:rPr>
              <a:t>Зачем?</a:t>
            </a:r>
          </a:p>
        </p:txBody>
      </p:sp>
      <p:sp>
        <p:nvSpPr>
          <p:cNvPr id="5" name="Правая круглая скобка 4">
            <a:extLst>
              <a:ext uri="{FF2B5EF4-FFF2-40B4-BE49-F238E27FC236}">
                <a16:creationId xmlns:a16="http://schemas.microsoft.com/office/drawing/2014/main" id="{D8A0FDF5-8DCC-454E-8805-B4D21A442F71}"/>
              </a:ext>
            </a:extLst>
          </p:cNvPr>
          <p:cNvSpPr/>
          <p:nvPr/>
        </p:nvSpPr>
        <p:spPr>
          <a:xfrm>
            <a:off x="20214077" y="5128246"/>
            <a:ext cx="252919" cy="1525473"/>
          </a:xfrm>
          <a:prstGeom prst="rightBracket">
            <a:avLst>
              <a:gd name="adj" fmla="val 0"/>
            </a:avLst>
          </a:prstGeom>
          <a:ln w="12700">
            <a:solidFill>
              <a:srgbClr val="5C39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3896797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CD80CC42-36E7-458A-A5E4-B1DB3F93EE33}"/>
              </a:ext>
            </a:extLst>
          </p:cNvPr>
          <p:cNvSpPr/>
          <p:nvPr/>
        </p:nvSpPr>
        <p:spPr>
          <a:xfrm>
            <a:off x="1444326" y="9150874"/>
            <a:ext cx="3749992" cy="1682542"/>
          </a:xfrm>
          <a:prstGeom prst="roundRect">
            <a:avLst>
              <a:gd name="adj" fmla="val 0"/>
            </a:avLst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3B733B1-6199-45A4-BF5D-EDA169ABBFD8}"/>
              </a:ext>
            </a:extLst>
          </p:cNvPr>
          <p:cNvSpPr txBox="1"/>
          <p:nvPr/>
        </p:nvSpPr>
        <p:spPr>
          <a:xfrm>
            <a:off x="1657319" y="8871433"/>
            <a:ext cx="2803418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ru-RU" dirty="0">
                <a:solidFill>
                  <a:srgbClr val="001A3F"/>
                </a:solidFill>
              </a:rPr>
              <a:t>Волонтеры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960E54BD-1716-4A66-A2DB-70F4D2992E75}"/>
              </a:ext>
            </a:extLst>
          </p:cNvPr>
          <p:cNvSpPr txBox="1"/>
          <p:nvPr/>
        </p:nvSpPr>
        <p:spPr>
          <a:xfrm>
            <a:off x="2279886" y="9606042"/>
            <a:ext cx="3133208" cy="836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000"/>
              </a:spcAft>
            </a:pPr>
            <a:r>
              <a:rPr lang="ru-RU" sz="2000" b="0" dirty="0">
                <a:solidFill>
                  <a:srgbClr val="001A3F"/>
                </a:solidFill>
              </a:rPr>
              <a:t>Исследователи</a:t>
            </a:r>
          </a:p>
          <a:p>
            <a:pPr algn="l">
              <a:spcAft>
                <a:spcPts val="1000"/>
              </a:spcAft>
            </a:pPr>
            <a:r>
              <a:rPr lang="ru-RU" sz="2000" b="0" dirty="0">
                <a:solidFill>
                  <a:srgbClr val="001A3F"/>
                </a:solidFill>
              </a:rPr>
              <a:t>Организаторы</a:t>
            </a:r>
          </a:p>
        </p:txBody>
      </p:sp>
      <p:pic>
        <p:nvPicPr>
          <p:cNvPr id="75" name="Рисунок 74" descr="Пользователи">
            <a:extLst>
              <a:ext uri="{FF2B5EF4-FFF2-40B4-BE49-F238E27FC236}">
                <a16:creationId xmlns:a16="http://schemas.microsoft.com/office/drawing/2014/main" id="{665DAF1F-580F-4415-ACDF-96D4582879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35776" y="9588741"/>
            <a:ext cx="574200" cy="510695"/>
          </a:xfrm>
          <a:prstGeom prst="rect">
            <a:avLst/>
          </a:prstGeom>
        </p:spPr>
      </p:pic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4B6AAE48-2914-4D66-9C5B-485E0E5B2982}"/>
              </a:ext>
            </a:extLst>
          </p:cNvPr>
          <p:cNvSpPr/>
          <p:nvPr/>
        </p:nvSpPr>
        <p:spPr>
          <a:xfrm>
            <a:off x="1439337" y="6502075"/>
            <a:ext cx="3749992" cy="2092152"/>
          </a:xfrm>
          <a:prstGeom prst="roundRect">
            <a:avLst>
              <a:gd name="adj" fmla="val 0"/>
            </a:avLst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9D7B718-FEEC-426B-B9DA-D62AAF8F2A4E}"/>
              </a:ext>
            </a:extLst>
          </p:cNvPr>
          <p:cNvSpPr txBox="1"/>
          <p:nvPr/>
        </p:nvSpPr>
        <p:spPr>
          <a:xfrm>
            <a:off x="1631934" y="6232255"/>
            <a:ext cx="2070789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ru-RU" dirty="0">
                <a:solidFill>
                  <a:srgbClr val="001A3F"/>
                </a:solidFill>
              </a:rPr>
              <a:t>Ученые </a:t>
            </a:r>
          </a:p>
        </p:txBody>
      </p:sp>
      <p:pic>
        <p:nvPicPr>
          <p:cNvPr id="61" name="Рисунок 60" descr="Рукопожатие">
            <a:extLst>
              <a:ext uri="{FF2B5EF4-FFF2-40B4-BE49-F238E27FC236}">
                <a16:creationId xmlns:a16="http://schemas.microsoft.com/office/drawing/2014/main" id="{796D6314-AE3A-4BA1-A39E-2512461F69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19176" y="7386569"/>
            <a:ext cx="484732" cy="484732"/>
          </a:xfrm>
          <a:prstGeom prst="rect">
            <a:avLst/>
          </a:prstGeom>
        </p:spPr>
      </p:pic>
      <p:pic>
        <p:nvPicPr>
          <p:cNvPr id="63" name="Рисунок 62" descr="Значок сотрудника">
            <a:extLst>
              <a:ext uri="{FF2B5EF4-FFF2-40B4-BE49-F238E27FC236}">
                <a16:creationId xmlns:a16="http://schemas.microsoft.com/office/drawing/2014/main" id="{7F755E6A-5783-4F64-A63A-B7681CCCA20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721836" y="6854357"/>
            <a:ext cx="484277" cy="484277"/>
          </a:xfrm>
          <a:prstGeom prst="rect">
            <a:avLst/>
          </a:prstGeom>
        </p:spPr>
      </p:pic>
      <p:sp>
        <p:nvSpPr>
          <p:cNvPr id="65" name="TextBox 64">
            <a:extLst>
              <a:ext uri="{FF2B5EF4-FFF2-40B4-BE49-F238E27FC236}">
                <a16:creationId xmlns:a16="http://schemas.microsoft.com/office/drawing/2014/main" id="{F0E0D986-C1C2-4EEC-A487-30E59C20E3FE}"/>
              </a:ext>
            </a:extLst>
          </p:cNvPr>
          <p:cNvSpPr txBox="1"/>
          <p:nvPr/>
        </p:nvSpPr>
        <p:spPr>
          <a:xfrm>
            <a:off x="2298920" y="6883203"/>
            <a:ext cx="2701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000" b="0" dirty="0">
                <a:solidFill>
                  <a:srgbClr val="001A3F"/>
                </a:solidFill>
              </a:rPr>
              <a:t>научные результаты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3165A2C3-1BE6-41B1-8F77-5B1D8C532FE3}"/>
              </a:ext>
            </a:extLst>
          </p:cNvPr>
          <p:cNvSpPr txBox="1"/>
          <p:nvPr/>
        </p:nvSpPr>
        <p:spPr>
          <a:xfrm>
            <a:off x="2298920" y="7386843"/>
            <a:ext cx="2571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000" b="0" dirty="0">
                <a:solidFill>
                  <a:srgbClr val="001A3F"/>
                </a:solidFill>
              </a:rPr>
              <a:t>сотрудничество 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1750E545-A1F7-4D88-A377-CFFFCB9C297B}"/>
              </a:ext>
            </a:extLst>
          </p:cNvPr>
          <p:cNvSpPr txBox="1"/>
          <p:nvPr/>
        </p:nvSpPr>
        <p:spPr>
          <a:xfrm>
            <a:off x="2298921" y="7877318"/>
            <a:ext cx="27007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000" b="0" dirty="0">
                <a:solidFill>
                  <a:srgbClr val="001A3F"/>
                </a:solidFill>
              </a:rPr>
              <a:t>популяризация </a:t>
            </a:r>
          </a:p>
        </p:txBody>
      </p:sp>
      <p:pic>
        <p:nvPicPr>
          <p:cNvPr id="71" name="Рисунок 70" descr="Подкаст">
            <a:extLst>
              <a:ext uri="{FF2B5EF4-FFF2-40B4-BE49-F238E27FC236}">
                <a16:creationId xmlns:a16="http://schemas.microsoft.com/office/drawing/2014/main" id="{848A4912-CDBC-4BDE-9FA8-D4F9F7E9EED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715487" y="7881136"/>
            <a:ext cx="501026" cy="437064"/>
          </a:xfrm>
          <a:prstGeom prst="rect">
            <a:avLst/>
          </a:prstGeom>
        </p:spPr>
      </p:pic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CDD73939-DCF2-4794-8C39-F0C3D1983935}"/>
              </a:ext>
            </a:extLst>
          </p:cNvPr>
          <p:cNvSpPr/>
          <p:nvPr/>
        </p:nvSpPr>
        <p:spPr>
          <a:xfrm>
            <a:off x="1482261" y="4085789"/>
            <a:ext cx="3707068" cy="1886995"/>
          </a:xfrm>
          <a:prstGeom prst="roundRect">
            <a:avLst>
              <a:gd name="adj" fmla="val 0"/>
            </a:avLst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7B0DCBB-A558-4D90-8A0E-0CB72037E48F}"/>
              </a:ext>
            </a:extLst>
          </p:cNvPr>
          <p:cNvSpPr txBox="1"/>
          <p:nvPr/>
        </p:nvSpPr>
        <p:spPr>
          <a:xfrm>
            <a:off x="1636899" y="3782533"/>
            <a:ext cx="3058028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ru-RU" dirty="0">
                <a:solidFill>
                  <a:srgbClr val="001A3F"/>
                </a:solidFill>
              </a:rPr>
              <a:t>Организаторы</a:t>
            </a:r>
          </a:p>
        </p:txBody>
      </p:sp>
      <p:pic>
        <p:nvPicPr>
          <p:cNvPr id="49" name="Рисунок 48" descr="Количество">
            <a:extLst>
              <a:ext uri="{FF2B5EF4-FFF2-40B4-BE49-F238E27FC236}">
                <a16:creationId xmlns:a16="http://schemas.microsoft.com/office/drawing/2014/main" id="{CFCD7FAC-90CD-4C18-8CFD-7880428589B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743795" y="4505700"/>
            <a:ext cx="557914" cy="528376"/>
          </a:xfrm>
          <a:prstGeom prst="rect">
            <a:avLst/>
          </a:prstGeom>
        </p:spPr>
      </p:pic>
      <p:pic>
        <p:nvPicPr>
          <p:cNvPr id="51" name="Рисунок 50" descr="Контрольный список">
            <a:extLst>
              <a:ext uri="{FF2B5EF4-FFF2-40B4-BE49-F238E27FC236}">
                <a16:creationId xmlns:a16="http://schemas.microsoft.com/office/drawing/2014/main" id="{8E149D35-6E48-4E46-A91A-A92E542AD48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678303" y="5054302"/>
            <a:ext cx="449726" cy="425916"/>
          </a:xfrm>
          <a:prstGeom prst="rect">
            <a:avLst/>
          </a:prstGeom>
        </p:spPr>
      </p:pic>
      <p:pic>
        <p:nvPicPr>
          <p:cNvPr id="53" name="Рисунок 52" descr="Чат">
            <a:extLst>
              <a:ext uri="{FF2B5EF4-FFF2-40B4-BE49-F238E27FC236}">
                <a16:creationId xmlns:a16="http://schemas.microsoft.com/office/drawing/2014/main" id="{F288651A-538B-472B-8EED-EA364EB3DFD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743795" y="5532293"/>
            <a:ext cx="449726" cy="425916"/>
          </a:xfrm>
          <a:prstGeom prst="rect">
            <a:avLst/>
          </a:prstGeom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F9A8925C-C8B6-4563-B79A-D1664F4D2436}"/>
              </a:ext>
            </a:extLst>
          </p:cNvPr>
          <p:cNvSpPr txBox="1"/>
          <p:nvPr/>
        </p:nvSpPr>
        <p:spPr>
          <a:xfrm>
            <a:off x="2353066" y="4590395"/>
            <a:ext cx="2486073" cy="378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000" b="0" dirty="0">
                <a:solidFill>
                  <a:srgbClr val="001A3F"/>
                </a:solidFill>
              </a:rPr>
              <a:t>информационное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4A976A8C-1DC0-40E0-A6B9-823151FCE28A}"/>
              </a:ext>
            </a:extLst>
          </p:cNvPr>
          <p:cNvSpPr txBox="1"/>
          <p:nvPr/>
        </p:nvSpPr>
        <p:spPr>
          <a:xfrm>
            <a:off x="2353066" y="5033363"/>
            <a:ext cx="26246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000" b="0" dirty="0">
                <a:solidFill>
                  <a:srgbClr val="001A3F"/>
                </a:solidFill>
              </a:rPr>
              <a:t>методическое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27ED850A-A5D2-4F68-8C3A-A2AC905B134E}"/>
              </a:ext>
            </a:extLst>
          </p:cNvPr>
          <p:cNvSpPr txBox="1"/>
          <p:nvPr/>
        </p:nvSpPr>
        <p:spPr>
          <a:xfrm>
            <a:off x="2286199" y="5522273"/>
            <a:ext cx="27570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000" b="0" dirty="0">
                <a:solidFill>
                  <a:srgbClr val="001A3F"/>
                </a:solidFill>
              </a:rPr>
              <a:t> организационное </a:t>
            </a:r>
          </a:p>
        </p:txBody>
      </p:sp>
      <p:sp>
        <p:nvSpPr>
          <p:cNvPr id="37" name="НАЗВАНИЕ ПРАКТИКИ">
            <a:extLst>
              <a:ext uri="{FF2B5EF4-FFF2-40B4-BE49-F238E27FC236}">
                <a16:creationId xmlns:a16="http://schemas.microsoft.com/office/drawing/2014/main" id="{E12DC27B-828C-4013-9B77-F689305695C1}"/>
              </a:ext>
            </a:extLst>
          </p:cNvPr>
          <p:cNvSpPr txBox="1"/>
          <p:nvPr/>
        </p:nvSpPr>
        <p:spPr>
          <a:xfrm>
            <a:off x="1384437" y="618185"/>
            <a:ext cx="17296402" cy="14546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algn="l" defTabSz="457200">
              <a:lnSpc>
                <a:spcPts val="12400"/>
              </a:lnSpc>
              <a:defRPr sz="5333">
                <a:solidFill>
                  <a:srgbClr val="11193D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cap="all" dirty="0">
                <a:solidFill>
                  <a:srgbClr val="001A3F"/>
                </a:solidFill>
              </a:rPr>
              <a:t>Забайкальский центр волонтерской науки</a:t>
            </a:r>
            <a:endParaRPr sz="1200" b="0" dirty="0">
              <a:solidFill>
                <a:srgbClr val="001A3F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78" name="04.12.2020">
            <a:extLst>
              <a:ext uri="{FF2B5EF4-FFF2-40B4-BE49-F238E27FC236}">
                <a16:creationId xmlns:a16="http://schemas.microsoft.com/office/drawing/2014/main" id="{6A047420-198B-426D-B90A-882FB424A619}"/>
              </a:ext>
            </a:extLst>
          </p:cNvPr>
          <p:cNvSpPr txBox="1"/>
          <p:nvPr/>
        </p:nvSpPr>
        <p:spPr>
          <a:xfrm>
            <a:off x="1376412" y="12505328"/>
            <a:ext cx="1639873" cy="6969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lnSpc>
                <a:spcPts val="5300"/>
              </a:lnSpc>
              <a:defRPr sz="2500">
                <a:solidFill>
                  <a:srgbClr val="FFFFFF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dirty="0"/>
              <a:t>0</a:t>
            </a:r>
            <a:r>
              <a:rPr lang="ru-RU" dirty="0"/>
              <a:t>2</a:t>
            </a:r>
            <a:r>
              <a:rPr dirty="0"/>
              <a:t>.</a:t>
            </a:r>
            <a:r>
              <a:rPr lang="ru-RU" dirty="0"/>
              <a:t>06</a:t>
            </a:r>
            <a:r>
              <a:rPr dirty="0"/>
              <a:t>.202</a:t>
            </a:r>
            <a:r>
              <a:rPr lang="ru-RU" dirty="0"/>
              <a:t>2</a:t>
            </a:r>
            <a:r>
              <a:rPr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79" name="3">
            <a:extLst>
              <a:ext uri="{FF2B5EF4-FFF2-40B4-BE49-F238E27FC236}">
                <a16:creationId xmlns:a16="http://schemas.microsoft.com/office/drawing/2014/main" id="{66B24378-C142-4ECA-A2E7-A7AD904CC009}"/>
              </a:ext>
            </a:extLst>
          </p:cNvPr>
          <p:cNvSpPr txBox="1"/>
          <p:nvPr/>
        </p:nvSpPr>
        <p:spPr>
          <a:xfrm>
            <a:off x="23056543" y="12505328"/>
            <a:ext cx="336631" cy="6969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lnSpc>
                <a:spcPts val="5300"/>
              </a:lnSpc>
              <a:defRPr sz="2500">
                <a:solidFill>
                  <a:srgbClr val="FFFFFF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lang="ru-RU" dirty="0"/>
              <a:t>4</a:t>
            </a:r>
            <a:r>
              <a:rPr dirty="0">
                <a:solidFill>
                  <a:srgbClr val="000000"/>
                </a:solidFill>
              </a:rPr>
              <a:t> </a:t>
            </a:r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1E2EACA3-0DC7-4BB2-95B6-44240338391D}"/>
              </a:ext>
            </a:extLst>
          </p:cNvPr>
          <p:cNvGrpSpPr/>
          <p:nvPr/>
        </p:nvGrpSpPr>
        <p:grpSpPr>
          <a:xfrm>
            <a:off x="7235148" y="6761161"/>
            <a:ext cx="6683605" cy="2904436"/>
            <a:chOff x="6069652" y="8491055"/>
            <a:chExt cx="6683605" cy="2904436"/>
          </a:xfrm>
        </p:grpSpPr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A20D7663-F6EA-4290-AE2D-19B813BBCEDF}"/>
                </a:ext>
              </a:extLst>
            </p:cNvPr>
            <p:cNvSpPr txBox="1"/>
            <p:nvPr/>
          </p:nvSpPr>
          <p:spPr>
            <a:xfrm>
              <a:off x="6069652" y="8491055"/>
              <a:ext cx="668360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ru-RU" dirty="0">
                  <a:solidFill>
                    <a:srgbClr val="001A3F"/>
                  </a:solidFill>
                </a:rPr>
                <a:t>Имидж и мотивация:</a:t>
              </a: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A847852E-9E82-43B4-99A2-91F6B5303A99}"/>
                </a:ext>
              </a:extLst>
            </p:cNvPr>
            <p:cNvSpPr txBox="1"/>
            <p:nvPr/>
          </p:nvSpPr>
          <p:spPr>
            <a:xfrm>
              <a:off x="6097212" y="10379828"/>
              <a:ext cx="5885316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ru-RU" sz="2000" b="0" dirty="0">
                  <a:solidFill>
                    <a:srgbClr val="001A3F"/>
                  </a:solidFill>
                </a:rPr>
                <a:t>Сегментация волонтеров и ученых = сегментная стратегия привлечения</a:t>
              </a:r>
            </a:p>
            <a:p>
              <a:pPr algn="l"/>
              <a:r>
                <a:rPr lang="ru-RU" sz="2000" b="0" dirty="0">
                  <a:solidFill>
                    <a:srgbClr val="001A3F"/>
                  </a:solidFill>
                </a:rPr>
                <a:t>Позиционирование = мотивация = имидж</a:t>
              </a:r>
              <a:endParaRPr lang="ru-RU" sz="2000" dirty="0"/>
            </a:p>
          </p:txBody>
        </p:sp>
        <p:sp>
          <p:nvSpPr>
            <p:cNvPr id="94" name="Прямоугольник 93">
              <a:extLst>
                <a:ext uri="{FF2B5EF4-FFF2-40B4-BE49-F238E27FC236}">
                  <a16:creationId xmlns:a16="http://schemas.microsoft.com/office/drawing/2014/main" id="{4F222FAA-6995-4B92-8B6F-871B1685B537}"/>
                </a:ext>
              </a:extLst>
            </p:cNvPr>
            <p:cNvSpPr/>
            <p:nvPr/>
          </p:nvSpPr>
          <p:spPr>
            <a:xfrm>
              <a:off x="6190595" y="9391872"/>
              <a:ext cx="5698551" cy="440745"/>
            </a:xfrm>
            <a:prstGeom prst="rect">
              <a:avLst/>
            </a:prstGeom>
            <a:gradFill flip="none" rotWithShape="1">
              <a:gsLst>
                <a:gs pos="38000">
                  <a:srgbClr val="6600CC"/>
                </a:gs>
                <a:gs pos="35000">
                  <a:srgbClr val="0000CC"/>
                </a:gs>
                <a:gs pos="0">
                  <a:srgbClr val="006600">
                    <a:alpha val="63000"/>
                    <a:lumMod val="76000"/>
                    <a:lumOff val="24000"/>
                  </a:srgbClr>
                </a:gs>
                <a:gs pos="61000">
                  <a:srgbClr val="FF3399"/>
                </a:gs>
                <a:gs pos="99000">
                  <a:srgbClr val="FFCC00"/>
                </a:gs>
                <a:gs pos="82000">
                  <a:srgbClr val="FF0000"/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AB5C1CE3-3111-4945-A6E1-15560B33B092}"/>
              </a:ext>
            </a:extLst>
          </p:cNvPr>
          <p:cNvGrpSpPr/>
          <p:nvPr/>
        </p:nvGrpSpPr>
        <p:grpSpPr>
          <a:xfrm>
            <a:off x="7216860" y="2783360"/>
            <a:ext cx="8851812" cy="2365877"/>
            <a:chOff x="15538918" y="3834509"/>
            <a:chExt cx="8851812" cy="2365877"/>
          </a:xfrm>
        </p:grpSpPr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3B737C24-54F7-49CF-B840-899851FB98DD}"/>
                </a:ext>
              </a:extLst>
            </p:cNvPr>
            <p:cNvSpPr txBox="1"/>
            <p:nvPr/>
          </p:nvSpPr>
          <p:spPr>
            <a:xfrm>
              <a:off x="15538918" y="3834509"/>
              <a:ext cx="8851812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ru-RU" dirty="0">
                  <a:solidFill>
                    <a:srgbClr val="001A3F"/>
                  </a:solidFill>
                </a:rPr>
                <a:t>Сотрудничество:</a:t>
              </a:r>
            </a:p>
          </p:txBody>
        </p:sp>
        <p:pic>
          <p:nvPicPr>
            <p:cNvPr id="1028" name="Picture 4">
              <a:extLst>
                <a:ext uri="{FF2B5EF4-FFF2-40B4-BE49-F238E27FC236}">
                  <a16:creationId xmlns:a16="http://schemas.microsoft.com/office/drawing/2014/main" id="{EF74D47D-9CFB-42C3-8E6A-890AD2B0AE2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42460" y="4996327"/>
              <a:ext cx="1295765" cy="11915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>
              <a:extLst>
                <a:ext uri="{FF2B5EF4-FFF2-40B4-BE49-F238E27FC236}">
                  <a16:creationId xmlns:a16="http://schemas.microsoft.com/office/drawing/2014/main" id="{2590A0F9-E5FA-4EF4-9767-CDFA7B4917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19845" y="4927098"/>
              <a:ext cx="1272811" cy="12728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4" name="Picture 10">
              <a:extLst>
                <a:ext uri="{FF2B5EF4-FFF2-40B4-BE49-F238E27FC236}">
                  <a16:creationId xmlns:a16="http://schemas.microsoft.com/office/drawing/2014/main" id="{B0877D39-1E37-4148-8ED7-19D9117780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76313" y="4969425"/>
              <a:ext cx="1230961" cy="12309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EC2F811F-71A8-41A2-AE51-D46661B94D62}"/>
              </a:ext>
            </a:extLst>
          </p:cNvPr>
          <p:cNvSpPr txBox="1"/>
          <p:nvPr/>
        </p:nvSpPr>
        <p:spPr>
          <a:xfrm>
            <a:off x="1304530" y="2787735"/>
            <a:ext cx="663566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dirty="0"/>
              <a:t>Ключевые стейкхолдеры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79FEF0F2-F8F7-4000-BC67-6D4A5E492752}"/>
              </a:ext>
            </a:extLst>
          </p:cNvPr>
          <p:cNvSpPr txBox="1"/>
          <p:nvPr/>
        </p:nvSpPr>
        <p:spPr>
          <a:xfrm>
            <a:off x="14463008" y="3594502"/>
            <a:ext cx="9356119" cy="8202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spcAft>
                <a:spcPts val="1800"/>
              </a:spcAft>
              <a:buClr>
                <a:srgbClr val="5C39A6"/>
              </a:buClr>
              <a:buFont typeface="Arial" panose="020B0604020202020204" pitchFamily="34" charset="0"/>
              <a:buChar char="•"/>
            </a:pPr>
            <a:r>
              <a:rPr lang="ru-RU" sz="2800" b="0" dirty="0">
                <a:solidFill>
                  <a:srgbClr val="001A3F"/>
                </a:solidFill>
              </a:rPr>
              <a:t>Обучение </a:t>
            </a:r>
          </a:p>
          <a:p>
            <a:pPr marL="457200" indent="-457200" algn="l">
              <a:spcAft>
                <a:spcPts val="1800"/>
              </a:spcAft>
              <a:buClr>
                <a:srgbClr val="5C39A6"/>
              </a:buClr>
              <a:buFont typeface="Arial" panose="020B0604020202020204" pitchFamily="34" charset="0"/>
              <a:buChar char="•"/>
            </a:pPr>
            <a:r>
              <a:rPr lang="ru-RU" sz="2800" b="0" dirty="0">
                <a:solidFill>
                  <a:srgbClr val="001A3F"/>
                </a:solidFill>
              </a:rPr>
              <a:t>Нормативные документы</a:t>
            </a:r>
          </a:p>
          <a:p>
            <a:pPr marL="457200" indent="-457200" algn="l">
              <a:spcAft>
                <a:spcPts val="1800"/>
              </a:spcAft>
              <a:buClr>
                <a:srgbClr val="5C39A6"/>
              </a:buClr>
              <a:buFont typeface="Arial" panose="020B0604020202020204" pitchFamily="34" charset="0"/>
              <a:buChar char="•"/>
            </a:pPr>
            <a:r>
              <a:rPr lang="ru-RU" sz="2800" b="0" dirty="0">
                <a:solidFill>
                  <a:srgbClr val="001A3F"/>
                </a:solidFill>
              </a:rPr>
              <a:t>Партнеры (вузы, библиотеки, технопарки, ТВ, сообщества)</a:t>
            </a:r>
          </a:p>
          <a:p>
            <a:pPr marL="457200" indent="-457200" algn="l">
              <a:spcAft>
                <a:spcPts val="1800"/>
              </a:spcAft>
              <a:buClr>
                <a:srgbClr val="5C39A6"/>
              </a:buClr>
              <a:buFont typeface="Arial" panose="020B0604020202020204" pitchFamily="34" charset="0"/>
              <a:buChar char="•"/>
            </a:pPr>
            <a:r>
              <a:rPr lang="ru-RU" sz="2800" b="0" dirty="0">
                <a:solidFill>
                  <a:srgbClr val="001A3F"/>
                </a:solidFill>
              </a:rPr>
              <a:t>Техническое сопровождение </a:t>
            </a:r>
          </a:p>
          <a:p>
            <a:pPr marL="457200" indent="-457200" algn="l">
              <a:spcAft>
                <a:spcPts val="1800"/>
              </a:spcAft>
              <a:buClr>
                <a:srgbClr val="5C39A6"/>
              </a:buClr>
              <a:buFont typeface="Arial" panose="020B0604020202020204" pitchFamily="34" charset="0"/>
              <a:buChar char="•"/>
            </a:pPr>
            <a:r>
              <a:rPr lang="ru-RU" sz="2800" b="0" dirty="0">
                <a:solidFill>
                  <a:srgbClr val="001A3F"/>
                </a:solidFill>
              </a:rPr>
              <a:t>Стратегия развития (НТП региона)</a:t>
            </a:r>
          </a:p>
          <a:p>
            <a:pPr algn="l">
              <a:spcAft>
                <a:spcPts val="1800"/>
              </a:spcAft>
              <a:buClr>
                <a:srgbClr val="5C39A6"/>
              </a:buClr>
            </a:pPr>
            <a:r>
              <a:rPr lang="ru-RU" sz="2800" b="0" dirty="0">
                <a:solidFill>
                  <a:srgbClr val="001A3F"/>
                </a:solidFill>
              </a:rPr>
              <a:t>     (новые направления для региона, новые лица)</a:t>
            </a:r>
          </a:p>
          <a:p>
            <a:pPr marL="457200" indent="-457200" algn="l">
              <a:spcAft>
                <a:spcPts val="1800"/>
              </a:spcAft>
              <a:buClr>
                <a:srgbClr val="5C39A6"/>
              </a:buClr>
              <a:buFont typeface="Arial" panose="020B0604020202020204" pitchFamily="34" charset="0"/>
              <a:buChar char="•"/>
            </a:pPr>
            <a:r>
              <a:rPr lang="en-US" sz="2800" b="0" dirty="0">
                <a:solidFill>
                  <a:srgbClr val="001A3F"/>
                </a:solidFill>
              </a:rPr>
              <a:t>SMM</a:t>
            </a:r>
            <a:r>
              <a:rPr lang="ru-RU" sz="2800" b="0" dirty="0">
                <a:solidFill>
                  <a:srgbClr val="001A3F"/>
                </a:solidFill>
              </a:rPr>
              <a:t>, продвижение, презентация</a:t>
            </a:r>
          </a:p>
          <a:p>
            <a:pPr marL="457200" indent="-457200" algn="l">
              <a:spcAft>
                <a:spcPts val="1800"/>
              </a:spcAft>
              <a:buClr>
                <a:srgbClr val="5C39A6"/>
              </a:buClr>
              <a:buFont typeface="Arial" panose="020B0604020202020204" pitchFamily="34" charset="0"/>
              <a:buChar char="•"/>
            </a:pPr>
            <a:r>
              <a:rPr lang="ru-RU" sz="2800" b="0" dirty="0">
                <a:solidFill>
                  <a:srgbClr val="001A3F"/>
                </a:solidFill>
              </a:rPr>
              <a:t>Общественное признание работы научных волонтеров и ученых, реализующих научные исследования с привлечением «гражданских ученых». </a:t>
            </a:r>
          </a:p>
          <a:p>
            <a:pPr algn="l">
              <a:spcAft>
                <a:spcPts val="1800"/>
              </a:spcAft>
              <a:buClr>
                <a:srgbClr val="5C39A6"/>
              </a:buClr>
            </a:pPr>
            <a:endParaRPr lang="ru-RU" sz="2800" b="0" dirty="0">
              <a:solidFill>
                <a:srgbClr val="001A3F"/>
              </a:solidFill>
            </a:endParaRPr>
          </a:p>
          <a:p>
            <a:pPr algn="l">
              <a:spcAft>
                <a:spcPts val="1800"/>
              </a:spcAft>
              <a:buClr>
                <a:srgbClr val="5C39A6"/>
              </a:buClr>
            </a:pPr>
            <a:endParaRPr lang="ru-RU" sz="2800" b="0" dirty="0">
              <a:solidFill>
                <a:srgbClr val="001A3F"/>
              </a:solidFill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7DB4F737-E994-4D33-8CDF-AFA13C7D1CF7}"/>
              </a:ext>
            </a:extLst>
          </p:cNvPr>
          <p:cNvSpPr/>
          <p:nvPr/>
        </p:nvSpPr>
        <p:spPr>
          <a:xfrm>
            <a:off x="13936262" y="2949783"/>
            <a:ext cx="9347981" cy="7913130"/>
          </a:xfrm>
          <a:prstGeom prst="rect">
            <a:avLst/>
          </a:prstGeom>
          <a:noFill/>
          <a:ln>
            <a:solidFill>
              <a:srgbClr val="5C39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F5AFA4C9-035A-4625-9167-394DE7A1C617}"/>
              </a:ext>
            </a:extLst>
          </p:cNvPr>
          <p:cNvSpPr txBox="1"/>
          <p:nvPr/>
        </p:nvSpPr>
        <p:spPr>
          <a:xfrm>
            <a:off x="14356587" y="2655512"/>
            <a:ext cx="3817149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ru-RU" dirty="0">
                <a:solidFill>
                  <a:srgbClr val="001A3F"/>
                </a:solidFill>
              </a:rPr>
              <a:t>Фокус внимания: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D525F43-1AFD-42DA-B1D7-BF9B1427F33C}"/>
              </a:ext>
            </a:extLst>
          </p:cNvPr>
          <p:cNvSpPr/>
          <p:nvPr/>
        </p:nvSpPr>
        <p:spPr>
          <a:xfrm>
            <a:off x="7520402" y="7661978"/>
            <a:ext cx="255173" cy="440745"/>
          </a:xfrm>
          <a:prstGeom prst="rect">
            <a:avLst/>
          </a:prstGeom>
          <a:noFill/>
          <a:ln>
            <a:solidFill>
              <a:srgbClr val="001A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E3ABCF9A-8A91-4F44-9459-E8541420B437}"/>
              </a:ext>
            </a:extLst>
          </p:cNvPr>
          <p:cNvSpPr/>
          <p:nvPr/>
        </p:nvSpPr>
        <p:spPr>
          <a:xfrm>
            <a:off x="9060421" y="7661054"/>
            <a:ext cx="255173" cy="440745"/>
          </a:xfrm>
          <a:prstGeom prst="rect">
            <a:avLst/>
          </a:prstGeom>
          <a:noFill/>
          <a:ln>
            <a:solidFill>
              <a:srgbClr val="001A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BC27CBE9-2148-4E29-B4C4-C5B8CAB6BF0C}"/>
              </a:ext>
            </a:extLst>
          </p:cNvPr>
          <p:cNvSpPr/>
          <p:nvPr/>
        </p:nvSpPr>
        <p:spPr>
          <a:xfrm>
            <a:off x="9682721" y="7661054"/>
            <a:ext cx="255173" cy="440745"/>
          </a:xfrm>
          <a:prstGeom prst="rect">
            <a:avLst/>
          </a:prstGeom>
          <a:noFill/>
          <a:ln>
            <a:solidFill>
              <a:srgbClr val="001A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B8F55E50-B475-48BF-BA6C-31D4448407A2}"/>
              </a:ext>
            </a:extLst>
          </p:cNvPr>
          <p:cNvSpPr/>
          <p:nvPr/>
        </p:nvSpPr>
        <p:spPr>
          <a:xfrm>
            <a:off x="10559021" y="7648354"/>
            <a:ext cx="255173" cy="440745"/>
          </a:xfrm>
          <a:prstGeom prst="rect">
            <a:avLst/>
          </a:prstGeom>
          <a:noFill/>
          <a:ln>
            <a:solidFill>
              <a:srgbClr val="001A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17C27C92-34B5-4B05-8B54-8BFB50A5DF69}"/>
              </a:ext>
            </a:extLst>
          </p:cNvPr>
          <p:cNvSpPr/>
          <p:nvPr/>
        </p:nvSpPr>
        <p:spPr>
          <a:xfrm>
            <a:off x="11663921" y="7648354"/>
            <a:ext cx="255173" cy="440745"/>
          </a:xfrm>
          <a:prstGeom prst="rect">
            <a:avLst/>
          </a:prstGeom>
          <a:noFill/>
          <a:ln>
            <a:solidFill>
              <a:srgbClr val="001A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E2840934-DA6D-4FD3-B0DE-16BEB34D0A22}"/>
              </a:ext>
            </a:extLst>
          </p:cNvPr>
          <p:cNvSpPr/>
          <p:nvPr/>
        </p:nvSpPr>
        <p:spPr>
          <a:xfrm>
            <a:off x="12794221" y="7648354"/>
            <a:ext cx="255173" cy="440745"/>
          </a:xfrm>
          <a:prstGeom prst="rect">
            <a:avLst/>
          </a:prstGeom>
          <a:noFill/>
          <a:ln>
            <a:solidFill>
              <a:srgbClr val="001A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3C426B2-B569-4FDF-BCE1-5770B78EF9EF}"/>
              </a:ext>
            </a:extLst>
          </p:cNvPr>
          <p:cNvSpPr txBox="1"/>
          <p:nvPr/>
        </p:nvSpPr>
        <p:spPr>
          <a:xfrm>
            <a:off x="1650361" y="4283519"/>
            <a:ext cx="13659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200" b="0" dirty="0">
                <a:solidFill>
                  <a:srgbClr val="001A3F"/>
                </a:solidFill>
              </a:rPr>
              <a:t>Сопровождение:</a:t>
            </a:r>
          </a:p>
        </p:txBody>
      </p:sp>
    </p:spTree>
    <p:extLst>
      <p:ext uri="{BB962C8B-B14F-4D97-AF65-F5344CB8AC3E}">
        <p14:creationId xmlns:p14="http://schemas.microsoft.com/office/powerpoint/2010/main" val="5645544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9D97773-A93B-4786-B180-9247550DD147}"/>
              </a:ext>
            </a:extLst>
          </p:cNvPr>
          <p:cNvSpPr/>
          <p:nvPr/>
        </p:nvSpPr>
        <p:spPr>
          <a:xfrm>
            <a:off x="-233464" y="-272374"/>
            <a:ext cx="24617464" cy="13988374"/>
          </a:xfrm>
          <a:prstGeom prst="rect">
            <a:avLst/>
          </a:prstGeom>
          <a:solidFill>
            <a:srgbClr val="000E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BB654D-0D30-49A8-9BDE-15F27356F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7296" y="1681226"/>
            <a:ext cx="21031200" cy="2651125"/>
          </a:xfrm>
        </p:spPr>
        <p:txBody>
          <a:bodyPr/>
          <a:lstStyle/>
          <a:p>
            <a:r>
              <a:rPr lang="ru-RU" sz="6000" b="1" dirty="0">
                <a:solidFill>
                  <a:schemeClr val="bg1"/>
                </a:solidFill>
              </a:rPr>
              <a:t>КАТЕГОРИИ ПРОЕКТОВ ЦЕНТРА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0678FED-A436-4C14-8764-81FF9966C459}"/>
              </a:ext>
            </a:extLst>
          </p:cNvPr>
          <p:cNvSpPr/>
          <p:nvPr/>
        </p:nvSpPr>
        <p:spPr>
          <a:xfrm>
            <a:off x="2164756" y="3657600"/>
            <a:ext cx="3723980" cy="3066663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4F1E2CF-5AC5-43ED-82E8-A8F59D1C3215}"/>
              </a:ext>
            </a:extLst>
          </p:cNvPr>
          <p:cNvSpPr txBox="1"/>
          <p:nvPr/>
        </p:nvSpPr>
        <p:spPr>
          <a:xfrm>
            <a:off x="2164756" y="5384502"/>
            <a:ext cx="37239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История, археология</a:t>
            </a:r>
          </a:p>
        </p:txBody>
      </p:sp>
      <p:pic>
        <p:nvPicPr>
          <p:cNvPr id="7" name="Рисунок 6" descr="Тираннозавр">
            <a:extLst>
              <a:ext uri="{FF2B5EF4-FFF2-40B4-BE49-F238E27FC236}">
                <a16:creationId xmlns:a16="http://schemas.microsoft.com/office/drawing/2014/main" id="{6AF7AC13-C085-44ED-85D8-CAE5AD35FF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64839" y="3833099"/>
            <a:ext cx="1699769" cy="169976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895CFBD-15B4-4823-92C8-C861C8A700F3}"/>
              </a:ext>
            </a:extLst>
          </p:cNvPr>
          <p:cNvSpPr txBox="1"/>
          <p:nvPr/>
        </p:nvSpPr>
        <p:spPr>
          <a:xfrm>
            <a:off x="2060448" y="7005575"/>
            <a:ext cx="4114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400" dirty="0">
                <a:solidFill>
                  <a:schemeClr val="bg1"/>
                </a:solidFill>
              </a:rPr>
              <a:t>Сильная школа</a:t>
            </a:r>
          </a:p>
          <a:p>
            <a:pPr algn="l"/>
            <a:endParaRPr lang="ru-RU" sz="2000" b="0" dirty="0">
              <a:solidFill>
                <a:schemeClr val="bg1"/>
              </a:solidFill>
            </a:endParaRPr>
          </a:p>
          <a:p>
            <a:pPr algn="l"/>
            <a:r>
              <a:rPr lang="ru-RU" sz="2000" b="0" dirty="0" err="1">
                <a:solidFill>
                  <a:schemeClr val="bg1"/>
                </a:solidFill>
              </a:rPr>
              <a:t>Кулиндадромей</a:t>
            </a:r>
            <a:r>
              <a:rPr lang="ru-RU" sz="2000" b="0" dirty="0">
                <a:solidFill>
                  <a:schemeClr val="bg1"/>
                </a:solidFill>
              </a:rPr>
              <a:t> забайкальский</a:t>
            </a:r>
          </a:p>
          <a:p>
            <a:pPr algn="l"/>
            <a:r>
              <a:rPr lang="ru-RU" sz="2000" b="0" dirty="0">
                <a:solidFill>
                  <a:schemeClr val="bg1"/>
                </a:solidFill>
              </a:rPr>
              <a:t>Археологические экспедиции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89B3B32-1734-4E01-9340-6BA2202852BB}"/>
              </a:ext>
            </a:extLst>
          </p:cNvPr>
          <p:cNvSpPr/>
          <p:nvPr/>
        </p:nvSpPr>
        <p:spPr>
          <a:xfrm>
            <a:off x="7285059" y="3670539"/>
            <a:ext cx="3723980" cy="3066663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C5348F2-7BDF-4787-863D-64095E5727D2}"/>
              </a:ext>
            </a:extLst>
          </p:cNvPr>
          <p:cNvSpPr txBox="1"/>
          <p:nvPr/>
        </p:nvSpPr>
        <p:spPr>
          <a:xfrm>
            <a:off x="7285059" y="5562033"/>
            <a:ext cx="37239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Биология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7D8DFC9-95E0-4A81-9521-97D861D6805D}"/>
              </a:ext>
            </a:extLst>
          </p:cNvPr>
          <p:cNvSpPr txBox="1"/>
          <p:nvPr/>
        </p:nvSpPr>
        <p:spPr>
          <a:xfrm>
            <a:off x="7180750" y="7018514"/>
            <a:ext cx="4358977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400" dirty="0">
                <a:solidFill>
                  <a:schemeClr val="bg1"/>
                </a:solidFill>
              </a:rPr>
              <a:t>Действующий проект </a:t>
            </a:r>
          </a:p>
          <a:p>
            <a:pPr algn="l"/>
            <a:endParaRPr lang="ru-RU" sz="2000" b="0" dirty="0">
              <a:solidFill>
                <a:schemeClr val="bg1"/>
              </a:solidFill>
            </a:endParaRPr>
          </a:p>
          <a:p>
            <a:pPr algn="l"/>
            <a:r>
              <a:rPr lang="ru-RU" sz="2000" b="0" dirty="0">
                <a:solidFill>
                  <a:schemeClr val="bg1"/>
                </a:solidFill>
              </a:rPr>
              <a:t>«Инвентаризация лекарственных растений Забайкальского края и оценка ресурсного потенциала лекарственных растений на примере </a:t>
            </a:r>
            <a:r>
              <a:rPr lang="ru-RU" sz="2000" b="0" dirty="0" err="1">
                <a:solidFill>
                  <a:schemeClr val="bg1"/>
                </a:solidFill>
              </a:rPr>
              <a:t>сапожниковии</a:t>
            </a:r>
            <a:r>
              <a:rPr lang="ru-RU" sz="2000" b="0" dirty="0">
                <a:solidFill>
                  <a:schemeClr val="bg1"/>
                </a:solidFill>
              </a:rPr>
              <a:t> растопыренной (</a:t>
            </a:r>
            <a:r>
              <a:rPr lang="ru-RU" sz="2000" b="0" dirty="0" err="1">
                <a:solidFill>
                  <a:schemeClr val="bg1"/>
                </a:solidFill>
              </a:rPr>
              <a:t>Saposhnikovia</a:t>
            </a:r>
            <a:r>
              <a:rPr lang="ru-RU" sz="2000" b="0" dirty="0">
                <a:solidFill>
                  <a:schemeClr val="bg1"/>
                </a:solidFill>
              </a:rPr>
              <a:t> </a:t>
            </a:r>
            <a:r>
              <a:rPr lang="ru-RU" sz="2000" b="0" dirty="0" err="1">
                <a:solidFill>
                  <a:schemeClr val="bg1"/>
                </a:solidFill>
              </a:rPr>
              <a:t>divaricata</a:t>
            </a:r>
            <a:r>
              <a:rPr lang="ru-RU" sz="2000" b="0" dirty="0">
                <a:solidFill>
                  <a:schemeClr val="bg1"/>
                </a:solidFill>
              </a:rPr>
              <a:t> (</a:t>
            </a:r>
            <a:r>
              <a:rPr lang="ru-RU" sz="2000" b="0" dirty="0" err="1">
                <a:solidFill>
                  <a:schemeClr val="bg1"/>
                </a:solidFill>
              </a:rPr>
              <a:t>Turcz</a:t>
            </a:r>
            <a:r>
              <a:rPr lang="ru-RU" sz="2000" b="0" dirty="0">
                <a:solidFill>
                  <a:schemeClr val="bg1"/>
                </a:solidFill>
              </a:rPr>
              <a:t>.) </a:t>
            </a:r>
            <a:r>
              <a:rPr lang="ru-RU" sz="2000" b="0" dirty="0" err="1">
                <a:solidFill>
                  <a:schemeClr val="bg1"/>
                </a:solidFill>
              </a:rPr>
              <a:t>Schischk</a:t>
            </a:r>
            <a:r>
              <a:rPr lang="ru-RU" sz="2000" b="0" dirty="0">
                <a:solidFill>
                  <a:schemeClr val="bg1"/>
                </a:solidFill>
              </a:rPr>
              <a:t>)»</a:t>
            </a:r>
          </a:p>
        </p:txBody>
      </p:sp>
      <p:pic>
        <p:nvPicPr>
          <p:cNvPr id="14" name="Рисунок 13" descr="Лист">
            <a:extLst>
              <a:ext uri="{FF2B5EF4-FFF2-40B4-BE49-F238E27FC236}">
                <a16:creationId xmlns:a16="http://schemas.microsoft.com/office/drawing/2014/main" id="{178E368F-AB9D-48D2-856A-51D0AB65896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580120" y="3945690"/>
            <a:ext cx="1331975" cy="1331975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637C3F17-AD0F-4BB7-B903-9CFCCE1B71D9}"/>
              </a:ext>
            </a:extLst>
          </p:cNvPr>
          <p:cNvSpPr/>
          <p:nvPr/>
        </p:nvSpPr>
        <p:spPr>
          <a:xfrm>
            <a:off x="12405362" y="3677260"/>
            <a:ext cx="3723980" cy="3066663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415617B-3396-4D92-B18E-893572CF109F}"/>
              </a:ext>
            </a:extLst>
          </p:cNvPr>
          <p:cNvSpPr txBox="1"/>
          <p:nvPr/>
        </p:nvSpPr>
        <p:spPr>
          <a:xfrm>
            <a:off x="12405362" y="5404162"/>
            <a:ext cx="37239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Социальные науки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58C6660-7714-4B73-9552-BDFC35032BBC}"/>
              </a:ext>
            </a:extLst>
          </p:cNvPr>
          <p:cNvSpPr txBox="1"/>
          <p:nvPr/>
        </p:nvSpPr>
        <p:spPr>
          <a:xfrm>
            <a:off x="12301054" y="7025235"/>
            <a:ext cx="41148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400" dirty="0">
                <a:solidFill>
                  <a:schemeClr val="bg1"/>
                </a:solidFill>
              </a:rPr>
              <a:t>Запрос от ученых</a:t>
            </a:r>
          </a:p>
          <a:p>
            <a:pPr algn="l"/>
            <a:endParaRPr lang="ru-RU" sz="2000" b="0" dirty="0">
              <a:solidFill>
                <a:schemeClr val="bg1"/>
              </a:solidFill>
            </a:endParaRPr>
          </a:p>
          <a:p>
            <a:pPr algn="l"/>
            <a:r>
              <a:rPr lang="ru-RU" sz="2000" b="0" dirty="0">
                <a:solidFill>
                  <a:schemeClr val="bg1"/>
                </a:solidFill>
              </a:rPr>
              <a:t>Один из стратегических проектов Приоритет 2030. Дальний Восток» 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90B669AA-E4D7-4E5A-A370-AA9EA94AE184}"/>
              </a:ext>
            </a:extLst>
          </p:cNvPr>
          <p:cNvSpPr/>
          <p:nvPr/>
        </p:nvSpPr>
        <p:spPr>
          <a:xfrm>
            <a:off x="17547170" y="3657600"/>
            <a:ext cx="3723980" cy="3066663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F83487D-E1BD-4BDA-B142-A8EE69A71D19}"/>
              </a:ext>
            </a:extLst>
          </p:cNvPr>
          <p:cNvSpPr txBox="1"/>
          <p:nvPr/>
        </p:nvSpPr>
        <p:spPr>
          <a:xfrm>
            <a:off x="17547170" y="5384502"/>
            <a:ext cx="37239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Науки о Земле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F2427F3-D6A5-4B07-A4F2-C2FA62F18D1D}"/>
              </a:ext>
            </a:extLst>
          </p:cNvPr>
          <p:cNvSpPr txBox="1"/>
          <p:nvPr/>
        </p:nvSpPr>
        <p:spPr>
          <a:xfrm>
            <a:off x="17442862" y="7005575"/>
            <a:ext cx="459417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400" dirty="0">
                <a:solidFill>
                  <a:schemeClr val="bg1"/>
                </a:solidFill>
              </a:rPr>
              <a:t>Потребность региона</a:t>
            </a:r>
          </a:p>
          <a:p>
            <a:pPr algn="l"/>
            <a:endParaRPr lang="ru-RU" sz="2000" b="0" dirty="0">
              <a:solidFill>
                <a:schemeClr val="bg1"/>
              </a:solidFill>
            </a:endParaRPr>
          </a:p>
          <a:p>
            <a:pPr algn="l"/>
            <a:r>
              <a:rPr lang="ru-RU" sz="2000" b="0" dirty="0">
                <a:solidFill>
                  <a:schemeClr val="bg1"/>
                </a:solidFill>
              </a:rPr>
              <a:t>Спутниковый мониторинг:</a:t>
            </a:r>
          </a:p>
          <a:p>
            <a:pPr algn="l"/>
            <a:r>
              <a:rPr lang="ru-RU" sz="2000" b="0" dirty="0">
                <a:solidFill>
                  <a:schemeClr val="bg1"/>
                </a:solidFill>
              </a:rPr>
              <a:t>источников загрязнения атмосферы, причин и последствий пожаров</a:t>
            </a:r>
          </a:p>
          <a:p>
            <a:pPr algn="l"/>
            <a:r>
              <a:rPr lang="ru-RU" sz="2000" b="0" dirty="0">
                <a:solidFill>
                  <a:schemeClr val="bg1"/>
                </a:solidFill>
              </a:rPr>
              <a:t>процессов лесовосстановления после пожаров, хозяйственного использования зон затопления</a:t>
            </a:r>
          </a:p>
          <a:p>
            <a:pPr algn="l"/>
            <a:r>
              <a:rPr lang="ru-RU" sz="2000" b="0" dirty="0">
                <a:solidFill>
                  <a:schemeClr val="bg1"/>
                </a:solidFill>
              </a:rPr>
              <a:t>состояния бесхозяйных противопаводковых </a:t>
            </a:r>
          </a:p>
          <a:p>
            <a:pPr algn="l"/>
            <a:r>
              <a:rPr lang="ru-RU" sz="2000" b="0" dirty="0">
                <a:solidFill>
                  <a:schemeClr val="bg1"/>
                </a:solidFill>
              </a:rPr>
              <a:t>гидротехнических сооружений</a:t>
            </a:r>
          </a:p>
          <a:p>
            <a:pPr algn="l"/>
            <a:r>
              <a:rPr lang="ru-RU" sz="2000" b="0" dirty="0">
                <a:solidFill>
                  <a:schemeClr val="bg1"/>
                </a:solidFill>
              </a:rPr>
              <a:t>и др.</a:t>
            </a:r>
          </a:p>
          <a:p>
            <a:pPr algn="l"/>
            <a:endParaRPr lang="ru-RU" sz="2000" b="0" dirty="0">
              <a:solidFill>
                <a:schemeClr val="bg1"/>
              </a:solidFill>
            </a:endParaRPr>
          </a:p>
        </p:txBody>
      </p:sp>
      <p:pic>
        <p:nvPicPr>
          <p:cNvPr id="24" name="Рисунок 23" descr="Расширение бизнеса">
            <a:extLst>
              <a:ext uri="{FF2B5EF4-FFF2-40B4-BE49-F238E27FC236}">
                <a16:creationId xmlns:a16="http://schemas.microsoft.com/office/drawing/2014/main" id="{5E7C30FC-1FA6-4A9E-AAAF-34C591F93C0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3618463" y="3945690"/>
            <a:ext cx="1346839" cy="1346839"/>
          </a:xfrm>
          <a:prstGeom prst="rect">
            <a:avLst/>
          </a:prstGeom>
        </p:spPr>
      </p:pic>
      <p:pic>
        <p:nvPicPr>
          <p:cNvPr id="29" name="Рисунок 28" descr="Планета">
            <a:extLst>
              <a:ext uri="{FF2B5EF4-FFF2-40B4-BE49-F238E27FC236}">
                <a16:creationId xmlns:a16="http://schemas.microsoft.com/office/drawing/2014/main" id="{FBA4BADA-44AB-4F46-A7C4-858129D7075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8726912" y="3937934"/>
            <a:ext cx="1439023" cy="1439023"/>
          </a:xfrm>
          <a:prstGeom prst="rect">
            <a:avLst/>
          </a:prstGeom>
        </p:spPr>
      </p:pic>
      <p:sp>
        <p:nvSpPr>
          <p:cNvPr id="34" name="04.12.2020">
            <a:extLst>
              <a:ext uri="{FF2B5EF4-FFF2-40B4-BE49-F238E27FC236}">
                <a16:creationId xmlns:a16="http://schemas.microsoft.com/office/drawing/2014/main" id="{338606D8-C1CD-4576-82C6-5AE6EDF9FB22}"/>
              </a:ext>
            </a:extLst>
          </p:cNvPr>
          <p:cNvSpPr txBox="1"/>
          <p:nvPr/>
        </p:nvSpPr>
        <p:spPr>
          <a:xfrm>
            <a:off x="1376412" y="12505328"/>
            <a:ext cx="1639873" cy="6969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lnSpc>
                <a:spcPts val="5300"/>
              </a:lnSpc>
              <a:defRPr sz="2500">
                <a:solidFill>
                  <a:srgbClr val="FFFFFF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dirty="0"/>
              <a:t>0</a:t>
            </a:r>
            <a:r>
              <a:rPr lang="ru-RU" dirty="0"/>
              <a:t>2</a:t>
            </a:r>
            <a:r>
              <a:rPr dirty="0"/>
              <a:t>.</a:t>
            </a:r>
            <a:r>
              <a:rPr lang="ru-RU" dirty="0"/>
              <a:t>06</a:t>
            </a:r>
            <a:r>
              <a:rPr dirty="0"/>
              <a:t>.202</a:t>
            </a:r>
            <a:r>
              <a:rPr lang="ru-RU" dirty="0"/>
              <a:t>2</a:t>
            </a:r>
            <a:r>
              <a:rPr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35" name="3">
            <a:extLst>
              <a:ext uri="{FF2B5EF4-FFF2-40B4-BE49-F238E27FC236}">
                <a16:creationId xmlns:a16="http://schemas.microsoft.com/office/drawing/2014/main" id="{E1C4E5F7-453E-4280-A1E5-5DDAB8B7A6F6}"/>
              </a:ext>
            </a:extLst>
          </p:cNvPr>
          <p:cNvSpPr txBox="1"/>
          <p:nvPr/>
        </p:nvSpPr>
        <p:spPr>
          <a:xfrm>
            <a:off x="23056543" y="12505328"/>
            <a:ext cx="336631" cy="6969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lnSpc>
                <a:spcPts val="5300"/>
              </a:lnSpc>
              <a:defRPr sz="2500">
                <a:solidFill>
                  <a:srgbClr val="FFFFFF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lang="ru-RU" dirty="0">
                <a:solidFill>
                  <a:schemeClr val="bg1"/>
                </a:solidFill>
              </a:rPr>
              <a:t>5</a:t>
            </a:r>
            <a:r>
              <a:rPr dirty="0">
                <a:solidFill>
                  <a:srgbClr val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048600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04.12.2020">
            <a:extLst>
              <a:ext uri="{FF2B5EF4-FFF2-40B4-BE49-F238E27FC236}">
                <a16:creationId xmlns:a16="http://schemas.microsoft.com/office/drawing/2014/main" id="{5CADBDD7-A77D-4DDF-ACA7-DD49F48932F6}"/>
              </a:ext>
            </a:extLst>
          </p:cNvPr>
          <p:cNvSpPr txBox="1"/>
          <p:nvPr/>
        </p:nvSpPr>
        <p:spPr>
          <a:xfrm>
            <a:off x="1376412" y="12505328"/>
            <a:ext cx="1639873" cy="6969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lnSpc>
                <a:spcPts val="5300"/>
              </a:lnSpc>
              <a:defRPr sz="2500">
                <a:solidFill>
                  <a:srgbClr val="FFFFFF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dirty="0">
                <a:solidFill>
                  <a:schemeClr val="bg1"/>
                </a:solidFill>
              </a:rPr>
              <a:t>0</a:t>
            </a:r>
            <a:r>
              <a:rPr lang="ru-RU" dirty="0">
                <a:solidFill>
                  <a:schemeClr val="bg1"/>
                </a:solidFill>
              </a:rPr>
              <a:t>2</a:t>
            </a:r>
            <a:r>
              <a:rPr dirty="0">
                <a:solidFill>
                  <a:schemeClr val="bg1"/>
                </a:solidFill>
              </a:rPr>
              <a:t>.</a:t>
            </a:r>
            <a:r>
              <a:rPr lang="ru-RU" dirty="0">
                <a:solidFill>
                  <a:schemeClr val="bg1"/>
                </a:solidFill>
              </a:rPr>
              <a:t>06</a:t>
            </a:r>
            <a:r>
              <a:rPr dirty="0">
                <a:solidFill>
                  <a:schemeClr val="bg1"/>
                </a:solidFill>
              </a:rPr>
              <a:t>.202</a:t>
            </a:r>
            <a:r>
              <a:rPr lang="ru-RU" dirty="0">
                <a:solidFill>
                  <a:schemeClr val="bg1"/>
                </a:solidFill>
              </a:rPr>
              <a:t>2</a:t>
            </a:r>
            <a:r>
              <a:rPr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0" name="3">
            <a:extLst>
              <a:ext uri="{FF2B5EF4-FFF2-40B4-BE49-F238E27FC236}">
                <a16:creationId xmlns:a16="http://schemas.microsoft.com/office/drawing/2014/main" id="{B64468A8-48C0-40E8-B5D3-8B5A5BC5F7A4}"/>
              </a:ext>
            </a:extLst>
          </p:cNvPr>
          <p:cNvSpPr txBox="1"/>
          <p:nvPr/>
        </p:nvSpPr>
        <p:spPr>
          <a:xfrm>
            <a:off x="23056543" y="12505328"/>
            <a:ext cx="336631" cy="6969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lnSpc>
                <a:spcPts val="5300"/>
              </a:lnSpc>
              <a:defRPr sz="2500">
                <a:solidFill>
                  <a:srgbClr val="FFFFFF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lang="ru-RU" dirty="0">
                <a:solidFill>
                  <a:schemeClr val="bg1"/>
                </a:solidFill>
              </a:rPr>
              <a:t>6</a:t>
            </a:r>
            <a:r>
              <a:rPr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0FE88E7C-DBBB-4185-91D7-89B904506E16}"/>
              </a:ext>
            </a:extLst>
          </p:cNvPr>
          <p:cNvSpPr/>
          <p:nvPr/>
        </p:nvSpPr>
        <p:spPr>
          <a:xfrm>
            <a:off x="1376412" y="3186113"/>
            <a:ext cx="21680131" cy="84092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96564CC-4FCE-4E4D-868A-3F9B915BCB1F}"/>
              </a:ext>
            </a:extLst>
          </p:cNvPr>
          <p:cNvSpPr txBox="1"/>
          <p:nvPr/>
        </p:nvSpPr>
        <p:spPr>
          <a:xfrm>
            <a:off x="1308712" y="3143412"/>
            <a:ext cx="163987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0" dirty="0">
                <a:ln w="44450">
                  <a:solidFill>
                    <a:schemeClr val="bg1"/>
                  </a:solidFill>
                </a:ln>
                <a:solidFill>
                  <a:srgbClr val="001A3F"/>
                </a:solidFill>
              </a:rPr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1D28E77-9EB2-4BB5-8DE9-354528FE52D4}"/>
              </a:ext>
            </a:extLst>
          </p:cNvPr>
          <p:cNvSpPr txBox="1"/>
          <p:nvPr/>
        </p:nvSpPr>
        <p:spPr>
          <a:xfrm>
            <a:off x="2624464" y="3560077"/>
            <a:ext cx="398220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Clr>
                <a:schemeClr val="bg1"/>
              </a:buClr>
            </a:pPr>
            <a:r>
              <a:rPr lang="ru-RU" sz="3200" b="0" dirty="0">
                <a:solidFill>
                  <a:srgbClr val="001A3F"/>
                </a:solidFill>
              </a:rPr>
              <a:t>Новые решения </a:t>
            </a:r>
          </a:p>
          <a:p>
            <a:pPr algn="l">
              <a:buClr>
                <a:schemeClr val="bg1"/>
              </a:buClr>
            </a:pPr>
            <a:r>
              <a:rPr lang="ru-RU" sz="3200" b="0" dirty="0">
                <a:solidFill>
                  <a:srgbClr val="001A3F"/>
                </a:solidFill>
              </a:rPr>
              <a:t>организации </a:t>
            </a:r>
          </a:p>
          <a:p>
            <a:pPr algn="l">
              <a:buClr>
                <a:schemeClr val="bg1"/>
              </a:buClr>
            </a:pPr>
            <a:r>
              <a:rPr lang="ru-RU" sz="3200" b="0" dirty="0">
                <a:solidFill>
                  <a:srgbClr val="001A3F"/>
                </a:solidFill>
              </a:rPr>
              <a:t>научной работы</a:t>
            </a:r>
          </a:p>
        </p:txBody>
      </p:sp>
      <p:sp>
        <p:nvSpPr>
          <p:cNvPr id="3" name="НАЗВАНИЕ ПРАКТИКИ">
            <a:extLst>
              <a:ext uri="{FF2B5EF4-FFF2-40B4-BE49-F238E27FC236}">
                <a16:creationId xmlns:a16="http://schemas.microsoft.com/office/drawing/2014/main" id="{7445D776-5A65-48AE-AD14-FD3A6D35DD66}"/>
              </a:ext>
            </a:extLst>
          </p:cNvPr>
          <p:cNvSpPr txBox="1"/>
          <p:nvPr/>
        </p:nvSpPr>
        <p:spPr>
          <a:xfrm>
            <a:off x="1384437" y="1131826"/>
            <a:ext cx="17296402" cy="14546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algn="l" defTabSz="457200">
              <a:lnSpc>
                <a:spcPts val="12400"/>
              </a:lnSpc>
              <a:defRPr sz="5333">
                <a:solidFill>
                  <a:srgbClr val="11193D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cap="all" dirty="0">
                <a:solidFill>
                  <a:schemeClr val="bg1"/>
                </a:solidFill>
              </a:rPr>
              <a:t>Забайкальский центр волонтерской науки</a:t>
            </a:r>
            <a:endParaRPr sz="1200" b="0" dirty="0">
              <a:solidFill>
                <a:schemeClr val="bg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00AB2BFD-DE4D-45F2-AD0A-815062EB8E1E}"/>
              </a:ext>
            </a:extLst>
          </p:cNvPr>
          <p:cNvGrpSpPr/>
          <p:nvPr/>
        </p:nvGrpSpPr>
        <p:grpSpPr>
          <a:xfrm>
            <a:off x="2018452" y="5867919"/>
            <a:ext cx="11270567" cy="4905830"/>
            <a:chOff x="5882530" y="5369929"/>
            <a:chExt cx="11270567" cy="4905830"/>
          </a:xfrm>
        </p:grpSpPr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9A62C6D9-2AA6-4E3C-981C-A5FC61117990}"/>
                </a:ext>
              </a:extLst>
            </p:cNvPr>
            <p:cNvSpPr/>
            <p:nvPr/>
          </p:nvSpPr>
          <p:spPr>
            <a:xfrm>
              <a:off x="5882530" y="5369929"/>
              <a:ext cx="856800" cy="856343"/>
            </a:xfrm>
            <a:prstGeom prst="rect">
              <a:avLst/>
            </a:prstGeom>
            <a:noFill/>
            <a:ln w="19050">
              <a:solidFill>
                <a:srgbClr val="001A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E44B33F-5D69-4B5E-BC4E-4AE6F965749F}"/>
                </a:ext>
              </a:extLst>
            </p:cNvPr>
            <p:cNvSpPr txBox="1"/>
            <p:nvPr/>
          </p:nvSpPr>
          <p:spPr>
            <a:xfrm>
              <a:off x="6864781" y="5369929"/>
              <a:ext cx="328022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ru-RU" sz="2400" b="0" dirty="0"/>
                <a:t>Приглашение участников</a:t>
              </a:r>
            </a:p>
          </p:txBody>
        </p:sp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id="{764F31D5-E388-4C86-B886-9E7D94C661A5}"/>
                </a:ext>
              </a:extLst>
            </p:cNvPr>
            <p:cNvSpPr/>
            <p:nvPr/>
          </p:nvSpPr>
          <p:spPr>
            <a:xfrm>
              <a:off x="7936301" y="6727015"/>
              <a:ext cx="856800" cy="856343"/>
            </a:xfrm>
            <a:prstGeom prst="rect">
              <a:avLst/>
            </a:prstGeom>
            <a:noFill/>
            <a:ln w="19050">
              <a:solidFill>
                <a:srgbClr val="001A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FE15224-3A76-45A6-BB9F-B32753A1F249}"/>
                </a:ext>
              </a:extLst>
            </p:cNvPr>
            <p:cNvSpPr txBox="1"/>
            <p:nvPr/>
          </p:nvSpPr>
          <p:spPr>
            <a:xfrm>
              <a:off x="8904038" y="6924353"/>
              <a:ext cx="32802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ru-RU" sz="2400" b="0" dirty="0"/>
                <a:t>Сбор материалов</a:t>
              </a:r>
            </a:p>
          </p:txBody>
        </p:sp>
        <p:sp>
          <p:nvSpPr>
            <p:cNvPr id="22" name="Прямоугольник 21">
              <a:extLst>
                <a:ext uri="{FF2B5EF4-FFF2-40B4-BE49-F238E27FC236}">
                  <a16:creationId xmlns:a16="http://schemas.microsoft.com/office/drawing/2014/main" id="{FC43320B-83F7-45BE-A0E0-887DC493BB7E}"/>
                </a:ext>
              </a:extLst>
            </p:cNvPr>
            <p:cNvSpPr/>
            <p:nvPr/>
          </p:nvSpPr>
          <p:spPr>
            <a:xfrm>
              <a:off x="9990072" y="8071401"/>
              <a:ext cx="856800" cy="856343"/>
            </a:xfrm>
            <a:prstGeom prst="rect">
              <a:avLst/>
            </a:prstGeom>
            <a:noFill/>
            <a:ln w="19050">
              <a:solidFill>
                <a:srgbClr val="001A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>
              <a:extLst>
                <a:ext uri="{FF2B5EF4-FFF2-40B4-BE49-F238E27FC236}">
                  <a16:creationId xmlns:a16="http://schemas.microsoft.com/office/drawing/2014/main" id="{32B79418-1461-4E58-9859-457DFE221516}"/>
                </a:ext>
              </a:extLst>
            </p:cNvPr>
            <p:cNvSpPr/>
            <p:nvPr/>
          </p:nvSpPr>
          <p:spPr>
            <a:xfrm>
              <a:off x="12043843" y="9419416"/>
              <a:ext cx="856800" cy="856343"/>
            </a:xfrm>
            <a:prstGeom prst="rect">
              <a:avLst/>
            </a:prstGeom>
            <a:noFill/>
            <a:ln w="19050">
              <a:solidFill>
                <a:srgbClr val="001A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EF760AD-DB97-4387-B571-D0FF3946CD01}"/>
                </a:ext>
              </a:extLst>
            </p:cNvPr>
            <p:cNvSpPr txBox="1"/>
            <p:nvPr/>
          </p:nvSpPr>
          <p:spPr>
            <a:xfrm>
              <a:off x="10922332" y="8268739"/>
              <a:ext cx="32802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ru-RU" sz="2400" b="0" dirty="0"/>
                <a:t>Обработка, верстка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55591E8-1D06-4B12-9950-341F9EEF36F1}"/>
                </a:ext>
              </a:extLst>
            </p:cNvPr>
            <p:cNvSpPr txBox="1"/>
            <p:nvPr/>
          </p:nvSpPr>
          <p:spPr>
            <a:xfrm>
              <a:off x="12900643" y="9419416"/>
              <a:ext cx="425245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ru-RU" sz="2400" b="0" dirty="0"/>
                <a:t>Презентация и распространение сборника</a:t>
              </a:r>
            </a:p>
          </p:txBody>
        </p:sp>
        <p:cxnSp>
          <p:nvCxnSpPr>
            <p:cNvPr id="34" name="Соединитель: уступ 33">
              <a:extLst>
                <a:ext uri="{FF2B5EF4-FFF2-40B4-BE49-F238E27FC236}">
                  <a16:creationId xmlns:a16="http://schemas.microsoft.com/office/drawing/2014/main" id="{16CE937D-F576-4A1A-AE4E-3BAE40AA44D2}"/>
                </a:ext>
              </a:extLst>
            </p:cNvPr>
            <p:cNvCxnSpPr>
              <a:stCxn id="18" idx="2"/>
              <a:endCxn id="20" idx="1"/>
            </p:cNvCxnSpPr>
            <p:nvPr/>
          </p:nvCxnSpPr>
          <p:spPr>
            <a:xfrm rot="16200000" flipH="1">
              <a:off x="6659158" y="5878043"/>
              <a:ext cx="928915" cy="1625371"/>
            </a:xfrm>
            <a:prstGeom prst="bentConnector2">
              <a:avLst/>
            </a:prstGeom>
            <a:ln w="19050">
              <a:solidFill>
                <a:srgbClr val="001A3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Соединитель: уступ 34">
              <a:extLst>
                <a:ext uri="{FF2B5EF4-FFF2-40B4-BE49-F238E27FC236}">
                  <a16:creationId xmlns:a16="http://schemas.microsoft.com/office/drawing/2014/main" id="{C1D90038-31C8-4100-9244-9386098690B9}"/>
                </a:ext>
              </a:extLst>
            </p:cNvPr>
            <p:cNvCxnSpPr/>
            <p:nvPr/>
          </p:nvCxnSpPr>
          <p:spPr>
            <a:xfrm rot="16200000" flipH="1">
              <a:off x="8712929" y="7235130"/>
              <a:ext cx="928915" cy="1625371"/>
            </a:xfrm>
            <a:prstGeom prst="bentConnector2">
              <a:avLst/>
            </a:prstGeom>
            <a:ln w="19050">
              <a:solidFill>
                <a:srgbClr val="001A3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Соединитель: уступ 35">
              <a:extLst>
                <a:ext uri="{FF2B5EF4-FFF2-40B4-BE49-F238E27FC236}">
                  <a16:creationId xmlns:a16="http://schemas.microsoft.com/office/drawing/2014/main" id="{8D1A26D0-724F-4C3B-96DE-282A733BC8F1}"/>
                </a:ext>
              </a:extLst>
            </p:cNvPr>
            <p:cNvCxnSpPr/>
            <p:nvPr/>
          </p:nvCxnSpPr>
          <p:spPr>
            <a:xfrm rot="16200000" flipH="1">
              <a:off x="10766700" y="8579516"/>
              <a:ext cx="928915" cy="1625371"/>
            </a:xfrm>
            <a:prstGeom prst="bentConnector2">
              <a:avLst/>
            </a:prstGeom>
            <a:ln w="19050">
              <a:solidFill>
                <a:srgbClr val="001A3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Прямоугольник 37">
              <a:extLst>
                <a:ext uri="{FF2B5EF4-FFF2-40B4-BE49-F238E27FC236}">
                  <a16:creationId xmlns:a16="http://schemas.microsoft.com/office/drawing/2014/main" id="{826BB95E-0E7F-40D2-A90C-5B5F6967F306}"/>
                </a:ext>
              </a:extLst>
            </p:cNvPr>
            <p:cNvSpPr/>
            <p:nvPr/>
          </p:nvSpPr>
          <p:spPr>
            <a:xfrm>
              <a:off x="5902428" y="9419416"/>
              <a:ext cx="3299937" cy="856343"/>
            </a:xfrm>
            <a:prstGeom prst="rect">
              <a:avLst/>
            </a:prstGeom>
            <a:noFill/>
            <a:ln w="19050">
              <a:solidFill>
                <a:srgbClr val="001A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40" name="Прямая соединительная линия 39">
              <a:extLst>
                <a:ext uri="{FF2B5EF4-FFF2-40B4-BE49-F238E27FC236}">
                  <a16:creationId xmlns:a16="http://schemas.microsoft.com/office/drawing/2014/main" id="{4D066AE4-9EE9-480F-B580-BE9AF0308513}"/>
                </a:ext>
              </a:extLst>
            </p:cNvPr>
            <p:cNvCxnSpPr/>
            <p:nvPr/>
          </p:nvCxnSpPr>
          <p:spPr>
            <a:xfrm>
              <a:off x="6310930" y="7155186"/>
              <a:ext cx="0" cy="2264230"/>
            </a:xfrm>
            <a:prstGeom prst="line">
              <a:avLst/>
            </a:prstGeom>
            <a:ln w="19050">
              <a:solidFill>
                <a:srgbClr val="001A3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Прямая соединительная линия 41">
              <a:extLst>
                <a:ext uri="{FF2B5EF4-FFF2-40B4-BE49-F238E27FC236}">
                  <a16:creationId xmlns:a16="http://schemas.microsoft.com/office/drawing/2014/main" id="{883CF40D-93EF-48FD-90D1-741B7994F71C}"/>
                </a:ext>
              </a:extLst>
            </p:cNvPr>
            <p:cNvCxnSpPr/>
            <p:nvPr/>
          </p:nvCxnSpPr>
          <p:spPr>
            <a:xfrm flipH="1">
              <a:off x="9202365" y="9856659"/>
              <a:ext cx="1216107" cy="0"/>
            </a:xfrm>
            <a:prstGeom prst="line">
              <a:avLst/>
            </a:prstGeom>
            <a:ln w="19050">
              <a:solidFill>
                <a:srgbClr val="001A3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7A0D1ADC-B70D-4DED-B989-D32182823EEF}"/>
                </a:ext>
              </a:extLst>
            </p:cNvPr>
            <p:cNvSpPr txBox="1"/>
            <p:nvPr/>
          </p:nvSpPr>
          <p:spPr>
            <a:xfrm>
              <a:off x="6110451" y="9519044"/>
              <a:ext cx="276364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0" dirty="0"/>
                <a:t>Обобщение опыта и новые практики</a:t>
              </a:r>
            </a:p>
          </p:txBody>
        </p:sp>
        <p:pic>
          <p:nvPicPr>
            <p:cNvPr id="45" name="Рисунок 44" descr="Отправить">
              <a:extLst>
                <a:ext uri="{FF2B5EF4-FFF2-40B4-BE49-F238E27FC236}">
                  <a16:creationId xmlns:a16="http://schemas.microsoft.com/office/drawing/2014/main" id="{FE007D8A-5691-48B6-AA89-07F3682186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954430" y="5480532"/>
              <a:ext cx="652236" cy="652236"/>
            </a:xfrm>
            <a:prstGeom prst="rect">
              <a:avLst/>
            </a:prstGeom>
          </p:spPr>
        </p:pic>
        <p:pic>
          <p:nvPicPr>
            <p:cNvPr id="47" name="Рисунок 46" descr="Скачивать">
              <a:extLst>
                <a:ext uri="{FF2B5EF4-FFF2-40B4-BE49-F238E27FC236}">
                  <a16:creationId xmlns:a16="http://schemas.microsoft.com/office/drawing/2014/main" id="{338A8D97-3805-4630-B202-9180457C0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004001" y="6735236"/>
              <a:ext cx="789100" cy="789100"/>
            </a:xfrm>
            <a:prstGeom prst="rect">
              <a:avLst/>
            </a:prstGeom>
          </p:spPr>
        </p:pic>
        <p:pic>
          <p:nvPicPr>
            <p:cNvPr id="49" name="Рисунок 48" descr="Синхронизация облака">
              <a:extLst>
                <a:ext uri="{FF2B5EF4-FFF2-40B4-BE49-F238E27FC236}">
                  <a16:creationId xmlns:a16="http://schemas.microsoft.com/office/drawing/2014/main" id="{0C24D230-59CC-427A-8B7B-7387E544EA9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0044299" y="8117949"/>
              <a:ext cx="748346" cy="748346"/>
            </a:xfrm>
            <a:prstGeom prst="rect">
              <a:avLst/>
            </a:prstGeom>
          </p:spPr>
        </p:pic>
        <p:pic>
          <p:nvPicPr>
            <p:cNvPr id="53" name="Рисунок 52" descr="Чат">
              <a:extLst>
                <a:ext uri="{FF2B5EF4-FFF2-40B4-BE49-F238E27FC236}">
                  <a16:creationId xmlns:a16="http://schemas.microsoft.com/office/drawing/2014/main" id="{5127DD15-F906-4647-8764-F46920CBF5A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2107140" y="9519044"/>
              <a:ext cx="730205" cy="730205"/>
            </a:xfrm>
            <a:prstGeom prst="rect">
              <a:avLst/>
            </a:prstGeom>
          </p:spPr>
        </p:pic>
      </p:grp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FCD0CEA-B71B-40A1-9C83-1C084E7171ED}"/>
              </a:ext>
            </a:extLst>
          </p:cNvPr>
          <p:cNvSpPr/>
          <p:nvPr/>
        </p:nvSpPr>
        <p:spPr>
          <a:xfrm>
            <a:off x="8805241" y="3714114"/>
            <a:ext cx="8302753" cy="13411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73CD3F-D9E9-417B-96EA-C6870BBC62C6}"/>
              </a:ext>
            </a:extLst>
          </p:cNvPr>
          <p:cNvSpPr txBox="1"/>
          <p:nvPr/>
        </p:nvSpPr>
        <p:spPr>
          <a:xfrm>
            <a:off x="8805336" y="3779693"/>
            <a:ext cx="83027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400" b="0" dirty="0">
                <a:solidFill>
                  <a:srgbClr val="001A3F"/>
                </a:solidFill>
              </a:rPr>
              <a:t>Сборник – расширенная инструкция к обновлению системы научного творчества молодежи, руководство к созданию и развитию новых проектов НИРС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B2EE2EEF-4FA9-4C7A-99E9-703CC0FEE56F}"/>
              </a:ext>
            </a:extLst>
          </p:cNvPr>
          <p:cNvSpPr/>
          <p:nvPr/>
        </p:nvSpPr>
        <p:spPr>
          <a:xfrm>
            <a:off x="10999896" y="5898484"/>
            <a:ext cx="9976439" cy="132378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C229AFF-F2EA-465D-8B5F-0911242D8316}"/>
              </a:ext>
            </a:extLst>
          </p:cNvPr>
          <p:cNvSpPr txBox="1"/>
          <p:nvPr/>
        </p:nvSpPr>
        <p:spPr>
          <a:xfrm>
            <a:off x="10999990" y="5927487"/>
            <a:ext cx="106889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400" b="0" dirty="0">
                <a:solidFill>
                  <a:srgbClr val="001A3F"/>
                </a:solidFill>
              </a:rPr>
              <a:t> - Запуск на платформе «Новые люди»</a:t>
            </a:r>
          </a:p>
          <a:p>
            <a:pPr algn="l"/>
            <a:r>
              <a:rPr lang="ru-RU" sz="2400" b="0" dirty="0">
                <a:solidFill>
                  <a:srgbClr val="001A3F"/>
                </a:solidFill>
              </a:rPr>
              <a:t> - Индивидуальные приглашения</a:t>
            </a:r>
            <a:r>
              <a:rPr lang="en-US" sz="2400" b="0" dirty="0">
                <a:solidFill>
                  <a:srgbClr val="001A3F"/>
                </a:solidFill>
              </a:rPr>
              <a:t> c</a:t>
            </a:r>
            <a:r>
              <a:rPr lang="ru-RU" sz="2400" b="0" dirty="0">
                <a:solidFill>
                  <a:srgbClr val="001A3F"/>
                </a:solidFill>
              </a:rPr>
              <a:t> формализированным шаблоном</a:t>
            </a:r>
          </a:p>
          <a:p>
            <a:pPr algn="l"/>
            <a:r>
              <a:rPr lang="ru-RU" sz="2400" b="0" dirty="0">
                <a:solidFill>
                  <a:srgbClr val="001A3F"/>
                </a:solidFill>
              </a:rPr>
              <a:t> - Ориентация на волонтеров из числа СНО </a:t>
            </a:r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7B4B8B6E-846F-4C87-B07B-14FF0396DE7C}"/>
              </a:ext>
            </a:extLst>
          </p:cNvPr>
          <p:cNvSpPr/>
          <p:nvPr/>
        </p:nvSpPr>
        <p:spPr>
          <a:xfrm>
            <a:off x="13781078" y="8093667"/>
            <a:ext cx="8284086" cy="132378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CEB57C0-FACD-4534-B3FC-1A0685E5F65F}"/>
              </a:ext>
            </a:extLst>
          </p:cNvPr>
          <p:cNvSpPr txBox="1"/>
          <p:nvPr/>
        </p:nvSpPr>
        <p:spPr>
          <a:xfrm>
            <a:off x="13781172" y="8268974"/>
            <a:ext cx="88959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400" b="0" dirty="0">
                <a:solidFill>
                  <a:srgbClr val="001A3F"/>
                </a:solidFill>
              </a:rPr>
              <a:t> - Обработка с помощью волонтеров СНО </a:t>
            </a:r>
            <a:r>
              <a:rPr lang="ru-RU" sz="2400" b="0" dirty="0" err="1">
                <a:solidFill>
                  <a:srgbClr val="001A3F"/>
                </a:solidFill>
              </a:rPr>
              <a:t>ЗабГУ</a:t>
            </a:r>
            <a:endParaRPr lang="ru-RU" sz="2400" b="0" dirty="0">
              <a:solidFill>
                <a:srgbClr val="001A3F"/>
              </a:solidFill>
            </a:endParaRPr>
          </a:p>
          <a:p>
            <a:pPr algn="l"/>
            <a:r>
              <a:rPr lang="ru-RU" sz="2400" b="0" dirty="0">
                <a:solidFill>
                  <a:srgbClr val="001A3F"/>
                </a:solidFill>
              </a:rPr>
              <a:t> - Презентация сборника </a:t>
            </a:r>
          </a:p>
          <a:p>
            <a:pPr algn="l"/>
            <a:endParaRPr lang="ru-RU" sz="2400" b="0" dirty="0">
              <a:solidFill>
                <a:srgbClr val="001A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7271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04.12.2020"/>
          <p:cNvSpPr txBox="1"/>
          <p:nvPr/>
        </p:nvSpPr>
        <p:spPr>
          <a:xfrm>
            <a:off x="1376412" y="12505328"/>
            <a:ext cx="1639873" cy="6969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lnSpc>
                <a:spcPts val="5300"/>
              </a:lnSpc>
              <a:defRPr sz="2500">
                <a:solidFill>
                  <a:srgbClr val="FFFFFF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dirty="0"/>
              <a:t>0</a:t>
            </a:r>
            <a:r>
              <a:rPr lang="ru-RU" dirty="0"/>
              <a:t>2</a:t>
            </a:r>
            <a:r>
              <a:rPr dirty="0"/>
              <a:t>.</a:t>
            </a:r>
            <a:r>
              <a:rPr lang="ru-RU" dirty="0"/>
              <a:t>06</a:t>
            </a:r>
            <a:r>
              <a:rPr dirty="0"/>
              <a:t>.202</a:t>
            </a:r>
            <a:r>
              <a:rPr lang="ru-RU" dirty="0"/>
              <a:t>2</a:t>
            </a:r>
            <a:r>
              <a:rPr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54" name="3"/>
          <p:cNvSpPr txBox="1"/>
          <p:nvPr/>
        </p:nvSpPr>
        <p:spPr>
          <a:xfrm>
            <a:off x="23056543" y="12505328"/>
            <a:ext cx="336631" cy="6969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lnSpc>
                <a:spcPts val="5300"/>
              </a:lnSpc>
              <a:defRPr sz="2500">
                <a:solidFill>
                  <a:srgbClr val="FFFFFF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lang="ru-RU" dirty="0">
                <a:solidFill>
                  <a:schemeClr val="bg1"/>
                </a:solidFill>
              </a:rPr>
              <a:t>7</a:t>
            </a:r>
            <a:r>
              <a:rPr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56" name="НАЗВАНИЕ ПРАКТИКИ"/>
          <p:cNvSpPr txBox="1"/>
          <p:nvPr/>
        </p:nvSpPr>
        <p:spPr>
          <a:xfrm>
            <a:off x="1531053" y="1371700"/>
            <a:ext cx="17296402" cy="14546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algn="l" defTabSz="457200">
              <a:lnSpc>
                <a:spcPts val="12400"/>
              </a:lnSpc>
              <a:defRPr sz="5333">
                <a:solidFill>
                  <a:srgbClr val="11193D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cap="all" dirty="0">
                <a:solidFill>
                  <a:srgbClr val="001A3F"/>
                </a:solidFill>
              </a:rPr>
              <a:t>Забайкальский центр волонтерской науки</a:t>
            </a:r>
            <a:endParaRPr sz="1200" b="0" dirty="0">
              <a:solidFill>
                <a:srgbClr val="001A3F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772FDB1-A84F-4E75-8685-B2B22E9AED8E}"/>
              </a:ext>
            </a:extLst>
          </p:cNvPr>
          <p:cNvSpPr txBox="1"/>
          <p:nvPr/>
        </p:nvSpPr>
        <p:spPr>
          <a:xfrm>
            <a:off x="11883426" y="6617364"/>
            <a:ext cx="38420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400" dirty="0">
                <a:solidFill>
                  <a:srgbClr val="001A3F"/>
                </a:solidFill>
              </a:rPr>
              <a:t>Нормативные </a:t>
            </a:r>
          </a:p>
          <a:p>
            <a:pPr algn="l"/>
            <a:r>
              <a:rPr lang="ru-RU" sz="2400" dirty="0">
                <a:solidFill>
                  <a:srgbClr val="001A3F"/>
                </a:solidFill>
              </a:rPr>
              <a:t>документы </a:t>
            </a:r>
          </a:p>
          <a:p>
            <a:pPr algn="l"/>
            <a:r>
              <a:rPr lang="ru-RU" sz="2400" dirty="0">
                <a:solidFill>
                  <a:srgbClr val="001A3F"/>
                </a:solidFill>
              </a:rPr>
              <a:t>Центра (проекты)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E4B21F4-E01D-41FE-94E9-DE78A79AFD27}"/>
              </a:ext>
            </a:extLst>
          </p:cNvPr>
          <p:cNvSpPr txBox="1"/>
          <p:nvPr/>
        </p:nvSpPr>
        <p:spPr>
          <a:xfrm>
            <a:off x="16014015" y="6618450"/>
            <a:ext cx="72053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400" dirty="0">
                <a:solidFill>
                  <a:srgbClr val="001A3F"/>
                </a:solidFill>
              </a:rPr>
              <a:t>Группа в </a:t>
            </a:r>
            <a:r>
              <a:rPr lang="en-US" sz="2400" dirty="0">
                <a:solidFill>
                  <a:srgbClr val="001A3F"/>
                </a:solidFill>
              </a:rPr>
              <a:t>VK</a:t>
            </a:r>
            <a:r>
              <a:rPr lang="ru-RU" sz="2400" dirty="0">
                <a:solidFill>
                  <a:srgbClr val="001A3F"/>
                </a:solidFill>
              </a:rPr>
              <a:t> </a:t>
            </a:r>
            <a:endParaRPr lang="en-US" sz="2400" dirty="0">
              <a:solidFill>
                <a:srgbClr val="001A3F"/>
              </a:solidFill>
            </a:endParaRPr>
          </a:p>
          <a:p>
            <a:pPr algn="l"/>
            <a:r>
              <a:rPr lang="ru-RU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тут появится</a:t>
            </a:r>
          </a:p>
          <a:p>
            <a:pPr algn="l"/>
            <a:r>
              <a:rPr lang="ru-RU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информация о сайте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569A85-4012-4B9F-B4D6-39843CC966D9}"/>
              </a:ext>
            </a:extLst>
          </p:cNvPr>
          <p:cNvSpPr txBox="1"/>
          <p:nvPr/>
        </p:nvSpPr>
        <p:spPr>
          <a:xfrm>
            <a:off x="1466850" y="4152900"/>
            <a:ext cx="95631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3200" dirty="0"/>
              <a:t>Шапиева Анна </a:t>
            </a:r>
          </a:p>
          <a:p>
            <a:pPr algn="l"/>
            <a:r>
              <a:rPr lang="ru-RU" sz="2800" b="0" dirty="0"/>
              <a:t>СМУС Забайкальского </a:t>
            </a:r>
          </a:p>
          <a:p>
            <a:pPr algn="l"/>
            <a:r>
              <a:rPr lang="ru-RU" sz="2800" b="0" dirty="0"/>
              <a:t>государственного университета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BAFBB48-6CDD-4848-8CFF-7C6E32FD0138}"/>
              </a:ext>
            </a:extLst>
          </p:cNvPr>
          <p:cNvSpPr txBox="1"/>
          <p:nvPr/>
        </p:nvSpPr>
        <p:spPr>
          <a:xfrm>
            <a:off x="1462408" y="5920560"/>
            <a:ext cx="10874445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ru-RU" sz="2800" b="0" dirty="0">
                <a:solidFill>
                  <a:srgbClr val="383A3F"/>
                </a:solidFill>
                <a:ea typeface="Verdana" pitchFamily="34" charset="0"/>
                <a:cs typeface="Verdana" pitchFamily="34" charset="0"/>
              </a:rPr>
              <a:t>г. Чита, ул. Александро-Заводская, 30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23A55AE9-3942-483E-B230-FB20327335DE}"/>
              </a:ext>
            </a:extLst>
          </p:cNvPr>
          <p:cNvSpPr/>
          <p:nvPr/>
        </p:nvSpPr>
        <p:spPr>
          <a:xfrm>
            <a:off x="1481458" y="6509532"/>
            <a:ext cx="5806728" cy="658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800" b="0" dirty="0">
                <a:solidFill>
                  <a:srgbClr val="383A3F"/>
                </a:solidFill>
                <a:ea typeface="Verdana" pitchFamily="34" charset="0"/>
                <a:cs typeface="Verdana" pitchFamily="34" charset="0"/>
              </a:rPr>
              <a:t>www.zabgu.ru </a:t>
            </a:r>
            <a:endParaRPr lang="ru-RU" sz="2800" b="0" dirty="0">
              <a:solidFill>
                <a:srgbClr val="383A3F"/>
              </a:solidFill>
              <a:ea typeface="Verdana" pitchFamily="34" charset="0"/>
              <a:cs typeface="Verdana" pitchFamily="34" charset="0"/>
            </a:endParaRPr>
          </a:p>
        </p:txBody>
      </p:sp>
      <p:pic>
        <p:nvPicPr>
          <p:cNvPr id="5" name="Рисунок 4" descr="Телефонная трубка">
            <a:extLst>
              <a:ext uri="{FF2B5EF4-FFF2-40B4-BE49-F238E27FC236}">
                <a16:creationId xmlns:a16="http://schemas.microsoft.com/office/drawing/2014/main" id="{CBCB0398-9392-40E6-B259-424A42EFE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19558" y="7575908"/>
            <a:ext cx="658835" cy="658835"/>
          </a:xfrm>
          <a:prstGeom prst="rect">
            <a:avLst/>
          </a:prstGeom>
        </p:spPr>
      </p:pic>
      <p:pic>
        <p:nvPicPr>
          <p:cNvPr id="9" name="Рисунок 8" descr="Электронная почта">
            <a:extLst>
              <a:ext uri="{FF2B5EF4-FFF2-40B4-BE49-F238E27FC236}">
                <a16:creationId xmlns:a16="http://schemas.microsoft.com/office/drawing/2014/main" id="{0804BC61-96AD-46D7-A669-EFA5038527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50560" y="8444868"/>
            <a:ext cx="658835" cy="658835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B7BB231B-5EAA-4ECE-A2DC-46ABBCD1F482}"/>
              </a:ext>
            </a:extLst>
          </p:cNvPr>
          <p:cNvSpPr txBox="1"/>
          <p:nvPr/>
        </p:nvSpPr>
        <p:spPr>
          <a:xfrm>
            <a:off x="2307967" y="7574164"/>
            <a:ext cx="3540383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ru-RU" sz="2800" dirty="0">
                <a:solidFill>
                  <a:srgbClr val="383A3F"/>
                </a:solidFill>
                <a:ea typeface="Verdana" pitchFamily="34" charset="0"/>
                <a:cs typeface="Verdana" pitchFamily="34" charset="0"/>
              </a:rPr>
              <a:t>+7 (924) 807-68-88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529154E-2770-4B03-A340-763AF9A46904}"/>
              </a:ext>
            </a:extLst>
          </p:cNvPr>
          <p:cNvSpPr txBox="1"/>
          <p:nvPr/>
        </p:nvSpPr>
        <p:spPr>
          <a:xfrm>
            <a:off x="2307967" y="8444867"/>
            <a:ext cx="4567510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800" b="0" dirty="0">
                <a:solidFill>
                  <a:srgbClr val="000E38"/>
                </a:solidFill>
                <a:ea typeface="Verdana" pitchFamily="34" charset="0"/>
                <a:cs typeface="Verdana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ShapievaAV@mail.ru</a:t>
            </a:r>
            <a:r>
              <a:rPr lang="en-US" sz="2800" b="0" dirty="0">
                <a:solidFill>
                  <a:srgbClr val="000E38"/>
                </a:solidFill>
                <a:ea typeface="Verdana" pitchFamily="34" charset="0"/>
                <a:cs typeface="Verdana" pitchFamily="34" charset="0"/>
              </a:rPr>
              <a:t> </a:t>
            </a:r>
            <a:endParaRPr lang="ru-RU" sz="2800" b="0" dirty="0">
              <a:solidFill>
                <a:srgbClr val="000E38"/>
              </a:solidFill>
              <a:ea typeface="Verdana" pitchFamily="34" charset="0"/>
              <a:cs typeface="Verdana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02748C8-98F7-4F06-9815-643A706127C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1198" y="4204434"/>
            <a:ext cx="2487168" cy="248716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AA550AF-586D-47A8-8B03-A0CA34754D7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2310" y="4145154"/>
            <a:ext cx="2578272" cy="257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768392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1441</TotalTime>
  <Words>439</Words>
  <Application>Microsoft Office PowerPoint</Application>
  <PresentationFormat>Произвольный</PresentationFormat>
  <Paragraphs>111</Paragraphs>
  <Slides>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7</vt:i4>
      </vt:variant>
    </vt:vector>
  </HeadingPairs>
  <TitlesOfParts>
    <vt:vector size="16" baseType="lpstr">
      <vt:lpstr>Arial</vt:lpstr>
      <vt:lpstr>Avenir Heavy</vt:lpstr>
      <vt:lpstr>Avenir Next</vt:lpstr>
      <vt:lpstr>Calibri</vt:lpstr>
      <vt:lpstr>Calibri Light</vt:lpstr>
      <vt:lpstr>Helvetica Neue</vt:lpstr>
      <vt:lpstr>Times</vt:lpstr>
      <vt:lpstr>Специальное оформление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КАТЕГОРИИ ПРОЕКТОВ ЦЕНТРА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Andrey Egorov</dc:creator>
  <cp:lastModifiedBy>Анна Викторовна Шапиева</cp:lastModifiedBy>
  <cp:revision>67</cp:revision>
  <dcterms:modified xsi:type="dcterms:W3CDTF">2022-05-31T06:43:43Z</dcterms:modified>
</cp:coreProperties>
</file>