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62" r:id="rId2"/>
    <p:sldId id="263" r:id="rId3"/>
    <p:sldId id="269" r:id="rId4"/>
    <p:sldId id="271" r:id="rId5"/>
    <p:sldId id="272" r:id="rId6"/>
    <p:sldId id="273" r:id="rId7"/>
    <p:sldId id="274" r:id="rId8"/>
    <p:sldId id="275" r:id="rId9"/>
    <p:sldId id="264" r:id="rId10"/>
    <p:sldId id="270" r:id="rId11"/>
    <p:sldId id="266" r:id="rId12"/>
    <p:sldId id="265" r:id="rId13"/>
    <p:sldId id="256" r:id="rId14"/>
    <p:sldId id="267" r:id="rId15"/>
    <p:sldId id="268" r:id="rId16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ugrovVV\Desktop\&#1041;&#1086;&#1077;&#1074;&#1086;&#1077;%20&#1073;&#1088;&#1072;&#1090;&#1089;&#1090;&#1074;&#1086;\2024\&#1057;&#1086;&#1074;&#1077;&#1090;%20&#1051;&#1054;&#1054;%20&#1041;&#1041;\&#1056;&#1077;&#1081;&#1090;&#1080;&#1085;&#1075;%20&#1088;&#1072;&#1081;&#1086;&#1085;&#1086;&#1074;%20&#1085;&#1072;%2001%20&#1086;&#1082;&#1090;%202024&#1075;.%20&#1087;&#1086;%20&#1051;&#105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Количество</a:t>
            </a:r>
            <a:r>
              <a:rPr lang="ru-RU" baseline="0" dirty="0" smtClean="0"/>
              <a:t> мероприятий/релизов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Лист1!$A$1:$A$20</c:f>
              <c:strCache>
                <c:ptCount val="20"/>
                <c:pt idx="0">
                  <c:v>Выборг</c:v>
                </c:pt>
                <c:pt idx="1">
                  <c:v>ОМОН</c:v>
                </c:pt>
                <c:pt idx="2">
                  <c:v>Токсово</c:v>
                </c:pt>
                <c:pt idx="3">
                  <c:v>Волхов</c:v>
                </c:pt>
                <c:pt idx="4">
                  <c:v>Тосно</c:v>
                </c:pt>
                <c:pt idx="5">
                  <c:v>Мурино</c:v>
                </c:pt>
                <c:pt idx="6">
                  <c:v>Кузьмолово</c:v>
                </c:pt>
                <c:pt idx="7">
                  <c:v>Всеволожск</c:v>
                </c:pt>
                <c:pt idx="8">
                  <c:v>Кировское</c:v>
                </c:pt>
                <c:pt idx="9">
                  <c:v>Ломоносов</c:v>
                </c:pt>
                <c:pt idx="10">
                  <c:v>Тихвин</c:v>
                </c:pt>
                <c:pt idx="11">
                  <c:v>Десантное братство</c:v>
                </c:pt>
                <c:pt idx="12">
                  <c:v>Кингисепп</c:v>
                </c:pt>
                <c:pt idx="13">
                  <c:v>Кудрово</c:v>
                </c:pt>
                <c:pt idx="14">
                  <c:v>Бокситоргск</c:v>
                </c:pt>
                <c:pt idx="15">
                  <c:v>Сертолово</c:v>
                </c:pt>
                <c:pt idx="16">
                  <c:v>Гатчина</c:v>
                </c:pt>
                <c:pt idx="17">
                  <c:v>Волосово</c:v>
                </c:pt>
                <c:pt idx="18">
                  <c:v>Приозерск</c:v>
                </c:pt>
                <c:pt idx="19">
                  <c:v>Луга </c:v>
                </c:pt>
              </c:strCache>
            </c:strRef>
          </c:cat>
          <c:val>
            <c:numRef>
              <c:f>Лист1!$B$1:$B$20</c:f>
              <c:numCache>
                <c:formatCode>General</c:formatCode>
                <c:ptCount val="20"/>
                <c:pt idx="0">
                  <c:v>99</c:v>
                </c:pt>
                <c:pt idx="1">
                  <c:v>97</c:v>
                </c:pt>
                <c:pt idx="2">
                  <c:v>97</c:v>
                </c:pt>
                <c:pt idx="3">
                  <c:v>76</c:v>
                </c:pt>
                <c:pt idx="4">
                  <c:v>69</c:v>
                </c:pt>
                <c:pt idx="5">
                  <c:v>54</c:v>
                </c:pt>
                <c:pt idx="6">
                  <c:v>44</c:v>
                </c:pt>
                <c:pt idx="7">
                  <c:v>43</c:v>
                </c:pt>
                <c:pt idx="8">
                  <c:v>34</c:v>
                </c:pt>
                <c:pt idx="9">
                  <c:v>33</c:v>
                </c:pt>
                <c:pt idx="10">
                  <c:v>24</c:v>
                </c:pt>
                <c:pt idx="11">
                  <c:v>24</c:v>
                </c:pt>
                <c:pt idx="12">
                  <c:v>21</c:v>
                </c:pt>
                <c:pt idx="13">
                  <c:v>14</c:v>
                </c:pt>
                <c:pt idx="14">
                  <c:v>11</c:v>
                </c:pt>
                <c:pt idx="15">
                  <c:v>10</c:v>
                </c:pt>
                <c:pt idx="16">
                  <c:v>9</c:v>
                </c:pt>
                <c:pt idx="17">
                  <c:v>6</c:v>
                </c:pt>
                <c:pt idx="18">
                  <c:v>3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F-4EBF-A6C9-120F42348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9472207"/>
        <c:axId val="1229474703"/>
      </c:barChart>
      <c:catAx>
        <c:axId val="122947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9474703"/>
        <c:crosses val="autoZero"/>
        <c:auto val="1"/>
        <c:lblAlgn val="ctr"/>
        <c:lblOffset val="100"/>
        <c:noMultiLvlLbl val="0"/>
      </c:catAx>
      <c:valAx>
        <c:axId val="1229474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9472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46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67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82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530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10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596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477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32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27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59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03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5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6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2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FF3DE-1D80-4BA8-85FC-52EC3FBD1590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918F2F-CA29-49E2-8F7C-F9261496F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8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Отчет ЛОО ВООВ БОЕВОЕ БРАТСТВО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114263"/>
            <a:ext cx="8915399" cy="1126283"/>
          </a:xfrm>
        </p:spPr>
        <p:txBody>
          <a:bodyPr/>
          <a:lstStyle/>
          <a:p>
            <a:r>
              <a:rPr lang="ru-RU" dirty="0" smtClean="0"/>
              <a:t>Янв.2025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935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Реализованные гранты и </a:t>
            </a:r>
            <a:r>
              <a:rPr lang="ru-RU" dirty="0" smtClean="0"/>
              <a:t>субсидии за 2024г.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7979" y="2245895"/>
            <a:ext cx="9226633" cy="435513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Тропа Боевого братства, </a:t>
            </a:r>
            <a:r>
              <a:rPr lang="ru-RU" sz="2800" i="1" dirty="0" smtClean="0"/>
              <a:t>сумма привлеченных </a:t>
            </a:r>
            <a:r>
              <a:rPr lang="ru-RU" sz="2800" i="1" dirty="0" smtClean="0"/>
              <a:t>средств - </a:t>
            </a:r>
            <a:r>
              <a:rPr lang="ru-RU" sz="2800" dirty="0" smtClean="0"/>
              <a:t>2,955 </a:t>
            </a:r>
            <a:r>
              <a:rPr lang="ru-RU" sz="2800" dirty="0" smtClean="0"/>
              <a:t>млн. р.</a:t>
            </a:r>
          </a:p>
          <a:p>
            <a:r>
              <a:rPr lang="ru-RU" sz="2800" dirty="0" smtClean="0"/>
              <a:t>Точка опоры, </a:t>
            </a:r>
            <a:r>
              <a:rPr lang="ru-RU" sz="2800" dirty="0" smtClean="0"/>
              <a:t> - 0,927 </a:t>
            </a:r>
            <a:r>
              <a:rPr lang="ru-RU" sz="2800" dirty="0" smtClean="0"/>
              <a:t>млн . р.</a:t>
            </a:r>
          </a:p>
          <a:p>
            <a:r>
              <a:rPr lang="ru-RU" sz="2800" dirty="0" smtClean="0"/>
              <a:t>Я сын того солдата</a:t>
            </a:r>
            <a:r>
              <a:rPr lang="ru-RU" sz="2800" dirty="0" smtClean="0"/>
              <a:t>, - </a:t>
            </a:r>
            <a:r>
              <a:rPr lang="ru-RU" sz="2800" dirty="0" smtClean="0"/>
              <a:t>0.728 млн. р.</a:t>
            </a:r>
          </a:p>
          <a:p>
            <a:r>
              <a:rPr lang="ru-RU" sz="2800" dirty="0" smtClean="0"/>
              <a:t>Лыжный поход </a:t>
            </a:r>
            <a:r>
              <a:rPr lang="ru-RU" sz="2800" dirty="0" smtClean="0"/>
              <a:t>Первых  - 2,86 </a:t>
            </a:r>
            <a:r>
              <a:rPr lang="ru-RU" sz="2800" dirty="0" err="1" smtClean="0"/>
              <a:t>млн.,р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66103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505AB-395B-C817-8C37-7C85F3CCA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«Ленточка Ленинградской победы»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Ленинградского областного отделения Всероссийской общественной организации ветеранов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«БОЕВОЕ БРАТСТВО»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69C7FE-D157-9FB1-47C2-D2FA8DE4C7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57" y="99281"/>
            <a:ext cx="1047052" cy="1140240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09072F-CFD4-181B-FA08-719AF8766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244" y="227497"/>
            <a:ext cx="1548518" cy="10120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DA705F-F7EF-706E-3290-74E7E4732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4151" y="197015"/>
            <a:ext cx="908383" cy="1042506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89213" y="4905716"/>
            <a:ext cx="9297987" cy="1703632"/>
          </a:xfrm>
        </p:spPr>
        <p:txBody>
          <a:bodyPr>
            <a:normAutofit/>
          </a:bodyPr>
          <a:lstStyle/>
          <a:p>
            <a:r>
              <a:rPr lang="ru-RU" dirty="0" smtClean="0"/>
              <a:t>Увековечивание памяти подвига блокадных Ленинградцев в виде изготовления самой длинной и широкой рукотворной Ленточки Ленинградкой победы в цвет колодки к медали «За оборону Ленинграда». Свыше 5000 имен блокадников и фронтовиков внесено на ленту. Официально зарегистрирован рекорд России = 87 метров.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115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505AB-395B-C817-8C37-7C85F3CCA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«Точка опоры»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Ленинградского областного отделения Всероссийской общественной организации ветеранов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«БОЕВОЕ БРАТСТВО»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69C7FE-D157-9FB1-47C2-D2FA8DE4C7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57" y="99281"/>
            <a:ext cx="1047052" cy="1140240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09072F-CFD4-181B-FA08-719AF8766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244" y="227497"/>
            <a:ext cx="1548518" cy="10120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DA705F-F7EF-706E-3290-74E7E4732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4151" y="197015"/>
            <a:ext cx="908383" cy="1042506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47135" y="5114264"/>
            <a:ext cx="8915399" cy="1126283"/>
          </a:xfrm>
        </p:spPr>
        <p:txBody>
          <a:bodyPr/>
          <a:lstStyle/>
          <a:p>
            <a:r>
              <a:rPr lang="ru-RU" dirty="0" smtClean="0"/>
              <a:t>Оказание всесторонней, социальной, правовой, психологической, консультационной, реабилитационной помощи участникам СВО, ветеранам боевых действий, членам семей погибших бойцов.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747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505AB-395B-C817-8C37-7C85F3CCA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«Я СЫН ТОГО СОЛДАТА»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Ленинградского областного отделения Всероссийской общественной организации ветеранов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«БОЕВОЕ БРАТСТВО»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94E265-1EE2-BDA2-EB17-0684A13A9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083432"/>
            <a:ext cx="8915399" cy="112628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 детского рисунка. 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осуществляется в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рамках Соглашения № 151-к от 19 сентября 2024 года муниципального гранта в форме субсидии из бюджета Всеволожского муниципального района Ленинградской области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69C7FE-D157-9FB1-47C2-D2FA8DE4C7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57" y="99281"/>
            <a:ext cx="1047052" cy="1140240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09072F-CFD4-181B-FA08-719AF8766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244" y="227497"/>
            <a:ext cx="1548518" cy="10120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DA705F-F7EF-706E-3290-74E7E4732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4151" y="197015"/>
            <a:ext cx="908383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080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505AB-395B-C817-8C37-7C85F3CCA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«Тропа Боевого братства 47»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Ленинградского областного отделения Всероссийской общественной организации ветеранов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«БОЕВОЕ БРАТСТВО»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69C7FE-D157-9FB1-47C2-D2FA8DE4C7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57" y="99281"/>
            <a:ext cx="1047052" cy="1140240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09072F-CFD4-181B-FA08-719AF8766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244" y="227497"/>
            <a:ext cx="1548518" cy="10120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DA705F-F7EF-706E-3290-74E7E4732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4151" y="197015"/>
            <a:ext cx="908383" cy="1042506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93825" y="4926177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Организация спортивно-патриотического соревнования для школьников средних и старших классов, с элементами НВП и прикладных спортивных станций, и прохождением адаптированной армейской полосы препятствий. Количество участников свыше 300.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56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505AB-395B-C817-8C37-7C85F3CCA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«Лыжный поход»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Ленинградского областного отделения Всероссийской общественной организации ветеранов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«БОЕВОЕ БРАТСТВО»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69C7FE-D157-9FB1-47C2-D2FA8DE4C7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57" y="99281"/>
            <a:ext cx="1047052" cy="1140240"/>
          </a:xfrm>
          <a:prstGeom prst="rect">
            <a:avLst/>
          </a:prstGeom>
          <a:noFill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09072F-CFD4-181B-FA08-719AF8766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244" y="227497"/>
            <a:ext cx="1548518" cy="10120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DA705F-F7EF-706E-3290-74E7E4732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4151" y="197015"/>
            <a:ext cx="908383" cy="1042506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89213" y="4987179"/>
            <a:ext cx="8915399" cy="1126283"/>
          </a:xfrm>
        </p:spPr>
        <p:txBody>
          <a:bodyPr/>
          <a:lstStyle/>
          <a:p>
            <a:r>
              <a:rPr lang="ru-RU" dirty="0" smtClean="0"/>
              <a:t>Организация мероприятия для Движения Первых и </a:t>
            </a:r>
            <a:r>
              <a:rPr lang="ru-RU" dirty="0" err="1" smtClean="0"/>
              <a:t>Росмолодежи</a:t>
            </a:r>
            <a:r>
              <a:rPr lang="ru-RU" dirty="0" smtClean="0"/>
              <a:t> по мотивам прорыва блокады Ленинграда и исторической реконструкцией операции «Январский гром»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84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798" y="451657"/>
            <a:ext cx="8911687" cy="1280890"/>
          </a:xfrm>
        </p:spPr>
        <p:txBody>
          <a:bodyPr/>
          <a:lstStyle/>
          <a:p>
            <a:r>
              <a:rPr lang="ru-RU" dirty="0" smtClean="0"/>
              <a:t>Рейтинг </a:t>
            </a:r>
            <a:r>
              <a:rPr lang="ru-RU" dirty="0" smtClean="0"/>
              <a:t>отделений </a:t>
            </a:r>
            <a:br>
              <a:rPr lang="ru-RU" dirty="0" smtClean="0"/>
            </a:br>
            <a:r>
              <a:rPr lang="ru-RU" sz="3200" i="1" dirty="0" smtClean="0"/>
              <a:t>(кол-во 18)</a:t>
            </a:r>
            <a:endParaRPr lang="ru-RU" i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70178"/>
              </p:ext>
            </p:extLst>
          </p:nvPr>
        </p:nvGraphicFramePr>
        <p:xfrm>
          <a:off x="1973179" y="1732547"/>
          <a:ext cx="9079831" cy="452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85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состав регионального отделения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0275" y="2133600"/>
            <a:ext cx="9384630" cy="3777622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Количество членов организации 942 человека</a:t>
            </a:r>
          </a:p>
          <a:p>
            <a:r>
              <a:rPr lang="ru-RU" sz="2000" dirty="0" smtClean="0"/>
              <a:t>Из них количество ветеранов боевых действий 678</a:t>
            </a:r>
          </a:p>
          <a:p>
            <a:r>
              <a:rPr lang="ru-RU" sz="2000" dirty="0" smtClean="0"/>
              <a:t>Из них количество участников СВО 44</a:t>
            </a:r>
          </a:p>
          <a:p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Санаторно-курортная реабилитация</a:t>
            </a:r>
            <a:endParaRPr lang="ru-RU" sz="2000" dirty="0"/>
          </a:p>
          <a:p>
            <a:r>
              <a:rPr lang="ru-RU" sz="2000" dirty="0" smtClean="0"/>
              <a:t>Количество членов организации прошедших санаторно-курортную реабилитацию в 2024 году 31 (из них участников СВО 10)</a:t>
            </a:r>
          </a:p>
          <a:p>
            <a:r>
              <a:rPr lang="ru-RU" sz="2000" dirty="0" smtClean="0"/>
              <a:t>Количество членов организации, планируемых на санаторное лечение в 2025 году 45 (из них участников СВО и членов семей 30)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507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Волонтерская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2749" y="1905000"/>
            <a:ext cx="8915400" cy="377762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Количество гуманитарных </a:t>
            </a:r>
            <a:r>
              <a:rPr lang="ru-RU" sz="2400" dirty="0" smtClean="0"/>
              <a:t>конвоев - 38</a:t>
            </a:r>
            <a:endParaRPr lang="ru-RU" sz="2400" dirty="0" smtClean="0"/>
          </a:p>
          <a:p>
            <a:r>
              <a:rPr lang="ru-RU" sz="2400" dirty="0" smtClean="0"/>
              <a:t>Из них фуры (20 тонн) – 24</a:t>
            </a:r>
          </a:p>
          <a:p>
            <a:endParaRPr lang="ru-RU" sz="2400" dirty="0"/>
          </a:p>
          <a:p>
            <a:r>
              <a:rPr lang="ru-RU" sz="2400" dirty="0" smtClean="0"/>
              <a:t>Количество собранных и переданных подарков в </a:t>
            </a:r>
            <a:r>
              <a:rPr lang="ru-RU" sz="2400" dirty="0" smtClean="0"/>
              <a:t>детские </a:t>
            </a:r>
            <a:r>
              <a:rPr lang="ru-RU" sz="2400" dirty="0" smtClean="0"/>
              <a:t>дома Донбасса – более </a:t>
            </a:r>
            <a:r>
              <a:rPr lang="ru-RU" sz="2400" dirty="0" smtClean="0"/>
              <a:t>1000</a:t>
            </a:r>
            <a:endParaRPr lang="ru-RU" sz="2400" dirty="0" smtClean="0"/>
          </a:p>
          <a:p>
            <a:r>
              <a:rPr lang="ru-RU" sz="2400" dirty="0" smtClean="0"/>
              <a:t>Количество собранных и переданных подарков военнослужащим в СВО – более </a:t>
            </a:r>
            <a:r>
              <a:rPr lang="ru-RU" sz="2400" dirty="0" smtClean="0"/>
              <a:t>1500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699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6462" y="383478"/>
            <a:ext cx="8911687" cy="1280890"/>
          </a:xfrm>
        </p:spPr>
        <p:txBody>
          <a:bodyPr/>
          <a:lstStyle/>
          <a:p>
            <a:r>
              <a:rPr lang="ru-RU" dirty="0" smtClean="0"/>
              <a:t>Патриотическое воспитание молодежи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2749" y="1905000"/>
            <a:ext cx="8915400" cy="377762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Уроки мужества - 233</a:t>
            </a:r>
            <a:endParaRPr lang="ru-RU" sz="2400" dirty="0" smtClean="0"/>
          </a:p>
          <a:p>
            <a:r>
              <a:rPr lang="ru-RU" sz="2400" dirty="0" smtClean="0"/>
              <a:t>Занятия по НВП – 47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Проведенных слётов и смен – </a:t>
            </a:r>
            <a:r>
              <a:rPr lang="ru-RU" sz="2400" dirty="0" smtClean="0"/>
              <a:t>более </a:t>
            </a:r>
            <a:r>
              <a:rPr lang="ru-RU" sz="2400" dirty="0" smtClean="0"/>
              <a:t>30</a:t>
            </a:r>
            <a:endParaRPr lang="ru-RU" sz="2400" dirty="0" smtClean="0"/>
          </a:p>
          <a:p>
            <a:r>
              <a:rPr lang="ru-RU" sz="2400" dirty="0" smtClean="0"/>
              <a:t>Совместных выездов и походов – </a:t>
            </a:r>
            <a:r>
              <a:rPr lang="ru-RU" sz="2400" dirty="0" smtClean="0"/>
              <a:t>более </a:t>
            </a:r>
            <a:r>
              <a:rPr lang="ru-RU" sz="2400" dirty="0" smtClean="0"/>
              <a:t>10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263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6462" y="383478"/>
            <a:ext cx="8911687" cy="1280890"/>
          </a:xfrm>
        </p:spPr>
        <p:txBody>
          <a:bodyPr/>
          <a:lstStyle/>
          <a:p>
            <a:r>
              <a:rPr lang="ru-RU" dirty="0" smtClean="0"/>
              <a:t>Спортивные мероприятия, донорство и экология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2749" y="1905000"/>
            <a:ext cx="8915400" cy="377762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Проведенных турниров, первенств и чемпионатов </a:t>
            </a:r>
            <a:r>
              <a:rPr lang="ru-RU" sz="2400" dirty="0" smtClean="0"/>
              <a:t>– более 25</a:t>
            </a:r>
            <a:endParaRPr lang="ru-RU" sz="2400" dirty="0" smtClean="0"/>
          </a:p>
          <a:p>
            <a:r>
              <a:rPr lang="ru-RU" sz="2400" dirty="0" smtClean="0"/>
              <a:t>Донорских акций – свыше 30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Легкоатлетических забегов и марафонов </a:t>
            </a:r>
            <a:r>
              <a:rPr lang="ru-RU" sz="2400" dirty="0" smtClean="0"/>
              <a:t>– </a:t>
            </a:r>
            <a:r>
              <a:rPr lang="ru-RU" sz="2400" dirty="0" smtClean="0"/>
              <a:t>более </a:t>
            </a:r>
            <a:r>
              <a:rPr lang="ru-RU" sz="2400" dirty="0" smtClean="0"/>
              <a:t>10</a:t>
            </a:r>
            <a:endParaRPr lang="ru-RU" sz="2400" dirty="0" smtClean="0"/>
          </a:p>
          <a:p>
            <a:r>
              <a:rPr lang="ru-RU" sz="2400" dirty="0" smtClean="0"/>
              <a:t>Субботников и экологических акций </a:t>
            </a:r>
            <a:r>
              <a:rPr lang="ru-RU" sz="2400" dirty="0" smtClean="0"/>
              <a:t>– </a:t>
            </a:r>
            <a:r>
              <a:rPr lang="ru-RU" sz="2400" dirty="0" smtClean="0"/>
              <a:t>более </a:t>
            </a:r>
            <a:r>
              <a:rPr lang="ru-RU" sz="2400" dirty="0" smtClean="0"/>
              <a:t>15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135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6462" y="383478"/>
            <a:ext cx="8911687" cy="1280890"/>
          </a:xfrm>
        </p:spPr>
        <p:txBody>
          <a:bodyPr/>
          <a:lstStyle/>
          <a:p>
            <a:r>
              <a:rPr lang="ru-RU" dirty="0" smtClean="0"/>
              <a:t>Сохранение исторической памяти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2749" y="1905000"/>
            <a:ext cx="8915400" cy="3777622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Памятные мероприятия, митинги и возложения – свыше 20</a:t>
            </a:r>
            <a:endParaRPr lang="ru-RU" sz="2400" dirty="0" smtClean="0"/>
          </a:p>
          <a:p>
            <a:r>
              <a:rPr lang="ru-RU" sz="2400" dirty="0" smtClean="0"/>
              <a:t>Фестивали и концерты – более 10</a:t>
            </a:r>
            <a:endParaRPr lang="ru-RU" sz="2400" dirty="0" smtClean="0"/>
          </a:p>
          <a:p>
            <a:r>
              <a:rPr lang="ru-RU" sz="2400" dirty="0" smtClean="0"/>
              <a:t>Публикаци</a:t>
            </a:r>
            <a:r>
              <a:rPr lang="ru-RU" sz="2400" dirty="0" smtClean="0"/>
              <a:t>я книг, брошюр – более 5</a:t>
            </a:r>
            <a:endParaRPr lang="ru-RU" sz="2400" dirty="0"/>
          </a:p>
          <a:p>
            <a:r>
              <a:rPr lang="ru-RU" sz="2400" dirty="0" smtClean="0"/>
              <a:t>Выставки и экспозиции </a:t>
            </a:r>
            <a:r>
              <a:rPr lang="ru-RU" sz="2400" dirty="0" smtClean="0"/>
              <a:t>– </a:t>
            </a:r>
            <a:r>
              <a:rPr lang="ru-RU" sz="2400" dirty="0" smtClean="0"/>
              <a:t>более </a:t>
            </a:r>
            <a:r>
              <a:rPr lang="ru-RU" sz="2400" dirty="0" smtClean="0"/>
              <a:t>20</a:t>
            </a:r>
            <a:endParaRPr lang="ru-RU" sz="2400" dirty="0" smtClean="0"/>
          </a:p>
          <a:p>
            <a:r>
              <a:rPr lang="ru-RU" sz="2400" dirty="0" smtClean="0"/>
              <a:t>Поисковых выходов </a:t>
            </a:r>
            <a:r>
              <a:rPr lang="ru-RU" sz="2400" dirty="0" smtClean="0"/>
              <a:t>– </a:t>
            </a:r>
            <a:r>
              <a:rPr lang="ru-RU" sz="2400" dirty="0" smtClean="0"/>
              <a:t>более </a:t>
            </a:r>
            <a:r>
              <a:rPr lang="ru-RU" sz="2400" dirty="0" smtClean="0"/>
              <a:t>20</a:t>
            </a:r>
          </a:p>
          <a:p>
            <a:r>
              <a:rPr lang="ru-RU" sz="2400" dirty="0" smtClean="0"/>
              <a:t>Авто, – </a:t>
            </a:r>
            <a:r>
              <a:rPr lang="ru-RU" sz="2400" dirty="0" err="1" smtClean="0"/>
              <a:t>мото</a:t>
            </a:r>
            <a:r>
              <a:rPr lang="ru-RU" sz="2400" dirty="0" smtClean="0"/>
              <a:t>, – вело, пробеги – свыше 10</a:t>
            </a:r>
          </a:p>
          <a:p>
            <a:r>
              <a:rPr lang="ru-RU" sz="2400" dirty="0" smtClean="0"/>
              <a:t>Открытие аллей, мемориальных досок, парт и пр. – более 10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95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6462" y="383478"/>
            <a:ext cx="8911687" cy="1280890"/>
          </a:xfrm>
        </p:spPr>
        <p:txBody>
          <a:bodyPr/>
          <a:lstStyle/>
          <a:p>
            <a:r>
              <a:rPr lang="ru-RU" dirty="0" smtClean="0"/>
              <a:t>Шефство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2749" y="1905000"/>
            <a:ext cx="8915400" cy="377762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Оказание помощи ветеранам, участникам СВО и их семьям – свыше 400</a:t>
            </a:r>
            <a:endParaRPr lang="ru-RU" sz="2400" dirty="0" smtClean="0"/>
          </a:p>
          <a:p>
            <a:r>
              <a:rPr lang="ru-RU" sz="2400" dirty="0" smtClean="0"/>
              <a:t>Посещение детских и социальных домов, домо</a:t>
            </a:r>
            <a:r>
              <a:rPr lang="ru-RU" sz="2400" dirty="0" smtClean="0"/>
              <a:t>в престарелых, кризисных центров </a:t>
            </a:r>
            <a:r>
              <a:rPr lang="ru-RU" sz="2400" dirty="0" smtClean="0"/>
              <a:t>– более 20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Посещение госпиталей и больниц  </a:t>
            </a:r>
            <a:r>
              <a:rPr lang="ru-RU" sz="2400" dirty="0" smtClean="0"/>
              <a:t>– </a:t>
            </a:r>
            <a:r>
              <a:rPr lang="ru-RU" sz="2400" dirty="0" smtClean="0"/>
              <a:t>более </a:t>
            </a:r>
            <a:r>
              <a:rPr lang="ru-RU" sz="2400" dirty="0" smtClean="0"/>
              <a:t>5</a:t>
            </a:r>
            <a:r>
              <a:rPr lang="ru-RU" sz="2400" dirty="0" smtClean="0"/>
              <a:t>0</a:t>
            </a:r>
            <a:endParaRPr lang="ru-RU" sz="2400" dirty="0" smtClean="0"/>
          </a:p>
          <a:p>
            <a:r>
              <a:rPr lang="ru-RU" sz="2400" dirty="0" smtClean="0"/>
              <a:t>Посещение воинских частей (Творческий десант) – более 10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871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8104" y="2149642"/>
            <a:ext cx="9454696" cy="2662989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Проекты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160264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2765</TotalTime>
  <Words>500</Words>
  <Application>Microsoft Office PowerPoint</Application>
  <PresentationFormat>Широкоэкранный</PresentationFormat>
  <Paragraphs>61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Легкий дым</vt:lpstr>
      <vt:lpstr>Отчет ЛОО ВООВ БОЕВОЕ БРАТСТВО</vt:lpstr>
      <vt:lpstr>Рейтинг отделений  (кол-во 18)</vt:lpstr>
      <vt:lpstr>Численный состав регионального отделения</vt:lpstr>
      <vt:lpstr>Волонтерская деятельность</vt:lpstr>
      <vt:lpstr>Патриотическое воспитание молодежи</vt:lpstr>
      <vt:lpstr>Спортивные мероприятия, донорство и экология</vt:lpstr>
      <vt:lpstr>Сохранение исторической памяти</vt:lpstr>
      <vt:lpstr>Шефство</vt:lpstr>
      <vt:lpstr>Проекты</vt:lpstr>
      <vt:lpstr>Реализованные гранты и субсидии за 2024г.</vt:lpstr>
      <vt:lpstr>«Ленточка Ленинградской победы» Ленинградского областного отделения Всероссийской общественной организации ветеранов  «БОЕВОЕ БРАТСТВО»</vt:lpstr>
      <vt:lpstr>«Точка опоры» Ленинградского областного отделения Всероссийской общественной организации ветеранов  «БОЕВОЕ БРАТСТВО»</vt:lpstr>
      <vt:lpstr>«Я СЫН ТОГО СОЛДАТА» Ленинградского областного отделения Всероссийской общественной организации ветеранов  «БОЕВОЕ БРАТСТВО»</vt:lpstr>
      <vt:lpstr>«Тропа Боевого братства 47» Ленинградского областного отделения Всероссийской общественной организации ветеранов  «БОЕВОЕ БРАТСТВО»</vt:lpstr>
      <vt:lpstr>«Лыжный поход» Ленинградского областного отделения Всероссийской общественной организации ветеранов  «БОЕВОЕ БРАТСТВО»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 СЫН ТОГО СОЛДАТА» Ленинградского областного отделения Всероссийской общественной организации ветеранов  «БОЕВОЕ БРАТСТВО»</dc:title>
  <dc:creator>b.bratstvo-lo19@mail.ru</dc:creator>
  <cp:lastModifiedBy>Бугров Василий Васильевич</cp:lastModifiedBy>
  <cp:revision>10</cp:revision>
  <cp:lastPrinted>2025-01-13T19:06:05Z</cp:lastPrinted>
  <dcterms:created xsi:type="dcterms:W3CDTF">2025-01-13T16:45:29Z</dcterms:created>
  <dcterms:modified xsi:type="dcterms:W3CDTF">2025-02-20T15:52:15Z</dcterms:modified>
</cp:coreProperties>
</file>