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67" r:id="rId2"/>
    <p:sldId id="257" r:id="rId3"/>
    <p:sldId id="273" r:id="rId4"/>
    <p:sldId id="275" r:id="rId5"/>
    <p:sldId id="276" r:id="rId6"/>
    <p:sldId id="277" r:id="rId7"/>
    <p:sldId id="278" r:id="rId8"/>
    <p:sldId id="281" r:id="rId9"/>
    <p:sldId id="260" r:id="rId10"/>
    <p:sldId id="270" r:id="rId11"/>
    <p:sldId id="263" r:id="rId12"/>
    <p:sldId id="280" r:id="rId13"/>
    <p:sldId id="264" r:id="rId14"/>
    <p:sldId id="269" r:id="rId15"/>
    <p:sldId id="265" r:id="rId16"/>
    <p:sldId id="272" r:id="rId17"/>
    <p:sldId id="274" r:id="rId18"/>
    <p:sldId id="266" r:id="rId19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93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8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2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92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1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7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7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5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1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7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2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7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0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N_exCAKjE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kmrko.ru/city/pfr/pens/11794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kmrko.ru/city/pfr/pens/117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0"/>
            <a:ext cx="10287000" cy="31242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долговременного паллиативного ухода на дому за одинокими пожилыми и маломобильными людьми в эпоху пандемии: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«Домашняя забота» 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2018307" cy="19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476" y="5960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ОСНОВНЫЕ МЕРОПРИЯТИЯ ПРОЕКТА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666" y="705799"/>
            <a:ext cx="3810000" cy="665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Расширение штата патронажных сестер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420" y="1531984"/>
            <a:ext cx="3733800" cy="7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Подбор добровольцев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4748" y="2409800"/>
            <a:ext cx="3733800" cy="72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Оказание паллиативной помощи  в течение 2021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3680" y="3408999"/>
            <a:ext cx="3352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Оказание продуктовой и бытовой помощи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17639" y="4491993"/>
            <a:ext cx="345037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Оказание духовной и психологической помощи подопечным проекта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338986" y="974579"/>
            <a:ext cx="1742378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596" y="1635851"/>
            <a:ext cx="1761897" cy="268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936" y="2580781"/>
            <a:ext cx="1816396" cy="3529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310" y="3759939"/>
            <a:ext cx="1574183" cy="268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71" y="4750277"/>
            <a:ext cx="1460816" cy="3025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950144" y="4491993"/>
            <a:ext cx="2793385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менее 246 человек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77016" y="3514941"/>
            <a:ext cx="362415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менее 50 наборов</a:t>
            </a:r>
          </a:p>
          <a:p>
            <a:pPr algn="ctr"/>
            <a:r>
              <a:rPr lang="ru-RU" dirty="0" smtClean="0"/>
              <a:t>Не менее 18 посещений в месяц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39487" y="2389085"/>
            <a:ext cx="5247713" cy="10431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 человек постоянная помощь (люди в течение месяца могут меняться)</a:t>
            </a:r>
          </a:p>
          <a:p>
            <a:pPr algn="ctr"/>
            <a:r>
              <a:rPr lang="ru-RU" dirty="0" smtClean="0"/>
              <a:t>220 человек (разовая помощь)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17332" y="1515268"/>
            <a:ext cx="3013155" cy="730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 человек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18562" y="747926"/>
            <a:ext cx="2590800" cy="6236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 человек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59800" y="5635706"/>
            <a:ext cx="345037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 </a:t>
            </a:r>
            <a:r>
              <a:rPr lang="en-US" dirty="0" smtClean="0"/>
              <a:t>COVID -19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84174" y="5620170"/>
            <a:ext cx="345037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Не менее 5 групповых занятий по дыхательной гимнастике, как профилактика </a:t>
            </a:r>
            <a:r>
              <a:rPr lang="en-US"/>
              <a:t>COVID-19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069" y="5774869"/>
            <a:ext cx="1460816" cy="3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6814" y="2752090"/>
            <a:ext cx="171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5. </a:t>
            </a:r>
            <a:r>
              <a:rPr sz="1800" spc="-5" dirty="0">
                <a:latin typeface="Times New Roman"/>
                <a:cs typeface="Times New Roman"/>
              </a:rPr>
              <a:t>Оказано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услуг: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6814" y="3026409"/>
            <a:ext cx="4411980" cy="2531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spc="-5" dirty="0" err="1">
                <a:latin typeface="Times New Roman"/>
                <a:cs typeface="Times New Roman"/>
              </a:rPr>
              <a:t>менее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cs typeface="Times New Roman"/>
              </a:rPr>
              <a:t>26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spc="-15" dirty="0" err="1" smtClean="0">
                <a:latin typeface="Times New Roman"/>
                <a:cs typeface="Times New Roman"/>
              </a:rPr>
              <a:t>подопечны</a:t>
            </a:r>
            <a:r>
              <a:rPr lang="ru-RU" sz="1800" spc="-15" dirty="0" smtClean="0">
                <a:latin typeface="Times New Roman"/>
                <a:cs typeface="Times New Roman"/>
              </a:rPr>
              <a:t>х</a:t>
            </a:r>
            <a:r>
              <a:rPr sz="1800" spc="-15" dirty="0" smtClean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старше </a:t>
            </a:r>
            <a:r>
              <a:rPr sz="1800" dirty="0">
                <a:latin typeface="Times New Roman"/>
                <a:cs typeface="Times New Roman"/>
              </a:rPr>
              <a:t>65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лет</a:t>
            </a:r>
            <a:r>
              <a:rPr lang="ru-RU" sz="1800" dirty="0" smtClean="0">
                <a:latin typeface="Times New Roman"/>
                <a:cs typeface="Times New Roman"/>
              </a:rPr>
              <a:t> ежемесячно получат постоянную паллиативную помощь</a:t>
            </a:r>
            <a:r>
              <a:rPr sz="1800" dirty="0" smtClean="0">
                <a:latin typeface="Times New Roman"/>
                <a:cs typeface="Times New Roman"/>
              </a:rPr>
              <a:t>;</a:t>
            </a:r>
            <a:endParaRPr lang="ru-RU" sz="18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dirty="0" smtClean="0">
                <a:latin typeface="Times New Roman"/>
                <a:cs typeface="Times New Roman"/>
              </a:rPr>
              <a:t>Не менее 220 подопечных получат разовую помощь</a:t>
            </a:r>
            <a:endParaRPr lang="ru-RU" sz="18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dirty="0" smtClean="0">
                <a:latin typeface="Times New Roman"/>
                <a:cs typeface="Times New Roman"/>
              </a:rPr>
              <a:t>Не менее 18 разовых </a:t>
            </a:r>
            <a:r>
              <a:rPr lang="ru-RU" dirty="0" err="1" smtClean="0">
                <a:latin typeface="Times New Roman"/>
                <a:cs typeface="Times New Roman"/>
              </a:rPr>
              <a:t>благополучателей</a:t>
            </a:r>
            <a:r>
              <a:rPr lang="ru-RU" dirty="0" smtClean="0">
                <a:latin typeface="Times New Roman"/>
                <a:cs typeface="Times New Roman"/>
              </a:rPr>
              <a:t> в месяц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spc="-5" dirty="0" err="1">
                <a:latin typeface="Times New Roman"/>
                <a:cs typeface="Times New Roman"/>
              </a:rPr>
              <a:t>менее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11856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spc="-5" dirty="0" err="1">
                <a:latin typeface="Times New Roman"/>
                <a:cs typeface="Times New Roman"/>
              </a:rPr>
              <a:t>часов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cs typeface="Times New Roman"/>
              </a:rPr>
              <a:t>паллиативных услуг на протяжении на 12 месяцев</a:t>
            </a:r>
            <a:r>
              <a:rPr sz="1800" spc="-30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1136" y="1414140"/>
            <a:ext cx="772972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Количественные результаты проекта</a:t>
            </a:r>
            <a:endParaRPr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685800" y="2662449"/>
            <a:ext cx="372237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latin typeface="Times New Roman"/>
                <a:cs typeface="Times New Roman"/>
              </a:rPr>
              <a:t>Участники проекта:</a:t>
            </a: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14325" algn="l"/>
              </a:tabLst>
            </a:pPr>
            <a:r>
              <a:rPr spc="-28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dirty="0" smtClean="0">
                <a:latin typeface="Times New Roman"/>
                <a:cs typeface="Times New Roman"/>
              </a:rPr>
              <a:t>1</a:t>
            </a:r>
            <a:r>
              <a:rPr lang="ru-RU" dirty="0" smtClean="0">
                <a:latin typeface="Times New Roman"/>
                <a:cs typeface="Times New Roman"/>
              </a:rPr>
              <a:t>3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патронажных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сестер;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268605" algn="l"/>
              </a:tabLst>
            </a:pPr>
            <a:r>
              <a:rPr spc="-28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lang="ru-RU" dirty="0" smtClean="0">
                <a:latin typeface="Times New Roman"/>
                <a:cs typeface="Times New Roman"/>
              </a:rPr>
              <a:t>30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добровольцев;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268605" algn="l"/>
              </a:tabLst>
            </a:pPr>
            <a:r>
              <a:rPr lang="ru-RU" spc="-5" dirty="0" smtClean="0">
                <a:latin typeface="Times New Roman"/>
                <a:cs typeface="Times New Roman"/>
              </a:rPr>
              <a:t>Врач проекта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268605" algn="l"/>
              </a:tabLst>
            </a:pPr>
            <a:r>
              <a:rPr lang="ru-RU" spc="-5" dirty="0" smtClean="0">
                <a:latin typeface="Times New Roman"/>
                <a:cs typeface="Times New Roman"/>
              </a:rPr>
              <a:t>Руководитель проекта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Качественные 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улучшение </a:t>
            </a:r>
            <a:r>
              <a:rPr lang="ru-RU" dirty="0"/>
              <a:t>физического состояния пожилых и маломобильных людей за счет обеспечения качественного паллиативного ухода;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улучшение </a:t>
            </a:r>
            <a:r>
              <a:rPr lang="ru-RU" dirty="0"/>
              <a:t>настроения и психологического состояния </a:t>
            </a:r>
            <a:r>
              <a:rPr lang="ru-RU" dirty="0" smtClean="0"/>
              <a:t>подопечных, что очень важно при самоизоляции и повышенной тревожности;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развитие </a:t>
            </a:r>
            <a:r>
              <a:rPr lang="ru-RU" dirty="0"/>
              <a:t>чувств сострадания и милосердия в добровольцах, участвующих в проекте;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снижение </a:t>
            </a:r>
            <a:r>
              <a:rPr lang="ru-RU" dirty="0"/>
              <a:t>нагрузки на социальные службы;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профилактика </a:t>
            </a:r>
            <a:r>
              <a:rPr lang="ru-RU" dirty="0"/>
              <a:t>COVID -19 у пожилых </a:t>
            </a:r>
            <a:r>
              <a:rPr lang="ru-RU" dirty="0" smtClean="0"/>
              <a:t>людей за счет дыхательных гимнастик.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7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043" y="361188"/>
            <a:ext cx="7438644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8517" y="1293990"/>
            <a:ext cx="10650347" cy="4635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8517" y="1295849"/>
            <a:ext cx="3917950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400810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lang="ru-RU" sz="1800" spc="70" dirty="0" smtClean="0">
                <a:latin typeface="Arial"/>
                <a:cs typeface="Arial"/>
              </a:rPr>
              <a:t>Отзыв </a:t>
            </a:r>
            <a:r>
              <a:rPr lang="ru-RU" sz="1800" spc="70" dirty="0" err="1" smtClean="0">
                <a:latin typeface="Arial"/>
                <a:cs typeface="Arial"/>
              </a:rPr>
              <a:t>благополучателей</a:t>
            </a:r>
            <a:r>
              <a:rPr lang="ru-RU" sz="1800" spc="70" dirty="0" smtClean="0">
                <a:latin typeface="Arial"/>
                <a:cs typeface="Arial"/>
              </a:rPr>
              <a:t> и родственников, если имеются</a:t>
            </a:r>
            <a:r>
              <a:rPr sz="1800" spc="50" dirty="0" smtClean="0">
                <a:latin typeface="Arial"/>
                <a:cs typeface="Arial"/>
              </a:rPr>
              <a:t>;</a:t>
            </a:r>
            <a:endParaRPr lang="ru-RU" sz="1800" spc="50" dirty="0" smtClean="0">
              <a:latin typeface="Arial"/>
              <a:cs typeface="Arial"/>
            </a:endParaRPr>
          </a:p>
          <a:p>
            <a:pPr marL="354965" marR="1400810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lang="ru-RU" spc="50" dirty="0" smtClean="0">
                <a:latin typeface="Arial"/>
                <a:cs typeface="Arial"/>
              </a:rPr>
              <a:t>Отзыв социальной защиты о нашей работе.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12039600" cy="5867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Arial Narrow" panose="020B0606020202030204" pitchFamily="34" charset="0"/>
              </a:rPr>
              <a:t>Экономическая целесообразность проекта:</a:t>
            </a:r>
            <a:br>
              <a:rPr lang="ru-RU" b="1" i="1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в целом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4 145 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771,00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Запрашиваемая сумма у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грантодателя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2 909 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613,00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услуги по гранту: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2 909 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613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11856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часов =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245,4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рубля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Коммерческая стоимость услуги сиделки на дому в час составляет: от 700 рублей в зависимости от сложности ухода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благополучателем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каждого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благополучателя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выйдет: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2 909 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613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/ 246 чел. = 11827 рубля.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 месяцев оказания услуг, в месяц: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986 рублей в месяц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грантовых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денег на человека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чтобы улучшить качество жизни одиноких людей на дому и людей, перенесших инсульт, а также расширить возможности оказания данных услуг.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2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8722" y="3505200"/>
            <a:ext cx="19414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Arial"/>
                <a:cs typeface="Arial"/>
              </a:rPr>
              <a:t>Ру</a:t>
            </a:r>
            <a:r>
              <a:rPr sz="1800" spc="10" dirty="0">
                <a:latin typeface="Arial"/>
                <a:cs typeface="Arial"/>
              </a:rPr>
              <a:t>к</a:t>
            </a:r>
            <a:r>
              <a:rPr sz="1800" spc="80" dirty="0">
                <a:latin typeface="Arial"/>
                <a:cs typeface="Arial"/>
              </a:rPr>
              <a:t>ово</a:t>
            </a:r>
            <a:r>
              <a:rPr sz="1800" spc="90" dirty="0">
                <a:latin typeface="Arial"/>
                <a:cs typeface="Arial"/>
              </a:rPr>
              <a:t>д</a:t>
            </a:r>
            <a:r>
              <a:rPr sz="1800" spc="55" dirty="0">
                <a:latin typeface="Arial"/>
                <a:cs typeface="Arial"/>
              </a:rPr>
              <a:t>ит</a:t>
            </a:r>
            <a:r>
              <a:rPr sz="1800" spc="65" dirty="0">
                <a:latin typeface="Arial"/>
                <a:cs typeface="Arial"/>
              </a:rPr>
              <a:t>е</a:t>
            </a:r>
            <a:r>
              <a:rPr sz="1800" spc="-15" dirty="0">
                <a:latin typeface="Arial"/>
                <a:cs typeface="Arial"/>
              </a:rPr>
              <a:t>ль  </a:t>
            </a:r>
            <a:r>
              <a:rPr sz="1800" spc="85" dirty="0">
                <a:latin typeface="Arial"/>
                <a:cs typeface="Arial"/>
              </a:rPr>
              <a:t>проекта</a:t>
            </a:r>
            <a:endParaRPr sz="1800" dirty="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Ушатая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Е.Н.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689" y="3090508"/>
            <a:ext cx="2190750" cy="219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13276" y="5385659"/>
            <a:ext cx="16795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latin typeface="Arial"/>
                <a:cs typeface="Arial"/>
              </a:rPr>
              <a:t>Логопед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50" dirty="0">
                <a:latin typeface="Arial"/>
                <a:cs typeface="Arial"/>
              </a:rPr>
              <a:t>Куколь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Оксана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45" dirty="0">
                <a:latin typeface="Arial"/>
                <a:cs typeface="Arial"/>
              </a:rPr>
              <a:t>Ивановна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20213" y="2590800"/>
            <a:ext cx="2294381" cy="2298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938580" y="5111338"/>
            <a:ext cx="16452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Arial"/>
                <a:cs typeface="Arial"/>
              </a:rPr>
              <a:t>П</a:t>
            </a:r>
            <a:r>
              <a:rPr sz="1800" spc="60" dirty="0">
                <a:latin typeface="Arial"/>
                <a:cs typeface="Arial"/>
              </a:rPr>
              <a:t>р</a:t>
            </a:r>
            <a:r>
              <a:rPr sz="1800" dirty="0">
                <a:latin typeface="Arial"/>
                <a:cs typeface="Arial"/>
              </a:rPr>
              <a:t>е</a:t>
            </a:r>
            <a:r>
              <a:rPr sz="1800" spc="60" dirty="0">
                <a:latin typeface="Arial"/>
                <a:cs typeface="Arial"/>
              </a:rPr>
              <a:t>дс</a:t>
            </a:r>
            <a:r>
              <a:rPr sz="1800" spc="65" dirty="0">
                <a:latin typeface="Arial"/>
                <a:cs typeface="Arial"/>
              </a:rPr>
              <a:t>е</a:t>
            </a:r>
            <a:r>
              <a:rPr sz="1800" spc="50" dirty="0">
                <a:latin typeface="Arial"/>
                <a:cs typeface="Arial"/>
              </a:rPr>
              <a:t>дат</a:t>
            </a:r>
            <a:r>
              <a:rPr sz="1800" spc="60" dirty="0">
                <a:latin typeface="Arial"/>
                <a:cs typeface="Arial"/>
              </a:rPr>
              <a:t>е</a:t>
            </a:r>
            <a:r>
              <a:rPr sz="1800" spc="-15" dirty="0">
                <a:latin typeface="Arial"/>
                <a:cs typeface="Arial"/>
              </a:rPr>
              <a:t>ль  </a:t>
            </a:r>
            <a:r>
              <a:rPr sz="1800" spc="-50" dirty="0">
                <a:latin typeface="Arial"/>
                <a:cs typeface="Arial"/>
              </a:rPr>
              <a:t>КРОО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25" dirty="0">
                <a:latin typeface="Arial"/>
                <a:cs typeface="Arial"/>
              </a:rPr>
              <a:t>«Общество  </a:t>
            </a:r>
            <a:r>
              <a:rPr sz="1800" spc="35" dirty="0">
                <a:latin typeface="Arial"/>
                <a:cs typeface="Arial"/>
              </a:rPr>
              <a:t>правосла</a:t>
            </a:r>
            <a:r>
              <a:rPr sz="1800" spc="45" dirty="0">
                <a:latin typeface="Arial"/>
                <a:cs typeface="Arial"/>
              </a:rPr>
              <a:t>в</a:t>
            </a:r>
            <a:r>
              <a:rPr sz="1800" spc="85" dirty="0">
                <a:latin typeface="Arial"/>
                <a:cs typeface="Arial"/>
              </a:rPr>
              <a:t>ных  </a:t>
            </a:r>
            <a:r>
              <a:rPr sz="1800" spc="20" dirty="0">
                <a:latin typeface="Arial"/>
                <a:cs typeface="Arial"/>
              </a:rPr>
              <a:t>врачей»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07168" y="170547"/>
            <a:ext cx="2819400" cy="218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3868" y="2485013"/>
            <a:ext cx="228599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110" dirty="0" err="1" smtClean="0">
                <a:latin typeface="Arial"/>
                <a:cs typeface="Arial"/>
              </a:rPr>
              <a:t>Духовник</a:t>
            </a:r>
            <a:r>
              <a:rPr lang="ru-RU" sz="1800" spc="110" dirty="0" smtClean="0">
                <a:latin typeface="Arial"/>
                <a:cs typeface="Arial"/>
              </a:rPr>
              <a:t> проекта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110" dirty="0" smtClean="0">
                <a:latin typeface="Arial"/>
                <a:cs typeface="Arial"/>
              </a:rPr>
              <a:t>Князев Г.В.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3074" name="Picture 2" descr="https://sun9-46.userapi.com/c854028/v854028135/7c9ab/slM9KICngz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" y="1066800"/>
            <a:ext cx="3020709" cy="226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62453" y="5888297"/>
            <a:ext cx="230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Врач проекта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Жилинская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Н.К.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sun9-51.userapi.com/c626619/u27405939/video/y_ab2d082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25" y="354981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23326" y="304800"/>
            <a:ext cx="399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Команда проекта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91"/>
            <a:ext cx="6231467" cy="3505200"/>
          </a:xfrm>
          <a:prstGeom prst="rect">
            <a:avLst/>
          </a:prstGeom>
        </p:spPr>
      </p:pic>
      <p:pic>
        <p:nvPicPr>
          <p:cNvPr id="1026" name="Picture 2" descr="https://sun9-3.userapi.com/qoHVceNns0oa2z_eL4TO9DXxND210eQHBJnNdQ/N940MOa-b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662940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3.userapi.com/cVXozEIH195KHCmL-O1jSU_yN4iYdVtbAjv7qw/j4YiNLV6zx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2"/>
            <a:ext cx="63246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.userapi.com/c857324/v857324193/1217a7/ROCGFl1MVd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36" y="3243676"/>
            <a:ext cx="6425464" cy="36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6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8.userapi.com/c857324/v857324193/1217dd/F_9SprNEP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37" y="0"/>
            <a:ext cx="4564639" cy="297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2.userapi.com/c857228/v857228354/96a62/nxMgLcQNlQ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2957623"/>
            <a:ext cx="6849900" cy="390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52" y="2957622"/>
            <a:ext cx="5350936" cy="3887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6300" cy="3124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81" y="7409"/>
            <a:ext cx="3935259" cy="29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4070" y="3210432"/>
            <a:ext cx="1857375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692" y="3381628"/>
            <a:ext cx="2553081" cy="2106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30461" y="146685"/>
            <a:ext cx="2896997" cy="2172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1900" y="1199896"/>
            <a:ext cx="2760218" cy="2070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575" y="765683"/>
            <a:ext cx="2476500" cy="1857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9641" y="5000617"/>
            <a:ext cx="2637535" cy="1857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9440" y="197865"/>
            <a:ext cx="6398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Подопечные </a:t>
            </a:r>
            <a:r>
              <a:rPr sz="1800" b="1" spc="-5" dirty="0">
                <a:latin typeface="Times New Roman"/>
                <a:cs typeface="Times New Roman"/>
              </a:rPr>
              <a:t>Православной </a:t>
            </a:r>
            <a:r>
              <a:rPr sz="1800" b="1" spc="-10" dirty="0">
                <a:latin typeface="Times New Roman"/>
                <a:cs typeface="Times New Roman"/>
              </a:rPr>
              <a:t>патронажной службы </a:t>
            </a:r>
            <a:r>
              <a:rPr sz="1800" b="1" spc="-105" dirty="0">
                <a:latin typeface="Times New Roman"/>
                <a:cs typeface="Times New Roman"/>
              </a:rPr>
              <a:t>г.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Кемерово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91502" y="4343272"/>
            <a:ext cx="1805940" cy="25147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4417" y="1173099"/>
            <a:ext cx="3147441" cy="21402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42375" y="3472053"/>
            <a:ext cx="3053461" cy="1936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285112"/>
            <a:ext cx="10659110" cy="462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16510" indent="-25654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65" dirty="0">
                <a:latin typeface="Arial"/>
                <a:cs typeface="Arial"/>
              </a:rPr>
              <a:t>По </a:t>
            </a:r>
            <a:r>
              <a:rPr sz="1900" spc="80" dirty="0">
                <a:latin typeface="Arial"/>
                <a:cs typeface="Arial"/>
              </a:rPr>
              <a:t>данным </a:t>
            </a:r>
            <a:r>
              <a:rPr sz="1900" spc="60" dirty="0">
                <a:latin typeface="Arial"/>
                <a:cs typeface="Arial"/>
              </a:rPr>
              <a:t>Департамента </a:t>
            </a:r>
            <a:r>
              <a:rPr sz="1900" spc="70" dirty="0">
                <a:latin typeface="Arial"/>
                <a:cs typeface="Arial"/>
              </a:rPr>
              <a:t>социальной </a:t>
            </a:r>
            <a:r>
              <a:rPr sz="1900" spc="50" dirty="0">
                <a:latin typeface="Arial"/>
                <a:cs typeface="Arial"/>
              </a:rPr>
              <a:t>защиты </a:t>
            </a:r>
            <a:r>
              <a:rPr sz="1900" spc="35" dirty="0">
                <a:latin typeface="Arial"/>
                <a:cs typeface="Arial"/>
              </a:rPr>
              <a:t>населения </a:t>
            </a:r>
            <a:r>
              <a:rPr sz="1900" spc="130" dirty="0">
                <a:latin typeface="Arial"/>
                <a:cs typeface="Arial"/>
              </a:rPr>
              <a:t>по </a:t>
            </a:r>
            <a:r>
              <a:rPr sz="1900" spc="65" dirty="0">
                <a:latin typeface="Arial"/>
                <a:cs typeface="Arial"/>
              </a:rPr>
              <a:t>Кемеровской </a:t>
            </a:r>
            <a:r>
              <a:rPr sz="1900" spc="45" dirty="0">
                <a:latin typeface="Arial"/>
                <a:cs typeface="Arial"/>
              </a:rPr>
              <a:t>области </a:t>
            </a:r>
            <a:r>
              <a:rPr sz="1900" spc="55" dirty="0">
                <a:latin typeface="Arial"/>
                <a:cs typeface="Arial"/>
              </a:rPr>
              <a:t>на  </a:t>
            </a:r>
            <a:r>
              <a:rPr sz="1900" spc="90" dirty="0">
                <a:latin typeface="Arial"/>
                <a:cs typeface="Arial"/>
              </a:rPr>
              <a:t>сегодняшний </a:t>
            </a:r>
            <a:r>
              <a:rPr sz="1900" spc="60" dirty="0">
                <a:latin typeface="Arial"/>
                <a:cs typeface="Arial"/>
              </a:rPr>
              <a:t>день </a:t>
            </a:r>
            <a:r>
              <a:rPr sz="1900" spc="20" dirty="0">
                <a:latin typeface="Arial"/>
                <a:cs typeface="Arial"/>
              </a:rPr>
              <a:t>АНО </a:t>
            </a:r>
            <a:r>
              <a:rPr sz="1900" spc="15" dirty="0">
                <a:latin typeface="Arial"/>
                <a:cs typeface="Arial"/>
              </a:rPr>
              <a:t>«Православная </a:t>
            </a:r>
            <a:r>
              <a:rPr sz="1900" spc="65" dirty="0">
                <a:latin typeface="Arial"/>
                <a:cs typeface="Arial"/>
              </a:rPr>
              <a:t>патронажная </a:t>
            </a:r>
            <a:r>
              <a:rPr sz="1900" spc="30" dirty="0">
                <a:latin typeface="Arial"/>
                <a:cs typeface="Arial"/>
              </a:rPr>
              <a:t>служба </a:t>
            </a:r>
            <a:r>
              <a:rPr sz="1900" spc="120" dirty="0">
                <a:latin typeface="Arial"/>
                <a:cs typeface="Arial"/>
              </a:rPr>
              <a:t>города </a:t>
            </a:r>
            <a:r>
              <a:rPr sz="1900" spc="40" dirty="0">
                <a:latin typeface="Arial"/>
                <a:cs typeface="Arial"/>
              </a:rPr>
              <a:t>Кемерово»  </a:t>
            </a:r>
            <a:r>
              <a:rPr sz="1900" spc="-20" dirty="0">
                <a:latin typeface="Arial"/>
                <a:cs typeface="Arial"/>
              </a:rPr>
              <a:t>является </a:t>
            </a:r>
            <a:r>
              <a:rPr sz="1900" spc="80" dirty="0">
                <a:latin typeface="Arial"/>
                <a:cs typeface="Arial"/>
              </a:rPr>
              <a:t>единственной </a:t>
            </a:r>
            <a:r>
              <a:rPr sz="1900" spc="95" dirty="0">
                <a:latin typeface="Arial"/>
                <a:cs typeface="Arial"/>
              </a:rPr>
              <a:t>организацией </a:t>
            </a:r>
            <a:r>
              <a:rPr sz="1900" spc="55" dirty="0">
                <a:latin typeface="Arial"/>
                <a:cs typeface="Arial"/>
              </a:rPr>
              <a:t>оказывающей </a:t>
            </a:r>
            <a:r>
              <a:rPr sz="1900" spc="80" dirty="0">
                <a:latin typeface="Arial"/>
                <a:cs typeface="Arial"/>
              </a:rPr>
              <a:t>услуги </a:t>
            </a:r>
            <a:r>
              <a:rPr sz="1900" spc="85" dirty="0">
                <a:latin typeface="Arial"/>
                <a:cs typeface="Arial"/>
              </a:rPr>
              <a:t>сиделки </a:t>
            </a:r>
            <a:r>
              <a:rPr sz="1900" spc="60" dirty="0">
                <a:latin typeface="Arial"/>
                <a:cs typeface="Arial"/>
              </a:rPr>
              <a:t>на</a:t>
            </a:r>
            <a:r>
              <a:rPr sz="1900" spc="240" dirty="0">
                <a:latin typeface="Arial"/>
                <a:cs typeface="Arial"/>
              </a:rPr>
              <a:t> </a:t>
            </a:r>
            <a:r>
              <a:rPr sz="1900" spc="90" dirty="0">
                <a:latin typeface="Arial"/>
                <a:cs typeface="Arial"/>
              </a:rPr>
              <a:t>дому.</a:t>
            </a:r>
            <a:endParaRPr sz="1900" dirty="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15" dirty="0">
                <a:latin typeface="Arial"/>
                <a:cs typeface="Arial"/>
              </a:rPr>
              <a:t>Наша </a:t>
            </a:r>
            <a:r>
              <a:rPr sz="1900" spc="30" dirty="0">
                <a:latin typeface="Arial"/>
                <a:cs typeface="Arial"/>
              </a:rPr>
              <a:t>служба </a:t>
            </a:r>
            <a:r>
              <a:rPr sz="1900" spc="15" dirty="0">
                <a:latin typeface="Arial"/>
                <a:cs typeface="Arial"/>
              </a:rPr>
              <a:t>начала </a:t>
            </a:r>
            <a:r>
              <a:rPr sz="1900" spc="20" dirty="0">
                <a:latin typeface="Arial"/>
                <a:cs typeface="Arial"/>
              </a:rPr>
              <a:t>свое </a:t>
            </a:r>
            <a:r>
              <a:rPr sz="1900" spc="40" dirty="0">
                <a:latin typeface="Arial"/>
                <a:cs typeface="Arial"/>
              </a:rPr>
              <a:t>существование </a:t>
            </a:r>
            <a:r>
              <a:rPr sz="1900" spc="-15" dirty="0">
                <a:latin typeface="Arial"/>
                <a:cs typeface="Arial"/>
              </a:rPr>
              <a:t>в </a:t>
            </a:r>
            <a:r>
              <a:rPr sz="1900" spc="135" dirty="0">
                <a:latin typeface="Arial"/>
                <a:cs typeface="Arial"/>
              </a:rPr>
              <a:t>2010 </a:t>
            </a:r>
            <a:r>
              <a:rPr sz="1900" spc="155" dirty="0">
                <a:latin typeface="Arial"/>
                <a:cs typeface="Arial"/>
              </a:rPr>
              <a:t>г. </a:t>
            </a:r>
            <a:r>
              <a:rPr sz="1900" spc="60" dirty="0">
                <a:latin typeface="Arial"/>
                <a:cs typeface="Arial"/>
              </a:rPr>
              <a:t>благодаря </a:t>
            </a:r>
            <a:r>
              <a:rPr sz="1900" spc="85" dirty="0">
                <a:latin typeface="Arial"/>
                <a:cs typeface="Arial"/>
              </a:rPr>
              <a:t>президентскому </a:t>
            </a:r>
            <a:r>
              <a:rPr sz="1900" spc="95" dirty="0">
                <a:latin typeface="Arial"/>
                <a:cs typeface="Arial"/>
              </a:rPr>
              <a:t>гранту  </a:t>
            </a:r>
            <a:r>
              <a:rPr sz="1900" spc="80" dirty="0">
                <a:latin typeface="Arial"/>
                <a:cs typeface="Arial"/>
              </a:rPr>
              <a:t>от </a:t>
            </a:r>
            <a:r>
              <a:rPr sz="1900" spc="-85" dirty="0">
                <a:latin typeface="Arial"/>
                <a:cs typeface="Arial"/>
              </a:rPr>
              <a:t>НБФ </a:t>
            </a:r>
            <a:r>
              <a:rPr sz="1900" spc="-15" dirty="0">
                <a:latin typeface="Arial"/>
                <a:cs typeface="Arial"/>
              </a:rPr>
              <a:t>в </a:t>
            </a:r>
            <a:r>
              <a:rPr sz="1900" spc="45" dirty="0">
                <a:latin typeface="Arial"/>
                <a:cs typeface="Arial"/>
              </a:rPr>
              <a:t>размере </a:t>
            </a:r>
            <a:r>
              <a:rPr sz="1900" spc="140" dirty="0">
                <a:latin typeface="Arial"/>
                <a:cs typeface="Arial"/>
              </a:rPr>
              <a:t>1 </a:t>
            </a:r>
            <a:r>
              <a:rPr sz="1900" spc="65" dirty="0">
                <a:latin typeface="Arial"/>
                <a:cs typeface="Arial"/>
              </a:rPr>
              <a:t>млн.</a:t>
            </a:r>
            <a:r>
              <a:rPr sz="1900" spc="-170" dirty="0">
                <a:latin typeface="Arial"/>
                <a:cs typeface="Arial"/>
              </a:rPr>
              <a:t> </a:t>
            </a:r>
            <a:r>
              <a:rPr sz="1900" spc="55" dirty="0">
                <a:latin typeface="Arial"/>
                <a:cs typeface="Arial"/>
              </a:rPr>
              <a:t>рублей.</a:t>
            </a:r>
            <a:endParaRPr sz="1900" dirty="0">
              <a:latin typeface="Arial"/>
              <a:cs typeface="Arial"/>
            </a:endParaRPr>
          </a:p>
          <a:p>
            <a:pPr marL="268605" marR="173990" indent="-256540" algn="just">
              <a:lnSpc>
                <a:spcPct val="100000"/>
              </a:lnSpc>
              <a:spcBef>
                <a:spcPts val="395"/>
              </a:spcBef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</a:t>
            </a:r>
            <a:r>
              <a:rPr sz="1300" spc="969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За </a:t>
            </a:r>
            <a:r>
              <a:rPr sz="1900" spc="135" dirty="0">
                <a:latin typeface="Arial"/>
                <a:cs typeface="Arial"/>
              </a:rPr>
              <a:t>2011 </a:t>
            </a:r>
            <a:r>
              <a:rPr sz="1900" spc="-110" dirty="0">
                <a:latin typeface="Arial"/>
                <a:cs typeface="Arial"/>
              </a:rPr>
              <a:t>– </a:t>
            </a:r>
            <a:r>
              <a:rPr sz="1900" spc="135" dirty="0" smtClean="0">
                <a:latin typeface="Arial"/>
                <a:cs typeface="Arial"/>
              </a:rPr>
              <a:t>20</a:t>
            </a:r>
            <a:r>
              <a:rPr lang="ru-RU" sz="1900" spc="135" dirty="0" smtClean="0">
                <a:latin typeface="Arial"/>
                <a:cs typeface="Arial"/>
              </a:rPr>
              <a:t>20 </a:t>
            </a:r>
            <a:r>
              <a:rPr sz="1900" spc="125" dirty="0" err="1" smtClean="0">
                <a:latin typeface="Arial"/>
                <a:cs typeface="Arial"/>
              </a:rPr>
              <a:t>годы</a:t>
            </a:r>
            <a:r>
              <a:rPr sz="1900" spc="125" dirty="0" smtClean="0">
                <a:latin typeface="Arial"/>
                <a:cs typeface="Arial"/>
              </a:rPr>
              <a:t> </a:t>
            </a:r>
            <a:r>
              <a:rPr sz="1900" spc="45" dirty="0">
                <a:latin typeface="Arial"/>
                <a:cs typeface="Arial"/>
              </a:rPr>
              <a:t>Православной </a:t>
            </a:r>
            <a:r>
              <a:rPr sz="1900" spc="80" dirty="0">
                <a:latin typeface="Arial"/>
                <a:cs typeface="Arial"/>
              </a:rPr>
              <a:t>Патронажной </a:t>
            </a:r>
            <a:r>
              <a:rPr sz="1900" spc="60" dirty="0">
                <a:latin typeface="Arial"/>
                <a:cs typeface="Arial"/>
              </a:rPr>
              <a:t>службой </a:t>
            </a:r>
            <a:r>
              <a:rPr sz="1900" spc="35" dirty="0">
                <a:latin typeface="Arial"/>
                <a:cs typeface="Arial"/>
              </a:rPr>
              <a:t>было </a:t>
            </a:r>
            <a:r>
              <a:rPr sz="1900" spc="55" dirty="0">
                <a:latin typeface="Arial"/>
                <a:cs typeface="Arial"/>
              </a:rPr>
              <a:t>обслужено </a:t>
            </a:r>
            <a:r>
              <a:rPr sz="1900" spc="60" dirty="0">
                <a:latin typeface="Arial"/>
                <a:cs typeface="Arial"/>
              </a:rPr>
              <a:t>на </a:t>
            </a:r>
            <a:r>
              <a:rPr sz="1900" spc="95" dirty="0" err="1">
                <a:latin typeface="Arial"/>
                <a:cs typeface="Arial"/>
              </a:rPr>
              <a:t>дому</a:t>
            </a:r>
            <a:r>
              <a:rPr sz="1900" spc="95" dirty="0">
                <a:latin typeface="Arial"/>
                <a:cs typeface="Arial"/>
              </a:rPr>
              <a:t>  </a:t>
            </a:r>
            <a:r>
              <a:rPr lang="ru-RU" sz="1900" spc="135" dirty="0" smtClean="0">
                <a:latin typeface="Arial"/>
                <a:cs typeface="Arial"/>
              </a:rPr>
              <a:t>1287</a:t>
            </a:r>
            <a:r>
              <a:rPr sz="1900" spc="135" dirty="0" smtClean="0">
                <a:latin typeface="Arial"/>
                <a:cs typeface="Arial"/>
              </a:rPr>
              <a:t> </a:t>
            </a:r>
            <a:r>
              <a:rPr sz="1900" spc="40" dirty="0" err="1" smtClean="0">
                <a:latin typeface="Arial"/>
                <a:cs typeface="Arial"/>
              </a:rPr>
              <a:t>человек</a:t>
            </a:r>
            <a:r>
              <a:rPr lang="ru-RU" sz="1900" spc="40" dirty="0" smtClean="0">
                <a:latin typeface="Arial"/>
                <a:cs typeface="Arial"/>
              </a:rPr>
              <a:t>а</a:t>
            </a:r>
            <a:r>
              <a:rPr sz="1900" spc="40" dirty="0" smtClean="0">
                <a:latin typeface="Arial"/>
                <a:cs typeface="Arial"/>
              </a:rPr>
              <a:t>. </a:t>
            </a:r>
            <a:r>
              <a:rPr sz="1900" spc="80" dirty="0">
                <a:latin typeface="Arial"/>
                <a:cs typeface="Arial"/>
              </a:rPr>
              <a:t>Организация </a:t>
            </a:r>
            <a:r>
              <a:rPr sz="1900" spc="45" dirty="0">
                <a:latin typeface="Arial"/>
                <a:cs typeface="Arial"/>
              </a:rPr>
              <a:t>имеет </a:t>
            </a:r>
            <a:r>
              <a:rPr sz="1900" spc="55" dirty="0">
                <a:latin typeface="Arial"/>
                <a:cs typeface="Arial"/>
              </a:rPr>
              <a:t>большой </a:t>
            </a:r>
            <a:r>
              <a:rPr sz="1900" spc="80" dirty="0">
                <a:latin typeface="Arial"/>
                <a:cs typeface="Arial"/>
              </a:rPr>
              <a:t>опыт </a:t>
            </a:r>
            <a:r>
              <a:rPr sz="1900" spc="50" dirty="0">
                <a:latin typeface="Arial"/>
                <a:cs typeface="Arial"/>
              </a:rPr>
              <a:t>работы </a:t>
            </a:r>
            <a:r>
              <a:rPr sz="1900" spc="85" dirty="0">
                <a:latin typeface="Arial"/>
                <a:cs typeface="Arial"/>
              </a:rPr>
              <a:t>сиделки </a:t>
            </a:r>
            <a:r>
              <a:rPr sz="1900" spc="60" dirty="0">
                <a:latin typeface="Arial"/>
                <a:cs typeface="Arial"/>
              </a:rPr>
              <a:t>на </a:t>
            </a:r>
            <a:r>
              <a:rPr sz="1900" spc="95" dirty="0">
                <a:latin typeface="Arial"/>
                <a:cs typeface="Arial"/>
              </a:rPr>
              <a:t>дому </a:t>
            </a:r>
            <a:r>
              <a:rPr sz="1900" spc="125" dirty="0">
                <a:latin typeface="Arial"/>
                <a:cs typeface="Arial"/>
              </a:rPr>
              <a:t>и </a:t>
            </a:r>
            <a:r>
              <a:rPr sz="1900" spc="100" dirty="0">
                <a:latin typeface="Arial"/>
                <a:cs typeface="Arial"/>
              </a:rPr>
              <a:t>ухода </a:t>
            </a:r>
            <a:r>
              <a:rPr sz="1900" spc="10" dirty="0">
                <a:latin typeface="Arial"/>
                <a:cs typeface="Arial"/>
              </a:rPr>
              <a:t>за  </a:t>
            </a:r>
            <a:r>
              <a:rPr sz="1900" spc="55" dirty="0">
                <a:latin typeface="Arial"/>
                <a:cs typeface="Arial"/>
              </a:rPr>
              <a:t>маломобильными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spc="85" dirty="0">
                <a:latin typeface="Arial"/>
                <a:cs typeface="Arial"/>
              </a:rPr>
              <a:t>подопечными.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180" dirty="0">
                <a:latin typeface="Arial"/>
                <a:cs typeface="Arial"/>
              </a:rPr>
              <a:t>В </a:t>
            </a:r>
            <a:r>
              <a:rPr sz="1900" spc="80" dirty="0">
                <a:latin typeface="Arial"/>
                <a:cs typeface="Arial"/>
              </a:rPr>
              <a:t>основном </a:t>
            </a:r>
            <a:r>
              <a:rPr sz="1900" spc="40" dirty="0">
                <a:latin typeface="Arial"/>
                <a:cs typeface="Arial"/>
              </a:rPr>
              <a:t>всю </a:t>
            </a:r>
            <a:r>
              <a:rPr sz="1900" spc="35" dirty="0">
                <a:latin typeface="Arial"/>
                <a:cs typeface="Arial"/>
              </a:rPr>
              <a:t>деятельность осуществляют</a:t>
            </a:r>
            <a:r>
              <a:rPr sz="1900" spc="80" dirty="0">
                <a:latin typeface="Arial"/>
                <a:cs typeface="Arial"/>
              </a:rPr>
              <a:t> </a:t>
            </a:r>
            <a:r>
              <a:rPr sz="1900" spc="70" dirty="0">
                <a:latin typeface="Arial"/>
                <a:cs typeface="Arial"/>
              </a:rPr>
              <a:t>добровольцы.</a:t>
            </a:r>
            <a:endParaRPr sz="1900" dirty="0">
              <a:latin typeface="Arial"/>
              <a:cs typeface="Arial"/>
            </a:endParaRPr>
          </a:p>
          <a:p>
            <a:pPr marL="268605" marR="422909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65" dirty="0">
                <a:latin typeface="Arial"/>
                <a:cs typeface="Arial"/>
              </a:rPr>
              <a:t>С </a:t>
            </a:r>
            <a:r>
              <a:rPr sz="1900" spc="135" dirty="0">
                <a:latin typeface="Arial"/>
                <a:cs typeface="Arial"/>
              </a:rPr>
              <a:t>2011 </a:t>
            </a:r>
            <a:r>
              <a:rPr sz="1900" spc="130" dirty="0" err="1">
                <a:latin typeface="Arial"/>
                <a:cs typeface="Arial"/>
              </a:rPr>
              <a:t>по</a:t>
            </a:r>
            <a:r>
              <a:rPr sz="1900" spc="130" dirty="0">
                <a:latin typeface="Arial"/>
                <a:cs typeface="Arial"/>
              </a:rPr>
              <a:t> </a:t>
            </a:r>
            <a:r>
              <a:rPr sz="1900" spc="135" dirty="0" smtClean="0">
                <a:latin typeface="Arial"/>
                <a:cs typeface="Arial"/>
              </a:rPr>
              <a:t>20</a:t>
            </a:r>
            <a:r>
              <a:rPr lang="ru-RU" sz="1900" spc="135" dirty="0" smtClean="0">
                <a:latin typeface="Arial"/>
                <a:cs typeface="Arial"/>
              </a:rPr>
              <a:t>21</a:t>
            </a:r>
            <a:r>
              <a:rPr sz="1900" spc="135" dirty="0" smtClean="0">
                <a:latin typeface="Arial"/>
                <a:cs typeface="Arial"/>
              </a:rPr>
              <a:t> </a:t>
            </a:r>
            <a:r>
              <a:rPr sz="1900" spc="180" dirty="0">
                <a:latin typeface="Arial"/>
                <a:cs typeface="Arial"/>
              </a:rPr>
              <a:t>гг. </a:t>
            </a:r>
            <a:r>
              <a:rPr sz="1900" spc="140" dirty="0">
                <a:latin typeface="Arial"/>
                <a:cs typeface="Arial"/>
              </a:rPr>
              <a:t>50 </a:t>
            </a:r>
            <a:r>
              <a:rPr sz="1900" spc="-425" dirty="0">
                <a:latin typeface="Arial"/>
                <a:cs typeface="Arial"/>
              </a:rPr>
              <a:t>% </a:t>
            </a:r>
            <a:r>
              <a:rPr lang="ru-RU" sz="1900" spc="-425" dirty="0" smtClean="0">
                <a:latin typeface="Arial"/>
                <a:cs typeface="Arial"/>
              </a:rPr>
              <a:t> </a:t>
            </a:r>
            <a:r>
              <a:rPr sz="1900" spc="100" dirty="0" err="1" smtClean="0">
                <a:latin typeface="Arial"/>
                <a:cs typeface="Arial"/>
              </a:rPr>
              <a:t>подопечных</a:t>
            </a:r>
            <a:r>
              <a:rPr sz="1900" spc="100" dirty="0" smtClean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в </a:t>
            </a:r>
            <a:r>
              <a:rPr sz="1900" spc="85" dirty="0">
                <a:latin typeface="Arial"/>
                <a:cs typeface="Arial"/>
              </a:rPr>
              <a:t>своих </a:t>
            </a:r>
            <a:r>
              <a:rPr sz="1900" spc="30" dirty="0">
                <a:latin typeface="Arial"/>
                <a:cs typeface="Arial"/>
              </a:rPr>
              <a:t>заявлениях </a:t>
            </a:r>
            <a:r>
              <a:rPr sz="1900" spc="50" dirty="0">
                <a:latin typeface="Arial"/>
                <a:cs typeface="Arial"/>
              </a:rPr>
              <a:t>указывают, </a:t>
            </a:r>
            <a:r>
              <a:rPr sz="1900" spc="55" dirty="0">
                <a:latin typeface="Arial"/>
                <a:cs typeface="Arial"/>
              </a:rPr>
              <a:t>что </a:t>
            </a:r>
            <a:r>
              <a:rPr sz="1900" spc="90" dirty="0">
                <a:latin typeface="Arial"/>
                <a:cs typeface="Arial"/>
              </a:rPr>
              <a:t>им  необходима </a:t>
            </a:r>
            <a:r>
              <a:rPr sz="1900" spc="85" dirty="0">
                <a:latin typeface="Arial"/>
                <a:cs typeface="Arial"/>
              </a:rPr>
              <a:t>помощь </a:t>
            </a:r>
            <a:r>
              <a:rPr sz="1900" spc="90" dirty="0">
                <a:latin typeface="Arial"/>
                <a:cs typeface="Arial"/>
              </a:rPr>
              <a:t>патронажной </a:t>
            </a:r>
            <a:r>
              <a:rPr sz="1900" spc="35" dirty="0">
                <a:latin typeface="Arial"/>
                <a:cs typeface="Arial"/>
              </a:rPr>
              <a:t>сестры </a:t>
            </a:r>
            <a:r>
              <a:rPr sz="1900" spc="-15" dirty="0">
                <a:latin typeface="Arial"/>
                <a:cs typeface="Arial"/>
              </a:rPr>
              <a:t>в </a:t>
            </a:r>
            <a:r>
              <a:rPr sz="1900" spc="25" dirty="0">
                <a:latin typeface="Arial"/>
                <a:cs typeface="Arial"/>
              </a:rPr>
              <a:t>качестве </a:t>
            </a:r>
            <a:r>
              <a:rPr sz="1900" spc="85" dirty="0">
                <a:latin typeface="Arial"/>
                <a:cs typeface="Arial"/>
              </a:rPr>
              <a:t>сиделки </a:t>
            </a:r>
            <a:r>
              <a:rPr sz="1900" spc="20" dirty="0">
                <a:latin typeface="Arial"/>
                <a:cs typeface="Arial"/>
              </a:rPr>
              <a:t>(младшая </a:t>
            </a:r>
            <a:r>
              <a:rPr sz="1900" spc="35" dirty="0">
                <a:latin typeface="Arial"/>
                <a:cs typeface="Arial"/>
              </a:rPr>
              <a:t>сестра </a:t>
            </a:r>
            <a:r>
              <a:rPr sz="1900" spc="125" dirty="0">
                <a:latin typeface="Arial"/>
                <a:cs typeface="Arial"/>
              </a:rPr>
              <a:t>по  </a:t>
            </a:r>
            <a:r>
              <a:rPr sz="1900" spc="114" dirty="0">
                <a:latin typeface="Arial"/>
                <a:cs typeface="Arial"/>
              </a:rPr>
              <a:t>уходу </a:t>
            </a:r>
            <a:r>
              <a:rPr sz="1900" spc="45" dirty="0">
                <a:latin typeface="Arial"/>
                <a:cs typeface="Arial"/>
              </a:rPr>
              <a:t>у </a:t>
            </a:r>
            <a:r>
              <a:rPr sz="1900" spc="65" dirty="0">
                <a:latin typeface="Arial"/>
                <a:cs typeface="Arial"/>
              </a:rPr>
              <a:t>постели </a:t>
            </a:r>
            <a:r>
              <a:rPr sz="1900" spc="80" dirty="0">
                <a:latin typeface="Arial"/>
                <a:cs typeface="Arial"/>
              </a:rPr>
              <a:t>немобильного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30" dirty="0">
                <a:latin typeface="Arial"/>
                <a:cs typeface="Arial"/>
              </a:rPr>
              <a:t>человека).</a:t>
            </a:r>
            <a:endParaRPr sz="1900" dirty="0">
              <a:latin typeface="Arial"/>
              <a:cs typeface="Arial"/>
            </a:endParaRPr>
          </a:p>
          <a:p>
            <a:pPr marL="268605" marR="6604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50" dirty="0">
                <a:latin typeface="Arial"/>
                <a:cs typeface="Arial"/>
              </a:rPr>
              <a:t>Наши </a:t>
            </a:r>
            <a:r>
              <a:rPr sz="1900" spc="70" dirty="0">
                <a:latin typeface="Arial"/>
                <a:cs typeface="Arial"/>
              </a:rPr>
              <a:t>патронажные </a:t>
            </a:r>
            <a:r>
              <a:rPr sz="1900" spc="35" dirty="0">
                <a:latin typeface="Arial"/>
                <a:cs typeface="Arial"/>
              </a:rPr>
              <a:t>сестры </a:t>
            </a:r>
            <a:r>
              <a:rPr sz="1900" spc="50" dirty="0">
                <a:latin typeface="Arial"/>
                <a:cs typeface="Arial"/>
              </a:rPr>
              <a:t>оказывают </a:t>
            </a:r>
            <a:r>
              <a:rPr sz="1900" spc="65" dirty="0">
                <a:latin typeface="Arial"/>
                <a:cs typeface="Arial"/>
              </a:rPr>
              <a:t>не </a:t>
            </a:r>
            <a:r>
              <a:rPr sz="1900" spc="70" dirty="0">
                <a:latin typeface="Arial"/>
                <a:cs typeface="Arial"/>
              </a:rPr>
              <a:t>только </a:t>
            </a:r>
            <a:r>
              <a:rPr sz="1900" spc="85" dirty="0">
                <a:latin typeface="Arial"/>
                <a:cs typeface="Arial"/>
              </a:rPr>
              <a:t>помощь </a:t>
            </a:r>
            <a:r>
              <a:rPr sz="1900" spc="130" dirty="0">
                <a:latin typeface="Arial"/>
                <a:cs typeface="Arial"/>
              </a:rPr>
              <a:t>по </a:t>
            </a:r>
            <a:r>
              <a:rPr sz="1900" spc="105" dirty="0">
                <a:latin typeface="Arial"/>
                <a:cs typeface="Arial"/>
              </a:rPr>
              <a:t>уходу, </a:t>
            </a:r>
            <a:r>
              <a:rPr sz="1900" spc="120" dirty="0">
                <a:latin typeface="Arial"/>
                <a:cs typeface="Arial"/>
              </a:rPr>
              <a:t>но </a:t>
            </a:r>
            <a:r>
              <a:rPr sz="1900" spc="60" dirty="0">
                <a:latin typeface="Arial"/>
                <a:cs typeface="Arial"/>
              </a:rPr>
              <a:t>умеют </a:t>
            </a:r>
            <a:r>
              <a:rPr sz="1900" spc="45" dirty="0">
                <a:latin typeface="Arial"/>
                <a:cs typeface="Arial"/>
              </a:rPr>
              <a:t>оказать  </a:t>
            </a:r>
            <a:r>
              <a:rPr sz="1900" spc="65" dirty="0">
                <a:latin typeface="Arial"/>
                <a:cs typeface="Arial"/>
              </a:rPr>
              <a:t>также </a:t>
            </a:r>
            <a:r>
              <a:rPr sz="1900" spc="95" dirty="0">
                <a:latin typeface="Arial"/>
                <a:cs typeface="Arial"/>
              </a:rPr>
              <a:t>духовную </a:t>
            </a:r>
            <a:r>
              <a:rPr sz="1900" spc="80" dirty="0">
                <a:latin typeface="Arial"/>
                <a:cs typeface="Arial"/>
              </a:rPr>
              <a:t>помощь, </a:t>
            </a:r>
            <a:r>
              <a:rPr sz="1900" spc="30" dirty="0">
                <a:latin typeface="Arial"/>
                <a:cs typeface="Arial"/>
              </a:rPr>
              <a:t>умеет </a:t>
            </a:r>
            <a:r>
              <a:rPr sz="1900" spc="50" dirty="0">
                <a:latin typeface="Arial"/>
                <a:cs typeface="Arial"/>
              </a:rPr>
              <a:t>терпеть </a:t>
            </a:r>
            <a:r>
              <a:rPr sz="1900" spc="125" dirty="0">
                <a:latin typeface="Arial"/>
                <a:cs typeface="Arial"/>
              </a:rPr>
              <a:t>и </a:t>
            </a:r>
            <a:r>
              <a:rPr sz="1900" spc="45" dirty="0">
                <a:latin typeface="Arial"/>
                <a:cs typeface="Arial"/>
              </a:rPr>
              <a:t>сострадать </a:t>
            </a:r>
            <a:r>
              <a:rPr sz="1900" spc="55" dirty="0">
                <a:latin typeface="Arial"/>
                <a:cs typeface="Arial"/>
              </a:rPr>
              <a:t>больному, </a:t>
            </a:r>
            <a:r>
              <a:rPr sz="1900" spc="60" dirty="0">
                <a:latin typeface="Arial"/>
                <a:cs typeface="Arial"/>
              </a:rPr>
              <a:t>что </a:t>
            </a:r>
            <a:r>
              <a:rPr sz="1900" spc="-20" dirty="0">
                <a:latin typeface="Arial"/>
                <a:cs typeface="Arial"/>
              </a:rPr>
              <a:t>является </a:t>
            </a:r>
            <a:r>
              <a:rPr sz="1900" spc="114" dirty="0">
                <a:latin typeface="Arial"/>
                <a:cs typeface="Arial"/>
              </a:rPr>
              <a:t>одним  </a:t>
            </a:r>
            <a:r>
              <a:rPr sz="1900" spc="80" dirty="0">
                <a:latin typeface="Arial"/>
                <a:cs typeface="Arial"/>
              </a:rPr>
              <a:t>из критериев </a:t>
            </a:r>
            <a:r>
              <a:rPr sz="1900" spc="35" dirty="0">
                <a:latin typeface="Arial"/>
                <a:cs typeface="Arial"/>
              </a:rPr>
              <a:t>для </a:t>
            </a:r>
            <a:r>
              <a:rPr sz="1900" spc="75" dirty="0">
                <a:latin typeface="Arial"/>
                <a:cs typeface="Arial"/>
              </a:rPr>
              <a:t>приема </a:t>
            </a:r>
            <a:r>
              <a:rPr sz="1900" spc="-15" dirty="0">
                <a:latin typeface="Arial"/>
                <a:cs typeface="Arial"/>
              </a:rPr>
              <a:t>в</a:t>
            </a:r>
            <a:r>
              <a:rPr sz="1900" spc="135" dirty="0">
                <a:latin typeface="Arial"/>
                <a:cs typeface="Arial"/>
              </a:rPr>
              <a:t> </a:t>
            </a:r>
            <a:r>
              <a:rPr sz="1900" spc="100" dirty="0">
                <a:latin typeface="Arial"/>
                <a:cs typeface="Arial"/>
              </a:rPr>
              <a:t>организацию.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9258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КРАТКО ОБ ОРГАНИЗАЦИИ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о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hlinkClick r:id="rId2"/>
              </a:rPr>
              <a:t>Кратко о деятельности Организации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3346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6632" y="2125534"/>
            <a:ext cx="7553167" cy="419906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НЕХВАТКА ГОСУДАРСТВЕННЫХ КАДРОВ ДЛЯ ОБЕСПЕЧЕНИЯ ДОЛГОСРОЧНОЙ ПАЛЛИАТИВНОЙ ПОМОЩИ (ОСОБЕННО НА ДОМУ);</a:t>
            </a:r>
          </a:p>
          <a:p>
            <a:r>
              <a:rPr lang="ru-RU" dirty="0" smtClean="0"/>
              <a:t>ОДИНОЧЕСТВО И САМОИЗОЛЯЦИЯ ПОЖИЛЫХ И МАЛОМОБИЛЬНЫХ ЛЮДЕЙ, ВЫЗЫВАЮЩИЕ ОБОСТРЕНИЕ ХРОНИЧЕСКИХ </a:t>
            </a:r>
            <a:r>
              <a:rPr lang="ru-RU" dirty="0"/>
              <a:t>ЗАБОЛЕВАНИЙ, (сенсорная депривация, депрессия, острое ощущение своей ненужности), тревога за экономическое ослабление (страны, окружающих людей, себя), беспокойство по поводу наличных финансов,  продовольственных запасов и лекарственного </a:t>
            </a:r>
            <a:r>
              <a:rPr lang="ru-RU" dirty="0" smtClean="0"/>
              <a:t>обеспечения</a:t>
            </a:r>
          </a:p>
          <a:p>
            <a:r>
              <a:rPr lang="ru-RU" dirty="0" smtClean="0"/>
              <a:t>24 % пенсионеров являются одинокими людьми (Данные Федеральной службы государственной статистики)</a:t>
            </a:r>
          </a:p>
          <a:p>
            <a:r>
              <a:rPr lang="ru-RU" dirty="0"/>
              <a:t>Численность пенсионеров </a:t>
            </a:r>
            <a:r>
              <a:rPr lang="ru-RU" dirty="0" smtClean="0"/>
              <a:t>г. Кемерово и Кемеровского района по </a:t>
            </a:r>
            <a:r>
              <a:rPr lang="ru-RU" dirty="0"/>
              <a:t>состоянию на 01.08.2018 года 168 583 человека или  19,4% от общей численности пенсионеров области (867 911 чел.)  В среднем ежегодный рост численности составляет 2 224 пенсионера (1,4%). Наибольший рост численности пенсионеров  был в 2014г -3 117 человек</a:t>
            </a:r>
            <a:r>
              <a:rPr lang="ru-RU" dirty="0" smtClean="0"/>
              <a:t>. </a:t>
            </a:r>
            <a:r>
              <a:rPr lang="en-US" dirty="0">
                <a:hlinkClick r:id="rId2"/>
              </a:rPr>
              <a:t>https://akmrko.ru/city/pfr/pens/11794/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9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Численность </a:t>
            </a:r>
            <a:r>
              <a:rPr lang="ru-RU" dirty="0"/>
              <a:t>пенсионеров по районам составляет: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599" y="1600200"/>
            <a:ext cx="774096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569" t="52592" r="30659" b="18519"/>
          <a:stretch/>
        </p:blipFill>
        <p:spPr>
          <a:xfrm>
            <a:off x="381000" y="838200"/>
            <a:ext cx="7866184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900142"/>
            <a:ext cx="289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Численность пенсионеров г. Кемерово и Кемеровского района по состоянию на 01.08.2018 года 168 583 человека или  19,4% от общей численности пенсионеров области (867 911 чел.)  В среднем ежегодный рост численности составляет 2 224 пенсионера (1,4%). Наибольший рост численности пенсионеров  был в 2014г -3 117 человек. </a:t>
            </a:r>
            <a:r>
              <a:rPr lang="en-US" dirty="0">
                <a:hlinkClick r:id="rId3"/>
              </a:rPr>
              <a:t>https://akmrko.ru/city/pfr/pens/11794/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6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136" y="2362200"/>
            <a:ext cx="7729728" cy="3377827"/>
          </a:xfrm>
        </p:spPr>
        <p:txBody>
          <a:bodyPr/>
          <a:lstStyle/>
          <a:p>
            <a:r>
              <a:rPr lang="ru-RU" dirty="0"/>
              <a:t>Проект </a:t>
            </a:r>
            <a:r>
              <a:rPr lang="ru-RU" dirty="0" smtClean="0"/>
              <a:t>«Домашняя забота» </a:t>
            </a:r>
            <a:r>
              <a:rPr lang="ru-RU" dirty="0"/>
              <a:t>направлен на обеспечение долгосрочного паллиативного ухода за </a:t>
            </a:r>
            <a:r>
              <a:rPr lang="ru-RU" dirty="0" smtClean="0"/>
              <a:t>одинокими пожилыми </a:t>
            </a:r>
            <a:r>
              <a:rPr lang="ru-RU" dirty="0"/>
              <a:t>людьми, инвалидами, людьми, перенесшими тяжелые заболевания не только для улучшения их физического состояния, но и для психологической и духовной поддержки в эпоху пандемии. В такое время данная категория людей особенно ощущает на себе последствия самоизоляции и нуждаются в поддержке и духовном утешении от одиночества и страхов. </a:t>
            </a:r>
            <a:endParaRPr lang="ru-RU" dirty="0" smtClean="0"/>
          </a:p>
          <a:p>
            <a:r>
              <a:rPr lang="ru-RU" dirty="0" smtClean="0"/>
              <a:t>Физическое и душевное благополучие маломобильных и пожилых людей, дает возможность им прожить более качественно свою жизнь, меньше болеть, меньше переживать, и дольше прожить.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Одинокие пожилые люди с очень небольшой пенсией, не имеющие возможности платить за услуги ухода;</a:t>
            </a:r>
          </a:p>
          <a:p>
            <a:pPr marL="0" indent="0">
              <a:buNone/>
            </a:pPr>
            <a:r>
              <a:rPr lang="ru-RU" dirty="0" smtClean="0"/>
              <a:t>2. Маломобильные люди, перенесшие тяжелые заболевания, также не имеющие финансовой возможности платить за свой уход.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2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773" y="1143000"/>
            <a:ext cx="4272027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Цель № 1. </a:t>
            </a:r>
          </a:p>
          <a:p>
            <a:r>
              <a:rPr lang="ru-RU" dirty="0" smtClean="0"/>
              <a:t>Улучшить </a:t>
            </a:r>
            <a:r>
              <a:rPr lang="ru-RU" dirty="0"/>
              <a:t>качество жизни одиноких пожилых людей старше 65 лет и маломобильных людей, нуждающихся в паллиативном уходе;</a:t>
            </a:r>
          </a:p>
          <a:p>
            <a:endParaRPr lang="ru-RU" dirty="0" smtClean="0"/>
          </a:p>
          <a:p>
            <a:r>
              <a:rPr lang="ru-RU" dirty="0" smtClean="0"/>
              <a:t>Цель №2</a:t>
            </a:r>
          </a:p>
          <a:p>
            <a:r>
              <a:rPr lang="ru-RU" dirty="0" smtClean="0"/>
              <a:t>Снизить </a:t>
            </a:r>
            <a:r>
              <a:rPr lang="ru-RU" dirty="0"/>
              <a:t>уровень тревожности у пожилых людей, связанный с одиночеством и самоизоляцией.</a:t>
            </a:r>
            <a:endParaRPr lang="ru-RU" dirty="0" smtClean="0"/>
          </a:p>
          <a:p>
            <a:endParaRPr lang="ru-RU" dirty="0" smtClean="0"/>
          </a:p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4773" y="5405373"/>
            <a:ext cx="5396865" cy="772160"/>
          </a:xfrm>
          <a:prstGeom prst="rect">
            <a:avLst/>
          </a:prstGeom>
          <a:solidFill>
            <a:srgbClr val="2CA1BE"/>
          </a:solidFill>
        </p:spPr>
        <p:txBody>
          <a:bodyPr vert="horz" wrap="square" lIns="0" tIns="16002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260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Цель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480059"/>
            <a:ext cx="5183505" cy="434340"/>
          </a:xfrm>
          <a:custGeom>
            <a:avLst/>
            <a:gdLst/>
            <a:ahLst/>
            <a:cxnLst/>
            <a:rect l="l" t="t" r="r" b="b"/>
            <a:pathLst>
              <a:path w="5183505" h="434340">
                <a:moveTo>
                  <a:pt x="0" y="434339"/>
                </a:moveTo>
                <a:lnTo>
                  <a:pt x="5183251" y="434339"/>
                </a:lnTo>
                <a:lnTo>
                  <a:pt x="5183251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2200" y="480059"/>
            <a:ext cx="5183505" cy="434340"/>
          </a:xfrm>
          <a:custGeom>
            <a:avLst/>
            <a:gdLst/>
            <a:ahLst/>
            <a:cxnLst/>
            <a:rect l="l" t="t" r="r" b="b"/>
            <a:pathLst>
              <a:path w="5183505" h="434340">
                <a:moveTo>
                  <a:pt x="0" y="434339"/>
                </a:moveTo>
                <a:lnTo>
                  <a:pt x="5183251" y="434339"/>
                </a:lnTo>
                <a:lnTo>
                  <a:pt x="5183251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9652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43269" y="448436"/>
            <a:ext cx="108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ачи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72200" y="1226634"/>
            <a:ext cx="5257800" cy="4958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/>
              <a:t>Оказать </a:t>
            </a:r>
            <a:r>
              <a:rPr lang="ru-RU" dirty="0"/>
              <a:t>помощь психологическую, материальную и паллиативную пожилым и маломобильным людям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/>
              <a:t>2. Организовать добровольческое служение</a:t>
            </a:r>
            <a:r>
              <a:rPr lang="ru-RU" dirty="0" smtClean="0"/>
              <a:t>;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3. Привлечь </a:t>
            </a:r>
            <a:r>
              <a:rPr lang="ru-RU" dirty="0"/>
              <a:t>внимание общественности к проблемам одиноких пожилых и маломобильных людей и к профилактике COVID-19.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4759</TotalTime>
  <Words>680</Words>
  <Application>Microsoft Office PowerPoint</Application>
  <PresentationFormat>Широкоэкранный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Corbel</vt:lpstr>
      <vt:lpstr>Gill Sans MT</vt:lpstr>
      <vt:lpstr>Times New Roman</vt:lpstr>
      <vt:lpstr>Wingdings</vt:lpstr>
      <vt:lpstr>Parcel</vt:lpstr>
      <vt:lpstr>Обеспечение долговременного паллиативного ухода на дому за одинокими пожилыми и маломобильными людьми в эпоху пандемии: «Домашняя забота» </vt:lpstr>
      <vt:lpstr>Презентация PowerPoint</vt:lpstr>
      <vt:lpstr>Видео о проекте</vt:lpstr>
      <vt:lpstr>СОЦИАЛЬНАЯ проблема</vt:lpstr>
      <vt:lpstr>  Численность пенсионеров по районам составляет:  </vt:lpstr>
      <vt:lpstr>Презентация PowerPoint</vt:lpstr>
      <vt:lpstr>Актуальность проекта</vt:lpstr>
      <vt:lpstr>Целевая группа</vt:lpstr>
      <vt:lpstr>Презентация PowerPoint</vt:lpstr>
      <vt:lpstr>Презентация PowerPoint</vt:lpstr>
      <vt:lpstr>Количественные результаты проекта</vt:lpstr>
      <vt:lpstr>Качественные результаты проекта</vt:lpstr>
      <vt:lpstr>Презентация PowerPoint</vt:lpstr>
      <vt:lpstr>Экономическая целесообразность проекта:  Стоимость проекта в целом: 4 145 771,00 рублей Запрашиваемая сумма у грантодателя: 2 909 613,00 рублей  Стоимость услуги по гранту: 2 909 613/ 11856 часов = 245,4 рубля в час Коммерческая стоимость услуги сиделки на дому в час составляет: от 700 рублей в зависимости от сложности ухода за благополучателем.  На каждого благополучателя выйдет: 2 909 613 / 246 чел. = 11827 рубля.  12 месяцев оказания услуг, в месяц: 986 рублей в месяц грантовых денег на человека, чтобы улучшить качество жизни одиноких людей на дому и людей, перенесших инсульт, а также расширить возможности оказания данных услуг.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Мобильный центр помощи пожилым на дому по профилактике деменции и ее прогрессирования у лиц старше 65 лет : «Мы помним тех, кто помнит нас»</dc:title>
  <dc:creator>Lenochka</dc:creator>
  <cp:lastModifiedBy>RePack by Diakov</cp:lastModifiedBy>
  <cp:revision>43</cp:revision>
  <dcterms:created xsi:type="dcterms:W3CDTF">2019-06-28T07:00:44Z</dcterms:created>
  <dcterms:modified xsi:type="dcterms:W3CDTF">2021-06-23T05:43:52Z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2019-06-28T00:00:00Z</vt:filetime>
  </property>
</Properties>
</file>