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1" r:id="rId5"/>
    <p:sldId id="259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8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BF36-0E38-4E87-B057-0FFD19EC2854}" type="datetimeFigureOut">
              <a:rPr lang="ru-RU" smtClean="0"/>
              <a:t>01.07.2021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460E-2CAB-4FB7-8BC3-9563B5A61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748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BF36-0E38-4E87-B057-0FFD19EC2854}" type="datetimeFigureOut">
              <a:rPr lang="ru-RU" smtClean="0"/>
              <a:t>01.07.2021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460E-2CAB-4FB7-8BC3-9563B5A61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388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BF36-0E38-4E87-B057-0FFD19EC2854}" type="datetimeFigureOut">
              <a:rPr lang="ru-RU" smtClean="0"/>
              <a:t>01.07.2021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460E-2CAB-4FB7-8BC3-9563B5A61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537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BF36-0E38-4E87-B057-0FFD19EC2854}" type="datetimeFigureOut">
              <a:rPr lang="ru-RU" smtClean="0"/>
              <a:t>01.07.2021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460E-2CAB-4FB7-8BC3-9563B5A61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631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BF36-0E38-4E87-B057-0FFD19EC2854}" type="datetimeFigureOut">
              <a:rPr lang="ru-RU" smtClean="0"/>
              <a:t>01.07.2021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460E-2CAB-4FB7-8BC3-9563B5A61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670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BF36-0E38-4E87-B057-0FFD19EC2854}" type="datetimeFigureOut">
              <a:rPr lang="ru-RU" smtClean="0"/>
              <a:t>01.07.2021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460E-2CAB-4FB7-8BC3-9563B5A61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253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BF36-0E38-4E87-B057-0FFD19EC2854}" type="datetimeFigureOut">
              <a:rPr lang="ru-RU" smtClean="0"/>
              <a:t>01.07.2021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460E-2CAB-4FB7-8BC3-9563B5A61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21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BF36-0E38-4E87-B057-0FFD19EC2854}" type="datetimeFigureOut">
              <a:rPr lang="ru-RU" smtClean="0"/>
              <a:t>01.07.2021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460E-2CAB-4FB7-8BC3-9563B5A61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787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BF36-0E38-4E87-B057-0FFD19EC2854}" type="datetimeFigureOut">
              <a:rPr lang="ru-RU" smtClean="0"/>
              <a:t>01.07.2021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460E-2CAB-4FB7-8BC3-9563B5A61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335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BF36-0E38-4E87-B057-0FFD19EC2854}" type="datetimeFigureOut">
              <a:rPr lang="ru-RU" smtClean="0"/>
              <a:t>01.07.2021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460E-2CAB-4FB7-8BC3-9563B5A61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821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BF36-0E38-4E87-B057-0FFD19EC2854}" type="datetimeFigureOut">
              <a:rPr lang="ru-RU" smtClean="0"/>
              <a:t>01.07.2021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460E-2CAB-4FB7-8BC3-9563B5A61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875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rgbClr val="FFF875"/>
            </a:gs>
            <a:gs pos="88000">
              <a:srgbClr val="FF7A00"/>
            </a:gs>
            <a:gs pos="100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6BF36-0E38-4E87-B057-0FFD19EC2854}" type="datetimeFigureOut">
              <a:rPr lang="ru-RU" smtClean="0"/>
              <a:t>01.07.2021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0460E-2CAB-4FB7-8BC3-9563B5A61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082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3808" y="332656"/>
            <a:ext cx="5860593" cy="2835746"/>
          </a:xfrm>
        </p:spPr>
        <p:txBody>
          <a:bodyPr>
            <a:normAutofit/>
          </a:bodyPr>
          <a:lstStyle/>
          <a:p>
            <a:r>
              <a:rPr lang="ru-RU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nstantia" pitchFamily="18" charset="0"/>
                <a:cs typeface="Aharoni" pitchFamily="2" charset="-79"/>
              </a:rPr>
              <a:t>Территория Добрых </a:t>
            </a:r>
            <a:br>
              <a:rPr lang="ru-RU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nstantia" pitchFamily="18" charset="0"/>
                <a:cs typeface="Aharoni" pitchFamily="2" charset="-79"/>
              </a:rPr>
            </a:br>
            <a:r>
              <a:rPr lang="ru-RU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nstantia" pitchFamily="18" charset="0"/>
                <a:cs typeface="Aharoni" pitchFamily="2" charset="-79"/>
              </a:rPr>
              <a:t>Дел</a:t>
            </a:r>
            <a:endParaRPr lang="ru-RU" sz="6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nstantia" pitchFamily="18" charset="0"/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07" y="3592382"/>
            <a:ext cx="8640960" cy="91095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Молодежный социальный проект</a:t>
            </a:r>
          </a:p>
          <a:p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39752" cy="1825006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323528" y="5589240"/>
            <a:ext cx="8640960" cy="91095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Калязин</a:t>
            </a:r>
          </a:p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Тверская область</a:t>
            </a:r>
          </a:p>
          <a:p>
            <a:endParaRPr lang="ru-RU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5071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1143000"/>
          </a:xfrm>
        </p:spPr>
        <p:txBody>
          <a:bodyPr>
            <a:noAutofit/>
          </a:bodyPr>
          <a:lstStyle/>
          <a:p>
            <a:r>
              <a:rPr lang="ru-RU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Молодежный социальный проект «Территория добрых дел»</a:t>
            </a:r>
            <a:endParaRPr lang="ru-RU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b="1" dirty="0">
                <a:latin typeface="Constantia" pitchFamily="18" charset="0"/>
              </a:rPr>
              <a:t>Развитие волонтерского движения </a:t>
            </a:r>
            <a:r>
              <a:rPr lang="ru-RU" sz="2800" dirty="0">
                <a:latin typeface="Constantia" pitchFamily="18" charset="0"/>
              </a:rPr>
              <a:t>на территории Калязинского района Тверской области </a:t>
            </a:r>
            <a:r>
              <a:rPr lang="ru-RU" sz="2800" b="1" dirty="0">
                <a:latin typeface="Constantia" pitchFamily="18" charset="0"/>
              </a:rPr>
              <a:t>по оказанию помощи населению</a:t>
            </a:r>
            <a:r>
              <a:rPr lang="ru-RU" sz="2800" dirty="0">
                <a:latin typeface="Constantia" pitchFamily="18" charset="0"/>
              </a:rPr>
              <a:t>, а именно слабозащищенным группам населения: </a:t>
            </a:r>
            <a:endParaRPr lang="ru-RU" sz="2800" dirty="0" smtClean="0">
              <a:latin typeface="Constant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Constantia" pitchFamily="18" charset="0"/>
              </a:rPr>
              <a:t>пожилым </a:t>
            </a:r>
            <a:r>
              <a:rPr lang="ru-RU" sz="2800" dirty="0">
                <a:latin typeface="Constantia" pitchFamily="18" charset="0"/>
              </a:rPr>
              <a:t>людям, </a:t>
            </a:r>
            <a:endParaRPr lang="ru-RU" sz="2800" dirty="0" smtClean="0">
              <a:latin typeface="Constant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Constantia" pitchFamily="18" charset="0"/>
              </a:rPr>
              <a:t>ветеранам</a:t>
            </a:r>
            <a:r>
              <a:rPr lang="ru-RU" sz="2800" dirty="0">
                <a:latin typeface="Constantia" pitchFamily="18" charset="0"/>
              </a:rPr>
              <a:t>, </a:t>
            </a:r>
            <a:endParaRPr lang="ru-RU" sz="2800" dirty="0" smtClean="0">
              <a:latin typeface="Constant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Constantia" pitchFamily="18" charset="0"/>
              </a:rPr>
              <a:t>малообеспеченным </a:t>
            </a:r>
            <a:r>
              <a:rPr lang="ru-RU" sz="2800" dirty="0">
                <a:latin typeface="Constantia" pitchFamily="18" charset="0"/>
              </a:rPr>
              <a:t>семьям, </a:t>
            </a:r>
            <a:endParaRPr lang="ru-RU" sz="2800" dirty="0" smtClean="0">
              <a:latin typeface="Constant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Constantia" pitchFamily="18" charset="0"/>
              </a:rPr>
              <a:t>молодежи </a:t>
            </a:r>
            <a:r>
              <a:rPr lang="ru-RU" sz="2800" dirty="0">
                <a:latin typeface="Constantia" pitchFamily="18" charset="0"/>
              </a:rPr>
              <a:t>оказавшийся в сложной жизненной ситуации.</a:t>
            </a:r>
            <a:endParaRPr lang="ru-RU" sz="2800" dirty="0" smtClean="0">
              <a:effectLst/>
              <a:latin typeface="Constantia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39752" cy="182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082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1143000"/>
          </a:xfrm>
        </p:spPr>
        <p:txBody>
          <a:bodyPr>
            <a:noAutofit/>
          </a:bodyPr>
          <a:lstStyle/>
          <a:p>
            <a:r>
              <a:rPr lang="ru-RU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Молодежный социальный проект «Территория добрых дел»</a:t>
            </a:r>
            <a:endParaRPr lang="ru-RU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39752" cy="1825006"/>
          </a:xfrm>
          <a:prstGeom prst="rect">
            <a:avLst/>
          </a:prstGeom>
        </p:spPr>
      </p:pic>
      <p:sp>
        <p:nvSpPr>
          <p:cNvPr id="5" name="Пятиугольник 4"/>
          <p:cNvSpPr/>
          <p:nvPr/>
        </p:nvSpPr>
        <p:spPr>
          <a:xfrm>
            <a:off x="107504" y="1988840"/>
            <a:ext cx="8784976" cy="151216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onstantia" pitchFamily="18" charset="0"/>
              </a:rPr>
              <a:t>Проект реализуется инициативной группой, на базе ресурсов и возможностей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Совета молодёжи при Главе Калязинского района</a:t>
            </a:r>
            <a:r>
              <a:rPr lang="ru-RU" sz="2000" b="1" dirty="0" smtClean="0">
                <a:latin typeface="Constantia" pitchFamily="18" charset="0"/>
              </a:rPr>
              <a:t>. </a:t>
            </a:r>
            <a:endParaRPr lang="ru-RU" sz="2000" dirty="0" smtClean="0"/>
          </a:p>
        </p:txBody>
      </p:sp>
      <p:sp>
        <p:nvSpPr>
          <p:cNvPr id="7" name="Выноска со стрелкой вправо 6"/>
          <p:cNvSpPr/>
          <p:nvPr/>
        </p:nvSpPr>
        <p:spPr>
          <a:xfrm>
            <a:off x="251520" y="3789040"/>
            <a:ext cx="3960440" cy="2304256"/>
          </a:xfrm>
          <a:prstGeom prst="rightArrowCallout">
            <a:avLst/>
          </a:prstGeom>
          <a:solidFill>
            <a:srgbClr val="92D05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Constantia" pitchFamily="18" charset="0"/>
              </a:rPr>
              <a:t>Соглашение подписано с 12 учреждениями города и </a:t>
            </a:r>
            <a:r>
              <a:rPr lang="ru-RU" sz="2000" b="1" dirty="0" smtClean="0">
                <a:solidFill>
                  <a:schemeClr val="tx1"/>
                </a:solidFill>
                <a:latin typeface="Constantia" pitchFamily="18" charset="0"/>
              </a:rPr>
              <a:t>района</a:t>
            </a:r>
            <a:endParaRPr lang="ru-RU" sz="2000" b="1" dirty="0" smtClean="0">
              <a:solidFill>
                <a:schemeClr val="tx1"/>
              </a:solidFill>
              <a:effectLst/>
              <a:latin typeface="Constantia" pitchFamily="18" charset="0"/>
            </a:endParaRPr>
          </a:p>
        </p:txBody>
      </p:sp>
      <p:sp>
        <p:nvSpPr>
          <p:cNvPr id="8" name="Выноска со стрелкой вправо 7"/>
          <p:cNvSpPr/>
          <p:nvPr/>
        </p:nvSpPr>
        <p:spPr>
          <a:xfrm>
            <a:off x="4932040" y="3811838"/>
            <a:ext cx="3816424" cy="2304256"/>
          </a:xfrm>
          <a:prstGeom prst="rightArrowCallou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onstantia" pitchFamily="18" charset="0"/>
              </a:rPr>
              <a:t>В проекте участвуют </a:t>
            </a:r>
            <a:r>
              <a:rPr lang="ru-RU" sz="2800" b="1" dirty="0">
                <a:solidFill>
                  <a:schemeClr val="tx1"/>
                </a:solidFill>
                <a:latin typeface="Constantia" pitchFamily="18" charset="0"/>
              </a:rPr>
              <a:t>120 </a:t>
            </a:r>
            <a:r>
              <a:rPr lang="ru-RU" sz="2800" b="1" dirty="0" smtClean="0">
                <a:solidFill>
                  <a:schemeClr val="tx1"/>
                </a:solidFill>
                <a:latin typeface="Constantia" pitchFamily="18" charset="0"/>
              </a:rPr>
              <a:t>волонтеров</a:t>
            </a:r>
            <a:endParaRPr lang="ru-RU" sz="2800" b="1" dirty="0" smtClean="0">
              <a:solidFill>
                <a:schemeClr val="tx1"/>
              </a:solidFill>
              <a:effectLst/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236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Constantia" pitchFamily="18" charset="0"/>
              </a:rPr>
              <a:t>Акции молодежного социального проекта «Территория добрых дел»</a:t>
            </a:r>
            <a:endParaRPr lang="ru-RU" sz="2800" b="1" dirty="0">
              <a:latin typeface="Constant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 fontScale="55000" lnSpcReduction="20000"/>
          </a:bodyPr>
          <a:lstStyle/>
          <a:p>
            <a:pPr lvl="0" algn="just">
              <a:buFont typeface="Wingdings" pitchFamily="2" charset="2"/>
              <a:buChar char="ü"/>
            </a:pPr>
            <a:r>
              <a:rPr lang="ru-RU" sz="3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 гостях у ветерана </a:t>
            </a:r>
            <a:r>
              <a:rPr lang="ru-RU" b="1" dirty="0">
                <a:latin typeface="Constantia" pitchFamily="18" charset="0"/>
              </a:rPr>
              <a:t>- </a:t>
            </a:r>
            <a:r>
              <a:rPr lang="ru-RU" dirty="0">
                <a:latin typeface="Constantia" pitchFamily="18" charset="0"/>
              </a:rPr>
              <a:t>волонтеры навещают ветеранов и проводят с ними свободное время, в том числе с чаепитием.</a:t>
            </a:r>
            <a:endParaRPr lang="ru-RU" dirty="0" smtClean="0">
              <a:effectLst/>
              <a:latin typeface="Constantia" pitchFamily="18" charset="0"/>
            </a:endParaRPr>
          </a:p>
          <a:p>
            <a:pPr lvl="0" algn="just">
              <a:buFont typeface="Wingdings" pitchFamily="2" charset="2"/>
              <a:buChar char="ü"/>
            </a:pPr>
            <a:r>
              <a:rPr lang="ru-RU" sz="3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Ветеран живет рядом</a:t>
            </a:r>
            <a:r>
              <a:rPr lang="ru-RU" dirty="0">
                <a:latin typeface="Constantia" pitchFamily="18" charset="0"/>
              </a:rPr>
              <a:t> - добровольцы оказывают помощь по благоустройству придомовой территории, уборке в квартирах и домах ветеранов.</a:t>
            </a:r>
            <a:endParaRPr lang="ru-RU" dirty="0" smtClean="0">
              <a:effectLst/>
              <a:latin typeface="Constantia" pitchFamily="18" charset="0"/>
            </a:endParaRPr>
          </a:p>
          <a:p>
            <a:pPr lvl="0" algn="just">
              <a:buFont typeface="Wingdings" pitchFamily="2" charset="2"/>
              <a:buChar char="ü"/>
            </a:pPr>
            <a:r>
              <a:rPr lang="ru-RU" sz="3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Корзина добра</a:t>
            </a:r>
            <a:r>
              <a:rPr lang="ru-RU" dirty="0">
                <a:latin typeface="Constantia" pitchFamily="18" charset="0"/>
              </a:rPr>
              <a:t> - сбор продуктов в сетевых магазинах и доставка их пожилым людям, малообеспеченным семьям.</a:t>
            </a:r>
            <a:endParaRPr lang="ru-RU" dirty="0" smtClean="0">
              <a:effectLst/>
              <a:latin typeface="Constantia" pitchFamily="18" charset="0"/>
            </a:endParaRPr>
          </a:p>
          <a:p>
            <a:pPr lvl="0" algn="just">
              <a:buFont typeface="Wingdings" pitchFamily="2" charset="2"/>
              <a:buChar char="ü"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Школа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sz="3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добровольчества</a:t>
            </a:r>
            <a:r>
              <a:rPr lang="ru-RU" dirty="0">
                <a:latin typeface="Constantia" pitchFamily="18" charset="0"/>
              </a:rPr>
              <a:t> - серия образовательных мероприятий по обучению волонтеров работать с пожилыми людьми, с малообеспеченными семьями. Включает в себя проведение тренингов, семинаров по нормативной, психологической, </a:t>
            </a:r>
            <a:r>
              <a:rPr lang="ru-RU" dirty="0" err="1">
                <a:latin typeface="Constantia" pitchFamily="18" charset="0"/>
              </a:rPr>
              <a:t>деятельностной</a:t>
            </a:r>
            <a:r>
              <a:rPr lang="ru-RU" dirty="0">
                <a:latin typeface="Constantia" pitchFamily="18" charset="0"/>
              </a:rPr>
              <a:t> подготовке волонтеров.</a:t>
            </a:r>
            <a:endParaRPr lang="ru-RU" dirty="0" smtClean="0">
              <a:effectLst/>
              <a:latin typeface="Constantia" pitchFamily="18" charset="0"/>
            </a:endParaRPr>
          </a:p>
          <a:p>
            <a:pPr lvl="0" algn="just">
              <a:buFont typeface="Wingdings" pitchFamily="2" charset="2"/>
              <a:buChar char="ü"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Команды добра </a:t>
            </a:r>
            <a:r>
              <a:rPr lang="ru-RU" dirty="0">
                <a:latin typeface="Constantia" pitchFamily="18" charset="0"/>
              </a:rPr>
              <a:t>- создание на базе учреждений мобильных отрядов добровольцев, их обучение и оказание помощи в реализации добровольческих акций.</a:t>
            </a:r>
            <a:endParaRPr lang="ru-RU" dirty="0" smtClean="0">
              <a:effectLst/>
              <a:latin typeface="Constantia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dirty="0">
              <a:latin typeface="Constant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39752" cy="182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215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4994"/>
            <a:ext cx="4427984" cy="34830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89"/>
            <a:ext cx="4427984" cy="3429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0"/>
            <a:ext cx="4716015" cy="34061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348008"/>
            <a:ext cx="4716015" cy="350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197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354162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Сформировать на базе 4 учреждений постоянные команды добровольцев по 15 человек и провести их обучение с целю для оказания помощи пожилым людям и малообеспеченным семьям, в том числе оказать эту помощь не менее 30 лицам из указанным категорий до 31 декабря 2021 года.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853136"/>
          </a:xfrm>
        </p:spPr>
        <p:txBody>
          <a:bodyPr>
            <a:normAutofit fontScale="40000" lnSpcReduction="20000"/>
          </a:bodyPr>
          <a:lstStyle/>
          <a:p>
            <a:endParaRPr lang="ru-RU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Результаты</a:t>
            </a:r>
            <a:endParaRPr lang="ru-RU" sz="60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вовлечение 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молодежи в добровольческую деятельность</a:t>
            </a:r>
            <a:endParaRPr lang="ru-RU" sz="45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снижение социального напряжения среди групп населения</a:t>
            </a:r>
            <a:endParaRPr lang="ru-RU" sz="45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повышение социальной ответственности молодежи перед старшими поколениями</a:t>
            </a:r>
            <a:endParaRPr lang="ru-RU" sz="45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улучшение отношений между молодежью и старшим поколением</a:t>
            </a:r>
            <a:endParaRPr lang="ru-RU" sz="45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передача социально-культурно опыта, традиций старшего поколения молодежи.</a:t>
            </a:r>
            <a:endParaRPr lang="ru-RU" sz="45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улучшение социально-бытовых условий жизни пожилых людей и малообеспеченных семей.</a:t>
            </a:r>
            <a:endParaRPr lang="ru-RU" sz="45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4500" b="1" dirty="0">
                <a:latin typeface="Times New Roman" pitchFamily="18" charset="0"/>
                <a:cs typeface="Times New Roman" pitchFamily="18" charset="0"/>
              </a:rPr>
              <a:t>4 команд по 15 добровольце в каждой добровольцев на базе учреждений Калязинского района</a:t>
            </a:r>
            <a:endParaRPr lang="ru-RU" sz="4500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ru-RU" sz="4500" b="1" dirty="0">
                <a:latin typeface="Times New Roman" pitchFamily="18" charset="0"/>
                <a:cs typeface="Times New Roman" pitchFamily="18" charset="0"/>
              </a:rPr>
              <a:t>Обучение 60 добровольцев по работе с пожилыми людьми, с малообеспеченными семьями. Включает в себя проведение 4 тренингов, 10 семинаров по нормативной, психологической, </a:t>
            </a:r>
            <a:r>
              <a:rPr lang="ru-RU" sz="4500" b="1" dirty="0" err="1">
                <a:latin typeface="Times New Roman" pitchFamily="18" charset="0"/>
                <a:cs typeface="Times New Roman" pitchFamily="18" charset="0"/>
              </a:rPr>
              <a:t>деятельностной</a:t>
            </a:r>
            <a:r>
              <a:rPr lang="ru-RU" sz="4500" b="1" dirty="0">
                <a:latin typeface="Times New Roman" pitchFamily="18" charset="0"/>
                <a:cs typeface="Times New Roman" pitchFamily="18" charset="0"/>
              </a:rPr>
              <a:t> подготовке волонтеров.</a:t>
            </a:r>
            <a:endParaRPr lang="ru-RU" sz="4500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ru-RU" sz="4500" b="1" dirty="0">
                <a:latin typeface="Times New Roman" pitchFamily="18" charset="0"/>
                <a:cs typeface="Times New Roman" pitchFamily="18" charset="0"/>
              </a:rPr>
              <a:t>Проведение 40 акций проекта для 30 лиц из числа пожилых людей или малообеспеченных семей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500" b="1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0390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208</Words>
  <Application>Microsoft Office PowerPoint</Application>
  <PresentationFormat>Экран (4:3)</PresentationFormat>
  <Paragraphs>35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Территория Добрых  Дел</vt:lpstr>
      <vt:lpstr>Молодежный социальный проект «Территория добрых дел»</vt:lpstr>
      <vt:lpstr>Молодежный социальный проект «Территория добрых дел»</vt:lpstr>
      <vt:lpstr>Акции молодежного социального проекта «Территория добрых дел»</vt:lpstr>
      <vt:lpstr>Презентация PowerPoint</vt:lpstr>
      <vt:lpstr>Цель Сформировать на базе 4 учреждений постоянные команды добровольцев по 15 человек и провести их обучение с целю для оказания помощи пожилым людям и малообеспеченным семьям, в том числе оказать эту помощь не менее 30 лицам из указанным категорий до 31 декабря 2021 года.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Территория Добрых  Дел</dc:title>
  <dc:creator>user</dc:creator>
  <cp:lastModifiedBy>user</cp:lastModifiedBy>
  <cp:revision>3</cp:revision>
  <dcterms:created xsi:type="dcterms:W3CDTF">2021-07-01T08:08:17Z</dcterms:created>
  <dcterms:modified xsi:type="dcterms:W3CDTF">2021-07-01T08:29:22Z</dcterms:modified>
</cp:coreProperties>
</file>