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2" r:id="rId2"/>
    <p:sldId id="257" r:id="rId3"/>
    <p:sldId id="263" r:id="rId4"/>
    <p:sldId id="264" r:id="rId5"/>
    <p:sldId id="258" r:id="rId6"/>
    <p:sldId id="259" r:id="rId7"/>
    <p:sldId id="266" r:id="rId8"/>
    <p:sldId id="265" r:id="rId9"/>
    <p:sldId id="260" r:id="rId10"/>
    <p:sldId id="261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52BE-3D7D-479D-B88F-04225A34F2D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4B345E4-4441-45BA-8BC2-CE959D098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2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52BE-3D7D-479D-B88F-04225A34F2D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4B345E4-4441-45BA-8BC2-CE959D098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52BE-3D7D-479D-B88F-04225A34F2D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4B345E4-4441-45BA-8BC2-CE959D098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82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52BE-3D7D-479D-B88F-04225A34F2D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4B345E4-4441-45BA-8BC2-CE959D098E5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0858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52BE-3D7D-479D-B88F-04225A34F2D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4B345E4-4441-45BA-8BC2-CE959D098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636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52BE-3D7D-479D-B88F-04225A34F2D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5E4-4441-45BA-8BC2-CE959D098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23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52BE-3D7D-479D-B88F-04225A34F2D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5E4-4441-45BA-8BC2-CE959D098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5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52BE-3D7D-479D-B88F-04225A34F2D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5E4-4441-45BA-8BC2-CE959D098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16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B6352BE-3D7D-479D-B88F-04225A34F2D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4B345E4-4441-45BA-8BC2-CE959D098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8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52BE-3D7D-479D-B88F-04225A34F2D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5E4-4441-45BA-8BC2-CE959D098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89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52BE-3D7D-479D-B88F-04225A34F2D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4B345E4-4441-45BA-8BC2-CE959D098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8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52BE-3D7D-479D-B88F-04225A34F2D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5E4-4441-45BA-8BC2-CE959D098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86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52BE-3D7D-479D-B88F-04225A34F2D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5E4-4441-45BA-8BC2-CE959D098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52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52BE-3D7D-479D-B88F-04225A34F2D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5E4-4441-45BA-8BC2-CE959D098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3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52BE-3D7D-479D-B88F-04225A34F2D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5E4-4441-45BA-8BC2-CE959D098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5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52BE-3D7D-479D-B88F-04225A34F2D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5E4-4441-45BA-8BC2-CE959D098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26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52BE-3D7D-479D-B88F-04225A34F2D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345E4-4441-45BA-8BC2-CE959D098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7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352BE-3D7D-479D-B88F-04225A34F2D7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345E4-4441-45BA-8BC2-CE959D098E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806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chool_06_klgd" TargetMode="External"/><Relationship Id="rId2" Type="http://schemas.openxmlformats.org/officeDocument/2006/relationships/hyperlink" Target="https://dobro.ru/organizations/10005299/inf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76;&#1086;&#1073;&#1088;&#1086;&#1074;&#1086;&#1083;&#1100;&#1094;&#1099;&#1088;&#1086;&#1089;&#1089;&#1080;&#1080;.&#1088;&#1092;/news/7023-obyasnyaem-po-punkt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oryandpractice.ru/grants/4603-volonter-v-tsentr-slavyanskikh-kultur" TargetMode="External"/><Relationship Id="rId2" Type="http://schemas.openxmlformats.org/officeDocument/2006/relationships/hyperlink" Target="https://dobrovolets.ru/proekty-za-granicej/long-term-volunteering/esc-for-russian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949">
              <a:srgbClr val="C969AB"/>
            </a:gs>
            <a:gs pos="35150">
              <a:srgbClr val="BF63AB"/>
            </a:gs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57" y="753228"/>
            <a:ext cx="10174514" cy="108093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rgbClr val="FFFF00"/>
                </a:solidFill>
              </a:rPr>
              <a:t>Волонтёрство</a:t>
            </a:r>
            <a:r>
              <a:rPr lang="ru-RU" sz="4400" b="1" dirty="0" smtClean="0">
                <a:solidFill>
                  <a:srgbClr val="FFFF00"/>
                </a:solidFill>
              </a:rPr>
              <a:t> и добровольчество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08" y="2222617"/>
            <a:ext cx="6530578" cy="4350998"/>
          </a:xfrm>
        </p:spPr>
      </p:pic>
    </p:spTree>
    <p:extLst>
      <p:ext uri="{BB962C8B-B14F-4D97-AF65-F5344CB8AC3E}">
        <p14:creationId xmlns:p14="http://schemas.microsoft.com/office/powerpoint/2010/main" val="21706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Мероприятия, проводимые на базе школы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Сбор макулатуры, сбор батареек</a:t>
            </a:r>
          </a:p>
          <a:p>
            <a:r>
              <a:rPr lang="ru-RU" dirty="0" smtClean="0"/>
              <a:t>Сбор средств для фондов «Берег надежды», «Верю в чудо»</a:t>
            </a:r>
          </a:p>
          <a:p>
            <a:r>
              <a:rPr lang="ru-RU" dirty="0" smtClean="0"/>
              <a:t>Сбор корма и экипировки для приюта «Славянское»</a:t>
            </a:r>
          </a:p>
          <a:p>
            <a:r>
              <a:rPr lang="ru-RU" dirty="0" err="1" smtClean="0"/>
              <a:t>Доброуроки</a:t>
            </a:r>
            <a:endParaRPr lang="ru-RU" dirty="0" smtClean="0"/>
          </a:p>
          <a:p>
            <a:r>
              <a:rPr lang="ru-RU" dirty="0" err="1" smtClean="0"/>
              <a:t>Флешмобы</a:t>
            </a:r>
            <a:r>
              <a:rPr lang="ru-RU" dirty="0" smtClean="0"/>
              <a:t> для популяризации ЗОЖ и добровольчества</a:t>
            </a:r>
          </a:p>
          <a:p>
            <a:r>
              <a:rPr lang="ru-RU" dirty="0" smtClean="0"/>
              <a:t>Мастер-классы по изготовлению тематических открыток, йоге, монтажу видео</a:t>
            </a:r>
          </a:p>
          <a:p>
            <a:r>
              <a:rPr lang="ru-RU" dirty="0" smtClean="0"/>
              <a:t>Фото- и видео-</a:t>
            </a:r>
            <a:r>
              <a:rPr lang="ru-RU" dirty="0" err="1" smtClean="0"/>
              <a:t>челленджи</a:t>
            </a:r>
            <a:endParaRPr lang="ru-RU" dirty="0" smtClean="0"/>
          </a:p>
          <a:p>
            <a:r>
              <a:rPr lang="ru-RU" dirty="0" smtClean="0"/>
              <a:t>Патрулирование территории</a:t>
            </a:r>
          </a:p>
          <a:p>
            <a:r>
              <a:rPr lang="ru-RU" dirty="0" smtClean="0"/>
              <a:t>Конкурсы, </a:t>
            </a:r>
            <a:r>
              <a:rPr lang="ru-RU" dirty="0" err="1" smtClean="0"/>
              <a:t>исследования,викторины</a:t>
            </a:r>
            <a:r>
              <a:rPr lang="ru-RU" dirty="0" smtClean="0"/>
              <a:t> по добровольчеству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Мурзич</a:t>
            </a:r>
            <a:r>
              <a:rPr lang="ru-RU" dirty="0" smtClean="0"/>
              <a:t> Наталья </a:t>
            </a:r>
            <a:r>
              <a:rPr lang="ru-RU" dirty="0" err="1" smtClean="0"/>
              <a:t>Эдмундовна</a:t>
            </a:r>
            <a:r>
              <a:rPr lang="ru-RU" dirty="0" smtClean="0"/>
              <a:t> – руководитель школьного отряда волонтеров «Школьная дружина», 89506749837</a:t>
            </a:r>
          </a:p>
          <a:p>
            <a:r>
              <a:rPr lang="ru-RU" dirty="0" err="1" smtClean="0"/>
              <a:t>Джулеба</a:t>
            </a:r>
            <a:r>
              <a:rPr lang="ru-RU" dirty="0" smtClean="0"/>
              <a:t> Ольга Владимировна- заместитель директора по воспитательной работе, 89052497807</a:t>
            </a:r>
          </a:p>
          <a:p>
            <a:r>
              <a:rPr lang="ru-RU" dirty="0" smtClean="0"/>
              <a:t>Страница школьного отряда на портале </a:t>
            </a:r>
            <a:r>
              <a:rPr lang="ru-RU" dirty="0" err="1" smtClean="0"/>
              <a:t>Добро.Ру</a:t>
            </a:r>
            <a:r>
              <a:rPr lang="ru-RU" dirty="0" smtClean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dobro.ru/organizations/10005299/info</a:t>
            </a:r>
            <a:endParaRPr lang="ru-RU" dirty="0" smtClean="0"/>
          </a:p>
          <a:p>
            <a:r>
              <a:rPr lang="ru-RU" dirty="0" smtClean="0"/>
              <a:t>Страница школы в </a:t>
            </a:r>
            <a:r>
              <a:rPr lang="en-US" dirty="0" smtClean="0"/>
              <a:t>VK</a:t>
            </a:r>
            <a:r>
              <a:rPr lang="ru-RU" dirty="0" smtClean="0"/>
              <a:t> для публикации отчетов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vk.com/school_06_klgd</a:t>
            </a:r>
            <a:endParaRPr lang="ru-RU" dirty="0" smtClean="0"/>
          </a:p>
          <a:p>
            <a:r>
              <a:rPr lang="ru-RU" dirty="0" smtClean="0"/>
              <a:t>Страница отряда в</a:t>
            </a:r>
            <a:r>
              <a:rPr lang="en-US" dirty="0" smtClean="0"/>
              <a:t> VK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en-US" dirty="0"/>
              <a:t>https://vk.com/public207160715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11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7050">
              <a:srgbClr val="C566AB"/>
            </a:gs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Разберёмся в понятии…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52613"/>
          </a:xfrm>
        </p:spPr>
        <p:txBody>
          <a:bodyPr>
            <a:normAutofit/>
          </a:bodyPr>
          <a:lstStyle/>
          <a:p>
            <a:r>
              <a:rPr lang="ru-RU" sz="2800" dirty="0" err="1"/>
              <a:t>Волонтерство</a:t>
            </a:r>
            <a:r>
              <a:rPr lang="ru-RU" sz="2800" dirty="0"/>
              <a:t> в широком смысле — это любая работа, </a:t>
            </a:r>
            <a:r>
              <a:rPr lang="ru-RU" sz="2800" u="sng" dirty="0">
                <a:hlinkClick r:id="rId2"/>
              </a:rPr>
              <a:t>выполняемая</a:t>
            </a:r>
            <a:r>
              <a:rPr lang="ru-RU" sz="2800" u="sng" dirty="0"/>
              <a:t> </a:t>
            </a:r>
            <a:r>
              <a:rPr lang="ru-RU" sz="2800" dirty="0"/>
              <a:t>добровольно и безвозмездно. В более узком — это организованная деятельность, которую добровольцы выполняют на благо всего общества или отдельных уязвимых групп (детей, людей с ограниченными возможностями, бездомных и т. д.). Учащиеся нашей школы вот уже 3 года вовлечены в этот род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27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Сферы </a:t>
            </a:r>
            <a:r>
              <a:rPr lang="ru-RU" sz="4400" b="1" dirty="0" err="1" smtClean="0">
                <a:solidFill>
                  <a:srgbClr val="FFFF00"/>
                </a:solidFill>
              </a:rPr>
              <a:t>волонтёрства</a:t>
            </a:r>
            <a:r>
              <a:rPr lang="ru-RU" sz="4400" b="1" dirty="0" smtClean="0">
                <a:solidFill>
                  <a:srgbClr val="FFFF00"/>
                </a:solidFill>
              </a:rPr>
              <a:t>, реализуемые в нашей школе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16327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Социальная </a:t>
            </a:r>
            <a:r>
              <a:rPr lang="ru-RU" dirty="0" smtClean="0"/>
              <a:t>поддержка(помощь ветеранам, благотворительные акции «Свет Рождественской звезды, акции для фонда «Берег надежды», «Верю в чудо», акции по сбору одежды и игрушек для социального учреждения «Маленькая мама», «Сопричастность»)</a:t>
            </a:r>
            <a:endParaRPr lang="ru-RU" dirty="0" smtClean="0"/>
          </a:p>
          <a:p>
            <a:r>
              <a:rPr lang="ru-RU" dirty="0" smtClean="0"/>
              <a:t>Экологические акции (сбор батареек, сбор макулатуры, пластмассы, посадка саженцев, субботники на территории школы и прилегающих </a:t>
            </a:r>
            <a:r>
              <a:rPr lang="ru-RU" dirty="0" err="1" smtClean="0"/>
              <a:t>территориях,проведение</a:t>
            </a:r>
            <a:r>
              <a:rPr lang="ru-RU" dirty="0" smtClean="0"/>
              <a:t> конкурсов. Лекций, исследований по экологической направленности)</a:t>
            </a:r>
            <a:endParaRPr lang="ru-RU" dirty="0" smtClean="0"/>
          </a:p>
          <a:p>
            <a:r>
              <a:rPr lang="ru-RU" dirty="0" smtClean="0"/>
              <a:t>Общественная </a:t>
            </a:r>
            <a:r>
              <a:rPr lang="ru-RU" dirty="0" smtClean="0"/>
              <a:t>безопасность(школьный отряд «Школьная дружина» патрулирует рекреации школы во вторую смену, следит за порядком)</a:t>
            </a:r>
          </a:p>
          <a:p>
            <a:r>
              <a:rPr lang="ru-RU" dirty="0" smtClean="0"/>
              <a:t>Популяризация ЗОЖ (лекции, </a:t>
            </a:r>
            <a:r>
              <a:rPr lang="ru-RU" dirty="0" err="1" smtClean="0"/>
              <a:t>доброуроки</a:t>
            </a:r>
            <a:r>
              <a:rPr lang="ru-RU" dirty="0" smtClean="0"/>
              <a:t>, конкурсы)</a:t>
            </a:r>
          </a:p>
          <a:p>
            <a:r>
              <a:rPr lang="ru-RU" dirty="0" smtClean="0"/>
              <a:t>Популяризация добровольчества (</a:t>
            </a:r>
            <a:r>
              <a:rPr lang="ru-RU" dirty="0" err="1" smtClean="0"/>
              <a:t>доброуроки</a:t>
            </a:r>
            <a:r>
              <a:rPr lang="ru-RU" dirty="0" smtClean="0"/>
              <a:t>, лекции, исследования)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4200">
              <a:srgbClr val="CE6CAC"/>
            </a:gs>
            <a:gs pos="28400">
              <a:srgbClr val="C466AB"/>
            </a:gs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С каждым годом ряды волонтеров пополняются учащимися нашей школы. В сентябре стать добровольцами изъявили желание порядка </a:t>
            </a:r>
            <a:r>
              <a:rPr lang="ru-RU" sz="4000" dirty="0" smtClean="0"/>
              <a:t>90 школьников </a:t>
            </a:r>
            <a:r>
              <a:rPr lang="ru-RU" sz="4000" dirty="0"/>
              <a:t>7-11 классов нашего образовательного учреждения. </a:t>
            </a:r>
          </a:p>
        </p:txBody>
      </p:sp>
      <p:sp useBgFill="1"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Преимущества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57" y="2075543"/>
            <a:ext cx="11277600" cy="460102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Такая активность неслучайна. Ребята узнали о преимуществах быть волонтером:</a:t>
            </a:r>
          </a:p>
          <a:p>
            <a:pPr lvl="0"/>
            <a:r>
              <a:rPr lang="ru-RU" dirty="0"/>
              <a:t>Личностный рост (развитие творческих и интеллектуальных способностей) и осмысление нравственных ценностей, где милосердие и помощь нуждающимся играет ключевую роль.</a:t>
            </a:r>
          </a:p>
          <a:p>
            <a:pPr lvl="0"/>
            <a:r>
              <a:rPr lang="ru-RU" dirty="0"/>
              <a:t>Проявление активной гражданской позиции.</a:t>
            </a:r>
          </a:p>
          <a:p>
            <a:pPr lvl="0"/>
            <a:r>
              <a:rPr lang="ru-RU" dirty="0"/>
              <a:t>Расширение социального опыта (приобретение навыков и умений по работе с детьми-инвалидами, организации мероприятий, бережное отношение к окружающей среде).</a:t>
            </a:r>
          </a:p>
          <a:p>
            <a:pPr lvl="0"/>
            <a:r>
              <a:rPr lang="ru-RU" dirty="0"/>
              <a:t>Обретение новых друзей и связей для дальнейшего развития себя как личности (знакомство с различными учебными и социальными учреждениями города и области).</a:t>
            </a:r>
          </a:p>
          <a:p>
            <a:pPr lvl="0"/>
            <a:r>
              <a:rPr lang="ru-RU" dirty="0"/>
              <a:t>При активном участии в жизни города и области волонтеры могут претендовать на получение путевок в оздоровительные лагеря и образовательные поездки.</a:t>
            </a:r>
          </a:p>
          <a:p>
            <a:pPr lvl="0"/>
            <a:r>
              <a:rPr lang="ru-RU" dirty="0"/>
              <a:t>100 часов добровольческой деятельности позволяют получить дополнительный балл к результатам ЕГЭ. По России этот балл колеблется от 1-5 баллов.</a:t>
            </a:r>
          </a:p>
          <a:p>
            <a:pPr lvl="0"/>
            <a:r>
              <a:rPr lang="ru-RU" dirty="0"/>
              <a:t>Некоторые организации </a:t>
            </a:r>
            <a:r>
              <a:rPr lang="ru-RU" dirty="0">
                <a:hlinkClick r:id="rId2"/>
              </a:rPr>
              <a:t>оплачивают</a:t>
            </a:r>
            <a:r>
              <a:rPr lang="ru-RU" dirty="0"/>
              <a:t> добровольцам авиа- или железнодорожные билеты к месту работы или проведения различных мероприятий — так добровольчество становится дополнительной возможностью путешествовать.</a:t>
            </a:r>
          </a:p>
          <a:p>
            <a:pPr lvl="0"/>
            <a:r>
              <a:rPr lang="ru-RU" dirty="0"/>
              <a:t>Иногда волонтеры становятся кадровым резервом для учреждений и </a:t>
            </a:r>
            <a:r>
              <a:rPr lang="ru-RU" dirty="0">
                <a:hlinkClick r:id="rId3"/>
              </a:rPr>
              <a:t>получают преимущества</a:t>
            </a:r>
            <a:r>
              <a:rPr lang="ru-RU" dirty="0"/>
              <a:t> при трудоустройстве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2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Личный опыт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71" y="1975720"/>
            <a:ext cx="3468915" cy="46252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" t="12930" b="11522"/>
          <a:stretch/>
        </p:blipFill>
        <p:spPr>
          <a:xfrm>
            <a:off x="4615543" y="1975720"/>
            <a:ext cx="3410857" cy="4674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971" y="1975720"/>
            <a:ext cx="5094514" cy="38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3" y="233905"/>
            <a:ext cx="11056746" cy="6214377"/>
          </a:xfrm>
        </p:spPr>
      </p:pic>
    </p:spTree>
    <p:extLst>
      <p:ext uri="{BB962C8B-B14F-4D97-AF65-F5344CB8AC3E}">
        <p14:creationId xmlns:p14="http://schemas.microsoft.com/office/powerpoint/2010/main" val="250876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2" y="336211"/>
            <a:ext cx="4515275" cy="60203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5" b="13227"/>
          <a:stretch/>
        </p:blipFill>
        <p:spPr>
          <a:xfrm>
            <a:off x="5941699" y="336211"/>
            <a:ext cx="4655432" cy="605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>
            <a:normAutofit/>
          </a:bodyPr>
          <a:lstStyle/>
          <a:p>
            <a:r>
              <a:rPr lang="ru-RU" sz="2800" dirty="0"/>
              <a:t>Чтобы стать волонтером, необходимо:</a:t>
            </a:r>
          </a:p>
          <a:p>
            <a:pPr lvl="0"/>
            <a:r>
              <a:rPr lang="ru-RU" sz="2800" dirty="0"/>
              <a:t>Зарегистрироваться на сайте Добровольцы, РФ, получить </a:t>
            </a:r>
            <a:r>
              <a:rPr lang="en-US" sz="2800" dirty="0"/>
              <a:t>ID</a:t>
            </a:r>
            <a:r>
              <a:rPr lang="ru-RU" sz="2800" dirty="0"/>
              <a:t> номер.</a:t>
            </a:r>
          </a:p>
          <a:p>
            <a:pPr lvl="0"/>
            <a:r>
              <a:rPr lang="ru-RU" sz="2800" dirty="0"/>
              <a:t>Заполнить форму заявления на книжку волонтера.</a:t>
            </a:r>
          </a:p>
          <a:p>
            <a:pPr lvl="0"/>
            <a:r>
              <a:rPr lang="ru-RU" sz="2800" dirty="0"/>
              <a:t> Поучаствовать в одном из мероприятий, предложенном на сайте </a:t>
            </a:r>
            <a:r>
              <a:rPr lang="ru-RU" sz="2800" dirty="0" err="1"/>
              <a:t>Добровольцы.РФ</a:t>
            </a:r>
            <a:r>
              <a:rPr lang="ru-RU" sz="2800" dirty="0"/>
              <a:t> или в массовом школьном мероприятии.</a:t>
            </a:r>
          </a:p>
          <a:p>
            <a:r>
              <a:rPr lang="ru-RU" sz="2800" dirty="0"/>
              <a:t> Получить справку об участии, вместе с заявлением сдать в добровольческий центр по Калининградской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59931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45</TotalTime>
  <Words>452</Words>
  <Application>Microsoft Office PowerPoint</Application>
  <PresentationFormat>Широкоэкранный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Берлин</vt:lpstr>
      <vt:lpstr>Волонтёрство и добровольчество</vt:lpstr>
      <vt:lpstr>Разберёмся в понятии…</vt:lpstr>
      <vt:lpstr>Сферы волонтёрства, реализуемые в нашей школе</vt:lpstr>
      <vt:lpstr>Презентация PowerPoint</vt:lpstr>
      <vt:lpstr>Преимущества</vt:lpstr>
      <vt:lpstr>Личный опыт</vt:lpstr>
      <vt:lpstr>Презентация PowerPoint</vt:lpstr>
      <vt:lpstr>Презентация PowerPoint</vt:lpstr>
      <vt:lpstr>Презентация PowerPoint</vt:lpstr>
      <vt:lpstr>Мероприятия, проводимые на базе школы</vt:lpstr>
      <vt:lpstr>Контакты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Волонтёрство и добровольчество</dc:title>
  <dc:creator>Пользователь Windows</dc:creator>
  <cp:lastModifiedBy>Пользователь Windows</cp:lastModifiedBy>
  <cp:revision>8</cp:revision>
  <dcterms:created xsi:type="dcterms:W3CDTF">2021-01-28T12:56:44Z</dcterms:created>
  <dcterms:modified xsi:type="dcterms:W3CDTF">2023-05-03T08:12:55Z</dcterms:modified>
</cp:coreProperties>
</file>