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0" r:id="rId4"/>
    <p:sldId id="269" r:id="rId5"/>
    <p:sldId id="268" r:id="rId6"/>
    <p:sldId id="261" r:id="rId7"/>
    <p:sldId id="263" r:id="rId8"/>
    <p:sldId id="264" r:id="rId9"/>
    <p:sldId id="266" r:id="rId10"/>
    <p:sldId id="265" r:id="rId11"/>
    <p:sldId id="267" r:id="rId12"/>
    <p:sldId id="259" r:id="rId13"/>
    <p:sldId id="262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59" d="100"/>
          <a:sy n="59" d="100"/>
        </p:scale>
        <p:origin x="82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6D84F22-1EFC-4142-B070-0D6DFF9442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EBA74A67-DAA2-485E-9E8B-8217CB2165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127E48B-DF29-4F31-9479-E1B1C68AF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E55B5-4411-492B-B2DE-7A54768BA8AB}" type="datetimeFigureOut">
              <a:rPr lang="ru-RU" smtClean="0"/>
              <a:t>21.07.2022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8D2E7BA-92B0-4256-89C1-538D9C316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5A49558-8AD5-47AE-8B1A-3775B1CB3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FBFD0-64D0-4CB9-8BC5-1D3267FCD2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2137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8BC3D2A-11FE-4024-A2ED-27C75B15C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0CFCF99E-8208-4116-A64F-26E54E5FE4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32ADBEC-6F90-4B6A-8C19-F3297A16F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E55B5-4411-492B-B2DE-7A54768BA8AB}" type="datetimeFigureOut">
              <a:rPr lang="ru-RU" smtClean="0"/>
              <a:t>21.07.2022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8206DB2-D522-40DB-B61A-BA1E5F823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9A41394-2E36-4072-930D-D0B51DC16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FBFD0-64D0-4CB9-8BC5-1D3267FCD2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124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04474C58-FA1D-49DD-9945-D44F8D2C53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3897092F-1913-4F88-8FD8-2F8050AA73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8B3830C-68DE-4993-ABC7-DAD05845C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E55B5-4411-492B-B2DE-7A54768BA8AB}" type="datetimeFigureOut">
              <a:rPr lang="ru-RU" smtClean="0"/>
              <a:t>21.07.2022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0EF0A7D-A994-45F6-A92C-AE9776E25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40FAA6E-171A-42AC-AD53-E8D40E5D2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FBFD0-64D0-4CB9-8BC5-1D3267FCD2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121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B69F6BD-882D-4B01-8C16-5E36FE276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FD4362B-AC96-4B8C-B8B4-EF2EF1AB6B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41779DB-6D1E-4D73-AFEE-0B77FF46C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E55B5-4411-492B-B2DE-7A54768BA8AB}" type="datetimeFigureOut">
              <a:rPr lang="ru-RU" smtClean="0"/>
              <a:t>21.07.2022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5AA0E7B-2CB2-424F-AAA8-34126A80C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61301EF-D7D7-4C42-8DC7-6D588B815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FBFD0-64D0-4CB9-8BC5-1D3267FCD2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3613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BF036FA-BBDE-401B-9BCB-B13B2C0D7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B5C15FD-9E37-4A39-B2D5-8EB4D62FF9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F789B94-F392-47C5-A002-606EEEE34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E55B5-4411-492B-B2DE-7A54768BA8AB}" type="datetimeFigureOut">
              <a:rPr lang="ru-RU" smtClean="0"/>
              <a:t>21.07.2022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BF818B0-E862-4FC3-B399-AB9F2447E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98CAF08-778B-4300-B1E0-2422E84D2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FBFD0-64D0-4CB9-8BC5-1D3267FCD2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1378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BB70ADB-7814-4843-9C2B-72FB7B1C6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ED34746-12AC-420C-B44C-36FCC00E78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4B364622-5786-499D-836E-65AE347E4F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74AB3B65-C152-4471-A82D-9170E7F00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E55B5-4411-492B-B2DE-7A54768BA8AB}" type="datetimeFigureOut">
              <a:rPr lang="ru-RU" smtClean="0"/>
              <a:t>21.07.2022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52B625D4-B001-4B72-9D74-F7AB7C57B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3B538C4E-5317-4049-93FD-7BF4D472E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FBFD0-64D0-4CB9-8BC5-1D3267FCD2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7555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5D4E543-A870-4BAD-963E-DC2538881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A84CB94-F1EA-4DE0-9A15-EDF05D1498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033EEA86-0CB6-4C59-8D5D-1A3F0FBFBF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F42BC83E-4457-466A-A55C-23AC70CBFE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6CCE76B2-5AF8-433F-95AD-86B9DC967E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1C07DDF7-74B5-4C8C-9E8E-260705912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E55B5-4411-492B-B2DE-7A54768BA8AB}" type="datetimeFigureOut">
              <a:rPr lang="ru-RU" smtClean="0"/>
              <a:t>21.07.2022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A0B819B5-8DC9-4A54-A58B-73602DC92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807EB8B8-CC29-4937-BCED-36A507F7A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FBFD0-64D0-4CB9-8BC5-1D3267FCD2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0115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68F22BD-4A00-4B8C-9A7B-5E72E03F2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E793EA27-A4BD-451B-B5F1-4D29FD75A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E55B5-4411-492B-B2DE-7A54768BA8AB}" type="datetimeFigureOut">
              <a:rPr lang="ru-RU" smtClean="0"/>
              <a:t>21.07.2022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0D665465-56C8-4C8A-8381-A490111C4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8A2612BE-5E94-4480-8A84-205BF6959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FBFD0-64D0-4CB9-8BC5-1D3267FCD2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0462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8B8BE932-7751-4270-9D63-8172666EC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E55B5-4411-492B-B2DE-7A54768BA8AB}" type="datetimeFigureOut">
              <a:rPr lang="ru-RU" smtClean="0"/>
              <a:t>21.07.2022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37538C7B-30C8-450C-B3D3-5E5FD3B3C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4BF1502C-76CC-4720-B26B-0FBBF7A5F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FBFD0-64D0-4CB9-8BC5-1D3267FCD2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655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3E0B223-4466-434E-B55C-9E5B57803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8607D91-D049-4C6B-AF24-800F67A815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D671B8AB-348E-4D96-92B5-69A931C6EE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2CBF9167-5248-4C25-925E-54BFBD7E9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E55B5-4411-492B-B2DE-7A54768BA8AB}" type="datetimeFigureOut">
              <a:rPr lang="ru-RU" smtClean="0"/>
              <a:t>21.07.2022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D7D246AE-9DE4-4116-8765-5083E878A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E0717AF0-873E-4E7D-89DD-A9CF26863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FBFD0-64D0-4CB9-8BC5-1D3267FCD2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1903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3382E1F-6AE1-47AE-9FC0-E1B1E8DF3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C1FF52BD-6467-467E-9EED-2D77EB4649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EC834B07-13E3-45F5-B218-667092CA43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63C5DF6-1686-4C97-A622-398DB502E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E55B5-4411-492B-B2DE-7A54768BA8AB}" type="datetimeFigureOut">
              <a:rPr lang="ru-RU" smtClean="0"/>
              <a:t>21.07.2022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927D6214-8555-4CD5-BFC6-5C4B615D9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8A8E10FF-B7ED-446B-BAD9-D94AD77C7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FBFD0-64D0-4CB9-8BC5-1D3267FCD2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1120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2CD7AA9-272B-4C31-AD37-4691A5299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80E8A6F-A36B-475B-A14C-833FF94130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5FBE5DD-4C4A-4162-924D-2CBF228D35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4E55B5-4411-492B-B2DE-7A54768BA8AB}" type="datetimeFigureOut">
              <a:rPr lang="ru-RU" smtClean="0"/>
              <a:t>21.07.2022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B27D1BD-9480-412F-9D7A-80B13E9239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C47A899-2895-451A-9219-12B45FBC2F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3FBFD0-64D0-4CB9-8BC5-1D3267FCD2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7225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8ED7DC94-0A4B-4549-9633-64C4ACC0C7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0804" y="3004614"/>
            <a:ext cx="11100390" cy="2623664"/>
          </a:xfrm>
        </p:spPr>
        <p:txBody>
          <a:bodyPr>
            <a:normAutofit/>
          </a:bodyPr>
          <a:lstStyle/>
          <a:p>
            <a:r>
              <a:rPr lang="ru-RU" sz="3200" b="1" dirty="0"/>
              <a:t>Волонтерская деятельность </a:t>
            </a:r>
            <a:endParaRPr lang="ru-RU" sz="3200" dirty="0"/>
          </a:p>
          <a:p>
            <a:r>
              <a:rPr lang="ru-RU" sz="3200" b="1" dirty="0"/>
              <a:t>в бюджетном учреждении </a:t>
            </a:r>
            <a:endParaRPr lang="ru-RU" sz="3200" dirty="0"/>
          </a:p>
          <a:p>
            <a:r>
              <a:rPr lang="ru-RU" sz="3200" b="1" dirty="0"/>
              <a:t>«Советский дом-интернат </a:t>
            </a:r>
            <a:endParaRPr lang="ru-RU" sz="3200" b="1" dirty="0" smtClean="0"/>
          </a:p>
          <a:p>
            <a:r>
              <a:rPr lang="ru-RU" sz="3200" b="1" dirty="0" smtClean="0"/>
              <a:t>для </a:t>
            </a:r>
            <a:r>
              <a:rPr lang="ru-RU" sz="3200" b="1" dirty="0"/>
              <a:t>престарелых и инвалидов»</a:t>
            </a:r>
            <a:endParaRPr lang="ru-RU" sz="3200" dirty="0"/>
          </a:p>
          <a:p>
            <a:pPr>
              <a:lnSpc>
                <a:spcPct val="160000"/>
              </a:lnSpc>
            </a:pPr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FB4BBEAB-BABD-4D77-84FC-CCBFD2BC2682}"/>
              </a:ext>
            </a:extLst>
          </p:cNvPr>
          <p:cNvSpPr/>
          <p:nvPr/>
        </p:nvSpPr>
        <p:spPr>
          <a:xfrm>
            <a:off x="5382178" y="5999589"/>
            <a:ext cx="1803507" cy="3366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Советский, 2022</a:t>
            </a:r>
            <a:endParaRPr lang="ru-RU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54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7" r="11818"/>
          <a:stretch>
            <a:fillRect/>
          </a:stretch>
        </p:blipFill>
        <p:spPr bwMode="auto">
          <a:xfrm>
            <a:off x="2117649" y="633063"/>
            <a:ext cx="1647825" cy="161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Рисунок 6" descr="эмблема Дарина 20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2310" y="731512"/>
            <a:ext cx="1698625" cy="169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4167858" y="476879"/>
            <a:ext cx="7009869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Департамент социального развития                                                     </a:t>
            </a: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Ханты-Мансийского автономного округа – Югры</a:t>
            </a:r>
            <a:endParaRPr kumimoji="0" lang="ru-RU" alt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824999" y="185157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БЮДЖЕТНОЕ УЧРЕЖДЕНИЕ</a:t>
            </a:r>
            <a:endParaRPr kumimoji="0" lang="ru-RU" alt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ХАНТЫ-МАНСИЙСКОГО АВТОНОМНОГО ОКРУГА – ЮГРЫ </a:t>
            </a:r>
            <a:endParaRPr kumimoji="0" lang="ru-RU" alt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«СОВЕТСКИЙ ДОМ-ИНТЕРНАТ ДЛЯ ПРЕСТАРЕЛЫХ И ИНВАЛИДОВ»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7609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33472" y="402336"/>
            <a:ext cx="8720328" cy="5774627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/>
              <a:t>Добровольцы (волонтеры) ведут деятельность по следующим направлениям:</a:t>
            </a:r>
          </a:p>
          <a:p>
            <a:r>
              <a:rPr lang="ru-RU" sz="2400" dirty="0"/>
              <a:t>социально-педагогическая деятельность (организация досуга): проведение культурно-досуговых, спортивно-оздоровительных мероприятий, социально значимых акций (концерты, выставки, экскурсии, ярмарки, конкурсы и т.п.);</a:t>
            </a:r>
          </a:p>
          <a:p>
            <a:r>
              <a:rPr lang="ru-RU" sz="2400" dirty="0"/>
              <a:t>социально-бытовая деятельность (оказание социальной помощи): мероприятия, направленные на оказание помощи в быту (сопровождение, покупка и доставка продуктов, лекарств и т.п.);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39125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68880" y="402336"/>
            <a:ext cx="8884919" cy="5774627"/>
          </a:xfrm>
        </p:spPr>
        <p:txBody>
          <a:bodyPr>
            <a:normAutofit/>
          </a:bodyPr>
          <a:lstStyle/>
          <a:p>
            <a:r>
              <a:rPr lang="ru-RU" sz="2400" dirty="0"/>
              <a:t>социально-психологическая деятельность (психологическая помощь и поддержка - проведение бесед с опорой на жизненный опыт, выслушивание, подбадривание, формирование с участием профильных специалистов позитивных жизненных установок и т.п.);</a:t>
            </a:r>
          </a:p>
          <a:p>
            <a:r>
              <a:rPr lang="ru-RU" sz="2400" dirty="0"/>
              <a:t>проведение обучающих мероприятий (лекции, мастер-классы, семинары-практикумы и т.п.);</a:t>
            </a:r>
          </a:p>
          <a:p>
            <a:r>
              <a:rPr lang="ru-RU" sz="2400" dirty="0"/>
              <a:t>консультативная помощь по различным социально значимым вопросам, в </a:t>
            </a:r>
            <a:r>
              <a:rPr lang="ru-RU" sz="2400" dirty="0" err="1"/>
              <a:t>т.ч</a:t>
            </a:r>
            <a:r>
              <a:rPr lang="ru-RU" sz="2400" dirty="0"/>
              <a:t>. правовая;</a:t>
            </a:r>
          </a:p>
          <a:p>
            <a:r>
              <a:rPr lang="ru-RU" sz="2400" dirty="0"/>
              <a:t>помощь в осуществлении религиозных обрядов традиционных </a:t>
            </a:r>
            <a:r>
              <a:rPr lang="ru-RU" sz="2400" dirty="0" smtClean="0"/>
              <a:t>конфессий</a:t>
            </a:r>
            <a:endParaRPr lang="ru-RU" sz="2400" dirty="0"/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4284358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92A47CE-11C7-4654-8CBC-8A5CB05313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2003" y="393700"/>
            <a:ext cx="5279854" cy="5795963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ru-RU" sz="2400" dirty="0"/>
              <a:t>Особую актуальность для получателей социальных услуг учреждения помощь волонтеров приобрела с введением закрытого режима работы в связи с пандемией коронавируса. В связи с запретом на посещение учреждения самыми востребованными стали дистанционные формы оказания добровольческих </a:t>
            </a:r>
            <a:r>
              <a:rPr lang="ru-RU" sz="2400" dirty="0" smtClean="0"/>
              <a:t>услуг</a:t>
            </a:r>
            <a:endParaRPr lang="ru-RU" sz="2400" dirty="0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B1C4CDC0-1892-4C6E-8AA3-06D6DA2690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572" y="553408"/>
            <a:ext cx="2499776" cy="256631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588423BD-98AE-4B2F-A34A-46838DD2C1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4521" y="3731560"/>
            <a:ext cx="2455827" cy="2458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352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03120" y="341231"/>
            <a:ext cx="9710867" cy="2182514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ru-RU" sz="2400" dirty="0"/>
              <a:t>Так, социально-психологическая помощь получателям социальных услуг осуществляется волонтерами по личным телефонам или по телефону учреждения по предварительной договоренности, партнеры присылают видеозаписи мастер-классов для проведения занятий и видеозаписи концертов.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4C544890-9108-4389-A7A5-649BE12906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3085" y="4184108"/>
            <a:ext cx="2690795" cy="20802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755FF9C-A9AA-44FB-9E43-34DA23ACE9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882" y="2131272"/>
            <a:ext cx="3273341" cy="409567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1B765BEC-44D1-4D7E-9006-3BD131872EB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6231"/>
          <a:stretch/>
        </p:blipFill>
        <p:spPr>
          <a:xfrm>
            <a:off x="8973085" y="2131272"/>
            <a:ext cx="2735670" cy="17117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03120" y="2181692"/>
            <a:ext cx="28409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/>
              <a:t>Также проводятся концерты «под окном». Волонтеры передают подарки, письма и поздравительные открытки для получателей социальных </a:t>
            </a:r>
            <a:r>
              <a:rPr lang="ru-RU" sz="2400" dirty="0" smtClean="0"/>
              <a:t>услуг</a:t>
            </a:r>
            <a:endParaRPr lang="ru-RU" sz="2400" dirty="0"/>
          </a:p>
          <a:p>
            <a:pPr algn="just"/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7993458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61349" y="3614680"/>
            <a:ext cx="9064485" cy="3826027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ru-RU" sz="2400" dirty="0"/>
              <a:t>Одним из актуальных направлений работы БУ «Советский дом-интернат для престарелых и инвалидов» является привлечение добровольцев (волонтеров) разных возрастных групп для оказания помощи получателям социальных услуг и реализации одного из принципов добровольческой деятельности – «волонтерство через всю жизнь</a:t>
            </a:r>
            <a:r>
              <a:rPr lang="ru-RU" sz="2400" dirty="0" smtClean="0"/>
              <a:t>»</a:t>
            </a:r>
            <a:endParaRPr lang="ru-RU" sz="2400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1D97E20-3065-4465-9718-9B3D083D72A3}"/>
              </a:ext>
            </a:extLst>
          </p:cNvPr>
          <p:cNvPicPr/>
          <p:nvPr/>
        </p:nvPicPr>
        <p:blipFill rotWithShape="1">
          <a:blip r:embed="rId2"/>
          <a:srcRect l="12669" t="13794" r="65957" b="68438"/>
          <a:stretch/>
        </p:blipFill>
        <p:spPr bwMode="auto">
          <a:xfrm>
            <a:off x="3955911" y="196893"/>
            <a:ext cx="5905265" cy="31309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68234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521D74CC-B8EF-4B26-A895-CEA7676A96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8226" y="434122"/>
            <a:ext cx="9540958" cy="6160008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ru-RU" sz="2400" dirty="0"/>
              <a:t>В Советском доме-интернате для престарелых и инвалидов </a:t>
            </a:r>
            <a:r>
              <a:rPr lang="ru-RU" sz="2400" b="1" dirty="0"/>
              <a:t>добровольческое движение </a:t>
            </a:r>
            <a:r>
              <a:rPr lang="ru-RU" sz="2400" dirty="0"/>
              <a:t>начало развиваться в 2016 году. </a:t>
            </a:r>
            <a:endParaRPr lang="ru-RU" sz="2400" dirty="0" smtClean="0"/>
          </a:p>
          <a:p>
            <a:pPr marL="0" indent="0" algn="just">
              <a:lnSpc>
                <a:spcPct val="100000"/>
              </a:lnSpc>
              <a:buNone/>
            </a:pPr>
            <a:r>
              <a:rPr lang="ru-RU" sz="2400" dirty="0"/>
              <a:t>Приказами учреждения от 26.06.2020 № 226-р «Об организации добровольческой (волонтерской) деятельности в учреждении»; от 04.03.2021 № 76-р «О внесении изменений в приложение 1 приказа учреждения от 26.06.2020 № 226-р «Об организации добровольческой (волонтерской) деятельности в учреждении»:</a:t>
            </a:r>
          </a:p>
          <a:p>
            <a:pPr algn="just">
              <a:lnSpc>
                <a:spcPct val="100000"/>
              </a:lnSpc>
            </a:pPr>
            <a:r>
              <a:rPr lang="ru-RU" sz="2400" dirty="0"/>
              <a:t>утвержден план мероприятий по развитию добровольческой (волонтерской) деятельности в учреждении;</a:t>
            </a:r>
          </a:p>
          <a:p>
            <a:pPr algn="just">
              <a:lnSpc>
                <a:spcPct val="100000"/>
              </a:lnSpc>
            </a:pPr>
            <a:r>
              <a:rPr lang="ru-RU" sz="2400" dirty="0"/>
              <a:t>назначены ответственные лица за организацию добровольческой (волонтерской) деятельности по направлениям «предоставление социально-бытовой», «социально-психологической», «социально-педагогической помощи», подготовку и представление отчетной документации.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4269232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66555" y="349521"/>
            <a:ext cx="9011194" cy="4351338"/>
          </a:xfrm>
        </p:spPr>
        <p:txBody>
          <a:bodyPr/>
          <a:lstStyle/>
          <a:p>
            <a:r>
              <a:rPr lang="ru-RU" sz="2400" dirty="0"/>
              <a:t>Составлены реестры волонтеров учреждения</a:t>
            </a:r>
            <a:r>
              <a:rPr lang="ru-RU" sz="2400" dirty="0" smtClean="0"/>
              <a:t>;</a:t>
            </a:r>
          </a:p>
          <a:p>
            <a:r>
              <a:rPr lang="ru-RU" sz="2400" dirty="0"/>
              <a:t>Составлены реестры</a:t>
            </a:r>
            <a:r>
              <a:rPr lang="ru-RU" sz="2400" dirty="0" smtClean="0"/>
              <a:t> </a:t>
            </a:r>
            <a:r>
              <a:rPr lang="ru-RU" sz="2400" dirty="0"/>
              <a:t>получателей социальных услуг, нуждающихся в помощи добровольцев (волонтеров)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57755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64822" y="352697"/>
            <a:ext cx="8688977" cy="5824266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ru-RU" sz="2400" dirty="0"/>
              <a:t>Взаимодействие с добровольцами в учреждении организуется двумя способами: 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ru-RU" sz="2400" dirty="0"/>
              <a:t> 1. Партнерское взаимодействие с организациями на основании Соглашения о взаимодействии. В </a:t>
            </a:r>
            <a:r>
              <a:rPr lang="ru-RU" sz="2400" dirty="0" smtClean="0"/>
              <a:t>2022 </a:t>
            </a:r>
            <a:r>
              <a:rPr lang="ru-RU" sz="2400" dirty="0"/>
              <a:t>году заключено </a:t>
            </a:r>
            <a:r>
              <a:rPr lang="ru-RU" sz="2400" dirty="0" smtClean="0"/>
              <a:t>18 </a:t>
            </a:r>
            <a:r>
              <a:rPr lang="ru-RU" sz="2400" dirty="0"/>
              <a:t>соглашений.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ru-RU" sz="2400" dirty="0"/>
              <a:t>2. Организация труда добровольцев (волонтеров) силами учреждения. Сотрудничество основывается на договоре на безвозмездное выполнение добровольцем (волонтером) работ и (или) оказание услуг. </a:t>
            </a:r>
          </a:p>
        </p:txBody>
      </p:sp>
    </p:spTree>
    <p:extLst>
      <p:ext uri="{BB962C8B-B14F-4D97-AF65-F5344CB8AC3E}">
        <p14:creationId xmlns:p14="http://schemas.microsoft.com/office/powerpoint/2010/main" val="3786175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69326" y="600892"/>
            <a:ext cx="8850521" cy="59026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/>
              <a:t>Заключены соглашения </a:t>
            </a:r>
            <a:r>
              <a:rPr lang="ru-RU" sz="2400" dirty="0"/>
              <a:t>о сотрудничестве </a:t>
            </a:r>
            <a:r>
              <a:rPr lang="ru-RU" sz="2400" dirty="0"/>
              <a:t>с организациями, осуществляющими добровольческую </a:t>
            </a:r>
            <a:r>
              <a:rPr lang="ru-RU" sz="2400" dirty="0" smtClean="0"/>
              <a:t>деятельность:</a:t>
            </a:r>
            <a:endParaRPr lang="ru-RU" sz="2400" dirty="0"/>
          </a:p>
          <a:p>
            <a:r>
              <a:rPr lang="ru-RU" sz="2400" dirty="0" smtClean="0"/>
              <a:t>МБУ </a:t>
            </a:r>
            <a:r>
              <a:rPr lang="ru-RU" sz="2400" dirty="0"/>
              <a:t>«Центр культуры и досуга </a:t>
            </a:r>
            <a:r>
              <a:rPr lang="ru-RU" sz="2400" dirty="0" err="1"/>
              <a:t>г.п</a:t>
            </a:r>
            <a:r>
              <a:rPr lang="ru-RU" sz="2400" dirty="0"/>
              <a:t>. Советский»;</a:t>
            </a:r>
          </a:p>
          <a:p>
            <a:r>
              <a:rPr lang="ru-RU" sz="2400" dirty="0"/>
              <a:t>МБУК «Районный центр культуры и досуга «Сибирь»;</a:t>
            </a:r>
          </a:p>
          <a:p>
            <a:r>
              <a:rPr lang="ru-RU" sz="2400" dirty="0"/>
              <a:t>МБОУ «Средняя общеобразовательная школа №1 г. Советский»;</a:t>
            </a:r>
          </a:p>
          <a:p>
            <a:r>
              <a:rPr lang="ru-RU" sz="2400" dirty="0"/>
              <a:t>МАДОУ «Детский сад «Малышок»;</a:t>
            </a:r>
          </a:p>
          <a:p>
            <a:r>
              <a:rPr lang="ru-RU" sz="2400" dirty="0"/>
              <a:t>МАДОУ «Детский сад «Радуга</a:t>
            </a:r>
            <a:r>
              <a:rPr lang="ru-RU" sz="2400" dirty="0" smtClean="0"/>
              <a:t>»;</a:t>
            </a:r>
          </a:p>
          <a:p>
            <a:r>
              <a:rPr lang="ru-RU" sz="2400" dirty="0"/>
              <a:t>МАДОУ «Детский сад «Ромашка»;</a:t>
            </a:r>
          </a:p>
          <a:p>
            <a:r>
              <a:rPr lang="ru-RU" sz="2400" dirty="0"/>
              <a:t>БУ «Советский районный социально-реабилитационный центр для несовершеннолетних»;</a:t>
            </a:r>
          </a:p>
          <a:p>
            <a:r>
              <a:rPr lang="ru-RU" sz="2400" dirty="0"/>
              <a:t>МБУ ДО «Советская школа искусств»;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377004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96450" y="566928"/>
            <a:ext cx="9287256" cy="5756339"/>
          </a:xfrm>
        </p:spPr>
        <p:txBody>
          <a:bodyPr>
            <a:normAutofit fontScale="92500" lnSpcReduction="10000"/>
          </a:bodyPr>
          <a:lstStyle/>
          <a:p>
            <a:r>
              <a:rPr lang="ru-RU" sz="2600" dirty="0"/>
              <a:t>МБУ ДО «Детская школа искусств города </a:t>
            </a:r>
            <a:r>
              <a:rPr lang="ru-RU" sz="2600" dirty="0" err="1"/>
              <a:t>Югорска</a:t>
            </a:r>
            <a:r>
              <a:rPr lang="ru-RU" sz="2600" dirty="0"/>
              <a:t>»;</a:t>
            </a:r>
          </a:p>
          <a:p>
            <a:r>
              <a:rPr lang="ru-RU" sz="2600" dirty="0"/>
              <a:t>МАУ ДО Советского района «Центр «Созвездие» имени Героя Советского Союза генерал-полковника Гришина Ивана Тихоновича»;</a:t>
            </a:r>
          </a:p>
          <a:p>
            <a:r>
              <a:rPr lang="ru-RU" sz="2600" dirty="0"/>
              <a:t>МБУК «Музей истории и ремесел Советского района»;</a:t>
            </a:r>
          </a:p>
          <a:p>
            <a:r>
              <a:rPr lang="ru-RU" sz="2600" dirty="0"/>
              <a:t>МБУК «</a:t>
            </a:r>
            <a:r>
              <a:rPr lang="ru-RU" sz="2600" dirty="0" err="1"/>
              <a:t>Межпоселенческая</a:t>
            </a:r>
            <a:r>
              <a:rPr lang="ru-RU" sz="2600" dirty="0"/>
              <a:t> библиотека Советского района»;</a:t>
            </a:r>
          </a:p>
          <a:p>
            <a:r>
              <a:rPr lang="ru-RU" sz="2600" dirty="0"/>
              <a:t>АНО "Центр социально-культурных инициатив "Скрепка";</a:t>
            </a:r>
          </a:p>
          <a:p>
            <a:r>
              <a:rPr lang="ru-RU" sz="2600" dirty="0" smtClean="0"/>
              <a:t>волонтерский </a:t>
            </a:r>
            <a:r>
              <a:rPr lang="ru-RU" sz="2600" dirty="0"/>
              <a:t>центра PRO DOBRO;</a:t>
            </a:r>
          </a:p>
          <a:p>
            <a:r>
              <a:rPr lang="ru-RU" sz="2600" dirty="0" smtClean="0"/>
              <a:t>местная религиозная организация </a:t>
            </a:r>
            <a:r>
              <a:rPr lang="ru-RU" sz="2600" dirty="0"/>
              <a:t>«Православный Приход храма Вознесения Господня г. Советский Советского района Ханты-Мансийского автономного округа – Югры Тюменской области Югорской епархии русской православной церкви (Московской патриархат)»;</a:t>
            </a:r>
          </a:p>
          <a:p>
            <a:r>
              <a:rPr lang="ru-RU" sz="2600" dirty="0" smtClean="0"/>
              <a:t>общественная организация </a:t>
            </a:r>
            <a:r>
              <a:rPr lang="ru-RU" sz="2600" dirty="0"/>
              <a:t>Советского района Национально-культурный центр «Сияние</a:t>
            </a:r>
            <a:r>
              <a:rPr lang="ru-RU" sz="2600" dirty="0" smtClean="0"/>
              <a:t>»</a:t>
            </a:r>
            <a:endParaRPr lang="ru-RU" sz="26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0672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12573" y="734132"/>
            <a:ext cx="8610600" cy="58477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/>
              <a:t>На официальном сайте учреждения создан раздел «Волонтерство</a:t>
            </a:r>
            <a:r>
              <a:rPr lang="ru-RU" sz="2400" dirty="0" smtClean="0"/>
              <a:t>».</a:t>
            </a:r>
          </a:p>
          <a:p>
            <a:pPr marL="0" indent="0">
              <a:buNone/>
            </a:pPr>
            <a:r>
              <a:rPr lang="ru-RU" sz="2400" dirty="0"/>
              <a:t>В настоящее время в учреждении разработана и успешно реализуется технология оказания помощи волонтёрами получателям социальных услуг в БУ «Советский дом-интернат для престарелых и инвалидов» (Утверждена приказом учреждения № 266-р от 07.08.2020)</a:t>
            </a:r>
          </a:p>
          <a:p>
            <a:pPr marL="0" indent="0">
              <a:buNone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438030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34194" y="530352"/>
            <a:ext cx="9144000" cy="5646611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/>
              <a:t>Добровольцы (волонтеры) прямо или косвенно помогают учреждению в достижении его целей и решении конкретных задач получателей социальных услуг учреждения: </a:t>
            </a:r>
          </a:p>
          <a:p>
            <a:r>
              <a:rPr lang="ru-RU" sz="2400" dirty="0"/>
              <a:t>улучшают качество жизни получателей социальных услуг учреждения и благосостояние общества в целом;</a:t>
            </a:r>
          </a:p>
          <a:p>
            <a:r>
              <a:rPr lang="ru-RU" sz="2400" dirty="0"/>
              <a:t>распространяют информацию о деятельности учреждения;</a:t>
            </a:r>
          </a:p>
          <a:p>
            <a:r>
              <a:rPr lang="ru-RU" sz="2400" dirty="0"/>
              <a:t>распространяют идеи и принципы социального служения среди населения;</a:t>
            </a:r>
          </a:p>
          <a:p>
            <a:r>
              <a:rPr lang="ru-RU" sz="2400" dirty="0"/>
              <a:t>распространяют гуманитарные ценности в </a:t>
            </a:r>
            <a:r>
              <a:rPr lang="ru-RU" sz="2400" dirty="0" smtClean="0"/>
              <a:t>обществе</a:t>
            </a:r>
            <a:endParaRPr lang="ru-RU" sz="24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350037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751</Words>
  <Application>Microsoft Office PowerPoint</Application>
  <PresentationFormat>Широкоэкранный</PresentationFormat>
  <Paragraphs>54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Бюджетное учреждение Ханты-Мансийского автономного округа – Югры  «Советский дом-интернат для престарелых и инвалидов»</dc:title>
  <dc:creator>User</dc:creator>
  <cp:lastModifiedBy>86-45-RPPSU</cp:lastModifiedBy>
  <cp:revision>12</cp:revision>
  <dcterms:created xsi:type="dcterms:W3CDTF">2022-07-16T11:56:16Z</dcterms:created>
  <dcterms:modified xsi:type="dcterms:W3CDTF">2022-07-21T11:32:17Z</dcterms:modified>
</cp:coreProperties>
</file>