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660" r:id="rId2"/>
    <p:sldId id="271" r:id="rId3"/>
    <p:sldId id="647" r:id="rId4"/>
    <p:sldId id="648" r:id="rId5"/>
    <p:sldId id="653" r:id="rId6"/>
    <p:sldId id="654" r:id="rId7"/>
    <p:sldId id="655" r:id="rId8"/>
    <p:sldId id="656" r:id="rId9"/>
    <p:sldId id="657" r:id="rId10"/>
    <p:sldId id="661" r:id="rId11"/>
    <p:sldId id="659" r:id="rId12"/>
    <p:sldId id="658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3E5"/>
    <a:srgbClr val="204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03"/>
    <p:restoredTop sz="93484"/>
  </p:normalViewPr>
  <p:slideViewPr>
    <p:cSldViewPr snapToGrid="0">
      <p:cViewPr>
        <p:scale>
          <a:sx n="89" d="100"/>
          <a:sy n="89" d="100"/>
        </p:scale>
        <p:origin x="-840" y="2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C39EA-1418-504D-9E72-E3B4B981238F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45FFD-3897-C349-8CA4-1234EAF0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0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1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81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7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2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3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8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9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5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2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5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1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50F2-86FD-4F0B-A2A9-E3984952595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CF485-D146-424E-804B-15C0AF47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1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1" b="-1"/>
          <a:stretch/>
        </p:blipFill>
        <p:spPr>
          <a:xfrm>
            <a:off x="0" y="0"/>
            <a:ext cx="9906000" cy="52703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375447"/>
            <a:ext cx="9906000" cy="2482553"/>
          </a:xfrm>
          <a:prstGeom prst="rect">
            <a:avLst/>
          </a:prstGeom>
          <a:solidFill>
            <a:srgbClr val="204E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"ДВИЖЕНИЕ ПЕРВЫХ"</a:t>
            </a:r>
          </a:p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ОСНОВНЫЕ ПРОЕКТЫ </a:t>
            </a:r>
          </a:p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В 2023 ГОДУ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2813A3C-B3AA-4DD2-A129-C1B232EC0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104"/>
            <a:ext cx="9906000" cy="699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073429-E5B3-C3B0-07C1-F3B722F6A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22" y="51302"/>
            <a:ext cx="670721" cy="923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53CB68-91FF-564E-0FFB-C5B25071FA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93" y="30744"/>
            <a:ext cx="911969" cy="9438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546" y="3367041"/>
            <a:ext cx="424726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Проект реализуется в рамках поручений Президента Российской Федерации Владимира Путина. С 2019 года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"Классные встречи" 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входят в федеральный проект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"Социальные 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лифты для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каждого" 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национального проекта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"Образование".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 </a:t>
            </a:r>
          </a:p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Классные встречи – это проект, в котором: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ты сможешь познакомится и задать вопрос деятелям культуры </a:t>
            </a:r>
            <a:endParaRPr lang="ru-RU" sz="1000" dirty="0" smtClean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и 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искусства, ученым, спортсменам, Героям России, общественным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деятелям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известным специалистам различных сфер жизни – тем, о ком постоянно говорят твои друзья; </a:t>
            </a:r>
          </a:p>
          <a:p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есть возможность подружиться со своим кумиром и получить от него ценный жизненный опыт; </a:t>
            </a:r>
          </a:p>
          <a:p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сможешь воплотить мечту в реальность.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9011" y="2538083"/>
            <a:ext cx="35721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ВСЕРОССИЙСКИЙ ПРОЕКТ </a:t>
            </a:r>
            <a:endParaRPr lang="ru-RU" sz="1100" b="1" dirty="0" smtClean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"</a:t>
            </a:r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КЛАССНЫЕ ВСТРЕЧИ"</a:t>
            </a:r>
            <a:endParaRPr lang="ru-RU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51" y="119667"/>
            <a:ext cx="1894460" cy="2044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372529" y="2951951"/>
            <a:ext cx="3322747" cy="321069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В ТЕЧЕНИЕ ГОДА</a:t>
            </a:r>
            <a:endParaRPr lang="ru-RU" sz="12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9553" y="3483616"/>
            <a:ext cx="3322747" cy="321069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26-29 СЕНТЯБРЯ 2023 ГОДА</a:t>
            </a:r>
            <a:endParaRPr lang="ru-RU" sz="12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9110" y="3905439"/>
            <a:ext cx="4503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26 сентября 9:00-19:00 - МБОУ ДО ДЮЦ. Адрес: г. Камышин, ул. Героя Советского Союза </a:t>
            </a:r>
            <a:r>
              <a:rPr lang="ru-RU" sz="10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В.А.Федоркова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, д.2;</a:t>
            </a:r>
            <a:b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27 сентября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9:00-19:00 - МБУДО 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"ДЮЦ "Русинка". Адрес: г. Волжский, ул. Мира, 69А;</a:t>
            </a:r>
          </a:p>
          <a:p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28 сентября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9:00-19:00 - 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Исторический парк "Россия - Моя история". Адрес: г. Волгоград, наб. 62-й Армии, 1Б;</a:t>
            </a:r>
          </a:p>
          <a:p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29 сентября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9:00-19:00 - 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МКУ "Центр Электроник". Адрес: </a:t>
            </a:r>
            <a:r>
              <a:rPr lang="ru-RU" sz="1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Светлоярский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район, рабочий поселок Светлый Яр, 1-й </a:t>
            </a:r>
            <a:r>
              <a:rPr lang="ru-RU" sz="1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мкр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д.1а:</a:t>
            </a:r>
            <a:b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 Форума познакомятся  с 12 направлениями и проектами "Движения первых". Придумают  и защитят свои проекты на будущий год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4049" y="3033771"/>
            <a:ext cx="3016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ФОРУМА ДЕТСКИХ ИНИЦИАТИВ "БУДУЩЕЕ ЗА НАМИ!"</a:t>
            </a:r>
            <a:endParaRPr lang="ru-RU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02" y="1014699"/>
            <a:ext cx="2864620" cy="1909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83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2813A3C-B3AA-4DD2-A129-C1B232EC0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8288"/>
            <a:ext cx="9906000" cy="699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073429-E5B3-C3B0-07C1-F3B722F6A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22" y="51302"/>
            <a:ext cx="670721" cy="923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53CB68-91FF-564E-0FFB-C5B25071FA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93" y="30744"/>
            <a:ext cx="911969" cy="943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389" y="239282"/>
            <a:ext cx="606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123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ПРОЕКТНЫЙ ОТДЕЛ</a:t>
            </a:r>
            <a:endParaRPr lang="ru-RU" sz="3600" b="1" dirty="0">
              <a:solidFill>
                <a:srgbClr val="3123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21558" r="13968"/>
          <a:stretch/>
        </p:blipFill>
        <p:spPr>
          <a:xfrm>
            <a:off x="726393" y="974632"/>
            <a:ext cx="1580971" cy="229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39" y="3623828"/>
            <a:ext cx="1529697" cy="229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77" y="974632"/>
            <a:ext cx="1527259" cy="229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0" y="3623828"/>
            <a:ext cx="1526734" cy="229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307364" y="1119499"/>
            <a:ext cx="2529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МАНДРЫКИНА </a:t>
            </a:r>
          </a:p>
          <a:p>
            <a:pPr algn="ctr"/>
            <a:r>
              <a:rPr lang="ru-RU" sz="12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НАТАЛЬЯ ВЛАДИМИРОВНА</a:t>
            </a:r>
          </a:p>
          <a:p>
            <a:pPr algn="ctr"/>
            <a:endParaRPr lang="ru-RU" sz="1200" dirty="0" smtClean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2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NMandrykina@rddm.team</a:t>
            </a:r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8 905 483 81 12</a:t>
            </a:r>
          </a:p>
          <a:p>
            <a:pPr algn="ctr"/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4276" y="3784363"/>
            <a:ext cx="2529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АЛЕКСАНДРОВА</a:t>
            </a:r>
          </a:p>
          <a:p>
            <a:pPr algn="ctr"/>
            <a:r>
              <a:rPr lang="ru-RU" sz="12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СОФЬЯ АЛЕКСАНДРОВНА</a:t>
            </a:r>
          </a:p>
          <a:p>
            <a:pPr algn="ctr"/>
            <a:endParaRPr lang="ru-RU" sz="1200" dirty="0" smtClean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2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SAleksandrova@rddm.team</a:t>
            </a:r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8 929 783 09 62</a:t>
            </a:r>
          </a:p>
          <a:p>
            <a:pPr algn="ctr"/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9903" y="1119498"/>
            <a:ext cx="2529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КУЗНЕЦОВА</a:t>
            </a:r>
          </a:p>
          <a:p>
            <a:pPr algn="ctr"/>
            <a:r>
              <a:rPr lang="ru-RU" sz="12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ОЛЕСЯ СЕРГЕЕВНА</a:t>
            </a:r>
          </a:p>
          <a:p>
            <a:pPr algn="ctr"/>
            <a:endParaRPr lang="ru-RU" sz="1200" dirty="0" smtClean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2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OTerenteva@rddm.team</a:t>
            </a:r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8 906 405 05 61</a:t>
            </a:r>
          </a:p>
          <a:p>
            <a:pPr algn="ctr"/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9903" y="3784362"/>
            <a:ext cx="2529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ЗИМНЮКОВ</a:t>
            </a:r>
          </a:p>
          <a:p>
            <a:pPr algn="ctr"/>
            <a:r>
              <a:rPr lang="ru-RU" sz="12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ДМИТРИЙ ВЯЧЕСЛАВОВИЧ</a:t>
            </a:r>
          </a:p>
          <a:p>
            <a:pPr algn="ctr"/>
            <a:endParaRPr lang="ru-RU" sz="1200" dirty="0" smtClean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DZimnyukov@rddm.team</a:t>
            </a:r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8 937 738 39 51</a:t>
            </a:r>
          </a:p>
          <a:p>
            <a:pPr algn="ctr"/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52" y="2162415"/>
            <a:ext cx="341833" cy="3418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83" y="2162414"/>
            <a:ext cx="341833" cy="3418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51" y="4814282"/>
            <a:ext cx="341833" cy="3418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83" y="4811611"/>
            <a:ext cx="341833" cy="3418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53" y="2162416"/>
            <a:ext cx="320012" cy="341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40" y="2162414"/>
            <a:ext cx="320012" cy="3418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88" y="4814283"/>
            <a:ext cx="320012" cy="3418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27" y="4811611"/>
            <a:ext cx="320012" cy="3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0" b="3743"/>
          <a:stretch/>
        </p:blipFill>
        <p:spPr>
          <a:xfrm>
            <a:off x="-2" y="-305516"/>
            <a:ext cx="9895317" cy="71635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65" y="109672"/>
            <a:ext cx="1256232" cy="12562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643" y="2194867"/>
            <a:ext cx="1257654" cy="12576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641" y="4297124"/>
            <a:ext cx="1257656" cy="12576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537249" y="1350231"/>
            <a:ext cx="1179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ВКОНТАКТЕ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03065" y="3469589"/>
            <a:ext cx="1256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TELEGRAM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95424" y="5554763"/>
            <a:ext cx="18544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будьвдвижении.рф</a:t>
            </a:r>
            <a:endParaRPr lang="ru-RU" sz="11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3653" y="4732239"/>
            <a:ext cx="620073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БУДЬ </a:t>
            </a:r>
          </a:p>
          <a:p>
            <a:r>
              <a:rPr lang="ru-RU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В ДВИЖЕНИИ</a:t>
            </a:r>
            <a:endParaRPr lang="ru-RU" sz="66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2813A3C-B3AA-4DD2-A129-C1B232EC0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8288"/>
            <a:ext cx="9906000" cy="699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073429-E5B3-C3B0-07C1-F3B722F6A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22" y="51302"/>
            <a:ext cx="670721" cy="923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53CB68-91FF-564E-0FFB-C5B25071FA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93" y="30744"/>
            <a:ext cx="911969" cy="943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r="13682"/>
          <a:stretch/>
        </p:blipFill>
        <p:spPr>
          <a:xfrm>
            <a:off x="538381" y="151885"/>
            <a:ext cx="2486827" cy="1800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72568" y="2787603"/>
            <a:ext cx="2486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"МЫ - ГРАЖДАНЕ РОССИИ!"</a:t>
            </a:r>
            <a:endParaRPr lang="ru-RU" sz="12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382" y="3044133"/>
            <a:ext cx="2486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</a:t>
            </a:r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одростки – 14 лет</a:t>
            </a:r>
            <a:endParaRPr lang="ru-RU" sz="1000" b="1" dirty="0">
              <a:solidFill>
                <a:srgbClr val="3123E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746" y="3578948"/>
            <a:ext cx="2657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Торжественная церемония вручения первого паспорта гражданина Российской Федерации.</a:t>
            </a:r>
            <a:endParaRPr lang="ru-RU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5117" y="2476453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86214" y="2462751"/>
            <a:ext cx="2059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а</a:t>
            </a:r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прель – декабрь 2023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5159" y="3213410"/>
            <a:ext cx="248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ВСЕРОССИЙСКИЙ ПРОЕКТ </a:t>
            </a:r>
          </a:p>
          <a:p>
            <a:pPr algn="ctr"/>
            <a:r>
              <a:rPr lang="ru-RU" sz="12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"</a:t>
            </a:r>
            <a:r>
              <a:rPr lang="ru-RU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В </a:t>
            </a:r>
            <a:r>
              <a:rPr lang="ru-RU" sz="12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ГОСТЯХ У УЧЕНОГО"</a:t>
            </a:r>
            <a:endParaRPr lang="ru-RU" sz="12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67709" y="2855957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8298" y="3385878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31" y="517625"/>
            <a:ext cx="2443992" cy="1832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3827159" y="2821773"/>
            <a:ext cx="2059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а</a:t>
            </a:r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прель – декабрь 2023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6509" y="3652335"/>
            <a:ext cx="2674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дети и подростки от 8 до 17 лет, студенты </a:t>
            </a:r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СПО</a:t>
            </a:r>
            <a:endParaRPr lang="ru-RU" sz="1000" b="1" dirty="0">
              <a:solidFill>
                <a:srgbClr val="3123E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5148" y="4264352"/>
            <a:ext cx="26577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Экскурсии, лекции </a:t>
            </a:r>
            <a:b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и мастер-классы от ученых </a:t>
            </a:r>
            <a:b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на базе образовательных организаций и научных центров.</a:t>
            </a:r>
            <a:endParaRPr lang="ru-RU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4563" y="3794633"/>
            <a:ext cx="2849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spc="-2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ПРОЕКТ </a:t>
            </a:r>
            <a:r>
              <a:rPr lang="ru-RU" sz="12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"</a:t>
            </a:r>
            <a:r>
              <a:rPr lang="ru-RU" sz="1200" b="1" spc="-4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ХРАНИТЕЛИ ИСТОРИИ</a:t>
            </a:r>
            <a:r>
              <a:rPr lang="ru-RU" sz="12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"</a:t>
            </a:r>
            <a:endParaRPr lang="ru-RU" sz="12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39668" y="3375664"/>
            <a:ext cx="2059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а</a:t>
            </a:r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прель – декабрь 2023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26022" y="4129558"/>
            <a:ext cx="2486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дети и подростки от </a:t>
            </a:r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 </a:t>
            </a:r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до 17 лет, студенты </a:t>
            </a:r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СПО и вузы</a:t>
            </a:r>
            <a:endParaRPr lang="ru-RU" sz="1000" b="1" dirty="0">
              <a:solidFill>
                <a:srgbClr val="3123E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93908" y="4774035"/>
            <a:ext cx="3133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57175">
              <a:lnSpc>
                <a:spcPts val="1200"/>
              </a:lnSpc>
              <a:spcBef>
                <a:spcPts val="555"/>
              </a:spcBef>
            </a:pPr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Проект объединит неравнодушных к </a:t>
            </a:r>
            <a:r>
              <a:rPr lang="ru-RU" sz="1100" b="1" spc="-1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истории</a:t>
            </a:r>
            <a:r>
              <a:rPr lang="ru-RU" sz="1100" b="1" spc="-4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b="1" spc="5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нашей</a:t>
            </a:r>
            <a:r>
              <a:rPr lang="ru-RU" sz="1100" b="1" spc="-45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b="1" spc="5" dirty="0">
                <a:latin typeface="Open Sans" pitchFamily="2" charset="0"/>
                <a:ea typeface="Open Sans" pitchFamily="2" charset="0"/>
                <a:cs typeface="Open Sans" pitchFamily="2" charset="0"/>
              </a:rPr>
              <a:t>Родины</a:t>
            </a:r>
            <a:r>
              <a:rPr lang="ru-RU" sz="1100" b="1" spc="-4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b="1" spc="-15" dirty="0">
                <a:latin typeface="Open Sans" pitchFamily="2" charset="0"/>
                <a:ea typeface="Open Sans" pitchFamily="2" charset="0"/>
                <a:cs typeface="Open Sans" pitchFamily="2" charset="0"/>
              </a:rPr>
              <a:t>детей</a:t>
            </a:r>
            <a:r>
              <a:rPr lang="ru-RU" sz="1100" b="1" spc="-45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br>
              <a:rPr lang="ru-RU" sz="1100" b="1" spc="-45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100" b="1" spc="-2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и</a:t>
            </a:r>
            <a:r>
              <a:rPr lang="ru-RU" sz="1100" b="1" spc="-4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b="1" spc="-20" dirty="0">
                <a:latin typeface="Open Sans" pitchFamily="2" charset="0"/>
                <a:ea typeface="Open Sans" pitchFamily="2" charset="0"/>
                <a:cs typeface="Open Sans" pitchFamily="2" charset="0"/>
              </a:rPr>
              <a:t>молодёжь. </a:t>
            </a:r>
            <a:r>
              <a:rPr lang="ru-RU" sz="1100" b="1" spc="-2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 первичных отделений Движения изучат  </a:t>
            </a:r>
            <a:r>
              <a:rPr lang="ru-RU" sz="1100" b="1" spc="-5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историю</a:t>
            </a:r>
            <a:r>
              <a:rPr lang="ru-RU" sz="1100" b="1" spc="-1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b="1" spc="-6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памятных</a:t>
            </a:r>
            <a:r>
              <a:rPr lang="ru-RU" sz="1100" b="1" spc="-15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b="1" spc="-5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мест</a:t>
            </a:r>
            <a:r>
              <a:rPr lang="ru-RU" sz="1100" b="1" spc="-1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, облагородят и восстановят их архитектуру.</a:t>
            </a:r>
            <a:endParaRPr lang="ru-RU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r="7997"/>
          <a:stretch/>
        </p:blipFill>
        <p:spPr>
          <a:xfrm>
            <a:off x="6816456" y="1052319"/>
            <a:ext cx="2465410" cy="1823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6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2813A3C-B3AA-4DD2-A129-C1B232EC0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8288"/>
            <a:ext cx="9906000" cy="699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073429-E5B3-C3B0-07C1-F3B722F6A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22" y="51302"/>
            <a:ext cx="670721" cy="923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53CB68-91FF-564E-0FFB-C5B25071FA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93" y="30744"/>
            <a:ext cx="911969" cy="943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022" y="3635676"/>
            <a:ext cx="2486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</a:t>
            </a:r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ети и подростки от 6 лет, а также члены их семей</a:t>
            </a:r>
            <a:endParaRPr lang="ru-RU" sz="1000" b="1" dirty="0">
              <a:solidFill>
                <a:srgbClr val="3123E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643" y="4192315"/>
            <a:ext cx="3153404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825"/>
              </a:spcBef>
            </a:pPr>
            <a:r>
              <a:rPr lang="ru-RU" sz="11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Яркий </a:t>
            </a:r>
            <a:r>
              <a:rPr lang="ru-RU" sz="11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спортивный </a:t>
            </a:r>
            <a:r>
              <a:rPr lang="ru-RU" sz="1100" spc="-1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праздник, </a:t>
            </a:r>
            <a:br>
              <a:rPr lang="ru-RU" sz="1100" spc="-1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100" spc="4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в </a:t>
            </a:r>
            <a:r>
              <a:rPr lang="ru-RU" sz="11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котором </a:t>
            </a:r>
            <a:r>
              <a:rPr lang="ru-RU" sz="1100" spc="-1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сможет </a:t>
            </a:r>
            <a:r>
              <a:rPr lang="ru-RU" sz="1100" spc="-1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принять</a:t>
            </a:r>
            <a:r>
              <a:rPr lang="ru-RU" sz="1100" spc="-5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spc="-1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участие</a:t>
            </a:r>
            <a:r>
              <a:rPr lang="ru-RU" sz="1100" spc="-5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br>
              <a:rPr lang="ru-RU" sz="1100" spc="-5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100" spc="2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вся</a:t>
            </a:r>
            <a:r>
              <a:rPr lang="ru-RU" sz="1100" spc="-5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spc="-2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семья,</a:t>
            </a:r>
            <a:r>
              <a:rPr lang="ru-RU" sz="1100" spc="-4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пройдет</a:t>
            </a:r>
            <a:r>
              <a:rPr lang="ru-RU" sz="1100" spc="-5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spc="4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в</a:t>
            </a:r>
            <a:r>
              <a:rPr lang="ru-RU" sz="1100" spc="-5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spc="1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День</a:t>
            </a:r>
            <a:r>
              <a:rPr lang="ru-RU" sz="1100" spc="-4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города</a:t>
            </a:r>
            <a:r>
              <a:rPr lang="ru-RU" sz="1100" spc="2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. Работа интерактивных площадок, спортивные активности.</a:t>
            </a:r>
          </a:p>
          <a:p>
            <a:pPr marL="12700" marR="5080">
              <a:lnSpc>
                <a:spcPts val="1200"/>
              </a:lnSpc>
              <a:spcBef>
                <a:spcPts val="825"/>
              </a:spcBef>
            </a:pPr>
            <a:r>
              <a:rPr lang="ru-RU" sz="11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Место проведения: </a:t>
            </a:r>
            <a:r>
              <a:rPr lang="ru-RU" sz="11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г.Волгоград</a:t>
            </a:r>
            <a:r>
              <a:rPr lang="ru-RU" sz="11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, Центральный парк культуры и отдыха.</a:t>
            </a:r>
            <a:endParaRPr lang="ru-RU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0250" y="2648447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66570" y="2630498"/>
            <a:ext cx="228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9 сентябрь 2023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0512" y="3384114"/>
            <a:ext cx="248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ПРОЕКТ "СПОРТИВНЫЕ ВЫХОДНЫЕ"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33156" y="3016761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75368" y="3451094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946807" y="3016761"/>
            <a:ext cx="2059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август – ноябрь 2023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0511" y="3860573"/>
            <a:ext cx="2674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дети и подростки от </a:t>
            </a:r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 до </a:t>
            </a:r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17 лет, студенты </a:t>
            </a:r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СПО</a:t>
            </a:r>
            <a:endParaRPr lang="ru-RU" sz="1000" b="1" dirty="0">
              <a:solidFill>
                <a:srgbClr val="3123E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0787" y="4448694"/>
            <a:ext cx="2657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Каждый месяц в выходные </a:t>
            </a:r>
            <a:r>
              <a:rPr lang="ru-RU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проводятся </a:t>
            </a:r>
            <a:r>
              <a:rPr lang="ru-RU" sz="11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тренировки </a:t>
            </a:r>
            <a:r>
              <a:rPr lang="ru-RU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по йоге, силовые тренировки, танцевальные тренировки, проведение спортивных развлекательных мероприятий.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75367" y="3426884"/>
            <a:ext cx="228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26 август 2023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98455" y="4544193"/>
            <a:ext cx="2486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дети </a:t>
            </a:r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и подростки от 6 лет, а также члены их семей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5907" y="5089645"/>
            <a:ext cx="30698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825"/>
              </a:spcBef>
            </a:pPr>
            <a:r>
              <a:rPr lang="ru-RU" sz="11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Яркий </a:t>
            </a:r>
            <a:r>
              <a:rPr lang="ru-RU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спортивный </a:t>
            </a:r>
            <a:r>
              <a:rPr lang="ru-RU" sz="1100" spc="-15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праздник, </a:t>
            </a:r>
            <a:r>
              <a:rPr lang="ru-RU" sz="1100" spc="-1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ru-RU" sz="1100" spc="-1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100" spc="4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в </a:t>
            </a:r>
            <a:r>
              <a:rPr lang="ru-RU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котором </a:t>
            </a:r>
            <a:r>
              <a:rPr lang="ru-RU" sz="1100" spc="-15" dirty="0">
                <a:latin typeface="Open Sans" pitchFamily="2" charset="0"/>
                <a:ea typeface="Open Sans" pitchFamily="2" charset="0"/>
                <a:cs typeface="Open Sans" pitchFamily="2" charset="0"/>
              </a:rPr>
              <a:t>сможет </a:t>
            </a:r>
            <a:r>
              <a:rPr lang="ru-RU" sz="1100" spc="-1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принять</a:t>
            </a:r>
            <a:r>
              <a:rPr lang="ru-RU" sz="1100" spc="-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spc="-10" dirty="0">
                <a:latin typeface="Open Sans" pitchFamily="2" charset="0"/>
                <a:ea typeface="Open Sans" pitchFamily="2" charset="0"/>
                <a:cs typeface="Open Sans" pitchFamily="2" charset="0"/>
              </a:rPr>
              <a:t>участие</a:t>
            </a:r>
            <a:r>
              <a:rPr lang="ru-RU" sz="1100" spc="-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spc="2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вся</a:t>
            </a:r>
            <a:r>
              <a:rPr lang="ru-RU" sz="1100" spc="-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spc="-25" dirty="0">
                <a:latin typeface="Open Sans" pitchFamily="2" charset="0"/>
                <a:ea typeface="Open Sans" pitchFamily="2" charset="0"/>
                <a:cs typeface="Open Sans" pitchFamily="2" charset="0"/>
              </a:rPr>
              <a:t>семья,</a:t>
            </a:r>
            <a:r>
              <a:rPr lang="ru-RU" sz="1100" spc="-45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пройдет</a:t>
            </a:r>
            <a:r>
              <a:rPr lang="ru-RU" sz="1100" spc="-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spc="4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</a:t>
            </a:r>
            <a:r>
              <a:rPr lang="ru-RU" sz="1100" spc="-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spc="-5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г.Камышин</a:t>
            </a:r>
            <a:r>
              <a:rPr lang="ru-RU" sz="1100" spc="-5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br>
              <a:rPr lang="ru-RU" sz="1100" spc="-5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100" spc="-5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парк </a:t>
            </a:r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"</a:t>
            </a:r>
            <a:r>
              <a:rPr lang="ru-RU" sz="1100" spc="-5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Топольки</a:t>
            </a:r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"</a:t>
            </a:r>
            <a:r>
              <a:rPr lang="ru-RU" sz="1100" spc="-5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spc="4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в </a:t>
            </a:r>
            <a:r>
              <a:rPr lang="ru-RU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формате </a:t>
            </a:r>
            <a:r>
              <a:rPr lang="ru-RU" sz="1100" spc="1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массовой эстафеты</a:t>
            </a:r>
            <a:r>
              <a:rPr lang="ru-RU" sz="1100" spc="-2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ru-RU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4"/>
          <a:stretch/>
        </p:blipFill>
        <p:spPr>
          <a:xfrm>
            <a:off x="3635959" y="598425"/>
            <a:ext cx="2476120" cy="1823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51202" y="3023508"/>
            <a:ext cx="25124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СПОРТИВНЫЙ ФЕСТИВАЛЬ "СЕМЕЙНАЯ КОМАНДА", </a:t>
            </a:r>
            <a:r>
              <a:rPr lang="ru-RU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посвященный Дню </a:t>
            </a:r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города </a:t>
            </a:r>
            <a:endParaRPr lang="ru-RU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5635" y="3814407"/>
            <a:ext cx="2512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СПОРТИВНЫЙ ФЕСТИВАЛЬ "СЕМЕЙНАЯ КОМАНДА" в рамках </a:t>
            </a:r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XV </a:t>
            </a:r>
            <a:r>
              <a:rPr lang="ru-RU" sz="11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Камышинского</a:t>
            </a:r>
            <a:r>
              <a:rPr lang="ru-RU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арбузного фестиваля</a:t>
            </a:r>
          </a:p>
        </p:txBody>
      </p:sp>
      <p:pic>
        <p:nvPicPr>
          <p:cNvPr id="29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7775" y="216711"/>
            <a:ext cx="2471567" cy="1855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57023" y="1189736"/>
            <a:ext cx="2384278" cy="1833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20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2813A3C-B3AA-4DD2-A129-C1B232EC0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8288"/>
            <a:ext cx="9906000" cy="699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073429-E5B3-C3B0-07C1-F3B722F6A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22" y="51302"/>
            <a:ext cx="670721" cy="923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53CB68-91FF-564E-0FFB-C5B25071FA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93" y="30744"/>
            <a:ext cx="911969" cy="943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022" y="3310928"/>
            <a:ext cx="2486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</a:t>
            </a:r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ети и подростки от 6 до 17 лет, студенты СПО и педагоги</a:t>
            </a:r>
            <a:endParaRPr lang="ru-RU" sz="1000" b="1" dirty="0">
              <a:solidFill>
                <a:srgbClr val="3123E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821" y="3876113"/>
            <a:ext cx="3204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825"/>
              </a:spcBef>
            </a:pP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 проекта посетят тематические мастер-классы под руководством инструкторов Российского Красного Креста, представителей Волонтёров-медиков. Осенью во всех субъектах пройдут региональные чемпионаты, победители которых представят свои регионы на Всероссийском чемпионате по оказанию первой помощи.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0930" y="2549501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66570" y="2549501"/>
            <a:ext cx="228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август - декабрь 2023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9331" y="3257724"/>
            <a:ext cx="2486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ВОЛОНТЕРСКИЕ ОТРЯДЫ ПЕРВЫХ</a:t>
            </a:r>
            <a:endParaRPr lang="ru-RU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30607" y="2920956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27138" y="3216802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680524" y="2903669"/>
            <a:ext cx="228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сентябрь – декабрь 2023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5040" y="3666135"/>
            <a:ext cx="2674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дети и </a:t>
            </a:r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подростки от 6 до 17 лет</a:t>
            </a:r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студенты </a:t>
            </a:r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СПО</a:t>
            </a:r>
            <a:endParaRPr lang="ru-RU" sz="1000" b="1" dirty="0">
              <a:solidFill>
                <a:srgbClr val="3123E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6603" y="4243591"/>
            <a:ext cx="2657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На базе первичных отделений Движения будут сформированы отряды добровольцев, которым раз в месяц будут направляться задания и рекомендации по их выполнение. Каждое задание поможет в становлении детского волонтерского отряда.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6861" y="3213343"/>
            <a:ext cx="228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сентябрь - октябрь 2023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97479" y="3928890"/>
            <a:ext cx="2486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подростки, студенты СПО и вузы</a:t>
            </a:r>
            <a:endParaRPr lang="ru-RU" sz="1000" b="1" dirty="0">
              <a:solidFill>
                <a:srgbClr val="3123E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6827" y="4354689"/>
            <a:ext cx="2615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825"/>
              </a:spcBef>
            </a:pP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Конкурс проектов </a:t>
            </a:r>
            <a:r>
              <a:rPr lang="ru-RU" sz="10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создания комфортной городской </a:t>
            </a: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среды. </a:t>
            </a:r>
            <a:b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 создают </a:t>
            </a:r>
            <a:r>
              <a:rPr lang="ru-RU" sz="10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городскую </a:t>
            </a: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планировку. </a:t>
            </a:r>
            <a:b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Продумывают </a:t>
            </a:r>
            <a:r>
              <a:rPr lang="ru-RU" sz="10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архитектуру, </a:t>
            </a: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проектируют озеленение.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110" y="2920956"/>
            <a:ext cx="2512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ВСЕРОССИЙСКИЙ </a:t>
            </a:r>
            <a:r>
              <a:rPr lang="ru-RU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ПРОЕКТ "ПЕРВАЯ ПОМОЩЬ"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9909" y="3544882"/>
            <a:ext cx="2512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РЕГИОНАЛЬНЫЙ КОНКУРС </a:t>
            </a:r>
            <a:b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"МЫ МЕНЯЕМ ГОРОДА"</a:t>
            </a:r>
            <a:endParaRPr lang="ru-RU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8" y="177975"/>
            <a:ext cx="2751733" cy="1833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t="12276"/>
          <a:stretch/>
        </p:blipFill>
        <p:spPr>
          <a:xfrm>
            <a:off x="3630607" y="680903"/>
            <a:ext cx="2294543" cy="1841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32" y="1224399"/>
            <a:ext cx="2799460" cy="157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35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2813A3C-B3AA-4DD2-A129-C1B232EC0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8288"/>
            <a:ext cx="9906000" cy="699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073429-E5B3-C3B0-07C1-F3B722F6A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22" y="51302"/>
            <a:ext cx="670721" cy="923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53CB68-91FF-564E-0FFB-C5B25071FA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93" y="30744"/>
            <a:ext cx="911969" cy="943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022" y="3310928"/>
            <a:ext cx="2486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студенты СПО в возрасте от 15 до 25 лет включительно</a:t>
            </a:r>
            <a:endParaRPr lang="ru-RU" sz="1000" b="1" dirty="0">
              <a:solidFill>
                <a:srgbClr val="3123E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820" y="3876113"/>
            <a:ext cx="333721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spcBef>
                <a:spcPts val="825"/>
              </a:spcBef>
            </a:pPr>
            <a:r>
              <a:rPr lang="ru-RU" sz="9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Уже с 13 мая запустился заочный этап Всероссийского конкурса по практическому освоению социальных навыков, в котором принимают участие команды обучающихся профессиональных образовательных организаций.  В рамках Конкурса участники, выполняя практические задания, демонстрируют степень развития своих гибких навыков в 5 компетенциях: эмоциональный интеллект, креативность, коммуникабельность, работа в команде, публичные </a:t>
            </a:r>
            <a:r>
              <a:rPr lang="ru-RU" sz="9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выступления.</a:t>
            </a:r>
            <a:br>
              <a:rPr lang="ru-RU" sz="9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Конкурс 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проводится в следующие этапы и сроки</a:t>
            </a:r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b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- 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Заочный этап с 13 мая по </a:t>
            </a:r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24 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сентября 2023 </a:t>
            </a:r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г.</a:t>
            </a:r>
            <a:b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- 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Региональный этап (очно) с </a:t>
            </a:r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6 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по 24 октября 2023 </a:t>
            </a:r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г.</a:t>
            </a:r>
            <a:b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- 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Финал (очно) </a:t>
            </a:r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ноябрь 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2023 </a:t>
            </a:r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г.</a:t>
            </a:r>
            <a:endParaRPr lang="ru-RU" sz="9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0930" y="2549501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66570" y="2549501"/>
            <a:ext cx="228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м</a:t>
            </a:r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ай-ноябрь 2023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2501" y="3257724"/>
            <a:ext cx="2807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КОМПЛЕКС МЕРОПРИЯТИЙ, ПОСВЯЩЕННЫХ ДНЮ СОЛИДАРНОСТИ В БОРЬБЕ </a:t>
            </a:r>
            <a:b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С ТЕРРОРИЗМОМ. </a:t>
            </a:r>
            <a:endParaRPr lang="ru-RU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30607" y="2920956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27138" y="3216802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680524" y="2903669"/>
            <a:ext cx="228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 сентября 2023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5040" y="3982337"/>
            <a:ext cx="2674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дети и </a:t>
            </a:r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подростки от 6 до 17 лет</a:t>
            </a:r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студенты </a:t>
            </a:r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СПО и педагоги</a:t>
            </a:r>
            <a:endParaRPr lang="ru-RU" sz="1000" b="1" dirty="0">
              <a:solidFill>
                <a:srgbClr val="3123E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7314" y="4579256"/>
            <a:ext cx="289057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На базе первичных отделений Движения </a:t>
            </a:r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запланировано проведение 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классного </a:t>
            </a:r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часа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посвященного Дню солидарности в </a:t>
            </a:r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борьбе</a:t>
            </a:r>
            <a:b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с 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терроризмом.</a:t>
            </a:r>
          </a:p>
          <a:p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Так же </a:t>
            </a:r>
            <a:r>
              <a:rPr lang="ru-RU" sz="9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Флешмоб</a:t>
            </a:r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"Голубь </a:t>
            </a:r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мира", где участники в </a:t>
            </a:r>
            <a:r>
              <a:rPr lang="ru-RU" sz="9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футболках белого цветов выстраиваются в форме голубя, символизирующего борьбу </a:t>
            </a:r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9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с терроризмом.</a:t>
            </a:r>
            <a:endParaRPr lang="ru-RU" sz="9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6861" y="3213343"/>
            <a:ext cx="228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22 сентября 2023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97479" y="4082718"/>
            <a:ext cx="2486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дети и подростки от 6 до 17 лет, студенты СПО и педагоги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76827" y="4619615"/>
            <a:ext cx="2615006" cy="1314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825"/>
              </a:spcBef>
            </a:pPr>
            <a:r>
              <a:rPr lang="ru-RU" sz="9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Участников проекта ждет научно-прикладная дискуссия; практические семинары по  использованию </a:t>
            </a:r>
            <a:r>
              <a:rPr lang="ru-RU" sz="9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вторичных материальных </a:t>
            </a:r>
            <a:r>
              <a:rPr lang="ru-RU" sz="9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ресурсов, </a:t>
            </a:r>
            <a:br>
              <a:rPr lang="ru-RU" sz="9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9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а так же проектная </a:t>
            </a:r>
            <a:r>
              <a:rPr lang="ru-RU" sz="9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работа </a:t>
            </a:r>
            <a:r>
              <a:rPr lang="ru-RU" sz="9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"Добровольчество в </a:t>
            </a:r>
            <a:r>
              <a:rPr lang="ru-RU" sz="9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сфере экологии. Перспективы развития в современных условиях".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012" y="2920956"/>
            <a:ext cx="2704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ВСЕРОССИЙСКИЙ КОНКУРС "КОМАНДА ПЕРВЫХ"</a:t>
            </a:r>
            <a:endParaRPr lang="ru-RU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9909" y="3544882"/>
            <a:ext cx="2721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РЕГИОНАЛЬНЫЙ ЭКОЛОГИЧЕСКИЙ ПРОЕКТ "ЧИСТАЯ ПЛАНЕТА</a:t>
            </a:r>
            <a:r>
              <a:rPr lang="ru-RU" sz="11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"</a:t>
            </a:r>
            <a:endParaRPr lang="ru-RU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r="1952" b="11412"/>
          <a:stretch/>
        </p:blipFill>
        <p:spPr>
          <a:xfrm>
            <a:off x="446957" y="159596"/>
            <a:ext cx="2501340" cy="1876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9775" r="4505" b="621"/>
          <a:stretch/>
        </p:blipFill>
        <p:spPr>
          <a:xfrm>
            <a:off x="3593860" y="708211"/>
            <a:ext cx="2455053" cy="1841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1"/>
          <a:stretch/>
        </p:blipFill>
        <p:spPr>
          <a:xfrm>
            <a:off x="6806861" y="1042482"/>
            <a:ext cx="2374276" cy="1784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24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2813A3C-B3AA-4DD2-A129-C1B232EC0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8288"/>
            <a:ext cx="9906000" cy="699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073429-E5B3-C3B0-07C1-F3B722F6A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22" y="51302"/>
            <a:ext cx="670721" cy="923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53CB68-91FF-564E-0FFB-C5B25071FA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93" y="30744"/>
            <a:ext cx="911969" cy="943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022" y="3310928"/>
            <a:ext cx="2486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педагоги</a:t>
            </a:r>
            <a:endParaRPr lang="ru-RU" sz="1000" b="1" dirty="0">
              <a:solidFill>
                <a:srgbClr val="3123E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471" y="3730831"/>
            <a:ext cx="3016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825"/>
              </a:spcBef>
            </a:pP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Выстраивание </a:t>
            </a:r>
            <a:r>
              <a:rPr lang="ru-RU" sz="10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единой системы эффективного сотрудничества и взаимодействия регионального аппарата, местных, первичных отделений Общероссийского общественно-государственного движения детей и молодежи </a:t>
            </a: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"Движение Первых" </a:t>
            </a:r>
            <a:r>
              <a:rPr lang="ru-RU" sz="10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Волгоградской </a:t>
            </a: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области,  повышение </a:t>
            </a:r>
            <a:r>
              <a:rPr lang="ru-RU" sz="10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профессиональной компетентности специалистов, педагогов и наставников по развитию деятельности Движения</a:t>
            </a: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ru-RU" sz="1000" spc="-5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0930" y="2549501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66570" y="2549501"/>
            <a:ext cx="228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29 сентября 2023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7427" y="3257724"/>
            <a:ext cx="2807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АКЦИЯ "СПАСИБО УЧИТЕЛЮ!"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12625" y="2920956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92064" y="3216802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953996" y="2903669"/>
            <a:ext cx="228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 октября 2023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32874" y="3546491"/>
            <a:ext cx="2674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дети возрастом от 6 до 17 лет, студенты СПО и педагоги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60608" y="4151956"/>
            <a:ext cx="2890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825"/>
              </a:spcBef>
            </a:pPr>
            <a:r>
              <a:rPr lang="ru-RU" sz="10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 Первичных отделений "Движение Первых" Волгоградской области организовывают концерт </a:t>
            </a: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для </a:t>
            </a:r>
            <a:r>
              <a:rPr lang="ru-RU" sz="10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учителей, выражают слова благодарности и преподносят памятные подарки.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8287" y="3213343"/>
            <a:ext cx="2153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9, 11, 13 октября 2023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70951" y="3817792"/>
            <a:ext cx="2486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дети и подростки от 6 до 17 лет, студенты СПО и вузов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75937" y="4388873"/>
            <a:ext cx="26150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 проекта посетят  мастер-классы по созданию патриотического фото/видео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и 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текстового контента. Узнают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про </a:t>
            </a:r>
            <a:r>
              <a:rPr lang="ru-RU" sz="1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медиапланирование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и 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взаимодействие со средствами массовой информации.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012" y="2920956"/>
            <a:ext cx="2704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СЛЕТ НАСТАВНИКОВ </a:t>
            </a:r>
          </a:p>
          <a:p>
            <a:pPr algn="ctr"/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"НАМ ПО ПУТИ</a:t>
            </a:r>
            <a:r>
              <a:rPr lang="ru-RU" sz="11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"</a:t>
            </a:r>
            <a:endParaRPr lang="ru-RU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9909" y="3544882"/>
            <a:ext cx="272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ПРОЕКТ "ШКОЛА КРЕАТИВА"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6140" r="3561" b="6140"/>
          <a:stretch/>
        </p:blipFill>
        <p:spPr>
          <a:xfrm>
            <a:off x="3744334" y="804645"/>
            <a:ext cx="2618307" cy="1744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38" y="946772"/>
            <a:ext cx="2757978" cy="1837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8" t="14494" r="13358" b="12223"/>
          <a:stretch/>
        </p:blipFill>
        <p:spPr>
          <a:xfrm>
            <a:off x="363737" y="235050"/>
            <a:ext cx="2720047" cy="1813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52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2813A3C-B3AA-4DD2-A129-C1B232EC0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8288"/>
            <a:ext cx="9906000" cy="699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073429-E5B3-C3B0-07C1-F3B722F6A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22" y="51302"/>
            <a:ext cx="670721" cy="923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53CB68-91FF-564E-0FFB-C5B25071FA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93" y="30744"/>
            <a:ext cx="911969" cy="943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022" y="3310928"/>
            <a:ext cx="2486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дети и подростки от 6 до 17 лет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81" y="3876113"/>
            <a:ext cx="30166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825"/>
              </a:spcBef>
            </a:pPr>
            <a:r>
              <a:rPr lang="ru-RU" sz="10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Сбор участников, для вовлечения молодых людей в активную деятельность  Движения Первых, систему работы органов ученического самоуправления </a:t>
            </a: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и </a:t>
            </a:r>
            <a:r>
              <a:rPr lang="ru-RU" sz="10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формирование </a:t>
            </a: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школьного </a:t>
            </a:r>
            <a:r>
              <a:rPr lang="ru-RU" sz="10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актива Волгоградской области.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0930" y="2549501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66570" y="2549501"/>
            <a:ext cx="228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28-30 октябрь 2023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7427" y="3257724"/>
            <a:ext cx="2807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ОСЕННЯЯ ПРОФИЛЬНАЯ СМЕНА "ДВИЖЕНИЯ ПЕРВЫХ"</a:t>
            </a:r>
            <a:endParaRPr lang="ru-RU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12625" y="2920956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03016" y="3352036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4</a:t>
            </a:r>
            <a:r>
              <a:rPr lang="ru-RU" sz="12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ноября 2023</a:t>
            </a:r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3996" y="2903669"/>
            <a:ext cx="228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о</a:t>
            </a:r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ктябрь-ноября 2023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3052" y="3700319"/>
            <a:ext cx="2674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дети и </a:t>
            </a:r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подростки от 6 до 17 лет</a:t>
            </a:r>
            <a:endParaRPr lang="ru-RU" sz="1000" b="1" dirty="0">
              <a:solidFill>
                <a:srgbClr val="3123E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72596" y="4151956"/>
            <a:ext cx="2890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Ребят ждет насыщенная программа: </a:t>
            </a:r>
          </a:p>
          <a:p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классные встречи, мастер-классы, </a:t>
            </a:r>
            <a:r>
              <a:rPr lang="ru-RU" sz="10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квесты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дискуссии, фото-кроссы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и арт-конкурсы.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45313" y="3937297"/>
            <a:ext cx="2486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дети и подростки от 6 до 17 </a:t>
            </a:r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лет, студенты СПО и вузов, педагоги</a:t>
            </a:r>
            <a:endParaRPr lang="ru-RU" sz="1000" b="1" dirty="0">
              <a:solidFill>
                <a:srgbClr val="3123E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73384" y="4586501"/>
            <a:ext cx="28286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 могут принять участие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в 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концертной программе, посетить серии лекций и матер-классов,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а 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так же погрузиться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в 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увлекательные игры, интерактивные площадки.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012" y="2920956"/>
            <a:ext cx="2704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ШКОЛА ЛИДЕРОВ </a:t>
            </a:r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"</a:t>
            </a:r>
            <a:r>
              <a:rPr lang="ru-RU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ВРЕМЯ ДЕЙСТВОВАТЬ"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10580" y="3675687"/>
            <a:ext cx="272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ДЕНЬ НАРОДНОГО ЕДИНСТВА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2" y="319802"/>
            <a:ext cx="2636475" cy="1757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492" y="1166309"/>
            <a:ext cx="2581648" cy="1721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38" y="952548"/>
            <a:ext cx="2680642" cy="1786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32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2813A3C-B3AA-4DD2-A129-C1B232EC0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8288"/>
            <a:ext cx="9906000" cy="699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073429-E5B3-C3B0-07C1-F3B722F6A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22" y="51302"/>
            <a:ext cx="670721" cy="923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53CB68-91FF-564E-0FFB-C5B25071FA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93" y="30744"/>
            <a:ext cx="911969" cy="943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022" y="3310928"/>
            <a:ext cx="2486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дети и подростки от 6 до 17 лет, студенты СПО и вузов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81" y="3876113"/>
            <a:ext cx="3016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825"/>
              </a:spcBef>
            </a:pPr>
            <a:r>
              <a:rPr lang="ru-RU" sz="10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 проекта посетят выставку национальных культур. Узнают про национальные костюмы и традиции национальных культур, а так же продегустируют блюда национальной кухни.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0930" y="2549501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66570" y="2549501"/>
            <a:ext cx="228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15 ноября 2023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7427" y="3257724"/>
            <a:ext cx="2807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ДЕНЬ МАТЕРИ</a:t>
            </a:r>
            <a:endParaRPr lang="ru-RU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12625" y="2920956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73386" y="3352036"/>
            <a:ext cx="2411358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20 ноября – 15 декабря 2023</a:t>
            </a:r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3996" y="2903669"/>
            <a:ext cx="228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26 ноября 2023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32874" y="3546491"/>
            <a:ext cx="2674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дети и </a:t>
            </a:r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подростки от 6 до 17 лет, студенты СПО и вузов</a:t>
            </a:r>
            <a:endParaRPr lang="ru-RU" sz="1000" b="1" dirty="0">
              <a:solidFill>
                <a:srgbClr val="3123E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72596" y="4151956"/>
            <a:ext cx="28905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Комплекс мероприятий, посвященных Дню матери:</a:t>
            </a:r>
            <a:b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- видео конкурс 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"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Моя мама мечтает о…";</a:t>
            </a:r>
            <a:b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- конкурс рисунков 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"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Моя милая мама.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45313" y="3937297"/>
            <a:ext cx="2486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Студенты СПО и вузов, педагоги</a:t>
            </a:r>
            <a:endParaRPr lang="ru-RU" sz="1000" b="1" dirty="0">
              <a:solidFill>
                <a:srgbClr val="3123E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73385" y="4364262"/>
            <a:ext cx="26150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825"/>
              </a:spcBef>
            </a:pPr>
            <a:r>
              <a:rPr lang="ru-RU" sz="10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В рамках проведения Дня </a:t>
            </a: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Неизвестного Солдата </a:t>
            </a:r>
            <a:r>
              <a:rPr lang="ru-RU" sz="10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участникам необходимо разработать методические рекомендации классного часа, посвященного Дню </a:t>
            </a: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Неизвестного Солдата. Необходимо разработать методические рекомендации классного часа, посвященного Дню Неизвестного солдата и провести данное мероприятие.</a:t>
            </a:r>
            <a:endParaRPr lang="ru-RU" sz="1000" spc="-5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012" y="2920956"/>
            <a:ext cx="27047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ПРОЕКТ "УМЕЙ ДРУЖИТЬ</a:t>
            </a:r>
            <a:r>
              <a:rPr lang="ru-RU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"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10580" y="3675687"/>
            <a:ext cx="272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ДЕНЬ НЕИЗВЕСТНОГО СОЛДАТА </a:t>
            </a:r>
            <a:endParaRPr lang="ru-RU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9" y="131478"/>
            <a:ext cx="2435358" cy="1826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6" t="7938" r="3690" b="7938"/>
          <a:stretch/>
        </p:blipFill>
        <p:spPr>
          <a:xfrm>
            <a:off x="6948919" y="1135244"/>
            <a:ext cx="2679614" cy="1785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t="14211" r="7955" b="8411"/>
          <a:stretch/>
        </p:blipFill>
        <p:spPr>
          <a:xfrm>
            <a:off x="3980992" y="555627"/>
            <a:ext cx="2187723" cy="2039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6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2813A3C-B3AA-4DD2-A129-C1B232EC0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8288"/>
            <a:ext cx="9906000" cy="699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073429-E5B3-C3B0-07C1-F3B722F6A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22" y="51302"/>
            <a:ext cx="670721" cy="923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53CB68-91FF-564E-0FFB-C5B25071FA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93" y="30744"/>
            <a:ext cx="911969" cy="943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022" y="3310928"/>
            <a:ext cx="2486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дети и подростки от 6 до 17 лет, студенты СПО и вузов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81" y="3876113"/>
            <a:ext cx="3016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825"/>
              </a:spcBef>
            </a:pPr>
            <a:r>
              <a:rPr lang="ru-RU" sz="1000" spc="-5" dirty="0">
                <a:latin typeface="Open Sans" pitchFamily="2" charset="0"/>
                <a:ea typeface="Open Sans" pitchFamily="2" charset="0"/>
                <a:cs typeface="Open Sans" pitchFamily="2" charset="0"/>
              </a:rPr>
              <a:t>Форум добровольцев — обмен опытом, обучение, формирование плана волонтерских мероприятий на будущий </a:t>
            </a: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год.</a:t>
            </a:r>
            <a:endParaRPr lang="ru-RU" sz="1000" spc="-5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0930" y="2634961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9473" y="2626415"/>
            <a:ext cx="228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1-3 декабря 2023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7427" y="3257724"/>
            <a:ext cx="2807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ДЕНЬ ГЕРОЕВ ОТЕЧЕСТВА</a:t>
            </a:r>
            <a:endParaRPr lang="ru-RU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12625" y="2920956"/>
            <a:ext cx="2281727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73386" y="3352036"/>
            <a:ext cx="2411358" cy="249594"/>
          </a:xfrm>
          <a:prstGeom prst="roundRect">
            <a:avLst/>
          </a:prstGeom>
          <a:solidFill>
            <a:srgbClr val="3123E5"/>
          </a:solidFill>
          <a:ln>
            <a:solidFill>
              <a:srgbClr val="204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декабрь 2023</a:t>
            </a:r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3996" y="2903669"/>
            <a:ext cx="228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9 декабря 2023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32874" y="3546491"/>
            <a:ext cx="2674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дети и </a:t>
            </a:r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подростки от 6 до 17 лет</a:t>
            </a:r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студенты </a:t>
            </a:r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СПО и вузов, педагоги</a:t>
            </a:r>
            <a:endParaRPr lang="ru-RU" sz="1000" b="1" dirty="0">
              <a:solidFill>
                <a:srgbClr val="3123E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72596" y="4151956"/>
            <a:ext cx="2890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В рамках проведения Дня Героев Отечества  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реализуется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комплекс мероприятий:</a:t>
            </a:r>
            <a:b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- КВИЗ 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на тему "Государственные награды Российской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Федерации";</a:t>
            </a:r>
            <a:b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- встреча 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с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Героем 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Отечества Волгоградской </a:t>
            </a: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области;</a:t>
            </a:r>
            <a:b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- посещение </a:t>
            </a: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Музея-панорамы "Сталинградская битва".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1129" y="4074033"/>
            <a:ext cx="2486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Участники: </a:t>
            </a:r>
          </a:p>
          <a:p>
            <a:r>
              <a:rPr lang="ru-RU" sz="1000" b="1" dirty="0">
                <a:solidFill>
                  <a:srgbClr val="3123E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дети и подростки от 6 до 17 лет, студенты СПО и вузов, педагоги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73385" y="4629188"/>
            <a:ext cx="26150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825"/>
              </a:spcBef>
            </a:pPr>
            <a:r>
              <a:rPr lang="ru-RU" sz="1000" spc="-5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По итогам года ребятам предоставляется возможность поделиться своими впечатлениями о проектах и мероприятиях, предложить планы на следующий год. Принять участие в концертной программе.</a:t>
            </a:r>
            <a:endParaRPr lang="ru-RU" sz="1000" spc="-5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012" y="2920956"/>
            <a:ext cx="27047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ДЕНЬ ДОБРОВОЛЬЦА</a:t>
            </a:r>
            <a:endParaRPr lang="ru-RU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10580" y="3675687"/>
            <a:ext cx="2721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НОВОГОДНЯЯ ЁЛКА </a:t>
            </a:r>
            <a:b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1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ДЛЯ АКТИВИСТОВ ДВИЖЕНИЯ</a:t>
            </a:r>
            <a:endParaRPr lang="ru-RU" sz="11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" t="11523" r="2999" b="-1"/>
          <a:stretch/>
        </p:blipFill>
        <p:spPr>
          <a:xfrm>
            <a:off x="3581408" y="721424"/>
            <a:ext cx="2743184" cy="1828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6" t="42551" r="21798" b="17442"/>
          <a:stretch/>
        </p:blipFill>
        <p:spPr>
          <a:xfrm>
            <a:off x="7011129" y="1165952"/>
            <a:ext cx="2354542" cy="1765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7" y="446081"/>
            <a:ext cx="1904175" cy="190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18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2197</TotalTime>
  <Words>1052</Words>
  <Application>Microsoft Office PowerPoint</Application>
  <PresentationFormat>Лист A4 (210x297 мм)</PresentationFormat>
  <Paragraphs>169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Пелипенкова Дарья Юрьевна</dc:creator>
  <cp:lastModifiedBy>Софья</cp:lastModifiedBy>
  <cp:revision>81</cp:revision>
  <dcterms:created xsi:type="dcterms:W3CDTF">2023-04-07T11:57:20Z</dcterms:created>
  <dcterms:modified xsi:type="dcterms:W3CDTF">2023-08-24T17:29:55Z</dcterms:modified>
</cp:coreProperties>
</file>